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344" r:id="rId3"/>
    <p:sldId id="350" r:id="rId4"/>
    <p:sldId id="349" r:id="rId5"/>
    <p:sldId id="361" r:id="rId6"/>
    <p:sldId id="360" r:id="rId7"/>
    <p:sldId id="357" r:id="rId8"/>
    <p:sldId id="353" r:id="rId9"/>
    <p:sldId id="354" r:id="rId10"/>
    <p:sldId id="352" r:id="rId11"/>
    <p:sldId id="364" r:id="rId12"/>
    <p:sldId id="262" r:id="rId13"/>
    <p:sldId id="348" r:id="rId14"/>
    <p:sldId id="347" r:id="rId15"/>
    <p:sldId id="346" r:id="rId16"/>
    <p:sldId id="324" r:id="rId17"/>
    <p:sldId id="362" r:id="rId18"/>
    <p:sldId id="363" r:id="rId19"/>
    <p:sldId id="358" r:id="rId20"/>
    <p:sldId id="356" r:id="rId21"/>
    <p:sldId id="351" r:id="rId22"/>
    <p:sldId id="345" r:id="rId23"/>
    <p:sldId id="355" r:id="rId24"/>
    <p:sldId id="340" r:id="rId25"/>
    <p:sldId id="339" r:id="rId26"/>
    <p:sldId id="343" r:id="rId27"/>
    <p:sldId id="338" r:id="rId28"/>
    <p:sldId id="341" r:id="rId29"/>
    <p:sldId id="342" r:id="rId30"/>
    <p:sldId id="334"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7/17/2021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t>We hope our work might inspire popular tools like MS Word, MS PowerPoint, etc. to add accessibility features for people who stutter.</a:t>
            </a:r>
          </a:p>
        </p:txBody>
      </p:sp>
      <p:sp>
        <p:nvSpPr>
          <p:cNvPr id="4" name="Slide Number Placeholder 3"/>
          <p:cNvSpPr>
            <a:spLocks noGrp="1"/>
          </p:cNvSpPr>
          <p:nvPr>
            <p:ph type="sldNum" sz="quarter" idx="10"/>
          </p:nvPr>
        </p:nvSpPr>
        <p:spPr/>
        <p:txBody>
          <a:bodyPr/>
          <a:lstStyle/>
          <a:p>
            <a:fld id="{8CBD757D-DE5A-4CD1-82FB-678E1CF7B585}" type="slidenum">
              <a:rPr lang="en-US" smtClean="0"/>
              <a:t>10</a:t>
            </a:fld>
            <a:endParaRPr lang="en-US"/>
          </a:p>
        </p:txBody>
      </p:sp>
    </p:spTree>
    <p:extLst>
      <p:ext uri="{BB962C8B-B14F-4D97-AF65-F5344CB8AC3E}">
        <p14:creationId xmlns:p14="http://schemas.microsoft.com/office/powerpoint/2010/main" val="5603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11</a:t>
            </a:fld>
            <a:endParaRPr lang="en-US"/>
          </a:p>
        </p:txBody>
      </p:sp>
    </p:spTree>
    <p:extLst>
      <p:ext uri="{BB962C8B-B14F-4D97-AF65-F5344CB8AC3E}">
        <p14:creationId xmlns:p14="http://schemas.microsoft.com/office/powerpoint/2010/main" val="414724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13</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14</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3025722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312003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19</a:t>
            </a:fld>
            <a:endParaRPr lang="en-US"/>
          </a:p>
        </p:txBody>
      </p:sp>
    </p:spTree>
    <p:extLst>
      <p:ext uri="{BB962C8B-B14F-4D97-AF65-F5344CB8AC3E}">
        <p14:creationId xmlns:p14="http://schemas.microsoft.com/office/powerpoint/2010/main" val="67043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21</a:t>
            </a:fld>
            <a:endParaRPr lang="en-US"/>
          </a:p>
        </p:txBody>
      </p:sp>
    </p:spTree>
    <p:extLst>
      <p:ext uri="{BB962C8B-B14F-4D97-AF65-F5344CB8AC3E}">
        <p14:creationId xmlns:p14="http://schemas.microsoft.com/office/powerpoint/2010/main" val="282334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Multiple research studies have documented the profound negative impact of Stuttering on the personal and professional life of people who stutter (PWS).</a:t>
            </a:r>
            <a:endParaRPr lang="en-US" dirty="0"/>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22</a:t>
            </a:fld>
            <a:endParaRPr lang="en-US"/>
          </a:p>
        </p:txBody>
      </p:sp>
    </p:spTree>
    <p:extLst>
      <p:ext uri="{BB962C8B-B14F-4D97-AF65-F5344CB8AC3E}">
        <p14:creationId xmlns:p14="http://schemas.microsoft.com/office/powerpoint/2010/main" val="397212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23</a:t>
            </a:fld>
            <a:endParaRPr lang="en-US"/>
          </a:p>
        </p:txBody>
      </p:sp>
    </p:spTree>
    <p:extLst>
      <p:ext uri="{BB962C8B-B14F-4D97-AF65-F5344CB8AC3E}">
        <p14:creationId xmlns:p14="http://schemas.microsoft.com/office/powerpoint/2010/main" val="2480879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24</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25</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26</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27</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28</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29</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30</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31</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54159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149429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3999152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7</a:t>
            </a:fld>
            <a:endParaRPr lang="en-US"/>
          </a:p>
        </p:txBody>
      </p:sp>
    </p:spTree>
    <p:extLst>
      <p:ext uri="{BB962C8B-B14F-4D97-AF65-F5344CB8AC3E}">
        <p14:creationId xmlns:p14="http://schemas.microsoft.com/office/powerpoint/2010/main" val="123314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each user struggles on a different set of words.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used 2467 TED talks transcripts which contains ~57k unique words to evaluate our tool. We split ~57k words into train and test dataset in the ration of 75:25.</a:t>
            </a:r>
          </a:p>
          <a:p>
            <a:endParaRPr lang="en-US" dirty="0"/>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1803194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
            </a:pPr>
            <a:r>
              <a:rPr lang="en-US" sz="1200" dirty="0"/>
              <a:t>The above plots show the mean precision, accuracy and f1 score for 10 simulated users across 500 interactions.</a:t>
            </a:r>
          </a:p>
          <a:p>
            <a:pPr marL="457200" indent="-457200">
              <a:buFont typeface="Wingdings" panose="05000000000000000000" pitchFamily="2" charset="2"/>
              <a:buChar char="§"/>
            </a:pPr>
            <a:endParaRPr lang="en-US" sz="1200" dirty="0"/>
          </a:p>
          <a:p>
            <a:pPr marL="457200" indent="-457200">
              <a:buFont typeface="Wingdings" panose="05000000000000000000" pitchFamily="2" charset="2"/>
              <a:buChar char="§"/>
            </a:pPr>
            <a:r>
              <a:rPr lang="en-US" sz="1200" b="1" dirty="0"/>
              <a:t>Explicit feedback helps learn faster </a:t>
            </a:r>
            <a:endParaRPr lang="en-US" sz="1200" dirty="0"/>
          </a:p>
        </p:txBody>
      </p:sp>
      <p:sp>
        <p:nvSpPr>
          <p:cNvPr id="4" name="Slide Number Placeholder 3"/>
          <p:cNvSpPr>
            <a:spLocks noGrp="1"/>
          </p:cNvSpPr>
          <p:nvPr>
            <p:ph type="sldNum" sz="quarter" idx="10"/>
          </p:nvPr>
        </p:nvSpPr>
        <p:spPr/>
        <p:txBody>
          <a:bodyPr/>
          <a:lstStyle/>
          <a:p>
            <a:fld id="{8CBD757D-DE5A-4CD1-82FB-678E1CF7B585}" type="slidenum">
              <a:rPr lang="en-US" smtClean="0"/>
              <a:t>9</a:t>
            </a:fld>
            <a:endParaRPr lang="en-US"/>
          </a:p>
        </p:txBody>
      </p:sp>
    </p:spTree>
    <p:extLst>
      <p:ext uri="{BB962C8B-B14F-4D97-AF65-F5344CB8AC3E}">
        <p14:creationId xmlns:p14="http://schemas.microsoft.com/office/powerpoint/2010/main" val="88447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7/17/2021</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7/17/2021</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Tool for People who Stutter</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361393" y="4519225"/>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48569" y="784341"/>
            <a:ext cx="11031392" cy="4893647"/>
          </a:xfrm>
          <a:prstGeom prst="rect">
            <a:avLst/>
          </a:prstGeom>
          <a:noFill/>
        </p:spPr>
        <p:txBody>
          <a:bodyPr wrap="square" rtlCol="0">
            <a:spAutoFit/>
          </a:bodyPr>
          <a:lstStyle/>
          <a:p>
            <a:pPr marL="457200" indent="-457200">
              <a:buFont typeface="Wingdings" panose="05000000000000000000" pitchFamily="2" charset="2"/>
              <a:buChar char="§"/>
            </a:pPr>
            <a:r>
              <a:rPr lang="en-US" sz="2400" dirty="0"/>
              <a:t>We present Fluent, the first AI Augmented Writing Tool for People who Stutter.</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Fluent embodies a novel interactive and iterative technique to identify words which an individual might struggle pronouncing and proposes suitable alternatives.</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Our evaluation from a theoretical ML perspective show promising results and corroborate this problem as a possible research direction.</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Future work might explore the usability, utility &amp; effectiveness of this tool from a human centered perspective. </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Future work might also devise design guidelines to inform the development of such tools in the future. </a:t>
            </a:r>
          </a:p>
        </p:txBody>
      </p:sp>
      <p:sp>
        <p:nvSpPr>
          <p:cNvPr id="5" name="Rectangle 4">
            <a:extLst>
              <a:ext uri="{FF2B5EF4-FFF2-40B4-BE49-F238E27FC236}">
                <a16:creationId xmlns:a16="http://schemas.microsoft.com/office/drawing/2014/main" id="{90E1F35D-10D3-4257-AFAF-DDA1510FA831}"/>
              </a:ext>
            </a:extLst>
          </p:cNvPr>
          <p:cNvSpPr/>
          <p:nvPr/>
        </p:nvSpPr>
        <p:spPr>
          <a:xfrm>
            <a:off x="0" y="5677988"/>
            <a:ext cx="12192000" cy="52317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Please checkout github.com/</a:t>
            </a:r>
            <a:r>
              <a:rPr lang="en-US" sz="2800" b="1" dirty="0" err="1"/>
              <a:t>bhavyaghai</a:t>
            </a:r>
            <a:r>
              <a:rPr lang="en-US" sz="2800" b="1" dirty="0"/>
              <a:t>/Fluent for more details </a:t>
            </a:r>
          </a:p>
        </p:txBody>
      </p:sp>
    </p:spTree>
    <p:extLst>
      <p:ext uri="{BB962C8B-B14F-4D97-AF65-F5344CB8AC3E}">
        <p14:creationId xmlns:p14="http://schemas.microsoft.com/office/powerpoint/2010/main" val="32444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96CACA-ED51-4DD2-AD01-280E0879F999}"/>
              </a:ext>
            </a:extLst>
          </p:cNvPr>
          <p:cNvSpPr txBox="1">
            <a:spLocks/>
          </p:cNvSpPr>
          <p:nvPr/>
        </p:nvSpPr>
        <p:spPr>
          <a:xfrm>
            <a:off x="709612" y="294836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chemeClr val="bg1"/>
                </a:solidFill>
                <a:latin typeface="+mn-lt"/>
              </a:rPr>
              <a:t>Thanks for Watching !</a:t>
            </a:r>
          </a:p>
        </p:txBody>
      </p:sp>
    </p:spTree>
    <p:extLst>
      <p:ext uri="{BB962C8B-B14F-4D97-AF65-F5344CB8AC3E}">
        <p14:creationId xmlns:p14="http://schemas.microsoft.com/office/powerpoint/2010/main" val="279460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5839"/>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Visual Interface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4" name="Picture 3" descr="Text&#10;&#10;Description automatically generated">
            <a:extLst>
              <a:ext uri="{FF2B5EF4-FFF2-40B4-BE49-F238E27FC236}">
                <a16:creationId xmlns:a16="http://schemas.microsoft.com/office/drawing/2014/main" id="{C11F4A81-6AFA-4ADB-8DE1-3B4330BD1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9" y="878779"/>
            <a:ext cx="11729721" cy="4615072"/>
          </a:xfrm>
          <a:prstGeom prst="rect">
            <a:avLst/>
          </a:prstGeom>
        </p:spPr>
      </p:pic>
      <p:sp>
        <p:nvSpPr>
          <p:cNvPr id="8" name="Rectangle 7">
            <a:extLst>
              <a:ext uri="{FF2B5EF4-FFF2-40B4-BE49-F238E27FC236}">
                <a16:creationId xmlns:a16="http://schemas.microsoft.com/office/drawing/2014/main" id="{768BDC41-8315-4989-84E1-694E907E759E}"/>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Interface is designed to be Intuitive, Accessible and Minimalist</a:t>
            </a:r>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new labeled training instance</a:t>
            </a:r>
          </a:p>
        </p:txBody>
      </p:sp>
      <p:sp>
        <p:nvSpPr>
          <p:cNvPr id="10" name="Title 1">
            <a:extLst>
              <a:ext uri="{FF2B5EF4-FFF2-40B4-BE49-F238E27FC236}">
                <a16:creationId xmlns:a16="http://schemas.microsoft.com/office/drawing/2014/main" id="{D2402BF8-4820-4D04-810D-027A580D0FA9}"/>
              </a:ext>
            </a:extLst>
          </p:cNvPr>
          <p:cNvSpPr txBox="1">
            <a:spLocks/>
          </p:cNvSpPr>
          <p:nvPr/>
        </p:nvSpPr>
        <p:spPr>
          <a:xfrm>
            <a:off x="709612" y="441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E915860C-CBB3-4A20-9A9C-A2F3175C21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010" y="1784046"/>
            <a:ext cx="4865695" cy="2077399"/>
          </a:xfrm>
          <a:prstGeom prst="rect">
            <a:avLst/>
          </a:prstGeom>
        </p:spPr>
      </p:pic>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
        <p:nvSpPr>
          <p:cNvPr id="24" name="Title 1">
            <a:extLst>
              <a:ext uri="{FF2B5EF4-FFF2-40B4-BE49-F238E27FC236}">
                <a16:creationId xmlns:a16="http://schemas.microsoft.com/office/drawing/2014/main" id="{131BB309-01C0-4402-828A-7B92241FFE9C}"/>
              </a:ext>
            </a:extLst>
          </p:cNvPr>
          <p:cNvSpPr txBox="1">
            <a:spLocks/>
          </p:cNvSpPr>
          <p:nvPr/>
        </p:nvSpPr>
        <p:spPr>
          <a:xfrm>
            <a:off x="763305" y="46777"/>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spTree>
    <p:extLst>
      <p:ext uri="{BB962C8B-B14F-4D97-AF65-F5344CB8AC3E}">
        <p14:creationId xmlns:p14="http://schemas.microsoft.com/office/powerpoint/2010/main" val="33205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4" y="3366512"/>
            <a:ext cx="11031392"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The above plots show the mean accuracy, precision and f1 score across 400 interactions.</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We can observe that the accuracy reaches 85% in under 50 interactions for both modes of feedback.</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across different metrics. It should be noted that each implicit feedback adds two data points compared to a single data point for Explicit feedback. </a:t>
            </a:r>
          </a:p>
        </p:txBody>
      </p:sp>
      <p:pic>
        <p:nvPicPr>
          <p:cNvPr id="3" name="Picture 2" descr="A picture containing chart&#10;&#10;Description automatically generated">
            <a:extLst>
              <a:ext uri="{FF2B5EF4-FFF2-40B4-BE49-F238E27FC236}">
                <a16:creationId xmlns:a16="http://schemas.microsoft.com/office/drawing/2014/main" id="{6BA9A6E6-2BF5-4DBE-BB55-B532D85D7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45" y="809238"/>
            <a:ext cx="3601453" cy="2540090"/>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320A306A-9426-4187-95AD-BA14E1217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942" y="863107"/>
            <a:ext cx="3305842" cy="2483475"/>
          </a:xfrm>
          <a:prstGeom prst="rect">
            <a:avLst/>
          </a:prstGeom>
        </p:spPr>
      </p:pic>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approach is effective. Explicit feedback helps learn faster </a:t>
            </a:r>
          </a:p>
        </p:txBody>
      </p:sp>
      <p:pic>
        <p:nvPicPr>
          <p:cNvPr id="4" name="Picture 3" descr="Chart&#10;&#10;Description automatically generated">
            <a:extLst>
              <a:ext uri="{FF2B5EF4-FFF2-40B4-BE49-F238E27FC236}">
                <a16:creationId xmlns:a16="http://schemas.microsoft.com/office/drawing/2014/main" id="{9F337C0F-305B-4BB0-964E-43EAF4621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650" y="863107"/>
            <a:ext cx="3601453" cy="2486221"/>
          </a:xfrm>
          <a:prstGeom prst="rect">
            <a:avLst/>
          </a:prstGeom>
        </p:spPr>
      </p:pic>
      <p:sp>
        <p:nvSpPr>
          <p:cNvPr id="9" name="Title 1">
            <a:extLst>
              <a:ext uri="{FF2B5EF4-FFF2-40B4-BE49-F238E27FC236}">
                <a16:creationId xmlns:a16="http://schemas.microsoft.com/office/drawing/2014/main" id="{5F8CA74D-F0DC-495B-93D3-65D161B831DF}"/>
              </a:ext>
            </a:extLst>
          </p:cNvPr>
          <p:cNvSpPr txBox="1">
            <a:spLocks/>
          </p:cNvSpPr>
          <p:nvPr/>
        </p:nvSpPr>
        <p:spPr>
          <a:xfrm>
            <a:off x="709612" y="502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spTree>
    <p:extLst>
      <p:ext uri="{BB962C8B-B14F-4D97-AF65-F5344CB8AC3E}">
        <p14:creationId xmlns:p14="http://schemas.microsoft.com/office/powerpoint/2010/main" val="38556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Limitations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900918"/>
            <a:ext cx="11031392" cy="4401205"/>
          </a:xfrm>
          <a:prstGeom prst="rect">
            <a:avLst/>
          </a:prstGeom>
          <a:noFill/>
        </p:spPr>
        <p:txBody>
          <a:bodyPr wrap="square" rtlCol="0">
            <a:spAutoFit/>
          </a:bodyPr>
          <a:lstStyle/>
          <a:p>
            <a:pPr marL="457200" indent="-457200">
              <a:buFont typeface="Wingdings" panose="05000000000000000000" pitchFamily="2" charset="2"/>
              <a:buChar char="§"/>
            </a:pPr>
            <a:r>
              <a:rPr lang="en-US" sz="2000" dirty="0"/>
              <a:t>Our tool classifies each word without considering its context. However, some words might be easier to pronounce on their own but might be difficult with specific other words like ‘rural juror’.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Words Representing Names, Places, etc. can’t be substituted. Our tool just highlights such words. The user might go for alternate techniques like circumlocution, etc.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 Our approach mightn’t work for someone suffering from acute stammering. Substituting multiple words in a sentence might break the semantic structure of the sentence and require rephrasing.</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The user is asked to provide a binary label for a word (difficult or not). However, in the real world, a user might struggle on a word often but not always. To cater to such situations, our tool should elicit a more nuanced (continuous) feedback instead of a discrete binary label.</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So far, our tool only supports English language.</a:t>
            </a:r>
          </a:p>
        </p:txBody>
      </p:sp>
      <p:sp>
        <p:nvSpPr>
          <p:cNvPr id="5" name="Rectangle 4">
            <a:extLst>
              <a:ext uri="{FF2B5EF4-FFF2-40B4-BE49-F238E27FC236}">
                <a16:creationId xmlns:a16="http://schemas.microsoft.com/office/drawing/2014/main" id="{90E1F35D-10D3-4257-AFAF-DDA1510FA831}"/>
              </a:ext>
            </a:extLst>
          </p:cNvPr>
          <p:cNvSpPr/>
          <p:nvPr/>
        </p:nvSpPr>
        <p:spPr>
          <a:xfrm>
            <a:off x="0" y="5422232"/>
            <a:ext cx="12192000" cy="7789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We hope this work will encourage other researchers to work on this important and under-explored area</a:t>
            </a:r>
          </a:p>
        </p:txBody>
      </p:sp>
    </p:spTree>
    <p:extLst>
      <p:ext uri="{BB962C8B-B14F-4D97-AF65-F5344CB8AC3E}">
        <p14:creationId xmlns:p14="http://schemas.microsoft.com/office/powerpoint/2010/main" val="13951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531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Tools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967608" y="1430807"/>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 - Gmail</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175076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3077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Stuttering</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1151" y="783504"/>
            <a:ext cx="10849696"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Stuttering is a speech disorder which impacts more than 70M people worldwide.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Common signs of Stuttering include disfluencies like </a:t>
            </a:r>
            <a:r>
              <a:rPr lang="en-US" sz="2400" i="1" dirty="0"/>
              <a:t>repetition</a:t>
            </a:r>
            <a:r>
              <a:rPr lang="en-US" sz="2400" dirty="0"/>
              <a:t> of a sound, </a:t>
            </a:r>
            <a:r>
              <a:rPr lang="en-US" sz="2400" i="1" dirty="0"/>
              <a:t>prolonging</a:t>
            </a:r>
            <a:r>
              <a:rPr lang="en-US" sz="2400" dirty="0"/>
              <a:t> a sound, pause or blocks, etc.</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On the personal front, Stuttering can lead to anxiety, frustration, embarrassment, public stigma and self stigma. </a:t>
            </a:r>
          </a:p>
          <a:p>
            <a:pPr marL="800100" lvl="1"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On the professional front, People who Stutter (PWS) might be perceived as less capable and less employable than their peers who do not stutter.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Speech therapy can be helpful in managing or living with Stuttering. However, access to therapy can be limited &amp; might be associated with blaming and shaming</a:t>
            </a:r>
          </a:p>
        </p:txBody>
      </p:sp>
      <p:sp>
        <p:nvSpPr>
          <p:cNvPr id="7" name="Rectangle 6">
            <a:extLst>
              <a:ext uri="{FF2B5EF4-FFF2-40B4-BE49-F238E27FC236}">
                <a16:creationId xmlns:a16="http://schemas.microsoft.com/office/drawing/2014/main" id="{B9CACBA7-B0B6-4338-9DC1-2E6BFC79A0D5}"/>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Unfortunately, there is no cure for Stuttering</a:t>
            </a:r>
          </a:p>
        </p:txBody>
      </p:sp>
      <p:sp>
        <p:nvSpPr>
          <p:cNvPr id="2" name="TextBox 1">
            <a:extLst>
              <a:ext uri="{FF2B5EF4-FFF2-40B4-BE49-F238E27FC236}">
                <a16:creationId xmlns:a16="http://schemas.microsoft.com/office/drawing/2014/main" id="{35ACC54D-4BA8-4010-8688-47882E110F7A}"/>
              </a:ext>
            </a:extLst>
          </p:cNvPr>
          <p:cNvSpPr txBox="1"/>
          <p:nvPr/>
        </p:nvSpPr>
        <p:spPr>
          <a:xfrm>
            <a:off x="857281" y="6407347"/>
            <a:ext cx="2961067" cy="230832"/>
          </a:xfrm>
          <a:prstGeom prst="rect">
            <a:avLst/>
          </a:prstGeom>
          <a:noFill/>
        </p:spPr>
        <p:txBody>
          <a:bodyPr wrap="none" rtlCol="0">
            <a:spAutoFit/>
          </a:bodyPr>
          <a:lstStyle/>
          <a:p>
            <a:r>
              <a:rPr lang="en-US" sz="900" dirty="0"/>
              <a:t>https://www.asha.org/public/speech/disorders/stuttering/</a:t>
            </a:r>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09612" y="2727077"/>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spTree>
    <p:extLst>
      <p:ext uri="{BB962C8B-B14F-4D97-AF65-F5344CB8AC3E}">
        <p14:creationId xmlns:p14="http://schemas.microsoft.com/office/powerpoint/2010/main" val="149034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Xiaojun Bi’s Feedback</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908301"/>
            <a:ext cx="11031392" cy="600164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Name, place, date can’t be replaced – limitation</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Best way is not to avoid such words – Justify if this approach is right</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Each word has a nuance. Can’t be completely replaced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Maybe, helps user to better pronounce by identifying such words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Evaluation – baseline – manual replacement, Expert interview, simulating</a:t>
            </a:r>
          </a:p>
        </p:txBody>
      </p:sp>
    </p:spTree>
    <p:extLst>
      <p:ext uri="{BB962C8B-B14F-4D97-AF65-F5344CB8AC3E}">
        <p14:creationId xmlns:p14="http://schemas.microsoft.com/office/powerpoint/2010/main" val="31164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242195"/>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418467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6121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Avoidance Behaviors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3" y="783254"/>
            <a:ext cx="11031392"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As a person gets older, they become more conscious of their condition and learn to anticipate stuttering moments better (also known as anticipation effect)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When an individual anticipates a stuttering moment, they use different strategies to conceal their condition which are known as Avoidance behaviors.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This may include using fillers (e.g., ‘um’, ‘like’), substituting the feared word with its synonym, talk around the feared word (circumlocution), etc.</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Research has shown that all people who stutter use such strategies to some degree. A recent study found that the objective of 69.5% of PWS was to hide their stuttering.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Anticipating stuttering and managing it can cause additional stress and burden.  </a:t>
            </a:r>
          </a:p>
        </p:txBody>
      </p:sp>
      <p:sp>
        <p:nvSpPr>
          <p:cNvPr id="5" name="Rectangle 4">
            <a:extLst>
              <a:ext uri="{FF2B5EF4-FFF2-40B4-BE49-F238E27FC236}">
                <a16:creationId xmlns:a16="http://schemas.microsoft.com/office/drawing/2014/main" id="{3B546A82-0299-4DA6-ABF9-B2830592628C}"/>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 this work, we have focused on Word Substitution</a:t>
            </a:r>
          </a:p>
        </p:txBody>
      </p:sp>
    </p:spTree>
    <p:extLst>
      <p:ext uri="{BB962C8B-B14F-4D97-AF65-F5344CB8AC3E}">
        <p14:creationId xmlns:p14="http://schemas.microsoft.com/office/powerpoint/2010/main" val="32490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5382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15098"/>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tool ‘Fluent’ which embodies our approach to identify difficult to pronounce words and suggests suitable personalized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evaluate our system by measuring its ability to identify trigger words for 10 simulated users.</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5839"/>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Identify Difficult to Pronounce Words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7" name="TextBox 6">
            <a:extLst>
              <a:ext uri="{FF2B5EF4-FFF2-40B4-BE49-F238E27FC236}">
                <a16:creationId xmlns:a16="http://schemas.microsoft.com/office/drawing/2014/main" id="{187F7351-FDCA-4B2D-A363-274386B8DA99}"/>
              </a:ext>
            </a:extLst>
          </p:cNvPr>
          <p:cNvSpPr txBox="1"/>
          <p:nvPr/>
        </p:nvSpPr>
        <p:spPr>
          <a:xfrm>
            <a:off x="671152" y="877720"/>
            <a:ext cx="10849696"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Research has shown that people are likely to stutter on some words more than others based on their underlying phonological patterns.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To capture the phonological aspects of different words, we have used Phonetic Embeddings which are based on CMU Pronouncing Dictionary.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Phonetic embeddings provide high dimensional vector representation for a word such that words with similar pronunciation lie close to each other in high-D space.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In the beginning, we ask the user to provide two set of words that they find easy and difficult to pronounce, respectively.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Each word is mapped to its corresponding Phonetic Embedding. Thereafter, we train a binary classifier to differentiate between easy and difficult words. </a:t>
            </a:r>
          </a:p>
        </p:txBody>
      </p:sp>
    </p:spTree>
    <p:extLst>
      <p:ext uri="{BB962C8B-B14F-4D97-AF65-F5344CB8AC3E}">
        <p14:creationId xmlns:p14="http://schemas.microsoft.com/office/powerpoint/2010/main" val="334859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010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Personalized Support</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863986"/>
            <a:ext cx="11031392"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Each person who stutters might struggle on different set of words, so we need to train a different classification model for each user.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Typical Supervised Machine Learning (ML) models require large amounts of labeled training data to provide good results.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Asking each user to provide 100’s or 1000’s of labeled data points upfront can be too cognitively taxing.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To circumvent this issue, we have used Active learning (AL); AL focuses on training effective ML models using a minimum number of labeled training instances.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At the outset, AL requires few labeled data points. Thereafter, the model keeps evolving iteratively by leveraging user feedback over time. </a:t>
            </a:r>
          </a:p>
        </p:txBody>
      </p:sp>
    </p:spTree>
    <p:extLst>
      <p:ext uri="{BB962C8B-B14F-4D97-AF65-F5344CB8AC3E}">
        <p14:creationId xmlns:p14="http://schemas.microsoft.com/office/powerpoint/2010/main" val="62311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96CACA-ED51-4DD2-AD01-280E0879F999}"/>
              </a:ext>
            </a:extLst>
          </p:cNvPr>
          <p:cNvSpPr txBox="1">
            <a:spLocks/>
          </p:cNvSpPr>
          <p:nvPr/>
        </p:nvSpPr>
        <p:spPr>
          <a:xfrm>
            <a:off x="709612" y="294836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chemeClr val="bg1"/>
                </a:solidFill>
                <a:latin typeface="+mn-lt"/>
              </a:rPr>
              <a:t>DEMO</a:t>
            </a:r>
          </a:p>
        </p:txBody>
      </p:sp>
    </p:spTree>
    <p:extLst>
      <p:ext uri="{BB962C8B-B14F-4D97-AF65-F5344CB8AC3E}">
        <p14:creationId xmlns:p14="http://schemas.microsoft.com/office/powerpoint/2010/main" val="93484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783254"/>
            <a:ext cx="11031392"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We modeled 10 different users based on self reported data from stuttering communities on </a:t>
            </a:r>
            <a:r>
              <a:rPr lang="en-US" sz="2400" dirty="0" err="1"/>
              <a:t>facebook</a:t>
            </a:r>
            <a:r>
              <a:rPr lang="en-US" sz="2400" dirty="0"/>
              <a:t> and reddit.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Each simulated user is characterized by a phonological pattern that they struggle pronouncing e.g., words beginning with ‘</a:t>
            </a:r>
            <a:r>
              <a:rPr lang="en-US" sz="2400" dirty="0" err="1"/>
              <a:t>st</a:t>
            </a:r>
            <a:r>
              <a:rPr lang="en-US" sz="2400" dirty="0"/>
              <a:t>’ or ‘</a:t>
            </a:r>
            <a:r>
              <a:rPr lang="en-US" sz="2400" dirty="0" err="1"/>
              <a:t>fl</a:t>
            </a:r>
            <a:r>
              <a:rPr lang="en-US" sz="2400" dirty="0"/>
              <a:t>’.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We used 2467 TED talks transcripts to test our tool for 10 simulated users.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We simulated two scenarios i.e., when a user provides solely Implicit &amp; solely Explicit feedback.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 each feedback scenario, we compute and record metrics like Accuracy, F1 score and Precision after every interaction.   </a:t>
            </a:r>
          </a:p>
        </p:txBody>
      </p:sp>
      <p:sp>
        <p:nvSpPr>
          <p:cNvPr id="9" name="Rectangle 8">
            <a:extLst>
              <a:ext uri="{FF2B5EF4-FFF2-40B4-BE49-F238E27FC236}">
                <a16:creationId xmlns:a16="http://schemas.microsoft.com/office/drawing/2014/main" id="{67B4A426-6614-45C9-B76B-D7F7D2B52563}"/>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objective is to evaluate how well our approach can learn user’s needs </a:t>
            </a:r>
          </a:p>
        </p:txBody>
      </p:sp>
      <p:sp>
        <p:nvSpPr>
          <p:cNvPr id="7" name="TextBox 6">
            <a:extLst>
              <a:ext uri="{FF2B5EF4-FFF2-40B4-BE49-F238E27FC236}">
                <a16:creationId xmlns:a16="http://schemas.microsoft.com/office/drawing/2014/main" id="{8311858F-E86C-4595-9367-EC4E624A1D74}"/>
              </a:ext>
            </a:extLst>
          </p:cNvPr>
          <p:cNvSpPr txBox="1"/>
          <p:nvPr/>
        </p:nvSpPr>
        <p:spPr>
          <a:xfrm>
            <a:off x="429224" y="6419429"/>
            <a:ext cx="4536819" cy="246221"/>
          </a:xfrm>
          <a:prstGeom prst="rect">
            <a:avLst/>
          </a:prstGeom>
          <a:noFill/>
        </p:spPr>
        <p:txBody>
          <a:bodyPr wrap="none" rtlCol="0">
            <a:spAutoFit/>
          </a:bodyPr>
          <a:lstStyle/>
          <a:p>
            <a:r>
              <a:rPr lang="en-US" sz="1000" dirty="0"/>
              <a:t>Dataset link: https://www.kaggle.com/rounakbanik/ted-talks?select=transcripts.csv</a:t>
            </a:r>
          </a:p>
        </p:txBody>
      </p:sp>
      <p:sp>
        <p:nvSpPr>
          <p:cNvPr id="10" name="Title 1">
            <a:extLst>
              <a:ext uri="{FF2B5EF4-FFF2-40B4-BE49-F238E27FC236}">
                <a16:creationId xmlns:a16="http://schemas.microsoft.com/office/drawing/2014/main" id="{57448E17-5C28-455F-86A3-1DFDB9FFCC65}"/>
              </a:ext>
            </a:extLst>
          </p:cNvPr>
          <p:cNvSpPr txBox="1">
            <a:spLocks/>
          </p:cNvSpPr>
          <p:nvPr/>
        </p:nvSpPr>
        <p:spPr>
          <a:xfrm>
            <a:off x="807186" y="5111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 Setup</a:t>
            </a:r>
          </a:p>
        </p:txBody>
      </p:sp>
    </p:spTree>
    <p:extLst>
      <p:ext uri="{BB962C8B-B14F-4D97-AF65-F5344CB8AC3E}">
        <p14:creationId xmlns:p14="http://schemas.microsoft.com/office/powerpoint/2010/main" val="21473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94326" y="3413374"/>
            <a:ext cx="11478844"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We can observe an overall positive trend for both forms of feedback across different metrics.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In under 20 interactions</a:t>
            </a:r>
            <a:r>
              <a:rPr lang="en-US" sz="2000"/>
              <a:t>, our </a:t>
            </a:r>
            <a:r>
              <a:rPr lang="en-US" sz="2000" dirty="0"/>
              <a:t>classifier reached a mean accuracy of over 80% for both forms of feedback (random classifier will yield 50%).</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and random sampling across different metrics. </a:t>
            </a:r>
          </a:p>
        </p:txBody>
      </p:sp>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These results validate the theoretical capability of Fluent to learn user’s needs.</a:t>
            </a:r>
          </a:p>
        </p:txBody>
      </p:sp>
      <p:sp>
        <p:nvSpPr>
          <p:cNvPr id="9" name="Title 1">
            <a:extLst>
              <a:ext uri="{FF2B5EF4-FFF2-40B4-BE49-F238E27FC236}">
                <a16:creationId xmlns:a16="http://schemas.microsoft.com/office/drawing/2014/main" id="{5F8CA74D-F0DC-495B-93D3-65D161B831DF}"/>
              </a:ext>
            </a:extLst>
          </p:cNvPr>
          <p:cNvSpPr txBox="1">
            <a:spLocks/>
          </p:cNvSpPr>
          <p:nvPr/>
        </p:nvSpPr>
        <p:spPr>
          <a:xfrm>
            <a:off x="709612" y="502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pic>
        <p:nvPicPr>
          <p:cNvPr id="8" name="Picture 7" descr="A picture containing chart&#10;&#10;Description automatically generated">
            <a:extLst>
              <a:ext uri="{FF2B5EF4-FFF2-40B4-BE49-F238E27FC236}">
                <a16:creationId xmlns:a16="http://schemas.microsoft.com/office/drawing/2014/main" id="{4FA4B25A-4454-4823-AF67-823FFC943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69" y="928372"/>
            <a:ext cx="3514794" cy="2426397"/>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E04EF6E7-BEB3-46AF-807F-99EA463A0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593" y="969674"/>
            <a:ext cx="3514794" cy="2426397"/>
          </a:xfrm>
          <a:prstGeom prst="rect">
            <a:avLst/>
          </a:prstGeom>
        </p:spPr>
      </p:pic>
      <p:pic>
        <p:nvPicPr>
          <p:cNvPr id="13" name="Picture 12" descr="Chart&#10;&#10;Description automatically generated">
            <a:extLst>
              <a:ext uri="{FF2B5EF4-FFF2-40B4-BE49-F238E27FC236}">
                <a16:creationId xmlns:a16="http://schemas.microsoft.com/office/drawing/2014/main" id="{BF3D5EB2-F0A5-40CE-AD41-291807AC7C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6378" y="969674"/>
            <a:ext cx="3511296" cy="2472140"/>
          </a:xfrm>
          <a:prstGeom prst="rect">
            <a:avLst/>
          </a:prstGeom>
        </p:spPr>
      </p:pic>
    </p:spTree>
    <p:extLst>
      <p:ext uri="{BB962C8B-B14F-4D97-AF65-F5344CB8AC3E}">
        <p14:creationId xmlns:p14="http://schemas.microsoft.com/office/powerpoint/2010/main" val="22057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27904</TotalTime>
  <Words>3232</Words>
  <Application>Microsoft Office PowerPoint</Application>
  <PresentationFormat>Widescreen</PresentationFormat>
  <Paragraphs>466</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Fluent: An AI Augmented Writing Tool for People who Stutter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301</cp:revision>
  <dcterms:created xsi:type="dcterms:W3CDTF">2020-04-19T18:53:12Z</dcterms:created>
  <dcterms:modified xsi:type="dcterms:W3CDTF">2021-07-17T08:22:14Z</dcterms:modified>
</cp:coreProperties>
</file>