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344" r:id="rId3"/>
    <p:sldId id="350" r:id="rId4"/>
    <p:sldId id="349" r:id="rId5"/>
    <p:sldId id="348" r:id="rId6"/>
    <p:sldId id="324" r:id="rId7"/>
    <p:sldId id="346" r:id="rId8"/>
    <p:sldId id="347" r:id="rId9"/>
    <p:sldId id="353" r:id="rId10"/>
    <p:sldId id="354" r:id="rId11"/>
    <p:sldId id="352" r:id="rId12"/>
    <p:sldId id="262" r:id="rId13"/>
    <p:sldId id="356" r:id="rId14"/>
    <p:sldId id="351" r:id="rId15"/>
    <p:sldId id="345" r:id="rId16"/>
    <p:sldId id="355" r:id="rId17"/>
    <p:sldId id="340" r:id="rId18"/>
    <p:sldId id="339" r:id="rId19"/>
    <p:sldId id="343" r:id="rId20"/>
    <p:sldId id="338" r:id="rId21"/>
    <p:sldId id="341" r:id="rId22"/>
    <p:sldId id="342" r:id="rId23"/>
    <p:sldId id="334" r:id="rId24"/>
    <p:sldId id="33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10</a:t>
            </a:fld>
            <a:endParaRPr lang="en-US"/>
          </a:p>
        </p:txBody>
      </p:sp>
    </p:spTree>
    <p:extLst>
      <p:ext uri="{BB962C8B-B14F-4D97-AF65-F5344CB8AC3E}">
        <p14:creationId xmlns:p14="http://schemas.microsoft.com/office/powerpoint/2010/main" val="88447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11</a:t>
            </a:fld>
            <a:endParaRPr lang="en-US"/>
          </a:p>
        </p:txBody>
      </p:sp>
    </p:spTree>
    <p:extLst>
      <p:ext uri="{BB962C8B-B14F-4D97-AF65-F5344CB8AC3E}">
        <p14:creationId xmlns:p14="http://schemas.microsoft.com/office/powerpoint/2010/main" val="56036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14</a:t>
            </a:fld>
            <a:endParaRPr lang="en-US"/>
          </a:p>
        </p:txBody>
      </p:sp>
    </p:spTree>
    <p:extLst>
      <p:ext uri="{BB962C8B-B14F-4D97-AF65-F5344CB8AC3E}">
        <p14:creationId xmlns:p14="http://schemas.microsoft.com/office/powerpoint/2010/main" val="282334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15</a:t>
            </a:fld>
            <a:endParaRPr lang="en-US"/>
          </a:p>
        </p:txBody>
      </p:sp>
    </p:spTree>
    <p:extLst>
      <p:ext uri="{BB962C8B-B14F-4D97-AF65-F5344CB8AC3E}">
        <p14:creationId xmlns:p14="http://schemas.microsoft.com/office/powerpoint/2010/main" val="397212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248087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19</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20</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21</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22</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23</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24</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54159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9</a:t>
            </a:fld>
            <a:endParaRPr lang="en-US"/>
          </a:p>
        </p:txBody>
      </p:sp>
    </p:spTree>
    <p:extLst>
      <p:ext uri="{BB962C8B-B14F-4D97-AF65-F5344CB8AC3E}">
        <p14:creationId xmlns:p14="http://schemas.microsoft.com/office/powerpoint/2010/main" val="180319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4/14/2021</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4/14/2021</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Platform for People who Stutter</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171575" y="4473360"/>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549465"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4" y="3302893"/>
            <a:ext cx="11031392"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The above plots show the mean accuracy, precision and f1 score across 400 interactions.</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We can observe that the accuracy reaches 85% in under 50 interactions for both modes of feedback.</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across different metrics. It should be noted that each implicit feedback adds two data points compared to a single data point for Explicit feedback. </a:t>
            </a:r>
          </a:p>
        </p:txBody>
      </p:sp>
      <p:pic>
        <p:nvPicPr>
          <p:cNvPr id="3" name="Picture 2" descr="A picture containing chart&#10;&#10;Description automatically generated">
            <a:extLst>
              <a:ext uri="{FF2B5EF4-FFF2-40B4-BE49-F238E27FC236}">
                <a16:creationId xmlns:a16="http://schemas.microsoft.com/office/drawing/2014/main" id="{6BA9A6E6-2BF5-4DBE-BB55-B532D85D7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45" y="656839"/>
            <a:ext cx="3601453" cy="2540090"/>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320A306A-9426-4187-95AD-BA14E1217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942" y="710708"/>
            <a:ext cx="3305842" cy="2483475"/>
          </a:xfrm>
          <a:prstGeom prst="rect">
            <a:avLst/>
          </a:prstGeom>
        </p:spPr>
      </p:pic>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approach is effective. Explicit feedback helps learn faster </a:t>
            </a:r>
          </a:p>
        </p:txBody>
      </p:sp>
      <p:pic>
        <p:nvPicPr>
          <p:cNvPr id="4" name="Picture 3" descr="Chart&#10;&#10;Description automatically generated">
            <a:extLst>
              <a:ext uri="{FF2B5EF4-FFF2-40B4-BE49-F238E27FC236}">
                <a16:creationId xmlns:a16="http://schemas.microsoft.com/office/drawing/2014/main" id="{9F337C0F-305B-4BB0-964E-43EAF4621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650" y="710708"/>
            <a:ext cx="3601453" cy="2486221"/>
          </a:xfrm>
          <a:prstGeom prst="rect">
            <a:avLst/>
          </a:prstGeom>
        </p:spPr>
      </p:pic>
    </p:spTree>
    <p:extLst>
      <p:ext uri="{BB962C8B-B14F-4D97-AF65-F5344CB8AC3E}">
        <p14:creationId xmlns:p14="http://schemas.microsoft.com/office/powerpoint/2010/main" val="22057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Limitations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900918"/>
            <a:ext cx="11031392" cy="4401205"/>
          </a:xfrm>
          <a:prstGeom prst="rect">
            <a:avLst/>
          </a:prstGeom>
          <a:noFill/>
        </p:spPr>
        <p:txBody>
          <a:bodyPr wrap="square" rtlCol="0">
            <a:spAutoFit/>
          </a:bodyPr>
          <a:lstStyle/>
          <a:p>
            <a:pPr marL="457200" indent="-457200">
              <a:buFont typeface="Wingdings" panose="05000000000000000000" pitchFamily="2" charset="2"/>
              <a:buChar char="§"/>
            </a:pPr>
            <a:r>
              <a:rPr lang="en-US" sz="2000" dirty="0"/>
              <a:t>Our tool classifies each word without considering its context. However, some words might be easier to pronounce on their own but might be difficult with specific other words like ‘rural juror’.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Words Representing Names, Places, etc. can’t be substituted. Our tool just highlights such words. The user might go for alternate techniques like circumlocution, etc.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 Our approach mightn’t work for someone suffering from acute stammering. Substituting multiple words in a sentence might break the semantic structure of the sentence and require rephrasing.</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The user is asked to provide a binary label for a word (difficult or not). However, in the real world, a user might struggle on a word often but not always. To cater to such situations, our tool should elicit a more nuanced (continuous) feedback instead of a discrete binary label.</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So far, our tool only supports English language.</a:t>
            </a:r>
          </a:p>
        </p:txBody>
      </p:sp>
      <p:sp>
        <p:nvSpPr>
          <p:cNvPr id="5" name="Rectangle 4">
            <a:extLst>
              <a:ext uri="{FF2B5EF4-FFF2-40B4-BE49-F238E27FC236}">
                <a16:creationId xmlns:a16="http://schemas.microsoft.com/office/drawing/2014/main" id="{90E1F35D-10D3-4257-AFAF-DDA1510FA831}"/>
              </a:ext>
            </a:extLst>
          </p:cNvPr>
          <p:cNvSpPr/>
          <p:nvPr/>
        </p:nvSpPr>
        <p:spPr>
          <a:xfrm>
            <a:off x="0" y="5422232"/>
            <a:ext cx="12192000" cy="7789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We hope this work will encourage other researchers to work on this important and under-explored area</a:t>
            </a:r>
          </a:p>
        </p:txBody>
      </p:sp>
    </p:spTree>
    <p:extLst>
      <p:ext uri="{BB962C8B-B14F-4D97-AF65-F5344CB8AC3E}">
        <p14:creationId xmlns:p14="http://schemas.microsoft.com/office/powerpoint/2010/main" val="32444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09612" y="2727077"/>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spTree>
    <p:extLst>
      <p:ext uri="{BB962C8B-B14F-4D97-AF65-F5344CB8AC3E}">
        <p14:creationId xmlns:p14="http://schemas.microsoft.com/office/powerpoint/2010/main" val="149034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Xiaojun Bi’s Feedback</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908301"/>
            <a:ext cx="11031392" cy="600164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Name, place, date can’t be replaced – limitation</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Best way is not to avoid such words – Justify if this approach is right</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Each word has a nuance. Can’t be completely replaced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Maybe, helps user to better pronounce by identifying such words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Evaluation – baseline – manual replacement, Expert interview, simulating</a:t>
            </a:r>
          </a:p>
        </p:txBody>
      </p:sp>
    </p:spTree>
    <p:extLst>
      <p:ext uri="{BB962C8B-B14F-4D97-AF65-F5344CB8AC3E}">
        <p14:creationId xmlns:p14="http://schemas.microsoft.com/office/powerpoint/2010/main" val="31164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242195"/>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418467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67082"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Stuttering</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52143" y="687600"/>
            <a:ext cx="10849696"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Stuttering is a speech disorder which impacts more than 70 million people worldwide.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Its symptoms include:</a:t>
            </a:r>
          </a:p>
          <a:p>
            <a:pPr marL="800100" lvl="1" indent="-342900">
              <a:buFont typeface="Wingdings" panose="05000000000000000000" pitchFamily="2" charset="2"/>
              <a:buChar char="§"/>
            </a:pPr>
            <a:r>
              <a:rPr lang="en-US" sz="2400" dirty="0"/>
              <a:t>repetition of a sound </a:t>
            </a:r>
            <a:r>
              <a:rPr lang="en-US" sz="2400" dirty="0" err="1"/>
              <a:t>eg.</a:t>
            </a:r>
            <a:r>
              <a:rPr lang="en-US" sz="2400" dirty="0"/>
              <a:t> "</a:t>
            </a:r>
            <a:r>
              <a:rPr lang="en-US" sz="2400" dirty="0" err="1"/>
              <a:t>Iw</a:t>
            </a:r>
            <a:r>
              <a:rPr lang="en-US" sz="2400" dirty="0"/>
              <a:t>-w-w-want a drink“</a:t>
            </a:r>
          </a:p>
          <a:p>
            <a:pPr marL="800100" lvl="1" indent="-342900">
              <a:buFont typeface="Wingdings" panose="05000000000000000000" pitchFamily="2" charset="2"/>
              <a:buChar char="§"/>
            </a:pPr>
            <a:r>
              <a:rPr lang="en-US" sz="2400" dirty="0"/>
              <a:t>prolonging a sound </a:t>
            </a:r>
            <a:r>
              <a:rPr lang="en-US" sz="2400" dirty="0" err="1"/>
              <a:t>eg.</a:t>
            </a:r>
            <a:r>
              <a:rPr lang="en-US" sz="2400" dirty="0"/>
              <a:t> "</a:t>
            </a:r>
            <a:r>
              <a:rPr lang="en-US" sz="2400" dirty="0" err="1"/>
              <a:t>Ssssssssam</a:t>
            </a:r>
            <a:r>
              <a:rPr lang="en-US" sz="2400" dirty="0"/>
              <a:t> is nice“</a:t>
            </a:r>
          </a:p>
          <a:p>
            <a:pPr marL="800100" lvl="1" indent="-342900">
              <a:buFont typeface="Wingdings" panose="05000000000000000000" pitchFamily="2" charset="2"/>
              <a:buChar char="§"/>
            </a:pPr>
            <a:r>
              <a:rPr lang="en-US" sz="2400" dirty="0"/>
              <a:t>pause or blocks </a:t>
            </a:r>
            <a:r>
              <a:rPr lang="en-US" sz="2400" dirty="0" err="1"/>
              <a:t>eg.</a:t>
            </a:r>
            <a:r>
              <a:rPr lang="en-US" sz="2400" dirty="0"/>
              <a:t> "I want a (pause) cookie“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It impacts people across culture, race, sex, age, ethnicity, etc. It is more prevalent in boys than girls.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Stuttering can have a profound negative impact on the personal and professional life of people who stutter (PWS).</a:t>
            </a:r>
          </a:p>
          <a:p>
            <a:pPr lvl="1"/>
            <a:endParaRPr lang="en-US" sz="2400" dirty="0"/>
          </a:p>
        </p:txBody>
      </p:sp>
      <p:sp>
        <p:nvSpPr>
          <p:cNvPr id="7" name="Rectangle 6">
            <a:extLst>
              <a:ext uri="{FF2B5EF4-FFF2-40B4-BE49-F238E27FC236}">
                <a16:creationId xmlns:a16="http://schemas.microsoft.com/office/drawing/2014/main" id="{B9CACBA7-B0B6-4338-9DC1-2E6BFC79A0D5}"/>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Unfortunately, there is no quick cure for Stuttering</a:t>
            </a:r>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967608" y="1430807"/>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 - Gmail</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32490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807187" y="1242195"/>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platform ‘Fluent’ which embodies our approach to identify difficult to pronounce words and suggests suitable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demonstrate the effectiveness, usability and utility of our system using expert interviews and simulation experiment.   </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Phonetic Embeddings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128681"/>
            <a:ext cx="1103139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Phonetic embeddings are high dimensional vector representation of each word such that words with similar pronunciation lie close to each other in high-D space.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phonetic embeddings used in this paper are derived from CMU pronunciation dictionary where each word is mapped to a set of phonemes.</a:t>
            </a:r>
          </a:p>
        </p:txBody>
      </p:sp>
      <p:sp>
        <p:nvSpPr>
          <p:cNvPr id="2" name="TextBox 1">
            <a:extLst>
              <a:ext uri="{FF2B5EF4-FFF2-40B4-BE49-F238E27FC236}">
                <a16:creationId xmlns:a16="http://schemas.microsoft.com/office/drawing/2014/main" id="{19F4B512-E317-487A-91CA-904BEC192A30}"/>
              </a:ext>
            </a:extLst>
          </p:cNvPr>
          <p:cNvSpPr txBox="1"/>
          <p:nvPr/>
        </p:nvSpPr>
        <p:spPr>
          <a:xfrm>
            <a:off x="533499" y="6419429"/>
            <a:ext cx="3090911" cy="246221"/>
          </a:xfrm>
          <a:prstGeom prst="rect">
            <a:avLst/>
          </a:prstGeom>
          <a:noFill/>
        </p:spPr>
        <p:txBody>
          <a:bodyPr wrap="none" rtlCol="0">
            <a:spAutoFit/>
          </a:bodyPr>
          <a:lstStyle/>
          <a:p>
            <a:r>
              <a:rPr lang="en-US" sz="1000" b="0" i="0" u="none" strike="noStrike" baseline="0" dirty="0">
                <a:latin typeface="NimbusRomNo9L-Medi"/>
              </a:rPr>
              <a:t>Poetic Sound Similarity Vectors Using Phonetic Features</a:t>
            </a:r>
            <a:endParaRPr lang="en-US" sz="1000" dirty="0"/>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Tree>
    <p:extLst>
      <p:ext uri="{BB962C8B-B14F-4D97-AF65-F5344CB8AC3E}">
        <p14:creationId xmlns:p14="http://schemas.microsoft.com/office/powerpoint/2010/main" val="33205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365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4A85AF0-8A43-4A96-B8F0-F71867D0B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26" y="1775241"/>
            <a:ext cx="5101736" cy="2151308"/>
          </a:xfrm>
          <a:prstGeom prst="rect">
            <a:avLst/>
          </a:prstGeom>
          <a:ln w="3175">
            <a:solidFill>
              <a:schemeClr val="tx1"/>
            </a:solidFill>
          </a:ln>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a new training labeled instance</a:t>
            </a:r>
          </a:p>
        </p:txBody>
      </p:sp>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Experiment Setup</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838921"/>
            <a:ext cx="11031392" cy="4708981"/>
          </a:xfrm>
          <a:prstGeom prst="rect">
            <a:avLst/>
          </a:prstGeom>
          <a:noFill/>
        </p:spPr>
        <p:txBody>
          <a:bodyPr wrap="square" rtlCol="0">
            <a:spAutoFit/>
          </a:bodyPr>
          <a:lstStyle/>
          <a:p>
            <a:pPr marL="342900" indent="-342900">
              <a:buFont typeface="Wingdings" panose="05000000000000000000" pitchFamily="2" charset="2"/>
              <a:buChar char="§"/>
            </a:pPr>
            <a:r>
              <a:rPr lang="en-US" sz="2000" dirty="0"/>
              <a:t>We have simulated 10 different users who struggle with different speech patterns like:</a:t>
            </a:r>
          </a:p>
          <a:p>
            <a:pPr marL="800100" lvl="1" indent="-342900">
              <a:buFont typeface="Wingdings" panose="05000000000000000000" pitchFamily="2" charset="2"/>
              <a:buChar char="§"/>
            </a:pPr>
            <a:r>
              <a:rPr lang="en-US" sz="2000" dirty="0"/>
              <a:t>words starting with B,P,D,M,N, and F like nostalgia</a:t>
            </a:r>
          </a:p>
          <a:p>
            <a:pPr marL="800100" lvl="1" indent="-342900">
              <a:buFont typeface="Wingdings" panose="05000000000000000000" pitchFamily="2" charset="2"/>
              <a:buChar char="§"/>
            </a:pPr>
            <a:r>
              <a:rPr lang="en-US" sz="2000" dirty="0"/>
              <a:t>words beginning with ‘</a:t>
            </a:r>
            <a:r>
              <a:rPr lang="en-US" sz="2000" dirty="0" err="1"/>
              <a:t>st</a:t>
            </a:r>
            <a:r>
              <a:rPr lang="en-US" sz="2000" dirty="0"/>
              <a:t>’ or ‘</a:t>
            </a:r>
            <a:r>
              <a:rPr lang="en-US" sz="2000" dirty="0" err="1"/>
              <a:t>fl</a:t>
            </a:r>
            <a:r>
              <a:rPr lang="en-US" sz="2000" dirty="0"/>
              <a:t>’ like street</a:t>
            </a:r>
          </a:p>
          <a:p>
            <a:pPr marL="800100" lvl="1" indent="-342900">
              <a:buFont typeface="Wingdings" panose="05000000000000000000" pitchFamily="2" charset="2"/>
              <a:buChar char="§"/>
            </a:pPr>
            <a:r>
              <a:rPr lang="en-US" sz="2000" dirty="0"/>
              <a:t>words with begin with a consonant followed by a ‘r’ like grey</a:t>
            </a:r>
          </a:p>
          <a:p>
            <a:pPr marL="800100" lvl="1" indent="-342900">
              <a:buFont typeface="Wingdings" panose="05000000000000000000" pitchFamily="2" charset="2"/>
              <a:buChar char="§"/>
            </a:pPr>
            <a:r>
              <a:rPr lang="en-US" sz="2000" dirty="0"/>
              <a:t>words which contain ‘</a:t>
            </a:r>
            <a:r>
              <a:rPr lang="en-US" sz="2000" dirty="0" err="1"/>
              <a:t>sc</a:t>
            </a:r>
            <a:r>
              <a:rPr lang="en-US" sz="2000" dirty="0"/>
              <a:t>’ or ‘</a:t>
            </a:r>
            <a:r>
              <a:rPr lang="en-US" sz="2000" dirty="0" err="1"/>
              <a:t>ch</a:t>
            </a:r>
            <a:r>
              <a:rPr lang="en-US" sz="2000" dirty="0"/>
              <a:t>’ sound like chair</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used 2467 TED talks transcripts which contains ~57k unique words to evaluate our tool. We parsed all these transcripts to identify different words each simulated user might struggle with.</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split ~57k words into train and test dataset in the ration of 75:25.</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have considered two scenarios i.e., when a user provides solely Implicit and Explicit feedback. Here, each user provides 5 easy and difficult words in the beginning.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each feedback, we compute and record metrics like accuracy, F1 score, precision, etc.  </a:t>
            </a:r>
          </a:p>
        </p:txBody>
      </p:sp>
      <p:sp>
        <p:nvSpPr>
          <p:cNvPr id="9" name="Rectangle 8">
            <a:extLst>
              <a:ext uri="{FF2B5EF4-FFF2-40B4-BE49-F238E27FC236}">
                <a16:creationId xmlns:a16="http://schemas.microsoft.com/office/drawing/2014/main" id="{67B4A426-6614-45C9-B76B-D7F7D2B52563}"/>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objective is to evaluate if our approach can adopt to user needs </a:t>
            </a:r>
          </a:p>
        </p:txBody>
      </p:sp>
      <p:sp>
        <p:nvSpPr>
          <p:cNvPr id="7" name="TextBox 6">
            <a:extLst>
              <a:ext uri="{FF2B5EF4-FFF2-40B4-BE49-F238E27FC236}">
                <a16:creationId xmlns:a16="http://schemas.microsoft.com/office/drawing/2014/main" id="{8311858F-E86C-4595-9367-EC4E624A1D74}"/>
              </a:ext>
            </a:extLst>
          </p:cNvPr>
          <p:cNvSpPr txBox="1"/>
          <p:nvPr/>
        </p:nvSpPr>
        <p:spPr>
          <a:xfrm>
            <a:off x="429224" y="6419429"/>
            <a:ext cx="4536819" cy="246221"/>
          </a:xfrm>
          <a:prstGeom prst="rect">
            <a:avLst/>
          </a:prstGeom>
          <a:noFill/>
        </p:spPr>
        <p:txBody>
          <a:bodyPr wrap="none" rtlCol="0">
            <a:spAutoFit/>
          </a:bodyPr>
          <a:lstStyle/>
          <a:p>
            <a:r>
              <a:rPr lang="en-US" sz="1000" dirty="0"/>
              <a:t>Dataset link: https://www.kaggle.com/rounakbanik/ted-talks?select=transcripts.csv</a:t>
            </a:r>
          </a:p>
        </p:txBody>
      </p:sp>
    </p:spTree>
    <p:extLst>
      <p:ext uri="{BB962C8B-B14F-4D97-AF65-F5344CB8AC3E}">
        <p14:creationId xmlns:p14="http://schemas.microsoft.com/office/powerpoint/2010/main" val="21473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23024</TotalTime>
  <Words>2560</Words>
  <Application>Microsoft Office PowerPoint</Application>
  <PresentationFormat>Widescreen</PresentationFormat>
  <Paragraphs>404</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NimbusRomNo9L-Medi</vt:lpstr>
      <vt:lpstr>Wingdings</vt:lpstr>
      <vt:lpstr>Office Theme</vt:lpstr>
      <vt:lpstr>Fluent: An AI Augmented Writing Platform for People who Stutter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194</cp:revision>
  <dcterms:created xsi:type="dcterms:W3CDTF">2020-04-19T18:53:12Z</dcterms:created>
  <dcterms:modified xsi:type="dcterms:W3CDTF">2021-04-15T01:22:58Z</dcterms:modified>
</cp:coreProperties>
</file>