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349" r:id="rId3"/>
    <p:sldId id="346" r:id="rId4"/>
    <p:sldId id="347" r:id="rId5"/>
    <p:sldId id="34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6807" autoAdjust="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9E842-1B71-4FDF-8546-7CFAC534C405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D757D-DE5A-4CD1-82FB-678E1CF7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09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</a:t>
            </a:r>
          </a:p>
          <a:p>
            <a:r>
              <a:rPr lang="en-US" dirty="0"/>
              <a:t>I am Bhavya Ghai from Stony Brook University</a:t>
            </a:r>
          </a:p>
          <a:p>
            <a:r>
              <a:rPr lang="en-US" dirty="0"/>
              <a:t>N today I will presenting our joint work with IBM Research i.e. “Active Learning++: Incorporating A ……………………..”</a:t>
            </a:r>
          </a:p>
          <a:p>
            <a:r>
              <a:rPr lang="en-US" dirty="0"/>
              <a:t>This is a joint work with Vera and Yunfeng from IBM and my adviser Klaus Mueller</a:t>
            </a:r>
          </a:p>
          <a:p>
            <a:endParaRPr lang="en-US" dirty="0"/>
          </a:p>
          <a:p>
            <a:r>
              <a:rPr lang="en-US" dirty="0"/>
              <a:t>Let’s start off with an overview of Active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D757D-DE5A-4CD1-82FB-678E1CF7B5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13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Existing literature to counter algorithmic bias can be classified into 3 different stages :- data, model and 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D757D-DE5A-4CD1-82FB-678E1CF7B5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35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Existing literature to counter algorithmic bias can be classified into 3 different stages :- data, model and 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D757D-DE5A-4CD1-82FB-678E1CF7B5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54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73B8-1724-4579-AB54-A13081430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47A30-14C4-401A-8AE0-36DB00B46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0CBEF-8967-42AC-BE36-7435E820D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31941-9699-43CA-8D6A-CD3F314C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766BE-AC42-44B1-AF09-E49CC758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5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23454-7DD5-427A-A458-89709875E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77188-53E6-492A-AA45-9FBC80F9C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3F42B-84C5-40C9-A768-8FB0B10D9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838F3-2934-4799-8CC7-8AE2DEA46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5B173-D98D-4F9C-8ED5-1EBFC1B9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5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1BAF99-4153-4340-ABE9-DD6ADC8D4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C3C99-C7BD-41B1-B59F-11C1047C1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71909-C506-47A2-9A72-8A426E85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EBB2B-4AC6-4D17-B79C-D8C2BB8D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E6392-2F14-49CB-AD4D-4B0500E86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2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E67F7-12EB-4485-AA00-DFEE7D53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BADA7-C84B-41D1-A46D-1E745DD85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6D05F-997B-424F-9746-1D501F257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A58D0-97D7-480D-BD8D-A3B9C58F1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48EC6-21A6-4E16-ACA8-C56B7954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4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4D74-E32F-4182-A687-6243E374E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089F6-5736-4206-BE92-26C2A0CC4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4E80E-1C34-4080-9A04-BCE84D69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50435-F5AF-49BC-9934-2A0C722F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9BC3E-B95C-44FB-9DD3-2F4C127A9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4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FD2D-5D36-4FD9-98BF-4A37EB6E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B269D-203D-42CC-A13F-55D84538C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F677D-F948-47B4-BA10-A5F049D78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7E9AE-0BB3-4E35-B1FC-DA051543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380C6-4D38-45B5-B64A-39C48BBB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D43CD-AFC3-478E-9386-FF1C86A8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4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05715-1C07-4FB9-B9EA-132B7809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4641E-7EF8-4B28-A227-297CFD557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39A9A-ED8C-4130-A3AB-AF526B8B4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7C1FDF-8DB4-403C-8769-0E824BCB1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D03526-DFF7-403B-9947-3FB19D089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C38E5-1899-4D26-B4CF-AED7A18C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440284-B1F7-4467-985E-4B92DE9F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F6475C-410D-49E6-8AA1-50AD45C72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7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69CD-B897-47E9-8907-ED72DDFA8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2AA9B-1055-4E2B-93B8-6F8D1B7A5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D626F-7CF4-4E54-8792-45A7A1C47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8062D5-DA46-4477-B22D-D980BF4E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0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48FA7-F5F8-48F0-BE51-EAB4EF48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212B1D-251C-4C19-80D3-AA5AF975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F806C-8C12-418E-B06A-75D3C15B3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2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341C-D400-40E1-A26E-87868917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76877-86A0-4E01-8DDC-935A15156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D6BEE-EF18-4E0D-8C29-C1DECCCE9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5F521-85A1-4505-8C6F-32A3F551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4B7C9-B98C-4A5F-A8F2-CFE98D03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D93CC-6FA5-4B67-A02B-AF0A63E1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1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1648-B8D1-4EE0-ACB0-102286249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EE8356-04D4-4EB6-926C-838E9FC92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FED53-5430-46E3-82D2-1BD87DEC4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94BFF-B6FC-495D-BE52-EFD818B13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AA9E-B205-4E3D-B322-3F4BE24D992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DCA3C-46F5-4F71-AE44-13F40DF28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372A5-8D1E-454B-9FD3-013812AE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2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439068-79B8-40B8-BE63-8F37296A5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57BE4-FE2C-44BE-A015-9656891CA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C6898-0CC2-44A5-8CEF-326A34715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EAA9E-B205-4E3D-B322-3F4BE24D9928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99843-FF0C-49E9-A661-DF8A628C7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61D9B-E154-4647-BBED-9310221D1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A5A94-8D81-46D4-9410-F6DA354DC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0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AC76FB-E7BA-49ED-935D-855916DA7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anchor="ctr">
            <a:normAutofit/>
          </a:bodyPr>
          <a:lstStyle/>
          <a:p>
            <a:r>
              <a:rPr lang="en-US" sz="4300" b="1" dirty="0">
                <a:solidFill>
                  <a:srgbClr val="FFFFFF"/>
                </a:solidFill>
                <a:latin typeface="+mn-lt"/>
              </a:rPr>
              <a:t>Fluent: An AI Augmented Writing Platform for People with Speaking difficulties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10D49-0129-4694-B179-242FE1B32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75" y="4473360"/>
            <a:ext cx="9469211" cy="865639"/>
          </a:xfrm>
        </p:spPr>
        <p:txBody>
          <a:bodyPr anchor="ctr">
            <a:no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Bhavya Ghai</a:t>
            </a:r>
            <a:r>
              <a:rPr lang="en-US" dirty="0">
                <a:solidFill>
                  <a:srgbClr val="000000"/>
                </a:solidFill>
              </a:rPr>
              <a:t>, Klaus Mueller</a:t>
            </a:r>
            <a:endParaRPr lang="en-US" baseline="30000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Department of Computer Science</a:t>
            </a:r>
          </a:p>
          <a:p>
            <a:r>
              <a:rPr lang="en-US" dirty="0">
                <a:solidFill>
                  <a:srgbClr val="000000"/>
                </a:solidFill>
              </a:rPr>
              <a:t>Stony Brook University</a:t>
            </a:r>
          </a:p>
        </p:txBody>
      </p:sp>
      <p:pic>
        <p:nvPicPr>
          <p:cNvPr id="8" name="Picture 7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1BB0C04E-CD34-4BED-9AB9-9074FA85E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134" y="6098721"/>
            <a:ext cx="3670686" cy="64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9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1145B1FC-8B5F-4A10-B215-C60705EDF134}"/>
              </a:ext>
            </a:extLst>
          </p:cNvPr>
          <p:cNvSpPr txBox="1">
            <a:spLocks/>
          </p:cNvSpPr>
          <p:nvPr/>
        </p:nvSpPr>
        <p:spPr>
          <a:xfrm>
            <a:off x="807187" y="280918"/>
            <a:ext cx="10772775" cy="961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Teaser</a:t>
            </a:r>
          </a:p>
        </p:txBody>
      </p:sp>
      <p:pic>
        <p:nvPicPr>
          <p:cNvPr id="20" name="Picture 19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BFA8EE74-C4C5-4B64-A157-B93B22BF4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376" y="6328400"/>
            <a:ext cx="2223771" cy="42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00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1145B1FC-8B5F-4A10-B215-C60705EDF134}"/>
              </a:ext>
            </a:extLst>
          </p:cNvPr>
          <p:cNvSpPr txBox="1">
            <a:spLocks/>
          </p:cNvSpPr>
          <p:nvPr/>
        </p:nvSpPr>
        <p:spPr>
          <a:xfrm>
            <a:off x="807187" y="280918"/>
            <a:ext cx="10772775" cy="961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Workflow</a:t>
            </a:r>
          </a:p>
        </p:txBody>
      </p:sp>
      <p:pic>
        <p:nvPicPr>
          <p:cNvPr id="20" name="Picture 19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BFA8EE74-C4C5-4B64-A157-B93B22BF4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376" y="6328400"/>
            <a:ext cx="2223771" cy="42828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B1B6894E-9106-476B-810A-ECC89EBE6ADC}"/>
              </a:ext>
            </a:extLst>
          </p:cNvPr>
          <p:cNvGrpSpPr/>
          <p:nvPr/>
        </p:nvGrpSpPr>
        <p:grpSpPr>
          <a:xfrm>
            <a:off x="166932" y="1444276"/>
            <a:ext cx="11077036" cy="3347225"/>
            <a:chOff x="166932" y="1444276"/>
            <a:chExt cx="11077036" cy="334722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3E85D69-B41A-4F28-8083-E181F487427B}"/>
                </a:ext>
              </a:extLst>
            </p:cNvPr>
            <p:cNvSpPr/>
            <p:nvPr/>
          </p:nvSpPr>
          <p:spPr>
            <a:xfrm>
              <a:off x="4447340" y="4015894"/>
              <a:ext cx="1560456" cy="775607"/>
            </a:xfrm>
            <a:prstGeom prst="roundRect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Tokenizer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556C617-A731-45E1-A0E9-3A3776748355}"/>
                </a:ext>
              </a:extLst>
            </p:cNvPr>
            <p:cNvSpPr/>
            <p:nvPr/>
          </p:nvSpPr>
          <p:spPr>
            <a:xfrm>
              <a:off x="7130753" y="4015894"/>
              <a:ext cx="1560456" cy="775607"/>
            </a:xfrm>
            <a:prstGeom prst="roundRect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Named Entity Recognition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C8A2963-017D-4777-B342-8FDB6DF22B71}"/>
                </a:ext>
              </a:extLst>
            </p:cNvPr>
            <p:cNvSpPr/>
            <p:nvPr/>
          </p:nvSpPr>
          <p:spPr>
            <a:xfrm>
              <a:off x="9609532" y="2496080"/>
              <a:ext cx="1634436" cy="1396093"/>
            </a:xfrm>
            <a:prstGeom prst="roundRect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Active learner</a:t>
              </a:r>
            </a:p>
            <a:p>
              <a:pPr algn="ctr"/>
              <a:r>
                <a:rPr lang="en-US" dirty="0"/>
                <a:t>(Classifier)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E3E94F2-FCF3-4266-99C1-E76F28B6FBA0}"/>
                </a:ext>
              </a:extLst>
            </p:cNvPr>
            <p:cNvSpPr/>
            <p:nvPr/>
          </p:nvSpPr>
          <p:spPr>
            <a:xfrm>
              <a:off x="5995463" y="1559220"/>
              <a:ext cx="1560456" cy="775607"/>
            </a:xfrm>
            <a:prstGeom prst="roundRect">
              <a:avLst/>
            </a:prstGeom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Alternatives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0778620-776F-4E83-93D4-974305209DD1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3449114" y="4403698"/>
              <a:ext cx="998226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w="lg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0031B07-1AEA-4069-A72B-3C5B0CB969BA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6007796" y="4403698"/>
              <a:ext cx="1122957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434438A-7AB6-43C1-9A43-A3B3F467D73C}"/>
                </a:ext>
              </a:extLst>
            </p:cNvPr>
            <p:cNvCxnSpPr>
              <a:cxnSpLocks/>
              <a:stCxn id="8" idx="3"/>
              <a:endCxn id="9" idx="2"/>
            </p:cNvCxnSpPr>
            <p:nvPr/>
          </p:nvCxnSpPr>
          <p:spPr>
            <a:xfrm flipV="1">
              <a:off x="8691209" y="3892173"/>
              <a:ext cx="1735541" cy="511525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w="lg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16CB697-199D-4863-8A96-EC2735295F1F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3449114" y="1947023"/>
              <a:ext cx="2546349" cy="1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w="lg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D167C7D-E4B5-4879-BE18-F38A25828CD6}"/>
                </a:ext>
              </a:extLst>
            </p:cNvPr>
            <p:cNvCxnSpPr>
              <a:cxnSpLocks/>
              <a:stCxn id="9" idx="0"/>
              <a:endCxn id="10" idx="3"/>
            </p:cNvCxnSpPr>
            <p:nvPr/>
          </p:nvCxnSpPr>
          <p:spPr>
            <a:xfrm flipH="1" flipV="1">
              <a:off x="7555919" y="1947024"/>
              <a:ext cx="2870831" cy="54905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w="lg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890204E-E9E8-4E4B-9CD8-25B5979B819F}"/>
                </a:ext>
              </a:extLst>
            </p:cNvPr>
            <p:cNvCxnSpPr>
              <a:cxnSpLocks/>
              <a:stCxn id="59" idx="3"/>
              <a:endCxn id="9" idx="1"/>
            </p:cNvCxnSpPr>
            <p:nvPr/>
          </p:nvCxnSpPr>
          <p:spPr>
            <a:xfrm>
              <a:off x="3449114" y="3183203"/>
              <a:ext cx="6160418" cy="10924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w="lg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C03F2F-3329-4013-BC3C-42A7DD50ECC8}"/>
                </a:ext>
              </a:extLst>
            </p:cNvPr>
            <p:cNvSpPr txBox="1"/>
            <p:nvPr/>
          </p:nvSpPr>
          <p:spPr>
            <a:xfrm>
              <a:off x="5171944" y="2813871"/>
              <a:ext cx="2870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Explicit + Implicit Feedback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4278A30-911C-4280-9E45-D0F38FAD7526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10420564" y="2034824"/>
              <a:ext cx="6186" cy="46125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w="lg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9E64975-9E53-4CFE-B09A-DCEB19EFF104}"/>
                </a:ext>
              </a:extLst>
            </p:cNvPr>
            <p:cNvSpPr txBox="1"/>
            <p:nvPr/>
          </p:nvSpPr>
          <p:spPr>
            <a:xfrm>
              <a:off x="9977170" y="1444276"/>
              <a:ext cx="8541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Seed</a:t>
              </a:r>
            </a:p>
            <a:p>
              <a:pPr algn="ctr"/>
              <a:r>
                <a:rPr lang="en-US" dirty="0"/>
                <a:t>Words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65D9FF-6DF0-4FE3-B49D-D00FADAE25F0}"/>
                </a:ext>
              </a:extLst>
            </p:cNvPr>
            <p:cNvSpPr txBox="1"/>
            <p:nvPr/>
          </p:nvSpPr>
          <p:spPr>
            <a:xfrm>
              <a:off x="3643606" y="4079460"/>
              <a:ext cx="743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Raw</a:t>
              </a:r>
            </a:p>
            <a:p>
              <a:r>
                <a:rPr lang="en-US" dirty="0"/>
                <a:t>Text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FBD2E78-56C8-49F9-980D-8B7B27657628}"/>
                </a:ext>
              </a:extLst>
            </p:cNvPr>
            <p:cNvSpPr txBox="1"/>
            <p:nvPr/>
          </p:nvSpPr>
          <p:spPr>
            <a:xfrm>
              <a:off x="6157015" y="4046401"/>
              <a:ext cx="877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Words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7AA7B37-03A6-4F2D-84C8-8D8897A96452}"/>
                </a:ext>
              </a:extLst>
            </p:cNvPr>
            <p:cNvSpPr txBox="1"/>
            <p:nvPr/>
          </p:nvSpPr>
          <p:spPr>
            <a:xfrm>
              <a:off x="9326280" y="4092567"/>
              <a:ext cx="813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Words </a:t>
              </a:r>
            </a:p>
            <a:p>
              <a:r>
                <a:rPr lang="en-US" dirty="0"/>
                <a:t>+ Tags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59A1C7A-E2B4-49E7-ACD1-D8A0DAB1674C}"/>
                </a:ext>
              </a:extLst>
            </p:cNvPr>
            <p:cNvSpPr txBox="1"/>
            <p:nvPr/>
          </p:nvSpPr>
          <p:spPr>
            <a:xfrm>
              <a:off x="8366951" y="1514453"/>
              <a:ext cx="9593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Difficult</a:t>
              </a:r>
            </a:p>
            <a:p>
              <a:r>
                <a:rPr lang="en-US" dirty="0"/>
                <a:t>Words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16EDC5F-98FE-4534-9B48-A0B7BAE53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932" y="1611656"/>
              <a:ext cx="3282182" cy="3143094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19050" cap="sq">
              <a:solidFill>
                <a:schemeClr val="accent6">
                  <a:lumMod val="75000"/>
                </a:schemeClr>
              </a:solidFill>
              <a:miter lim="800000"/>
            </a:ln>
            <a:effectLst/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EB1BB20-9479-43E3-9A87-BCA23A77C03E}"/>
                </a:ext>
              </a:extLst>
            </p:cNvPr>
            <p:cNvSpPr txBox="1"/>
            <p:nvPr/>
          </p:nvSpPr>
          <p:spPr>
            <a:xfrm>
              <a:off x="4010199" y="1608029"/>
              <a:ext cx="17489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Difficult Words +</a:t>
              </a:r>
            </a:p>
            <a:p>
              <a:r>
                <a:rPr lang="en-US" dirty="0"/>
                <a:t>Alternatives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057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1145B1FC-8B5F-4A10-B215-C60705EDF134}"/>
              </a:ext>
            </a:extLst>
          </p:cNvPr>
          <p:cNvSpPr txBox="1">
            <a:spLocks/>
          </p:cNvSpPr>
          <p:nvPr/>
        </p:nvSpPr>
        <p:spPr>
          <a:xfrm>
            <a:off x="807187" y="280918"/>
            <a:ext cx="10772775" cy="961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Refining Model</a:t>
            </a:r>
          </a:p>
        </p:txBody>
      </p:sp>
      <p:pic>
        <p:nvPicPr>
          <p:cNvPr id="20" name="Picture 19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BFA8EE74-C4C5-4B64-A157-B93B22BF4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376" y="6328400"/>
            <a:ext cx="2223771" cy="428280"/>
          </a:xfrm>
          <a:prstGeom prst="rect">
            <a:avLst/>
          </a:prstGeom>
        </p:spPr>
      </p:pic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D48FA05-F59C-4842-BCF4-7B7480F52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231" y="2176287"/>
            <a:ext cx="5941509" cy="25054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959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8D615F1-68BD-427A-B14F-3C9FD0F55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076" y="232916"/>
            <a:ext cx="5953956" cy="639216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1728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5335</TotalTime>
  <Words>154</Words>
  <Application>Microsoft Office PowerPoint</Application>
  <PresentationFormat>Widescreen</PresentationFormat>
  <Paragraphs>35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Fluent: An AI Augmented Writing Platform for People with Speaking difficulties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Social Biases of Crowd Workers using Counterfactual Queries</dc:title>
  <dc:creator>bhavya ghai</dc:creator>
  <cp:lastModifiedBy>Bhavya Ghai</cp:lastModifiedBy>
  <cp:revision>151</cp:revision>
  <dcterms:created xsi:type="dcterms:W3CDTF">2020-04-19T18:53:12Z</dcterms:created>
  <dcterms:modified xsi:type="dcterms:W3CDTF">2020-12-02T07:02:33Z</dcterms:modified>
</cp:coreProperties>
</file>