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344" r:id="rId3"/>
    <p:sldId id="349" r:id="rId4"/>
    <p:sldId id="348" r:id="rId5"/>
    <p:sldId id="289" r:id="rId6"/>
    <p:sldId id="324" r:id="rId7"/>
    <p:sldId id="346" r:id="rId8"/>
    <p:sldId id="347" r:id="rId9"/>
    <p:sldId id="345" r:id="rId10"/>
    <p:sldId id="262" r:id="rId11"/>
    <p:sldId id="340" r:id="rId12"/>
    <p:sldId id="339" r:id="rId13"/>
    <p:sldId id="343" r:id="rId14"/>
    <p:sldId id="338" r:id="rId15"/>
    <p:sldId id="341" r:id="rId16"/>
    <p:sldId id="342" r:id="rId17"/>
    <p:sldId id="334"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807"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9E842-1B71-4FDF-8546-7CFAC534C405}"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D757D-DE5A-4CD1-82FB-678E1CF7B585}" type="slidenum">
              <a:rPr lang="en-US" smtClean="0"/>
              <a:t>‹#›</a:t>
            </a:fld>
            <a:endParaRPr lang="en-US"/>
          </a:p>
        </p:txBody>
      </p:sp>
    </p:spTree>
    <p:extLst>
      <p:ext uri="{BB962C8B-B14F-4D97-AF65-F5344CB8AC3E}">
        <p14:creationId xmlns:p14="http://schemas.microsoft.com/office/powerpoint/2010/main" val="323380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I am Bhavya Ghai from Stony Brook University</a:t>
            </a:r>
          </a:p>
          <a:p>
            <a:r>
              <a:rPr lang="en-US" dirty="0"/>
              <a:t>N today I will presenting our joint work with IBM Research i.e. “Active Learning++: Incorporating A ……………………..”</a:t>
            </a:r>
          </a:p>
          <a:p>
            <a:r>
              <a:rPr lang="en-US" dirty="0"/>
              <a:t>This is a joint work with Vera and Yunfeng from IBM and my adviser Klaus Mueller</a:t>
            </a:r>
          </a:p>
          <a:p>
            <a:endParaRPr lang="en-US" dirty="0"/>
          </a:p>
          <a:p>
            <a:r>
              <a:rPr lang="en-US" dirty="0"/>
              <a:t>Let’s start off with an overview of Active learning</a:t>
            </a:r>
          </a:p>
        </p:txBody>
      </p:sp>
      <p:sp>
        <p:nvSpPr>
          <p:cNvPr id="4" name="Slide Number Placeholder 3"/>
          <p:cNvSpPr>
            <a:spLocks noGrp="1"/>
          </p:cNvSpPr>
          <p:nvPr>
            <p:ph type="sldNum" sz="quarter" idx="10"/>
          </p:nvPr>
        </p:nvSpPr>
        <p:spPr/>
        <p:txBody>
          <a:bodyPr/>
          <a:lstStyle/>
          <a:p>
            <a:fld id="{8CBD757D-DE5A-4CD1-82FB-678E1CF7B585}" type="slidenum">
              <a:rPr lang="en-US" smtClean="0"/>
              <a:t>1</a:t>
            </a:fld>
            <a:endParaRPr lang="en-US"/>
          </a:p>
        </p:txBody>
      </p:sp>
    </p:spTree>
    <p:extLst>
      <p:ext uri="{BB962C8B-B14F-4D97-AF65-F5344CB8AC3E}">
        <p14:creationId xmlns:p14="http://schemas.microsoft.com/office/powerpoint/2010/main" val="45391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11</a:t>
            </a:fld>
            <a:endParaRPr lang="en-US"/>
          </a:p>
        </p:txBody>
      </p:sp>
    </p:spTree>
    <p:extLst>
      <p:ext uri="{BB962C8B-B14F-4D97-AF65-F5344CB8AC3E}">
        <p14:creationId xmlns:p14="http://schemas.microsoft.com/office/powerpoint/2010/main" val="3720847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is motivated from our previous work on Explainable active learning or XAL.</a:t>
            </a:r>
          </a:p>
          <a:p>
            <a:endParaRPr lang="en-US" dirty="0"/>
          </a:p>
          <a:p>
            <a:r>
              <a:rPr lang="en-US" sz="1200" dirty="0"/>
              <a:t>we conducted a user study to understand the impact of adding local explanations with every query in the Active learning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key takeaways from the this work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way to justify their label is by indicating the most important features</a:t>
            </a:r>
          </a:p>
          <a:p>
            <a:r>
              <a:rPr lang="en-US" sz="1200" dirty="0"/>
              <a:t> </a:t>
            </a:r>
            <a:endParaRPr lang="en-US" dirty="0"/>
          </a:p>
          <a:p>
            <a:r>
              <a:rPr lang="en-US" sz="1200" dirty="0"/>
              <a:t>where an annotator is presented with a query, model’s prediction and its local explanation </a:t>
            </a:r>
          </a:p>
          <a:p>
            <a:endParaRPr lang="en-US" sz="1200" dirty="0"/>
          </a:p>
          <a:p>
            <a:r>
              <a:rPr lang="en-US" dirty="0"/>
              <a:t>Last summer, we were working on a different project where we  </a:t>
            </a:r>
          </a:p>
          <a:p>
            <a:endParaRPr lang="en-US" dirty="0"/>
          </a:p>
          <a:p>
            <a:r>
              <a:rPr lang="en-US" dirty="0"/>
              <a:t>To know more about XAL, please refer </a:t>
            </a:r>
          </a:p>
        </p:txBody>
      </p:sp>
      <p:sp>
        <p:nvSpPr>
          <p:cNvPr id="4" name="Slide Number Placeholder 3"/>
          <p:cNvSpPr>
            <a:spLocks noGrp="1"/>
          </p:cNvSpPr>
          <p:nvPr>
            <p:ph type="sldNum" sz="quarter" idx="10"/>
          </p:nvPr>
        </p:nvSpPr>
        <p:spPr/>
        <p:txBody>
          <a:bodyPr/>
          <a:lstStyle/>
          <a:p>
            <a:fld id="{8CBD757D-DE5A-4CD1-82FB-678E1CF7B585}" type="slidenum">
              <a:rPr lang="en-US" smtClean="0"/>
              <a:t>12</a:t>
            </a:fld>
            <a:endParaRPr lang="en-US"/>
          </a:p>
        </p:txBody>
      </p:sp>
    </p:spTree>
    <p:extLst>
      <p:ext uri="{BB962C8B-B14F-4D97-AF65-F5344CB8AC3E}">
        <p14:creationId xmlns:p14="http://schemas.microsoft.com/office/powerpoint/2010/main" val="337599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13</a:t>
            </a:fld>
            <a:endParaRPr lang="en-US"/>
          </a:p>
        </p:txBody>
      </p:sp>
    </p:spTree>
    <p:extLst>
      <p:ext uri="{BB962C8B-B14F-4D97-AF65-F5344CB8AC3E}">
        <p14:creationId xmlns:p14="http://schemas.microsoft.com/office/powerpoint/2010/main" val="886881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challenges, we present a new AL framework called Active Learning++</a:t>
            </a:r>
          </a:p>
          <a:p>
            <a:r>
              <a:rPr lang="en-US" dirty="0"/>
              <a:t>Rationale is the additional feedback which provides the reasoning behind the label</a:t>
            </a:r>
          </a:p>
        </p:txBody>
      </p:sp>
      <p:sp>
        <p:nvSpPr>
          <p:cNvPr id="4" name="Slide Number Placeholder 3"/>
          <p:cNvSpPr>
            <a:spLocks noGrp="1"/>
          </p:cNvSpPr>
          <p:nvPr>
            <p:ph type="sldNum" sz="quarter" idx="10"/>
          </p:nvPr>
        </p:nvSpPr>
        <p:spPr/>
        <p:txBody>
          <a:bodyPr/>
          <a:lstStyle/>
          <a:p>
            <a:fld id="{8CBD757D-DE5A-4CD1-82FB-678E1CF7B585}" type="slidenum">
              <a:rPr lang="en-US" smtClean="0"/>
              <a:t>14</a:t>
            </a:fld>
            <a:endParaRPr lang="en-US"/>
          </a:p>
        </p:txBody>
      </p:sp>
    </p:spTree>
    <p:extLst>
      <p:ext uri="{BB962C8B-B14F-4D97-AF65-F5344CB8AC3E}">
        <p14:creationId xmlns:p14="http://schemas.microsoft.com/office/powerpoint/2010/main" val="186611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line with our XAL study</a:t>
            </a:r>
          </a:p>
          <a:p>
            <a:r>
              <a:rPr lang="en-US" dirty="0"/>
              <a:t>Where we saw that annotator’s feedback is imprecise. </a:t>
            </a:r>
          </a:p>
        </p:txBody>
      </p:sp>
      <p:sp>
        <p:nvSpPr>
          <p:cNvPr id="4" name="Slide Number Placeholder 3"/>
          <p:cNvSpPr>
            <a:spLocks noGrp="1"/>
          </p:cNvSpPr>
          <p:nvPr>
            <p:ph type="sldNum" sz="quarter" idx="10"/>
          </p:nvPr>
        </p:nvSpPr>
        <p:spPr/>
        <p:txBody>
          <a:bodyPr/>
          <a:lstStyle/>
          <a:p>
            <a:fld id="{8CBD757D-DE5A-4CD1-82FB-678E1CF7B585}" type="slidenum">
              <a:rPr lang="en-US" smtClean="0"/>
              <a:t>15</a:t>
            </a:fld>
            <a:endParaRPr lang="en-US"/>
          </a:p>
        </p:txBody>
      </p:sp>
    </p:spTree>
    <p:extLst>
      <p:ext uri="{BB962C8B-B14F-4D97-AF65-F5344CB8AC3E}">
        <p14:creationId xmlns:p14="http://schemas.microsoft.com/office/powerpoint/2010/main" val="1244047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16</a:t>
            </a:fld>
            <a:endParaRPr lang="en-US"/>
          </a:p>
        </p:txBody>
      </p:sp>
    </p:spTree>
    <p:extLst>
      <p:ext uri="{BB962C8B-B14F-4D97-AF65-F5344CB8AC3E}">
        <p14:creationId xmlns:p14="http://schemas.microsoft.com/office/powerpoint/2010/main" val="3665275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maintains a </a:t>
            </a:r>
            <a:r>
              <a:rPr lang="en-US" dirty="0" err="1"/>
              <a:t>contant</a:t>
            </a:r>
            <a:r>
              <a:rPr lang="en-US" dirty="0"/>
              <a:t> lead over others right from the beginning</a:t>
            </a:r>
          </a:p>
          <a:p>
            <a:endParaRPr lang="en-US" dirty="0"/>
          </a:p>
          <a:p>
            <a:r>
              <a:rPr lang="en-US" dirty="0"/>
              <a:t>This simulation based on Adult Income dataset show that AL++ helps train ………………..</a:t>
            </a:r>
          </a:p>
        </p:txBody>
      </p:sp>
      <p:sp>
        <p:nvSpPr>
          <p:cNvPr id="4" name="Slide Number Placeholder 3"/>
          <p:cNvSpPr>
            <a:spLocks noGrp="1"/>
          </p:cNvSpPr>
          <p:nvPr>
            <p:ph type="sldNum" sz="quarter" idx="10"/>
          </p:nvPr>
        </p:nvSpPr>
        <p:spPr/>
        <p:txBody>
          <a:bodyPr/>
          <a:lstStyle/>
          <a:p>
            <a:fld id="{8CBD757D-DE5A-4CD1-82FB-678E1CF7B585}" type="slidenum">
              <a:rPr lang="en-US" smtClean="0"/>
              <a:t>17</a:t>
            </a:fld>
            <a:endParaRPr lang="en-US"/>
          </a:p>
        </p:txBody>
      </p:sp>
    </p:spTree>
    <p:extLst>
      <p:ext uri="{BB962C8B-B14F-4D97-AF65-F5344CB8AC3E}">
        <p14:creationId xmlns:p14="http://schemas.microsoft.com/office/powerpoint/2010/main" val="3509166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k=1, annotator only needs to provide the most important feature for a given query.</a:t>
            </a:r>
          </a:p>
          <a:p>
            <a:endParaRPr lang="en-US" dirty="0"/>
          </a:p>
          <a:p>
            <a:r>
              <a:rPr lang="en-US" dirty="0"/>
              <a:t>For comparing with vanilla AL, we can also account for the cost of providing the additional feedback.</a:t>
            </a:r>
          </a:p>
          <a:p>
            <a:endParaRPr lang="en-US" dirty="0"/>
          </a:p>
          <a:p>
            <a:r>
              <a:rPr lang="en-US" dirty="0"/>
              <a:t>With that, I thank you for your attention. Looking forward to any questions, suggestions, feedback!</a:t>
            </a:r>
          </a:p>
        </p:txBody>
      </p:sp>
      <p:sp>
        <p:nvSpPr>
          <p:cNvPr id="4" name="Slide Number Placeholder 3"/>
          <p:cNvSpPr>
            <a:spLocks noGrp="1"/>
          </p:cNvSpPr>
          <p:nvPr>
            <p:ph type="sldNum" sz="quarter" idx="10"/>
          </p:nvPr>
        </p:nvSpPr>
        <p:spPr/>
        <p:txBody>
          <a:bodyPr/>
          <a:lstStyle/>
          <a:p>
            <a:fld id="{8CBD757D-DE5A-4CD1-82FB-678E1CF7B585}" type="slidenum">
              <a:rPr lang="en-US" smtClean="0"/>
              <a:t>18</a:t>
            </a:fld>
            <a:endParaRPr lang="en-US"/>
          </a:p>
        </p:txBody>
      </p:sp>
    </p:spTree>
    <p:extLst>
      <p:ext uri="{BB962C8B-B14F-4D97-AF65-F5344CB8AC3E}">
        <p14:creationId xmlns:p14="http://schemas.microsoft.com/office/powerpoint/2010/main" val="63922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a:t>
            </a:fld>
            <a:endParaRPr lang="en-US"/>
          </a:p>
        </p:txBody>
      </p:sp>
    </p:spTree>
    <p:extLst>
      <p:ext uri="{BB962C8B-B14F-4D97-AF65-F5344CB8AC3E}">
        <p14:creationId xmlns:p14="http://schemas.microsoft.com/office/powerpoint/2010/main" val="422853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3</a:t>
            </a:fld>
            <a:endParaRPr lang="en-US"/>
          </a:p>
        </p:txBody>
      </p:sp>
    </p:spTree>
    <p:extLst>
      <p:ext uri="{BB962C8B-B14F-4D97-AF65-F5344CB8AC3E}">
        <p14:creationId xmlns:p14="http://schemas.microsoft.com/office/powerpoint/2010/main" val="169159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4</a:t>
            </a:fld>
            <a:endParaRPr lang="en-US"/>
          </a:p>
        </p:txBody>
      </p:sp>
    </p:spTree>
    <p:extLst>
      <p:ext uri="{BB962C8B-B14F-4D97-AF65-F5344CB8AC3E}">
        <p14:creationId xmlns:p14="http://schemas.microsoft.com/office/powerpoint/2010/main" val="426628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5</a:t>
            </a:fld>
            <a:endParaRPr lang="en-US"/>
          </a:p>
        </p:txBody>
      </p:sp>
    </p:spTree>
    <p:extLst>
      <p:ext uri="{BB962C8B-B14F-4D97-AF65-F5344CB8AC3E}">
        <p14:creationId xmlns:p14="http://schemas.microsoft.com/office/powerpoint/2010/main" val="199393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 achieves this by intelligently selecting/sampling a batch of instances iteratively from a pool of unlabeled instances and getting them labeled by an oracle (human annotator)</a:t>
            </a:r>
          </a:p>
          <a:p>
            <a:r>
              <a:rPr lang="en-US" sz="1200" b="0" i="0" kern="1200" dirty="0">
                <a:solidFill>
                  <a:schemeClr val="tx1"/>
                </a:solidFill>
                <a:effectLst/>
                <a:latin typeface="+mn-lt"/>
                <a:ea typeface="+mn-ea"/>
                <a:cs typeface="+mn-cs"/>
              </a:rPr>
              <a:t>This process goes on and the model keeps evolving.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learning technique plays a key role when labeled data is </a:t>
            </a:r>
            <a:r>
              <a:rPr lang="en-US" sz="1200" b="1" i="0" kern="1200" dirty="0">
                <a:solidFill>
                  <a:schemeClr val="tx1"/>
                </a:solidFill>
                <a:effectLst/>
                <a:latin typeface="+mn-lt"/>
                <a:ea typeface="+mn-ea"/>
                <a:cs typeface="+mn-cs"/>
              </a:rPr>
              <a:t>scarce</a:t>
            </a:r>
            <a:r>
              <a:rPr lang="en-US" sz="1200" b="0" i="0" kern="1200" dirty="0">
                <a:solidFill>
                  <a:schemeClr val="tx1"/>
                </a:solidFill>
                <a:effectLst/>
                <a:latin typeface="+mn-lt"/>
                <a:ea typeface="+mn-ea"/>
                <a:cs typeface="+mn-cs"/>
              </a:rPr>
              <a:t> and obtaining new labels is </a:t>
            </a:r>
            <a:r>
              <a:rPr lang="en-US" sz="1200" b="1" i="0" kern="1200" dirty="0">
                <a:solidFill>
                  <a:schemeClr val="tx1"/>
                </a:solidFill>
                <a:effectLst/>
                <a:latin typeface="+mn-lt"/>
                <a:ea typeface="+mn-ea"/>
                <a:cs typeface="+mn-cs"/>
              </a:rPr>
              <a:t>expensive or difficult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r>
              <a:rPr lang="en-US" sz="1200" b="0" i="0" kern="1200" dirty="0">
                <a:solidFill>
                  <a:schemeClr val="tx1"/>
                </a:solidFill>
                <a:effectLst/>
                <a:latin typeface="+mn-lt"/>
                <a:ea typeface="+mn-ea"/>
                <a:cs typeface="+mn-cs"/>
              </a:rPr>
              <a:t> include speech recognition, named entity recognition, text classification, etc.</a:t>
            </a:r>
            <a:r>
              <a:rPr lang="en-US" dirty="0"/>
              <a:t> </a:t>
            </a:r>
          </a:p>
        </p:txBody>
      </p:sp>
      <p:sp>
        <p:nvSpPr>
          <p:cNvPr id="4" name="Slide Number Placeholder 3"/>
          <p:cNvSpPr>
            <a:spLocks noGrp="1"/>
          </p:cNvSpPr>
          <p:nvPr>
            <p:ph type="sldNum" sz="quarter" idx="10"/>
          </p:nvPr>
        </p:nvSpPr>
        <p:spPr/>
        <p:txBody>
          <a:bodyPr/>
          <a:lstStyle/>
          <a:p>
            <a:fld id="{8CBD757D-DE5A-4CD1-82FB-678E1CF7B585}" type="slidenum">
              <a:rPr lang="en-US" smtClean="0"/>
              <a:t>6</a:t>
            </a:fld>
            <a:endParaRPr lang="en-US"/>
          </a:p>
        </p:txBody>
      </p:sp>
    </p:spTree>
    <p:extLst>
      <p:ext uri="{BB962C8B-B14F-4D97-AF65-F5344CB8AC3E}">
        <p14:creationId xmlns:p14="http://schemas.microsoft.com/office/powerpoint/2010/main" val="199393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8</a:t>
            </a:fld>
            <a:endParaRPr lang="en-US"/>
          </a:p>
        </p:txBody>
      </p:sp>
    </p:spTree>
    <p:extLst>
      <p:ext uri="{BB962C8B-B14F-4D97-AF65-F5344CB8AC3E}">
        <p14:creationId xmlns:p14="http://schemas.microsoft.com/office/powerpoint/2010/main" val="92125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9</a:t>
            </a:fld>
            <a:endParaRPr lang="en-US"/>
          </a:p>
        </p:txBody>
      </p:sp>
    </p:spTree>
    <p:extLst>
      <p:ext uri="{BB962C8B-B14F-4D97-AF65-F5344CB8AC3E}">
        <p14:creationId xmlns:p14="http://schemas.microsoft.com/office/powerpoint/2010/main" val="397212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73B8-1724-4579-AB54-A13081430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47A30-14C4-401A-8AE0-36DB00B4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0CBEF-8967-42AC-BE36-7435E820DD79}"/>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5" name="Footer Placeholder 4">
            <a:extLst>
              <a:ext uri="{FF2B5EF4-FFF2-40B4-BE49-F238E27FC236}">
                <a16:creationId xmlns:a16="http://schemas.microsoft.com/office/drawing/2014/main" id="{20731941-9699-43CA-8D6A-CD3F314C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766BE-AC42-44B1-AF09-E49CC75888F0}"/>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6948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3454-7DD5-427A-A458-89709875E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77188-53E6-492A-AA45-9FBC80F9CC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3F42B-84C5-40C9-A768-8FB0B10D9304}"/>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5" name="Footer Placeholder 4">
            <a:extLst>
              <a:ext uri="{FF2B5EF4-FFF2-40B4-BE49-F238E27FC236}">
                <a16:creationId xmlns:a16="http://schemas.microsoft.com/office/drawing/2014/main" id="{146838F3-2934-4799-8CC7-8AE2DEA4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B173-D98D-4F9C-8ED5-1EBFC1B9C5A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45555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BAF99-4153-4340-ABE9-DD6ADC8D4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C3C99-C7BD-41B1-B59F-11C1047C1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1909-C506-47A2-9A72-8A426E853702}"/>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5" name="Footer Placeholder 4">
            <a:extLst>
              <a:ext uri="{FF2B5EF4-FFF2-40B4-BE49-F238E27FC236}">
                <a16:creationId xmlns:a16="http://schemas.microsoft.com/office/drawing/2014/main" id="{13EEBB2B-4AC6-4D17-B79C-D8C2BB8D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6392-2F14-49CB-AD4D-4B0500E86C53}"/>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98772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F7-12EB-4485-AA00-DFEE7D531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BADA7-C84B-41D1-A46D-1E745DD851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D05F-997B-424F-9746-1D501F25754A}"/>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5" name="Footer Placeholder 4">
            <a:extLst>
              <a:ext uri="{FF2B5EF4-FFF2-40B4-BE49-F238E27FC236}">
                <a16:creationId xmlns:a16="http://schemas.microsoft.com/office/drawing/2014/main" id="{72CA58D0-97D7-480D-BD8D-A3B9C58F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48EC6-21A6-4E16-ACA8-C56B79544495}"/>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8974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4D74-E32F-4182-A687-6243E374E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089F6-5736-4206-BE92-26C2A0CC4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B4E80E-1C34-4080-9A04-BCE84D690565}"/>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5" name="Footer Placeholder 4">
            <a:extLst>
              <a:ext uri="{FF2B5EF4-FFF2-40B4-BE49-F238E27FC236}">
                <a16:creationId xmlns:a16="http://schemas.microsoft.com/office/drawing/2014/main" id="{E1E50435-F5AF-49BC-9934-2A0C722F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9BC3E-B95C-44FB-9DD3-2F4C127A97FA}"/>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052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D2D-5D36-4FD9-98BF-4A37EB6EA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B269D-203D-42CC-A13F-55D84538C8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F677D-F948-47B4-BA10-A5F049D783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7E9AE-0BB3-4E35-B1FC-DA05154318F3}"/>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6" name="Footer Placeholder 5">
            <a:extLst>
              <a:ext uri="{FF2B5EF4-FFF2-40B4-BE49-F238E27FC236}">
                <a16:creationId xmlns:a16="http://schemas.microsoft.com/office/drawing/2014/main" id="{5DA380C6-4D38-45B5-B64A-39C48BBB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D43CD-AFC3-478E-9386-FF1C86A812C2}"/>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71924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5715-1C07-4FB9-B9EA-132B7809A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4641E-7EF8-4B28-A227-297CFD557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239A9A-ED8C-4130-A3AB-AF526B8B4B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C1FDF-8DB4-403C-8769-0E824BCB1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D03526-DFF7-403B-9947-3FB19D0899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38E5-1899-4D26-B4CF-AED7A18CEABB}"/>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8" name="Footer Placeholder 7">
            <a:extLst>
              <a:ext uri="{FF2B5EF4-FFF2-40B4-BE49-F238E27FC236}">
                <a16:creationId xmlns:a16="http://schemas.microsoft.com/office/drawing/2014/main" id="{C3440284-B1F7-4467-985E-4B92DE9F4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6475C-410D-49E6-8AA1-50AD45C7273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72787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9CD-B897-47E9-8907-ED72DDFA8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2AA9B-1055-4E2B-93B8-6F8D1B7A5EFF}"/>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4" name="Footer Placeholder 3">
            <a:extLst>
              <a:ext uri="{FF2B5EF4-FFF2-40B4-BE49-F238E27FC236}">
                <a16:creationId xmlns:a16="http://schemas.microsoft.com/office/drawing/2014/main" id="{1B8D626F-7CF4-4E54-8792-45A7A1C4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062D5-DA46-4477-B22D-D980BF4E6F2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11840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48FA7-F5F8-48F0-BE51-EAB4EF48CC1C}"/>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3" name="Footer Placeholder 2">
            <a:extLst>
              <a:ext uri="{FF2B5EF4-FFF2-40B4-BE49-F238E27FC236}">
                <a16:creationId xmlns:a16="http://schemas.microsoft.com/office/drawing/2014/main" id="{22212B1D-251C-4C19-80D3-AA5AF9751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F806C-8C12-418E-B06A-75D3C15B305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7982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341C-D400-40E1-A26E-878689177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76877-86A0-4E01-8DDC-935A15156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D6BEE-EF18-4E0D-8C29-C1DECCCE9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B5F521-85A1-4505-8C6F-32A3F551A021}"/>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6" name="Footer Placeholder 5">
            <a:extLst>
              <a:ext uri="{FF2B5EF4-FFF2-40B4-BE49-F238E27FC236}">
                <a16:creationId xmlns:a16="http://schemas.microsoft.com/office/drawing/2014/main" id="{5C74B7C9-B98C-4A5F-A8F2-CFE98D03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93CC-6FA5-4B67-A02B-AF0A63E1639D}"/>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08671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648-B8D1-4EE0-ACB0-102286249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E8356-04D4-4EB6-926C-838E9FC92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FED53-5430-46E3-82D2-1BD87DEC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494BFF-B6FC-495D-BE52-EFD818B13810}"/>
              </a:ext>
            </a:extLst>
          </p:cNvPr>
          <p:cNvSpPr>
            <a:spLocks noGrp="1"/>
          </p:cNvSpPr>
          <p:nvPr>
            <p:ph type="dt" sz="half" idx="10"/>
          </p:nvPr>
        </p:nvSpPr>
        <p:spPr/>
        <p:txBody>
          <a:bodyPr/>
          <a:lstStyle/>
          <a:p>
            <a:fld id="{CDEEAA9E-B205-4E3D-B322-3F4BE24D9928}" type="datetimeFigureOut">
              <a:rPr lang="en-US" smtClean="0"/>
              <a:t>12/1/2020</a:t>
            </a:fld>
            <a:endParaRPr lang="en-US"/>
          </a:p>
        </p:txBody>
      </p:sp>
      <p:sp>
        <p:nvSpPr>
          <p:cNvPr id="6" name="Footer Placeholder 5">
            <a:extLst>
              <a:ext uri="{FF2B5EF4-FFF2-40B4-BE49-F238E27FC236}">
                <a16:creationId xmlns:a16="http://schemas.microsoft.com/office/drawing/2014/main" id="{A80DCA3C-46F5-4F71-AE44-13F40DF28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372A5-8D1E-454B-9FD3-013812AE3A6E}"/>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68332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39068-79B8-40B8-BE63-8F37296A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57BE4-FE2C-44BE-A015-9656891CA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C6898-0CC2-44A5-8CEF-326A3471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EAA9E-B205-4E3D-B322-3F4BE24D9928}" type="datetimeFigureOut">
              <a:rPr lang="en-US" smtClean="0"/>
              <a:t>12/1/2020</a:t>
            </a:fld>
            <a:endParaRPr lang="en-US"/>
          </a:p>
        </p:txBody>
      </p:sp>
      <p:sp>
        <p:nvSpPr>
          <p:cNvPr id="5" name="Footer Placeholder 4">
            <a:extLst>
              <a:ext uri="{FF2B5EF4-FFF2-40B4-BE49-F238E27FC236}">
                <a16:creationId xmlns:a16="http://schemas.microsoft.com/office/drawing/2014/main" id="{0BC99843-FF0C-49E9-A661-DF8A628C7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61D9B-E154-4647-BBED-9310221D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A5A94-8D81-46D4-9410-F6DA354DC9DF}" type="slidenum">
              <a:rPr lang="en-US" smtClean="0"/>
              <a:t>‹#›</a:t>
            </a:fld>
            <a:endParaRPr lang="en-US"/>
          </a:p>
        </p:txBody>
      </p:sp>
    </p:spTree>
    <p:extLst>
      <p:ext uri="{BB962C8B-B14F-4D97-AF65-F5344CB8AC3E}">
        <p14:creationId xmlns:p14="http://schemas.microsoft.com/office/powerpoint/2010/main" val="51260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2DAC76FB-E7BA-49ED-935D-855916DA7754}"/>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latin typeface="+mn-lt"/>
              </a:rPr>
              <a:t>Fluent: An AI Augmented Writing Platform for People with Speaking difficulties</a:t>
            </a:r>
          </a:p>
        </p:txBody>
      </p:sp>
      <p:sp>
        <p:nvSpPr>
          <p:cNvPr id="3" name="Subtitle 2">
            <a:extLst>
              <a:ext uri="{FF2B5EF4-FFF2-40B4-BE49-F238E27FC236}">
                <a16:creationId xmlns:a16="http://schemas.microsoft.com/office/drawing/2014/main" id="{90210D49-0129-4694-B179-242FE1B32B53}"/>
              </a:ext>
            </a:extLst>
          </p:cNvPr>
          <p:cNvSpPr>
            <a:spLocks noGrp="1"/>
          </p:cNvSpPr>
          <p:nvPr>
            <p:ph type="subTitle" idx="1"/>
          </p:nvPr>
        </p:nvSpPr>
        <p:spPr>
          <a:xfrm>
            <a:off x="1171575" y="4473360"/>
            <a:ext cx="9469211" cy="865639"/>
          </a:xfrm>
        </p:spPr>
        <p:txBody>
          <a:bodyPr anchor="ctr">
            <a:noAutofit/>
          </a:bodyPr>
          <a:lstStyle/>
          <a:p>
            <a:r>
              <a:rPr lang="en-US" b="1" dirty="0">
                <a:solidFill>
                  <a:srgbClr val="000000"/>
                </a:solidFill>
              </a:rPr>
              <a:t>Bhavya Ghai</a:t>
            </a:r>
            <a:r>
              <a:rPr lang="en-US" dirty="0">
                <a:solidFill>
                  <a:srgbClr val="000000"/>
                </a:solidFill>
              </a:rPr>
              <a:t>, Klaus Mueller</a:t>
            </a:r>
            <a:endParaRPr lang="en-US" baseline="30000" dirty="0">
              <a:solidFill>
                <a:srgbClr val="000000"/>
              </a:solidFill>
            </a:endParaRPr>
          </a:p>
          <a:p>
            <a:r>
              <a:rPr lang="en-US" dirty="0">
                <a:solidFill>
                  <a:srgbClr val="000000"/>
                </a:solidFill>
              </a:rPr>
              <a:t>Department of Computer Science</a:t>
            </a:r>
          </a:p>
          <a:p>
            <a:r>
              <a:rPr lang="en-US" dirty="0">
                <a:solidFill>
                  <a:srgbClr val="000000"/>
                </a:solidFill>
              </a:rPr>
              <a:t>Stony Brook University</a:t>
            </a:r>
          </a:p>
        </p:txBody>
      </p:sp>
      <p:pic>
        <p:nvPicPr>
          <p:cNvPr id="8" name="Picture 7" descr="A picture containing object&#10;&#10;Description generated with very high confidence">
            <a:extLst>
              <a:ext uri="{FF2B5EF4-FFF2-40B4-BE49-F238E27FC236}">
                <a16:creationId xmlns:a16="http://schemas.microsoft.com/office/drawing/2014/main" id="{1BB0C04E-CD34-4BED-9AB9-9074FA85E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134" y="6098721"/>
            <a:ext cx="3670686" cy="641630"/>
          </a:xfrm>
          <a:prstGeom prst="rect">
            <a:avLst/>
          </a:prstGeom>
        </p:spPr>
      </p:pic>
    </p:spTree>
    <p:extLst>
      <p:ext uri="{BB962C8B-B14F-4D97-AF65-F5344CB8AC3E}">
        <p14:creationId xmlns:p14="http://schemas.microsoft.com/office/powerpoint/2010/main" val="8501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49298" y="11221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pic>
        <p:nvPicPr>
          <p:cNvPr id="9" name="Picture 8" descr="A picture containing object&#10;&#10;Description generated with very high confidence">
            <a:extLst>
              <a:ext uri="{FF2B5EF4-FFF2-40B4-BE49-F238E27FC236}">
                <a16:creationId xmlns:a16="http://schemas.microsoft.com/office/drawing/2014/main" id="{37516DEA-6FAC-4103-9977-18833CA9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8" name="TextBox 7">
            <a:extLst>
              <a:ext uri="{FF2B5EF4-FFF2-40B4-BE49-F238E27FC236}">
                <a16:creationId xmlns:a16="http://schemas.microsoft.com/office/drawing/2014/main" id="{08FAF2E6-0236-461D-B6E4-1F66CDB8D95E}"/>
              </a:ext>
            </a:extLst>
          </p:cNvPr>
          <p:cNvSpPr txBox="1"/>
          <p:nvPr/>
        </p:nvSpPr>
        <p:spPr>
          <a:xfrm>
            <a:off x="4031703" y="1858215"/>
            <a:ext cx="4785361" cy="1877437"/>
          </a:xfrm>
          <a:prstGeom prst="rect">
            <a:avLst/>
          </a:prstGeom>
          <a:noFill/>
        </p:spPr>
        <p:txBody>
          <a:bodyPr wrap="square" rtlCol="0">
            <a:spAutoFit/>
          </a:bodyPr>
          <a:lstStyle/>
          <a:p>
            <a:r>
              <a:rPr lang="en-US" sz="2800" dirty="0"/>
              <a:t>For any Questions, suggestions, feedback, criticism, please email me at:- </a:t>
            </a:r>
            <a:r>
              <a:rPr lang="en-US" sz="3200" b="1" dirty="0"/>
              <a:t>bghai@cs.stonybrook.edu</a:t>
            </a:r>
          </a:p>
        </p:txBody>
      </p:sp>
      <p:pic>
        <p:nvPicPr>
          <p:cNvPr id="3" name="Picture 2">
            <a:extLst>
              <a:ext uri="{FF2B5EF4-FFF2-40B4-BE49-F238E27FC236}">
                <a16:creationId xmlns:a16="http://schemas.microsoft.com/office/drawing/2014/main" id="{90090DA3-E0EA-45F9-9F52-35BC53DE3A42}"/>
              </a:ext>
            </a:extLst>
          </p:cNvPr>
          <p:cNvPicPr>
            <a:picLocks noChangeAspect="1"/>
          </p:cNvPicPr>
          <p:nvPr/>
        </p:nvPicPr>
        <p:blipFill rotWithShape="1">
          <a:blip r:embed="rId3">
            <a:extLst>
              <a:ext uri="{28A0092B-C50C-407E-A947-70E740481C1C}">
                <a14:useLocalDpi xmlns:a14="http://schemas.microsoft.com/office/drawing/2010/main" val="0"/>
              </a:ext>
            </a:extLst>
          </a:blip>
          <a:srcRect l="12264" r="12353" b="29328"/>
          <a:stretch/>
        </p:blipFill>
        <p:spPr>
          <a:xfrm>
            <a:off x="1501661" y="1751152"/>
            <a:ext cx="1685161" cy="185182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5AACE8DF-9D99-4F9B-A39E-F5D8946B9012}"/>
              </a:ext>
            </a:extLst>
          </p:cNvPr>
          <p:cNvSpPr txBox="1"/>
          <p:nvPr/>
        </p:nvSpPr>
        <p:spPr>
          <a:xfrm>
            <a:off x="1350736" y="3614639"/>
            <a:ext cx="1977144" cy="523220"/>
          </a:xfrm>
          <a:prstGeom prst="rect">
            <a:avLst/>
          </a:prstGeom>
          <a:noFill/>
        </p:spPr>
        <p:txBody>
          <a:bodyPr wrap="none" rtlCol="0">
            <a:spAutoFit/>
          </a:bodyPr>
          <a:lstStyle/>
          <a:p>
            <a:r>
              <a:rPr lang="en-US" sz="2800" dirty="0"/>
              <a:t>Bhavya Ghai</a:t>
            </a:r>
          </a:p>
        </p:txBody>
      </p:sp>
      <p:pic>
        <p:nvPicPr>
          <p:cNvPr id="2" name="Picture 1" descr="A picture containing drawing&#10;&#10;Description automatically generated">
            <a:extLst>
              <a:ext uri="{FF2B5EF4-FFF2-40B4-BE49-F238E27FC236}">
                <a16:creationId xmlns:a16="http://schemas.microsoft.com/office/drawing/2014/main" id="{8051D959-4000-4277-8F72-B9C07D425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94918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Methodology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6" name="TextBox 5">
            <a:extLst>
              <a:ext uri="{FF2B5EF4-FFF2-40B4-BE49-F238E27FC236}">
                <a16:creationId xmlns:a16="http://schemas.microsoft.com/office/drawing/2014/main" id="{A54DDA92-D354-43F5-B768-13BDCAAFE03D}"/>
              </a:ext>
            </a:extLst>
          </p:cNvPr>
          <p:cNvSpPr txBox="1"/>
          <p:nvPr/>
        </p:nvSpPr>
        <p:spPr>
          <a:xfrm>
            <a:off x="-334736" y="1065532"/>
            <a:ext cx="3935146" cy="523220"/>
          </a:xfrm>
          <a:prstGeom prst="rect">
            <a:avLst/>
          </a:prstGeom>
          <a:noFill/>
        </p:spPr>
        <p:txBody>
          <a:bodyPr wrap="square" rtlCol="0">
            <a:spAutoFit/>
          </a:bodyPr>
          <a:lstStyle/>
          <a:p>
            <a:pPr algn="ctr"/>
            <a:r>
              <a:rPr lang="en-US" sz="1400" dirty="0"/>
              <a:t>How much money might a person with the following attributes make in a year?</a:t>
            </a:r>
          </a:p>
        </p:txBody>
      </p:sp>
      <p:graphicFrame>
        <p:nvGraphicFramePr>
          <p:cNvPr id="7" name="Table 52">
            <a:extLst>
              <a:ext uri="{FF2B5EF4-FFF2-40B4-BE49-F238E27FC236}">
                <a16:creationId xmlns:a16="http://schemas.microsoft.com/office/drawing/2014/main" id="{0231DFC8-E1ED-4C89-9F91-9994700E9E08}"/>
              </a:ext>
            </a:extLst>
          </p:cNvPr>
          <p:cNvGraphicFramePr>
            <a:graphicFrameLocks noGrp="1"/>
          </p:cNvGraphicFramePr>
          <p:nvPr>
            <p:extLst>
              <p:ext uri="{D42A27DB-BD31-4B8C-83A1-F6EECF244321}">
                <p14:modId xmlns:p14="http://schemas.microsoft.com/office/powerpoint/2010/main" val="3584120623"/>
              </p:ext>
            </p:extLst>
          </p:nvPr>
        </p:nvGraphicFramePr>
        <p:xfrm>
          <a:off x="422620" y="1679316"/>
          <a:ext cx="2287922" cy="2990657"/>
        </p:xfrm>
        <a:graphic>
          <a:graphicData uri="http://schemas.openxmlformats.org/drawingml/2006/table">
            <a:tbl>
              <a:tblPr firstRow="1" bandRow="1">
                <a:tableStyleId>{2D5ABB26-0587-4C30-8999-92F81FD0307C}</a:tableStyleId>
              </a:tblPr>
              <a:tblGrid>
                <a:gridCol w="1080713">
                  <a:extLst>
                    <a:ext uri="{9D8B030D-6E8A-4147-A177-3AD203B41FA5}">
                      <a16:colId xmlns:a16="http://schemas.microsoft.com/office/drawing/2014/main" val="1239989698"/>
                    </a:ext>
                  </a:extLst>
                </a:gridCol>
                <a:gridCol w="1207209">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1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39</a:t>
                      </a:r>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1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1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1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1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1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1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1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8" name="Group 7">
            <a:extLst>
              <a:ext uri="{FF2B5EF4-FFF2-40B4-BE49-F238E27FC236}">
                <a16:creationId xmlns:a16="http://schemas.microsoft.com/office/drawing/2014/main" id="{25005E9D-4E78-4E48-A2DB-4BD43A30E954}"/>
              </a:ext>
            </a:extLst>
          </p:cNvPr>
          <p:cNvGrpSpPr/>
          <p:nvPr/>
        </p:nvGrpSpPr>
        <p:grpSpPr>
          <a:xfrm>
            <a:off x="0" y="4772199"/>
            <a:ext cx="3404508" cy="281198"/>
            <a:chOff x="4664451" y="4399482"/>
            <a:chExt cx="3829843" cy="261633"/>
          </a:xfrm>
        </p:grpSpPr>
        <p:sp>
          <p:nvSpPr>
            <p:cNvPr id="9" name="TextBox 8">
              <a:extLst>
                <a:ext uri="{FF2B5EF4-FFF2-40B4-BE49-F238E27FC236}">
                  <a16:creationId xmlns:a16="http://schemas.microsoft.com/office/drawing/2014/main" id="{337374F6-9793-4123-814D-3A0B0130F350}"/>
                </a:ext>
              </a:extLst>
            </p:cNvPr>
            <p:cNvSpPr txBox="1"/>
            <p:nvPr/>
          </p:nvSpPr>
          <p:spPr>
            <a:xfrm>
              <a:off x="4664451" y="4399482"/>
              <a:ext cx="2195690" cy="257725"/>
            </a:xfrm>
            <a:prstGeom prst="rect">
              <a:avLst/>
            </a:prstGeom>
            <a:noFill/>
          </p:spPr>
          <p:txBody>
            <a:bodyPr wrap="square" rtlCol="0">
              <a:spAutoFit/>
            </a:bodyPr>
            <a:lstStyle/>
            <a:p>
              <a:pPr algn="ctr"/>
              <a:r>
                <a:rPr lang="en-US" sz="1200" b="1" dirty="0"/>
                <a:t>Less</a:t>
              </a:r>
              <a:r>
                <a:rPr lang="en-US" sz="1200" dirty="0"/>
                <a:t> than $50,000</a:t>
              </a:r>
            </a:p>
          </p:txBody>
        </p:sp>
        <p:sp>
          <p:nvSpPr>
            <p:cNvPr id="10" name="Oval 9">
              <a:extLst>
                <a:ext uri="{FF2B5EF4-FFF2-40B4-BE49-F238E27FC236}">
                  <a16:creationId xmlns:a16="http://schemas.microsoft.com/office/drawing/2014/main" id="{9D486362-0466-4A55-9E46-E5FF3D7C2188}"/>
                </a:ext>
              </a:extLst>
            </p:cNvPr>
            <p:cNvSpPr/>
            <p:nvPr/>
          </p:nvSpPr>
          <p:spPr>
            <a:xfrm>
              <a:off x="4852419" y="445010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91BBBB54-4342-4891-B85B-BAC6AA9C383D}"/>
                </a:ext>
              </a:extLst>
            </p:cNvPr>
            <p:cNvSpPr txBox="1"/>
            <p:nvPr/>
          </p:nvSpPr>
          <p:spPr>
            <a:xfrm>
              <a:off x="6513527" y="4403390"/>
              <a:ext cx="1980767" cy="257725"/>
            </a:xfrm>
            <a:prstGeom prst="rect">
              <a:avLst/>
            </a:prstGeom>
            <a:noFill/>
          </p:spPr>
          <p:txBody>
            <a:bodyPr wrap="square" rtlCol="0">
              <a:spAutoFit/>
            </a:bodyPr>
            <a:lstStyle/>
            <a:p>
              <a:pPr algn="ctr"/>
              <a:r>
                <a:rPr lang="en-US" sz="1200" b="1" dirty="0"/>
                <a:t>More</a:t>
              </a:r>
              <a:r>
                <a:rPr lang="en-US" sz="1200" dirty="0"/>
                <a:t> than $50,000</a:t>
              </a:r>
            </a:p>
          </p:txBody>
        </p:sp>
        <p:sp>
          <p:nvSpPr>
            <p:cNvPr id="12" name="Oval 11">
              <a:extLst>
                <a:ext uri="{FF2B5EF4-FFF2-40B4-BE49-F238E27FC236}">
                  <a16:creationId xmlns:a16="http://schemas.microsoft.com/office/drawing/2014/main" id="{9B992CA5-E1A2-4EC7-8183-DEACDE2F2295}"/>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2E6804B1-3C63-4BE2-8BE7-B3C3B2A1499B}"/>
              </a:ext>
            </a:extLst>
          </p:cNvPr>
          <p:cNvGrpSpPr/>
          <p:nvPr/>
        </p:nvGrpSpPr>
        <p:grpSpPr>
          <a:xfrm>
            <a:off x="3345328" y="1068498"/>
            <a:ext cx="2394165" cy="4270947"/>
            <a:chOff x="3345328" y="1068498"/>
            <a:chExt cx="2394165" cy="4270947"/>
          </a:xfrm>
        </p:grpSpPr>
        <p:sp>
          <p:nvSpPr>
            <p:cNvPr id="2" name="TextBox 1">
              <a:extLst>
                <a:ext uri="{FF2B5EF4-FFF2-40B4-BE49-F238E27FC236}">
                  <a16:creationId xmlns:a16="http://schemas.microsoft.com/office/drawing/2014/main" id="{AC926553-6F4A-4A90-B516-15FE669A2375}"/>
                </a:ext>
              </a:extLst>
            </p:cNvPr>
            <p:cNvSpPr txBox="1"/>
            <p:nvPr/>
          </p:nvSpPr>
          <p:spPr>
            <a:xfrm>
              <a:off x="3345328" y="1068498"/>
              <a:ext cx="2394165" cy="738664"/>
            </a:xfrm>
            <a:prstGeom prst="rect">
              <a:avLst/>
            </a:prstGeom>
            <a:noFill/>
          </p:spPr>
          <p:txBody>
            <a:bodyPr wrap="square" rtlCol="0">
              <a:spAutoFit/>
            </a:bodyPr>
            <a:lstStyle/>
            <a:p>
              <a:pPr algn="ctr"/>
              <a:r>
                <a:rPr lang="en-US" sz="1400" dirty="0"/>
                <a:t>Arrange the attributes based on their impact towards the given prediction task</a:t>
              </a:r>
            </a:p>
          </p:txBody>
        </p:sp>
        <p:sp>
          <p:nvSpPr>
            <p:cNvPr id="3" name="Rectangle: Rounded Corners 2">
              <a:extLst>
                <a:ext uri="{FF2B5EF4-FFF2-40B4-BE49-F238E27FC236}">
                  <a16:creationId xmlns:a16="http://schemas.microsoft.com/office/drawing/2014/main" id="{25FDA9EA-3B56-4C84-A1C5-22706B46BE1F}"/>
                </a:ext>
              </a:extLst>
            </p:cNvPr>
            <p:cNvSpPr/>
            <p:nvPr/>
          </p:nvSpPr>
          <p:spPr>
            <a:xfrm>
              <a:off x="3760532" y="186963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Age</a:t>
              </a:r>
            </a:p>
          </p:txBody>
        </p:sp>
        <p:sp>
          <p:nvSpPr>
            <p:cNvPr id="4" name="Rectangle: Rounded Corners 3">
              <a:extLst>
                <a:ext uri="{FF2B5EF4-FFF2-40B4-BE49-F238E27FC236}">
                  <a16:creationId xmlns:a16="http://schemas.microsoft.com/office/drawing/2014/main" id="{C717440F-2F1C-479B-91D1-0D75AA26A678}"/>
                </a:ext>
              </a:extLst>
            </p:cNvPr>
            <p:cNvSpPr/>
            <p:nvPr/>
          </p:nvSpPr>
          <p:spPr>
            <a:xfrm>
              <a:off x="3760532" y="230851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Work class</a:t>
              </a:r>
            </a:p>
          </p:txBody>
        </p:sp>
        <p:sp>
          <p:nvSpPr>
            <p:cNvPr id="5" name="Rectangle: Rounded Corners 4">
              <a:extLst>
                <a:ext uri="{FF2B5EF4-FFF2-40B4-BE49-F238E27FC236}">
                  <a16:creationId xmlns:a16="http://schemas.microsoft.com/office/drawing/2014/main" id="{D04F844B-4F3C-43D7-9EB1-A0535A0683AE}"/>
                </a:ext>
              </a:extLst>
            </p:cNvPr>
            <p:cNvSpPr/>
            <p:nvPr/>
          </p:nvSpPr>
          <p:spPr>
            <a:xfrm>
              <a:off x="3760532" y="274739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Years of Education</a:t>
              </a:r>
            </a:p>
          </p:txBody>
        </p:sp>
        <p:sp>
          <p:nvSpPr>
            <p:cNvPr id="14" name="Rectangle: Rounded Corners 13">
              <a:extLst>
                <a:ext uri="{FF2B5EF4-FFF2-40B4-BE49-F238E27FC236}">
                  <a16:creationId xmlns:a16="http://schemas.microsoft.com/office/drawing/2014/main" id="{872BCDDD-6F07-4261-8266-9D9463FEC5C5}"/>
                </a:ext>
              </a:extLst>
            </p:cNvPr>
            <p:cNvSpPr/>
            <p:nvPr/>
          </p:nvSpPr>
          <p:spPr>
            <a:xfrm>
              <a:off x="3756322" y="319384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Marital Status</a:t>
              </a:r>
            </a:p>
          </p:txBody>
        </p:sp>
        <p:sp>
          <p:nvSpPr>
            <p:cNvPr id="16" name="Rectangle: Rounded Corners 15">
              <a:extLst>
                <a:ext uri="{FF2B5EF4-FFF2-40B4-BE49-F238E27FC236}">
                  <a16:creationId xmlns:a16="http://schemas.microsoft.com/office/drawing/2014/main" id="{2B7D9F2E-9B1B-47B4-99C3-8CA0F4FD59BF}"/>
                </a:ext>
              </a:extLst>
            </p:cNvPr>
            <p:cNvSpPr/>
            <p:nvPr/>
          </p:nvSpPr>
          <p:spPr>
            <a:xfrm>
              <a:off x="3760532" y="363840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Occupation</a:t>
              </a:r>
            </a:p>
          </p:txBody>
        </p:sp>
        <p:sp>
          <p:nvSpPr>
            <p:cNvPr id="18" name="Rectangle: Rounded Corners 17">
              <a:extLst>
                <a:ext uri="{FF2B5EF4-FFF2-40B4-BE49-F238E27FC236}">
                  <a16:creationId xmlns:a16="http://schemas.microsoft.com/office/drawing/2014/main" id="{7EA2FC71-A82E-441E-BB9F-1F0F7CA03FF6}"/>
                </a:ext>
              </a:extLst>
            </p:cNvPr>
            <p:cNvSpPr/>
            <p:nvPr/>
          </p:nvSpPr>
          <p:spPr>
            <a:xfrm>
              <a:off x="3752112" y="408485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Race</a:t>
              </a:r>
            </a:p>
          </p:txBody>
        </p:sp>
        <p:sp>
          <p:nvSpPr>
            <p:cNvPr id="24" name="Rectangle: Rounded Corners 23">
              <a:extLst>
                <a:ext uri="{FF2B5EF4-FFF2-40B4-BE49-F238E27FC236}">
                  <a16:creationId xmlns:a16="http://schemas.microsoft.com/office/drawing/2014/main" id="{ACDEF9F8-46E6-492B-8352-43DAAFED6EBE}"/>
                </a:ext>
              </a:extLst>
            </p:cNvPr>
            <p:cNvSpPr/>
            <p:nvPr/>
          </p:nvSpPr>
          <p:spPr>
            <a:xfrm>
              <a:off x="3752113" y="453129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Gender</a:t>
              </a:r>
            </a:p>
          </p:txBody>
        </p:sp>
        <p:sp>
          <p:nvSpPr>
            <p:cNvPr id="30" name="Rectangle: Rounded Corners 29">
              <a:extLst>
                <a:ext uri="{FF2B5EF4-FFF2-40B4-BE49-F238E27FC236}">
                  <a16:creationId xmlns:a16="http://schemas.microsoft.com/office/drawing/2014/main" id="{8F14CD33-C7E0-415A-98BB-A3458AAE5848}"/>
                </a:ext>
              </a:extLst>
            </p:cNvPr>
            <p:cNvSpPr/>
            <p:nvPr/>
          </p:nvSpPr>
          <p:spPr>
            <a:xfrm>
              <a:off x="3756324" y="498531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Hours per week</a:t>
              </a:r>
            </a:p>
          </p:txBody>
        </p:sp>
      </p:grpSp>
      <p:sp>
        <p:nvSpPr>
          <p:cNvPr id="32" name="Rectangle: Rounded Corners 31">
            <a:extLst>
              <a:ext uri="{FF2B5EF4-FFF2-40B4-BE49-F238E27FC236}">
                <a16:creationId xmlns:a16="http://schemas.microsoft.com/office/drawing/2014/main" id="{2ED20AF2-BC9F-4DC1-A104-F79F30DF0732}"/>
              </a:ext>
            </a:extLst>
          </p:cNvPr>
          <p:cNvSpPr/>
          <p:nvPr/>
        </p:nvSpPr>
        <p:spPr>
          <a:xfrm>
            <a:off x="5769426" y="3230306"/>
            <a:ext cx="917124"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37" name="Straight Arrow Connector 36">
            <a:extLst>
              <a:ext uri="{FF2B5EF4-FFF2-40B4-BE49-F238E27FC236}">
                <a16:creationId xmlns:a16="http://schemas.microsoft.com/office/drawing/2014/main" id="{2DE048EC-7818-46DC-9563-DC86FF87435A}"/>
              </a:ext>
            </a:extLst>
          </p:cNvPr>
          <p:cNvCxnSpPr>
            <a:cxnSpLocks/>
            <a:stCxn id="32" idx="3"/>
            <a:endCxn id="48" idx="1"/>
          </p:cNvCxnSpPr>
          <p:nvPr/>
        </p:nvCxnSpPr>
        <p:spPr>
          <a:xfrm flipV="1">
            <a:off x="6686550" y="1408296"/>
            <a:ext cx="635723" cy="20894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1F28B-ADCA-4896-895F-7F79FCDB84EE}"/>
              </a:ext>
            </a:extLst>
          </p:cNvPr>
          <p:cNvCxnSpPr>
            <a:cxnSpLocks/>
            <a:stCxn id="32" idx="3"/>
            <a:endCxn id="50" idx="1"/>
          </p:cNvCxnSpPr>
          <p:nvPr/>
        </p:nvCxnSpPr>
        <p:spPr>
          <a:xfrm flipV="1">
            <a:off x="6686550" y="2314804"/>
            <a:ext cx="654226" cy="1182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C8079AA4-AA72-495C-9D2A-A4F45BF27057}"/>
              </a:ext>
            </a:extLst>
          </p:cNvPr>
          <p:cNvSpPr/>
          <p:nvPr/>
        </p:nvSpPr>
        <p:spPr>
          <a:xfrm>
            <a:off x="8900160" y="3125803"/>
            <a:ext cx="1445623" cy="760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Max</a:t>
            </a:r>
          </a:p>
          <a:p>
            <a:pPr algn="ctr"/>
            <a:r>
              <a:rPr lang="en-US" sz="1600" dirty="0"/>
              <a:t>Disagreement</a:t>
            </a:r>
          </a:p>
        </p:txBody>
      </p:sp>
      <p:cxnSp>
        <p:nvCxnSpPr>
          <p:cNvPr id="40" name="Straight Arrow Connector 39">
            <a:extLst>
              <a:ext uri="{FF2B5EF4-FFF2-40B4-BE49-F238E27FC236}">
                <a16:creationId xmlns:a16="http://schemas.microsoft.com/office/drawing/2014/main" id="{449038CB-908B-45E2-8719-CF8CF7EB5DAC}"/>
              </a:ext>
            </a:extLst>
          </p:cNvPr>
          <p:cNvCxnSpPr>
            <a:cxnSpLocks/>
            <a:stCxn id="48" idx="3"/>
            <a:endCxn id="39" idx="1"/>
          </p:cNvCxnSpPr>
          <p:nvPr/>
        </p:nvCxnSpPr>
        <p:spPr>
          <a:xfrm>
            <a:off x="8168639" y="1408296"/>
            <a:ext cx="943228" cy="18288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5791080-21C0-4BB3-8AA2-C0E31C3AD13A}"/>
              </a:ext>
            </a:extLst>
          </p:cNvPr>
          <p:cNvCxnSpPr>
            <a:cxnSpLocks/>
            <a:stCxn id="50" idx="3"/>
            <a:endCxn id="39" idx="2"/>
          </p:cNvCxnSpPr>
          <p:nvPr/>
        </p:nvCxnSpPr>
        <p:spPr>
          <a:xfrm>
            <a:off x="8257900" y="2314804"/>
            <a:ext cx="642260" cy="1191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1709EB4-7764-410F-BF41-67827F471512}"/>
              </a:ext>
            </a:extLst>
          </p:cNvPr>
          <p:cNvCxnSpPr>
            <a:cxnSpLocks/>
            <a:stCxn id="52" idx="3"/>
            <a:endCxn id="39" idx="3"/>
          </p:cNvCxnSpPr>
          <p:nvPr/>
        </p:nvCxnSpPr>
        <p:spPr>
          <a:xfrm flipV="1">
            <a:off x="8390163" y="3774712"/>
            <a:ext cx="721704" cy="17525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5664851-5F42-4313-9800-DAFA3527271C}"/>
              </a:ext>
            </a:extLst>
          </p:cNvPr>
          <p:cNvCxnSpPr>
            <a:cxnSpLocks/>
            <a:stCxn id="39" idx="6"/>
            <a:endCxn id="44" idx="1"/>
          </p:cNvCxnSpPr>
          <p:nvPr/>
        </p:nvCxnSpPr>
        <p:spPr>
          <a:xfrm>
            <a:off x="10345783" y="3505925"/>
            <a:ext cx="319609" cy="12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2E3C15F-0A6D-4944-A428-DBE3B45E0B38}"/>
              </a:ext>
            </a:extLst>
          </p:cNvPr>
          <p:cNvSpPr/>
          <p:nvPr/>
        </p:nvSpPr>
        <p:spPr>
          <a:xfrm>
            <a:off x="10665392" y="2948606"/>
            <a:ext cx="968172" cy="1117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Next Instance</a:t>
            </a:r>
          </a:p>
          <a:p>
            <a:pPr algn="ctr"/>
            <a:r>
              <a:rPr lang="en-US" sz="1400" dirty="0"/>
              <a:t>to be queried </a:t>
            </a:r>
          </a:p>
        </p:txBody>
      </p:sp>
      <p:sp>
        <p:nvSpPr>
          <p:cNvPr id="48" name="Rectangle: Rounded Corners 47">
            <a:extLst>
              <a:ext uri="{FF2B5EF4-FFF2-40B4-BE49-F238E27FC236}">
                <a16:creationId xmlns:a16="http://schemas.microsoft.com/office/drawing/2014/main" id="{106D2121-D338-4F0C-9EE0-12815CC5510F}"/>
              </a:ext>
            </a:extLst>
          </p:cNvPr>
          <p:cNvSpPr/>
          <p:nvPr/>
        </p:nvSpPr>
        <p:spPr>
          <a:xfrm>
            <a:off x="7322273" y="1177203"/>
            <a:ext cx="846366" cy="462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50" name="Rectangle: Rounded Corners 49">
            <a:extLst>
              <a:ext uri="{FF2B5EF4-FFF2-40B4-BE49-F238E27FC236}">
                <a16:creationId xmlns:a16="http://schemas.microsoft.com/office/drawing/2014/main" id="{04EF7EBD-D7E7-4EB3-9F35-1733090750A9}"/>
              </a:ext>
            </a:extLst>
          </p:cNvPr>
          <p:cNvSpPr/>
          <p:nvPr/>
        </p:nvSpPr>
        <p:spPr>
          <a:xfrm>
            <a:off x="7340776" y="2090515"/>
            <a:ext cx="917124"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52" name="Rectangle: Rounded Corners 51">
            <a:extLst>
              <a:ext uri="{FF2B5EF4-FFF2-40B4-BE49-F238E27FC236}">
                <a16:creationId xmlns:a16="http://schemas.microsoft.com/office/drawing/2014/main" id="{0BB04D34-523B-4EB4-BC43-4B851CF242D8}"/>
              </a:ext>
            </a:extLst>
          </p:cNvPr>
          <p:cNvSpPr/>
          <p:nvPr/>
        </p:nvSpPr>
        <p:spPr>
          <a:xfrm>
            <a:off x="7473039" y="5325082"/>
            <a:ext cx="917124" cy="4042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54" name="Rectangle: Rounded Corners 53">
            <a:extLst>
              <a:ext uri="{FF2B5EF4-FFF2-40B4-BE49-F238E27FC236}">
                <a16:creationId xmlns:a16="http://schemas.microsoft.com/office/drawing/2014/main" id="{D6BB321F-CA53-4937-81D6-252E6E0044E9}"/>
              </a:ext>
            </a:extLst>
          </p:cNvPr>
          <p:cNvSpPr/>
          <p:nvPr/>
        </p:nvSpPr>
        <p:spPr>
          <a:xfrm>
            <a:off x="7437116" y="3273849"/>
            <a:ext cx="854532"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81" name="Straight Arrow Connector 80">
            <a:extLst>
              <a:ext uri="{FF2B5EF4-FFF2-40B4-BE49-F238E27FC236}">
                <a16:creationId xmlns:a16="http://schemas.microsoft.com/office/drawing/2014/main" id="{665310D7-55E1-4CA0-B17C-C4DB4652D3AA}"/>
              </a:ext>
            </a:extLst>
          </p:cNvPr>
          <p:cNvCxnSpPr>
            <a:cxnSpLocks/>
            <a:stCxn id="32" idx="3"/>
            <a:endCxn id="54" idx="1"/>
          </p:cNvCxnSpPr>
          <p:nvPr/>
        </p:nvCxnSpPr>
        <p:spPr>
          <a:xfrm>
            <a:off x="6686550" y="3497761"/>
            <a:ext cx="750566" cy="81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088931-B53B-4B08-81E6-9E731051590E}"/>
              </a:ext>
            </a:extLst>
          </p:cNvPr>
          <p:cNvCxnSpPr>
            <a:cxnSpLocks/>
            <a:stCxn id="32" idx="3"/>
            <a:endCxn id="52" idx="1"/>
          </p:cNvCxnSpPr>
          <p:nvPr/>
        </p:nvCxnSpPr>
        <p:spPr>
          <a:xfrm>
            <a:off x="6686550" y="3497761"/>
            <a:ext cx="786489" cy="20294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4DDFB25-03A6-45B3-B55A-56BD1EC4106E}"/>
              </a:ext>
            </a:extLst>
          </p:cNvPr>
          <p:cNvCxnSpPr>
            <a:cxnSpLocks/>
            <a:stCxn id="54" idx="3"/>
            <a:endCxn id="39" idx="2"/>
          </p:cNvCxnSpPr>
          <p:nvPr/>
        </p:nvCxnSpPr>
        <p:spPr>
          <a:xfrm>
            <a:off x="8291648" y="3505925"/>
            <a:ext cx="60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43E7623B-5650-4EE4-9FA4-83D885DCBD4A}"/>
              </a:ext>
            </a:extLst>
          </p:cNvPr>
          <p:cNvSpPr txBox="1"/>
          <p:nvPr/>
        </p:nvSpPr>
        <p:spPr>
          <a:xfrm>
            <a:off x="7717885" y="3746241"/>
            <a:ext cx="229550" cy="1384995"/>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a:p>
            <a:r>
              <a:rPr lang="en-US" sz="1400" dirty="0"/>
              <a:t>.</a:t>
            </a:r>
          </a:p>
        </p:txBody>
      </p:sp>
      <p:sp>
        <p:nvSpPr>
          <p:cNvPr id="109" name="TextBox 108">
            <a:extLst>
              <a:ext uri="{FF2B5EF4-FFF2-40B4-BE49-F238E27FC236}">
                <a16:creationId xmlns:a16="http://schemas.microsoft.com/office/drawing/2014/main" id="{E87C203B-74E1-44A2-9CBA-2F85C0C8283B}"/>
              </a:ext>
            </a:extLst>
          </p:cNvPr>
          <p:cNvSpPr txBox="1"/>
          <p:nvPr/>
        </p:nvSpPr>
        <p:spPr>
          <a:xfrm>
            <a:off x="7836366" y="4009533"/>
            <a:ext cx="997391" cy="461665"/>
          </a:xfrm>
          <a:prstGeom prst="rect">
            <a:avLst/>
          </a:prstGeom>
          <a:noFill/>
        </p:spPr>
        <p:txBody>
          <a:bodyPr wrap="square" rtlCol="0">
            <a:spAutoFit/>
          </a:bodyPr>
          <a:lstStyle/>
          <a:p>
            <a:r>
              <a:rPr lang="en-US" sz="1200" dirty="0"/>
              <a:t>Committee</a:t>
            </a:r>
          </a:p>
          <a:p>
            <a:r>
              <a:rPr lang="en-US" sz="1200" dirty="0"/>
              <a:t>Of Classifiers</a:t>
            </a:r>
          </a:p>
        </p:txBody>
      </p:sp>
    </p:spTree>
    <p:extLst>
      <p:ext uri="{BB962C8B-B14F-4D97-AF65-F5344CB8AC3E}">
        <p14:creationId xmlns:p14="http://schemas.microsoft.com/office/powerpoint/2010/main" val="405392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Motivation - XAL</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Annotator’s naturally want to “teach” with rationale beyond just labels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973973"/>
            <a:ext cx="11523800" cy="3170099"/>
          </a:xfrm>
          <a:prstGeom prst="rect">
            <a:avLst/>
          </a:prstGeom>
          <a:noFill/>
        </p:spPr>
        <p:txBody>
          <a:bodyPr wrap="square" rtlCol="0">
            <a:spAutoFit/>
          </a:bodyPr>
          <a:lstStyle/>
          <a:p>
            <a:pPr algn="just"/>
            <a:r>
              <a:rPr lang="en-US" sz="2800" dirty="0"/>
              <a:t>Explainable Active learning (XAL) is an AL framework where a user is presented with a query, model’s prediction and its local explanation.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sp>
        <p:nvSpPr>
          <p:cNvPr id="28" name="Rectangle 27">
            <a:extLst>
              <a:ext uri="{FF2B5EF4-FFF2-40B4-BE49-F238E27FC236}">
                <a16:creationId xmlns:a16="http://schemas.microsoft.com/office/drawing/2014/main" id="{45F735A6-EAD9-48FA-9523-484E1A5EFA71}"/>
              </a:ext>
            </a:extLst>
          </p:cNvPr>
          <p:cNvSpPr/>
          <p:nvPr/>
        </p:nvSpPr>
        <p:spPr>
          <a:xfrm>
            <a:off x="1405999" y="6300490"/>
            <a:ext cx="8756904" cy="430887"/>
          </a:xfrm>
          <a:prstGeom prst="rect">
            <a:avLst/>
          </a:prstGeom>
        </p:spPr>
        <p:txBody>
          <a:bodyPr wrap="square">
            <a:spAutoFit/>
          </a:bodyPr>
          <a:lstStyle/>
          <a:p>
            <a:r>
              <a:rPr lang="en-US" sz="1100" dirty="0">
                <a:solidFill>
                  <a:srgbClr val="222222"/>
                </a:solidFill>
                <a:latin typeface="Arial" panose="020B0604020202020204" pitchFamily="34" charset="0"/>
              </a:rPr>
              <a:t>Ghai, Bhavya, et al. "Explainable Active Learning (XAL): An Empirical Study of How Local Explanations Impact Annotator Experience." </a:t>
            </a:r>
            <a:r>
              <a:rPr lang="en-US" sz="1100" i="1" dirty="0" err="1">
                <a:solidFill>
                  <a:srgbClr val="222222"/>
                </a:solidFill>
                <a:latin typeface="Arial" panose="020B0604020202020204" pitchFamily="34" charset="0"/>
              </a:rPr>
              <a:t>arXiv</a:t>
            </a:r>
            <a:r>
              <a:rPr lang="en-US" sz="1100" i="1" dirty="0">
                <a:solidFill>
                  <a:srgbClr val="222222"/>
                </a:solidFill>
                <a:latin typeface="Arial" panose="020B0604020202020204" pitchFamily="34" charset="0"/>
              </a:rPr>
              <a:t> preprint arXiv:2001.09219</a:t>
            </a:r>
            <a:r>
              <a:rPr lang="en-US" sz="1100" dirty="0">
                <a:solidFill>
                  <a:srgbClr val="222222"/>
                </a:solidFill>
                <a:latin typeface="Arial" panose="020B0604020202020204" pitchFamily="34" charset="0"/>
              </a:rPr>
              <a:t> (2020).</a:t>
            </a:r>
            <a:endParaRPr lang="en-US" sz="1100" dirty="0"/>
          </a:p>
        </p:txBody>
      </p:sp>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8" name="Group 7">
            <a:extLst>
              <a:ext uri="{FF2B5EF4-FFF2-40B4-BE49-F238E27FC236}">
                <a16:creationId xmlns:a16="http://schemas.microsoft.com/office/drawing/2014/main" id="{53A44275-9EBF-4752-A09D-A1E0861C91F1}"/>
              </a:ext>
            </a:extLst>
          </p:cNvPr>
          <p:cNvGrpSpPr/>
          <p:nvPr/>
        </p:nvGrpSpPr>
        <p:grpSpPr>
          <a:xfrm>
            <a:off x="1740982" y="2254079"/>
            <a:ext cx="8690223" cy="3136405"/>
            <a:chOff x="1871610" y="2506627"/>
            <a:chExt cx="8690223" cy="3136405"/>
          </a:xfrm>
        </p:grpSpPr>
        <p:grpSp>
          <p:nvGrpSpPr>
            <p:cNvPr id="51" name="Group 31">
              <a:extLst>
                <a:ext uri="{FF2B5EF4-FFF2-40B4-BE49-F238E27FC236}">
                  <a16:creationId xmlns:a16="http://schemas.microsoft.com/office/drawing/2014/main" id="{E4D30C27-F94E-434A-86F6-1D4B879C7F21}"/>
                </a:ext>
              </a:extLst>
            </p:cNvPr>
            <p:cNvGrpSpPr>
              <a:grpSpLocks/>
            </p:cNvGrpSpPr>
            <p:nvPr/>
          </p:nvGrpSpPr>
          <p:grpSpPr bwMode="auto">
            <a:xfrm>
              <a:off x="1871610" y="3376497"/>
              <a:ext cx="8690223" cy="2266535"/>
              <a:chOff x="927100" y="8939193"/>
              <a:chExt cx="9296400" cy="2522663"/>
            </a:xfrm>
          </p:grpSpPr>
          <p:pic>
            <p:nvPicPr>
              <p:cNvPr id="52" name="Picture 56" descr="A picture containing table, cake, indoor, sky&#10;&#10;Description automatically generated">
                <a:extLst>
                  <a:ext uri="{FF2B5EF4-FFF2-40B4-BE49-F238E27FC236}">
                    <a16:creationId xmlns:a16="http://schemas.microsoft.com/office/drawing/2014/main" id="{72FB642E-2AE2-407B-A7C4-299CCCA0A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
                <a:extLst>
                  <a:ext uri="{FF2B5EF4-FFF2-40B4-BE49-F238E27FC236}">
                    <a16:creationId xmlns:a16="http://schemas.microsoft.com/office/drawing/2014/main" id="{FCDAE988-BCEA-425C-A3E9-3EF82C467C7F}"/>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54" name="TextBox 9">
                <a:extLst>
                  <a:ext uri="{FF2B5EF4-FFF2-40B4-BE49-F238E27FC236}">
                    <a16:creationId xmlns:a16="http://schemas.microsoft.com/office/drawing/2014/main" id="{1FD91594-1BF3-4135-A745-AC03FD2A8F38}"/>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55" name="Picture 60" descr="A picture containing toy&#10;&#10;Description automatically generated">
                <a:extLst>
                  <a:ext uri="{FF2B5EF4-FFF2-40B4-BE49-F238E27FC236}">
                    <a16:creationId xmlns:a16="http://schemas.microsoft.com/office/drawing/2014/main" id="{38295AE9-87A3-48E8-87F0-345647EE74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A close up of a device&#10;&#10;Description automatically generated">
                <a:extLst>
                  <a:ext uri="{FF2B5EF4-FFF2-40B4-BE49-F238E27FC236}">
                    <a16:creationId xmlns:a16="http://schemas.microsoft.com/office/drawing/2014/main" id="{68F07ACB-171D-4C56-97A9-215A22EA3A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4">
                <a:extLst>
                  <a:ext uri="{FF2B5EF4-FFF2-40B4-BE49-F238E27FC236}">
                    <a16:creationId xmlns:a16="http://schemas.microsoft.com/office/drawing/2014/main" id="{13DD328E-E3DE-41E9-9C43-49F13E9BDA0A}"/>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58" name="Straight Arrow Connector 57">
                <a:extLst>
                  <a:ext uri="{FF2B5EF4-FFF2-40B4-BE49-F238E27FC236}">
                    <a16:creationId xmlns:a16="http://schemas.microsoft.com/office/drawing/2014/main" id="{9122A69E-A313-4CD4-91BF-AD85274C2A3A}"/>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37F14A-1762-40F5-8CA2-A310F7FE567D}"/>
                  </a:ext>
                </a:extLst>
              </p:cNvPr>
              <p:cNvCxnSpPr>
                <a:cxnSpLocks/>
              </p:cNvCxnSpPr>
              <p:nvPr/>
            </p:nvCxnSpPr>
            <p:spPr bwMode="auto">
              <a:xfrm flipV="1">
                <a:off x="6804025" y="10255971"/>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AC07B08-2301-4635-B86E-0F239CAC4CFB}"/>
                  </a:ext>
                </a:extLst>
              </p:cNvPr>
              <p:cNvCxnSpPr>
                <a:cxnSpLocks/>
              </p:cNvCxnSpPr>
              <p:nvPr/>
            </p:nvCxnSpPr>
            <p:spPr bwMode="auto">
              <a:xfrm flipH="1">
                <a:off x="6804025" y="10646008"/>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1" name="TextBox 22">
                <a:extLst>
                  <a:ext uri="{FF2B5EF4-FFF2-40B4-BE49-F238E27FC236}">
                    <a16:creationId xmlns:a16="http://schemas.microsoft.com/office/drawing/2014/main" id="{38369412-49EE-4EA6-A9C5-4742DC7EA0B8}"/>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62" name="TextBox 23">
                <a:extLst>
                  <a:ext uri="{FF2B5EF4-FFF2-40B4-BE49-F238E27FC236}">
                    <a16:creationId xmlns:a16="http://schemas.microsoft.com/office/drawing/2014/main" id="{8ED06BEF-5146-402F-9BAC-09CF4546CC1E}"/>
                  </a:ext>
                </a:extLst>
              </p:cNvPr>
              <p:cNvSpPr txBox="1">
                <a:spLocks noChangeArrowheads="1"/>
              </p:cNvSpPr>
              <p:nvPr/>
            </p:nvSpPr>
            <p:spPr bwMode="auto">
              <a:xfrm>
                <a:off x="7372784" y="9726722"/>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63" name="TextBox 24">
                <a:extLst>
                  <a:ext uri="{FF2B5EF4-FFF2-40B4-BE49-F238E27FC236}">
                    <a16:creationId xmlns:a16="http://schemas.microsoft.com/office/drawing/2014/main" id="{6D908578-8296-4431-9564-ABD2DFFCEDC6}"/>
                  </a:ext>
                </a:extLst>
              </p:cNvPr>
              <p:cNvSpPr txBox="1">
                <a:spLocks noChangeArrowheads="1"/>
              </p:cNvSpPr>
              <p:nvPr/>
            </p:nvSpPr>
            <p:spPr bwMode="auto">
              <a:xfrm>
                <a:off x="7434203" y="10641907"/>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cxnSp>
            <p:nvCxnSpPr>
              <p:cNvPr id="32" name="Straight Arrow Connector 31">
                <a:extLst>
                  <a:ext uri="{FF2B5EF4-FFF2-40B4-BE49-F238E27FC236}">
                    <a16:creationId xmlns:a16="http://schemas.microsoft.com/office/drawing/2014/main" id="{3C5FB7BF-2432-4374-B9AD-8CB4B4A37D1C}"/>
                  </a:ext>
                </a:extLst>
              </p:cNvPr>
              <p:cNvCxnSpPr>
                <a:cxnSpLocks/>
              </p:cNvCxnSpPr>
              <p:nvPr/>
            </p:nvCxnSpPr>
            <p:spPr bwMode="auto">
              <a:xfrm flipV="1">
                <a:off x="6792381" y="9468442"/>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3" name="TextBox 23">
                <a:extLst>
                  <a:ext uri="{FF2B5EF4-FFF2-40B4-BE49-F238E27FC236}">
                    <a16:creationId xmlns:a16="http://schemas.microsoft.com/office/drawing/2014/main" id="{5ECAE2CE-3FF5-4E19-90A5-E6B394D923A4}"/>
                  </a:ext>
                </a:extLst>
              </p:cNvPr>
              <p:cNvSpPr txBox="1">
                <a:spLocks noChangeArrowheads="1"/>
              </p:cNvSpPr>
              <p:nvPr/>
            </p:nvSpPr>
            <p:spPr bwMode="auto">
              <a:xfrm>
                <a:off x="7130946" y="8939193"/>
                <a:ext cx="1362252"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Prediction</a:t>
                </a:r>
              </a:p>
            </p:txBody>
          </p:sp>
        </p:grpSp>
        <p:cxnSp>
          <p:nvCxnSpPr>
            <p:cNvPr id="66" name="Straight Arrow Connector 65">
              <a:extLst>
                <a:ext uri="{FF2B5EF4-FFF2-40B4-BE49-F238E27FC236}">
                  <a16:creationId xmlns:a16="http://schemas.microsoft.com/office/drawing/2014/main" id="{1ECE96FF-24C9-49FC-BEC9-766E95AF9615}"/>
                </a:ext>
              </a:extLst>
            </p:cNvPr>
            <p:cNvCxnSpPr>
              <a:cxnSpLocks/>
              <a:stCxn id="67" idx="3"/>
            </p:cNvCxnSpPr>
            <p:nvPr/>
          </p:nvCxnSpPr>
          <p:spPr bwMode="auto">
            <a:xfrm>
              <a:off x="9105988" y="2860570"/>
              <a:ext cx="670507" cy="5249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7" name="TextBox 14">
              <a:extLst>
                <a:ext uri="{FF2B5EF4-FFF2-40B4-BE49-F238E27FC236}">
                  <a16:creationId xmlns:a16="http://schemas.microsoft.com/office/drawing/2014/main" id="{A4C3BD37-2ACE-4E12-B1E0-B03C9C1F7887}"/>
                </a:ext>
              </a:extLst>
            </p:cNvPr>
            <p:cNvSpPr txBox="1">
              <a:spLocks noChangeArrowheads="1"/>
            </p:cNvSpPr>
            <p:nvPr/>
          </p:nvSpPr>
          <p:spPr bwMode="auto">
            <a:xfrm>
              <a:off x="7662131" y="2506627"/>
              <a:ext cx="14438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Local</a:t>
              </a:r>
            </a:p>
            <a:p>
              <a:pPr algn="ctr" eaLnBrk="1" hangingPunct="1">
                <a:lnSpc>
                  <a:spcPct val="100000"/>
                </a:lnSpc>
                <a:spcBef>
                  <a:spcPct val="0"/>
                </a:spcBef>
                <a:buFontTx/>
                <a:buNone/>
              </a:pPr>
              <a:r>
                <a:rPr lang="en-US" altLang="en-US" sz="2000" b="1" dirty="0"/>
                <a:t>Explanation</a:t>
              </a:r>
            </a:p>
          </p:txBody>
        </p:sp>
        <p:cxnSp>
          <p:nvCxnSpPr>
            <p:cNvPr id="68" name="Straight Arrow Connector 67">
              <a:extLst>
                <a:ext uri="{FF2B5EF4-FFF2-40B4-BE49-F238E27FC236}">
                  <a16:creationId xmlns:a16="http://schemas.microsoft.com/office/drawing/2014/main" id="{98B5C851-1462-4328-86C8-5E34BA384043}"/>
                </a:ext>
              </a:extLst>
            </p:cNvPr>
            <p:cNvCxnSpPr>
              <a:cxnSpLocks/>
            </p:cNvCxnSpPr>
            <p:nvPr/>
          </p:nvCxnSpPr>
          <p:spPr bwMode="auto">
            <a:xfrm flipV="1">
              <a:off x="7010399" y="2917371"/>
              <a:ext cx="644435" cy="5486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58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5791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stCxn id="6" idx="3"/>
            <a:endCxn id="35" idx="1"/>
          </p:cNvCxnSpPr>
          <p:nvPr/>
        </p:nvCxnSpPr>
        <p:spPr>
          <a:xfrm flipV="1">
            <a:off x="1722113"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stCxn id="6" idx="3"/>
            <a:endCxn id="15" idx="1"/>
          </p:cNvCxnSpPr>
          <p:nvPr/>
        </p:nvCxnSpPr>
        <p:spPr>
          <a:xfrm flipV="1">
            <a:off x="1722113"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4729984"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3837005"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3838367"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3825520"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6645870"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6941843"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2695367"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27144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2722036"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stCxn id="6" idx="3"/>
            <a:endCxn id="17" idx="1"/>
          </p:cNvCxnSpPr>
          <p:nvPr/>
        </p:nvCxnSpPr>
        <p:spPr>
          <a:xfrm flipV="1">
            <a:off x="1722113"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a:stCxn id="6" idx="3"/>
            <a:endCxn id="16" idx="1"/>
          </p:cNvCxnSpPr>
          <p:nvPr/>
        </p:nvCxnSpPr>
        <p:spPr>
          <a:xfrm>
            <a:off x="1722113"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3865036"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3085537"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3221434"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2694005"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4219915"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4106708"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4079962"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4364228" y="4591288"/>
            <a:ext cx="428322" cy="369332"/>
          </a:xfrm>
          <a:prstGeom prst="rect">
            <a:avLst/>
          </a:prstGeom>
          <a:noFill/>
        </p:spPr>
        <p:txBody>
          <a:bodyPr wrap="none" rtlCol="0">
            <a:spAutoFit/>
          </a:bodyPr>
          <a:lstStyle/>
          <a:p>
            <a:r>
              <a:rPr lang="en-US" dirty="0"/>
              <a:t>w</a:t>
            </a:r>
            <a:r>
              <a:rPr lang="en-US" baseline="-25000" dirty="0"/>
              <a:t>n</a:t>
            </a:r>
          </a:p>
        </p:txBody>
      </p:sp>
      <p:sp>
        <p:nvSpPr>
          <p:cNvPr id="103" name="Rectangle: Rounded Corners 102">
            <a:extLst>
              <a:ext uri="{FF2B5EF4-FFF2-40B4-BE49-F238E27FC236}">
                <a16:creationId xmlns:a16="http://schemas.microsoft.com/office/drawing/2014/main" id="{EC10A330-FDFF-47A5-B312-AF8F2A54A763}"/>
              </a:ext>
            </a:extLst>
          </p:cNvPr>
          <p:cNvSpPr/>
          <p:nvPr/>
        </p:nvSpPr>
        <p:spPr>
          <a:xfrm>
            <a:off x="10450858" y="195145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Model </a:t>
            </a:r>
            <a:r>
              <a:rPr lang="en-US" sz="1600" dirty="0" err="1"/>
              <a:t>i</a:t>
            </a:r>
            <a:endParaRPr lang="en-US" sz="1600" dirty="0"/>
          </a:p>
        </p:txBody>
      </p:sp>
      <p:sp>
        <p:nvSpPr>
          <p:cNvPr id="105" name="Rectangle: Rounded Corners 104">
            <a:extLst>
              <a:ext uri="{FF2B5EF4-FFF2-40B4-BE49-F238E27FC236}">
                <a16:creationId xmlns:a16="http://schemas.microsoft.com/office/drawing/2014/main" id="{3875C835-B68B-4AA6-8770-78D3343E931C}"/>
              </a:ext>
            </a:extLst>
          </p:cNvPr>
          <p:cNvSpPr/>
          <p:nvPr/>
        </p:nvSpPr>
        <p:spPr>
          <a:xfrm>
            <a:off x="10453968" y="2738334"/>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Local Model Explanation</a:t>
            </a:r>
          </a:p>
        </p:txBody>
      </p:sp>
      <p:sp>
        <p:nvSpPr>
          <p:cNvPr id="106" name="Rectangle: Rounded Corners 105">
            <a:extLst>
              <a:ext uri="{FF2B5EF4-FFF2-40B4-BE49-F238E27FC236}">
                <a16:creationId xmlns:a16="http://schemas.microsoft.com/office/drawing/2014/main" id="{C6398805-2439-4567-A2A7-22102046BC3B}"/>
              </a:ext>
            </a:extLst>
          </p:cNvPr>
          <p:cNvSpPr/>
          <p:nvPr/>
        </p:nvSpPr>
        <p:spPr>
          <a:xfrm>
            <a:off x="8817999" y="1942972"/>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Annotator’s Rationale</a:t>
            </a:r>
          </a:p>
        </p:txBody>
      </p:sp>
      <p:sp>
        <p:nvSpPr>
          <p:cNvPr id="110" name="Rectangle: Rounded Corners 109">
            <a:extLst>
              <a:ext uri="{FF2B5EF4-FFF2-40B4-BE49-F238E27FC236}">
                <a16:creationId xmlns:a16="http://schemas.microsoft.com/office/drawing/2014/main" id="{55E3B7B1-E4DB-4600-9D90-0E9DEB27D374}"/>
              </a:ext>
            </a:extLst>
          </p:cNvPr>
          <p:cNvSpPr/>
          <p:nvPr/>
        </p:nvSpPr>
        <p:spPr>
          <a:xfrm>
            <a:off x="10463297" y="355009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1" name="Rectangle: Rounded Corners 130">
            <a:extLst>
              <a:ext uri="{FF2B5EF4-FFF2-40B4-BE49-F238E27FC236}">
                <a16:creationId xmlns:a16="http://schemas.microsoft.com/office/drawing/2014/main" id="{67CF3D5D-48E8-4DBB-A40E-7D8716219BE4}"/>
              </a:ext>
            </a:extLst>
          </p:cNvPr>
          <p:cNvSpPr/>
          <p:nvPr/>
        </p:nvSpPr>
        <p:spPr>
          <a:xfrm>
            <a:off x="8821108" y="321644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2" name="Oval 131">
            <a:extLst>
              <a:ext uri="{FF2B5EF4-FFF2-40B4-BE49-F238E27FC236}">
                <a16:creationId xmlns:a16="http://schemas.microsoft.com/office/drawing/2014/main" id="{4EF6AC19-5517-4722-A5D3-F122F8E75D56}"/>
              </a:ext>
            </a:extLst>
          </p:cNvPr>
          <p:cNvSpPr/>
          <p:nvPr/>
        </p:nvSpPr>
        <p:spPr>
          <a:xfrm>
            <a:off x="9534525" y="4343481"/>
            <a:ext cx="1568902" cy="4505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Similarity</a:t>
            </a:r>
          </a:p>
        </p:txBody>
      </p:sp>
      <p:cxnSp>
        <p:nvCxnSpPr>
          <p:cNvPr id="133" name="Straight Arrow Connector 132">
            <a:extLst>
              <a:ext uri="{FF2B5EF4-FFF2-40B4-BE49-F238E27FC236}">
                <a16:creationId xmlns:a16="http://schemas.microsoft.com/office/drawing/2014/main" id="{586357AB-825B-4B22-ADC3-07191C326A30}"/>
              </a:ext>
            </a:extLst>
          </p:cNvPr>
          <p:cNvCxnSpPr>
            <a:cxnSpLocks/>
            <a:stCxn id="106" idx="2"/>
            <a:endCxn id="131" idx="0"/>
          </p:cNvCxnSpPr>
          <p:nvPr/>
        </p:nvCxnSpPr>
        <p:spPr>
          <a:xfrm>
            <a:off x="9503799" y="2537332"/>
            <a:ext cx="3109" cy="6791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1FC04E7-5178-44DC-808D-F79747414595}"/>
              </a:ext>
            </a:extLst>
          </p:cNvPr>
          <p:cNvCxnSpPr>
            <a:cxnSpLocks/>
            <a:stCxn id="110" idx="2"/>
            <a:endCxn id="132" idx="0"/>
          </p:cNvCxnSpPr>
          <p:nvPr/>
        </p:nvCxnSpPr>
        <p:spPr>
          <a:xfrm flipH="1">
            <a:off x="10318976" y="4144455"/>
            <a:ext cx="830121" cy="19902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638C512B-B8AF-4B03-B1F1-7B7B6B8FDECC}"/>
              </a:ext>
            </a:extLst>
          </p:cNvPr>
          <p:cNvCxnSpPr>
            <a:cxnSpLocks/>
            <a:stCxn id="105" idx="2"/>
            <a:endCxn id="110" idx="0"/>
          </p:cNvCxnSpPr>
          <p:nvPr/>
        </p:nvCxnSpPr>
        <p:spPr>
          <a:xfrm>
            <a:off x="11139768" y="3332694"/>
            <a:ext cx="9329" cy="2174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C997F5B0-725F-42D6-B636-20C361B904F9}"/>
              </a:ext>
            </a:extLst>
          </p:cNvPr>
          <p:cNvCxnSpPr>
            <a:cxnSpLocks/>
            <a:stCxn id="103" idx="2"/>
            <a:endCxn id="105" idx="0"/>
          </p:cNvCxnSpPr>
          <p:nvPr/>
        </p:nvCxnSpPr>
        <p:spPr>
          <a:xfrm>
            <a:off x="11136658" y="2545815"/>
            <a:ext cx="3110" cy="1925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F205867F-A8FE-4712-AA76-A36302ACC438}"/>
              </a:ext>
            </a:extLst>
          </p:cNvPr>
          <p:cNvCxnSpPr>
            <a:cxnSpLocks/>
            <a:stCxn id="131" idx="2"/>
            <a:endCxn id="132" idx="0"/>
          </p:cNvCxnSpPr>
          <p:nvPr/>
        </p:nvCxnSpPr>
        <p:spPr>
          <a:xfrm>
            <a:off x="9506908" y="3810805"/>
            <a:ext cx="812068" cy="5326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a16="http://schemas.microsoft.com/office/drawing/2014/main" id="{7E203614-F838-4F33-8094-86DE89339B1C}"/>
              </a:ext>
            </a:extLst>
          </p:cNvPr>
          <p:cNvSpPr txBox="1"/>
          <p:nvPr/>
        </p:nvSpPr>
        <p:spPr>
          <a:xfrm>
            <a:off x="10133459" y="5086972"/>
            <a:ext cx="385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a:t>
            </a:r>
            <a:r>
              <a:rPr lang="en-US" baseline="-25000" dirty="0"/>
              <a:t>i</a:t>
            </a:r>
          </a:p>
        </p:txBody>
      </p:sp>
      <p:cxnSp>
        <p:nvCxnSpPr>
          <p:cNvPr id="165" name="Straight Arrow Connector 164">
            <a:extLst>
              <a:ext uri="{FF2B5EF4-FFF2-40B4-BE49-F238E27FC236}">
                <a16:creationId xmlns:a16="http://schemas.microsoft.com/office/drawing/2014/main" id="{2A94E752-5A18-49F0-A6FB-01F7177C89A6}"/>
              </a:ext>
            </a:extLst>
          </p:cNvPr>
          <p:cNvCxnSpPr>
            <a:cxnSpLocks/>
            <a:stCxn id="132" idx="4"/>
            <a:endCxn id="164" idx="0"/>
          </p:cNvCxnSpPr>
          <p:nvPr/>
        </p:nvCxnSpPr>
        <p:spPr>
          <a:xfrm>
            <a:off x="10318976" y="4793988"/>
            <a:ext cx="7004" cy="2929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7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P spid="103" grpId="0" animBg="1"/>
      <p:bldP spid="105" grpId="0" animBg="1"/>
      <p:bldP spid="106" grpId="0" animBg="1"/>
      <p:bldP spid="110" grpId="0" animBg="1"/>
      <p:bldP spid="131" grpId="0" animBg="1"/>
      <p:bldP spid="132" grpId="0" animBg="1"/>
      <p:bldP spid="1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257B-3306-45BA-B6CE-C40B4754C18E}"/>
              </a:ext>
            </a:extLst>
          </p:cNvPr>
          <p:cNvSpPr txBox="1"/>
          <p:nvPr/>
        </p:nvSpPr>
        <p:spPr>
          <a:xfrm>
            <a:off x="670867" y="945289"/>
            <a:ext cx="11031392" cy="203132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AL++ is a novel AL framework which can utilize an annotator’s labels as well as it’s rationale.</a:t>
            </a:r>
          </a:p>
          <a:p>
            <a:pPr marL="457200" indent="-457200">
              <a:buFont typeface="Wingdings" panose="05000000000000000000" pitchFamily="2" charset="2"/>
              <a:buChar char="§"/>
            </a:pPr>
            <a:endParaRPr lang="en-US" sz="1400" dirty="0"/>
          </a:p>
          <a:p>
            <a:pPr marL="457200" indent="-457200">
              <a:buFont typeface="Wingdings" panose="05000000000000000000" pitchFamily="2" charset="2"/>
              <a:buChar char="§"/>
            </a:pPr>
            <a:r>
              <a:rPr lang="en-US" sz="2800" dirty="0"/>
              <a:t>We propose a new way to elicit annotator’s rationale and incorporate that into the learning process.  </a:t>
            </a:r>
          </a:p>
        </p:txBody>
      </p:sp>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5076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hypothesis is that the additional feedback should help train the model faster</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625030" y="3608456"/>
            <a:ext cx="8690223" cy="2024086"/>
            <a:chOff x="927100" y="8930087"/>
            <a:chExt cx="9296400" cy="2252821"/>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169813" y="10737584"/>
              <a:ext cx="2125235"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 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706842"/>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893009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8930087"/>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69623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cxnSp>
        <p:nvCxnSpPr>
          <p:cNvPr id="24" name="Straight Arrow Connector 23">
            <a:extLst>
              <a:ext uri="{FF2B5EF4-FFF2-40B4-BE49-F238E27FC236}">
                <a16:creationId xmlns:a16="http://schemas.microsoft.com/office/drawing/2014/main" id="{B2E1A147-9220-4D9E-895A-421093D26F6E}"/>
              </a:ext>
            </a:extLst>
          </p:cNvPr>
          <p:cNvCxnSpPr>
            <a:cxnSpLocks/>
          </p:cNvCxnSpPr>
          <p:nvPr/>
        </p:nvCxnSpPr>
        <p:spPr bwMode="auto">
          <a:xfrm flipH="1" flipV="1">
            <a:off x="8864538" y="3264874"/>
            <a:ext cx="557374" cy="40146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14">
            <a:extLst>
              <a:ext uri="{FF2B5EF4-FFF2-40B4-BE49-F238E27FC236}">
                <a16:creationId xmlns:a16="http://schemas.microsoft.com/office/drawing/2014/main" id="{8E2F0BE7-E3FE-423D-BBFB-F44C38696B4E}"/>
              </a:ext>
            </a:extLst>
          </p:cNvPr>
          <p:cNvSpPr txBox="1">
            <a:spLocks noChangeArrowheads="1"/>
          </p:cNvSpPr>
          <p:nvPr/>
        </p:nvSpPr>
        <p:spPr bwMode="auto">
          <a:xfrm>
            <a:off x="7390835" y="2932196"/>
            <a:ext cx="1441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Annotator’s</a:t>
            </a:r>
          </a:p>
          <a:p>
            <a:pPr algn="ctr" eaLnBrk="1" hangingPunct="1">
              <a:lnSpc>
                <a:spcPct val="100000"/>
              </a:lnSpc>
              <a:spcBef>
                <a:spcPct val="0"/>
              </a:spcBef>
              <a:buFontTx/>
              <a:buNone/>
            </a:pPr>
            <a:r>
              <a:rPr lang="en-US" altLang="en-US" sz="2000" b="1" dirty="0"/>
              <a:t>Rationale</a:t>
            </a:r>
          </a:p>
        </p:txBody>
      </p:sp>
      <p:cxnSp>
        <p:nvCxnSpPr>
          <p:cNvPr id="26" name="Straight Arrow Connector 25">
            <a:extLst>
              <a:ext uri="{FF2B5EF4-FFF2-40B4-BE49-F238E27FC236}">
                <a16:creationId xmlns:a16="http://schemas.microsoft.com/office/drawing/2014/main" id="{26E0D824-B239-407C-B1B2-9BEF3A8DA710}"/>
              </a:ext>
            </a:extLst>
          </p:cNvPr>
          <p:cNvCxnSpPr>
            <a:cxnSpLocks/>
          </p:cNvCxnSpPr>
          <p:nvPr/>
        </p:nvCxnSpPr>
        <p:spPr bwMode="auto">
          <a:xfrm flipH="1">
            <a:off x="6834259" y="3306725"/>
            <a:ext cx="544737" cy="45208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Elicit Annotator’s Rationale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653142" y="890141"/>
            <a:ext cx="11425647" cy="954107"/>
          </a:xfrm>
          <a:prstGeom prst="rect">
            <a:avLst/>
          </a:prstGeom>
          <a:noFill/>
        </p:spPr>
        <p:txBody>
          <a:bodyPr wrap="square" rtlCol="0">
            <a:spAutoFit/>
          </a:bodyPr>
          <a:lstStyle/>
          <a:p>
            <a:r>
              <a:rPr lang="en-US" sz="2800" dirty="0"/>
              <a:t>For each query, we elicit Annotator’s rationale in the form of </a:t>
            </a:r>
            <a:r>
              <a:rPr lang="en-US" sz="2800" i="1" dirty="0"/>
              <a:t>ranking of input features</a:t>
            </a:r>
            <a:r>
              <a:rPr lang="en-US" sz="2800" dirty="0"/>
              <a:t> based on their contribution towards the prediction task </a:t>
            </a:r>
          </a:p>
        </p:txBody>
      </p:sp>
      <p:sp>
        <p:nvSpPr>
          <p:cNvPr id="7" name="TextBox 6">
            <a:extLst>
              <a:ext uri="{FF2B5EF4-FFF2-40B4-BE49-F238E27FC236}">
                <a16:creationId xmlns:a16="http://schemas.microsoft.com/office/drawing/2014/main" id="{246A00A6-FA76-4B0A-9211-02EE816E4176}"/>
              </a:ext>
            </a:extLst>
          </p:cNvPr>
          <p:cNvSpPr txBox="1"/>
          <p:nvPr/>
        </p:nvSpPr>
        <p:spPr>
          <a:xfrm>
            <a:off x="1634190" y="1918972"/>
            <a:ext cx="4317534" cy="584775"/>
          </a:xfrm>
          <a:prstGeom prst="rect">
            <a:avLst/>
          </a:prstGeom>
          <a:noFill/>
        </p:spPr>
        <p:txBody>
          <a:bodyPr wrap="square" rtlCol="0">
            <a:spAutoFit/>
          </a:bodyPr>
          <a:lstStyle/>
          <a:p>
            <a:pPr algn="ctr"/>
            <a:r>
              <a:rPr lang="en-US" sz="1600" dirty="0"/>
              <a:t>How much money might a person with the following attributes make in a year?</a:t>
            </a:r>
          </a:p>
        </p:txBody>
      </p:sp>
      <p:graphicFrame>
        <p:nvGraphicFramePr>
          <p:cNvPr id="8" name="Table 52">
            <a:extLst>
              <a:ext uri="{FF2B5EF4-FFF2-40B4-BE49-F238E27FC236}">
                <a16:creationId xmlns:a16="http://schemas.microsoft.com/office/drawing/2014/main" id="{9FFD244B-DB07-497A-B73F-47943BFE3B27}"/>
              </a:ext>
            </a:extLst>
          </p:cNvPr>
          <p:cNvGraphicFramePr>
            <a:graphicFrameLocks noGrp="1"/>
          </p:cNvGraphicFramePr>
          <p:nvPr/>
        </p:nvGraphicFramePr>
        <p:xfrm>
          <a:off x="2464526" y="2602423"/>
          <a:ext cx="2674844" cy="3169920"/>
        </p:xfrm>
        <a:graphic>
          <a:graphicData uri="http://schemas.openxmlformats.org/drawingml/2006/table">
            <a:tbl>
              <a:tblPr firstRow="1" bandRow="1">
                <a:tableStyleId>{2D5ABB26-0587-4C30-8999-92F81FD0307C}</a:tableStyleId>
              </a:tblPr>
              <a:tblGrid>
                <a:gridCol w="1350328">
                  <a:extLst>
                    <a:ext uri="{9D8B030D-6E8A-4147-A177-3AD203B41FA5}">
                      <a16:colId xmlns:a16="http://schemas.microsoft.com/office/drawing/2014/main" val="1239989698"/>
                    </a:ext>
                  </a:extLst>
                </a:gridCol>
                <a:gridCol w="1324516">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4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mn-lt"/>
                          <a:ea typeface="+mn-ea"/>
                          <a:cs typeface="+mn-cs"/>
                        </a:rPr>
                        <a:t>39</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4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4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4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4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4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4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4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9" name="Group 8">
            <a:extLst>
              <a:ext uri="{FF2B5EF4-FFF2-40B4-BE49-F238E27FC236}">
                <a16:creationId xmlns:a16="http://schemas.microsoft.com/office/drawing/2014/main" id="{1AEDE9CA-B7C5-43A2-89C0-A5C54098B3B5}"/>
              </a:ext>
            </a:extLst>
          </p:cNvPr>
          <p:cNvGrpSpPr/>
          <p:nvPr/>
        </p:nvGrpSpPr>
        <p:grpSpPr>
          <a:xfrm>
            <a:off x="2029198" y="5939154"/>
            <a:ext cx="3735332" cy="311978"/>
            <a:chOff x="4664451" y="4399482"/>
            <a:chExt cx="3829843" cy="290271"/>
          </a:xfrm>
        </p:grpSpPr>
        <p:sp>
          <p:nvSpPr>
            <p:cNvPr id="10" name="TextBox 9">
              <a:extLst>
                <a:ext uri="{FF2B5EF4-FFF2-40B4-BE49-F238E27FC236}">
                  <a16:creationId xmlns:a16="http://schemas.microsoft.com/office/drawing/2014/main" id="{3CC075A8-BC36-4208-984A-FCEDA4E72787}"/>
                </a:ext>
              </a:extLst>
            </p:cNvPr>
            <p:cNvSpPr txBox="1"/>
            <p:nvPr/>
          </p:nvSpPr>
          <p:spPr>
            <a:xfrm>
              <a:off x="4664451" y="4399482"/>
              <a:ext cx="2195690" cy="286362"/>
            </a:xfrm>
            <a:prstGeom prst="rect">
              <a:avLst/>
            </a:prstGeom>
            <a:noFill/>
          </p:spPr>
          <p:txBody>
            <a:bodyPr wrap="square" rtlCol="0">
              <a:spAutoFit/>
            </a:bodyPr>
            <a:lstStyle/>
            <a:p>
              <a:pPr algn="ctr"/>
              <a:r>
                <a:rPr lang="en-US" sz="1400" b="1" dirty="0"/>
                <a:t>Less</a:t>
              </a:r>
              <a:r>
                <a:rPr lang="en-US" sz="1400" dirty="0"/>
                <a:t> than $50,000</a:t>
              </a:r>
            </a:p>
          </p:txBody>
        </p:sp>
        <p:sp>
          <p:nvSpPr>
            <p:cNvPr id="11" name="Oval 10">
              <a:extLst>
                <a:ext uri="{FF2B5EF4-FFF2-40B4-BE49-F238E27FC236}">
                  <a16:creationId xmlns:a16="http://schemas.microsoft.com/office/drawing/2014/main" id="{C4A89CEF-0D08-46C5-A1D8-404446CC2487}"/>
                </a:ext>
              </a:extLst>
            </p:cNvPr>
            <p:cNvSpPr/>
            <p:nvPr/>
          </p:nvSpPr>
          <p:spPr>
            <a:xfrm>
              <a:off x="4852419" y="4474409"/>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4D36B00D-99C8-4077-91F6-E929B94358DD}"/>
                </a:ext>
              </a:extLst>
            </p:cNvPr>
            <p:cNvSpPr txBox="1"/>
            <p:nvPr/>
          </p:nvSpPr>
          <p:spPr>
            <a:xfrm>
              <a:off x="6513527" y="4403390"/>
              <a:ext cx="1980767" cy="286363"/>
            </a:xfrm>
            <a:prstGeom prst="rect">
              <a:avLst/>
            </a:prstGeom>
            <a:noFill/>
          </p:spPr>
          <p:txBody>
            <a:bodyPr wrap="square" rtlCol="0">
              <a:spAutoFit/>
            </a:bodyPr>
            <a:lstStyle/>
            <a:p>
              <a:pPr algn="ctr"/>
              <a:r>
                <a:rPr lang="en-US" sz="1400" b="1" dirty="0"/>
                <a:t>More</a:t>
              </a:r>
              <a:r>
                <a:rPr lang="en-US" sz="1400" dirty="0"/>
                <a:t> than $50,000</a:t>
              </a:r>
            </a:p>
          </p:txBody>
        </p:sp>
        <p:sp>
          <p:nvSpPr>
            <p:cNvPr id="13" name="Oval 12">
              <a:extLst>
                <a:ext uri="{FF2B5EF4-FFF2-40B4-BE49-F238E27FC236}">
                  <a16:creationId xmlns:a16="http://schemas.microsoft.com/office/drawing/2014/main" id="{4BCAAD3A-09E3-4520-9DC7-1690B5446706}"/>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38CF21F-B918-4105-AAC1-F63E2322288A}"/>
              </a:ext>
            </a:extLst>
          </p:cNvPr>
          <p:cNvSpPr txBox="1"/>
          <p:nvPr/>
        </p:nvSpPr>
        <p:spPr>
          <a:xfrm>
            <a:off x="6584914" y="1948064"/>
            <a:ext cx="3874079" cy="584775"/>
          </a:xfrm>
          <a:prstGeom prst="rect">
            <a:avLst/>
          </a:prstGeom>
          <a:noFill/>
        </p:spPr>
        <p:txBody>
          <a:bodyPr wrap="square" rtlCol="0">
            <a:spAutoFit/>
          </a:bodyPr>
          <a:lstStyle/>
          <a:p>
            <a:pPr algn="ctr"/>
            <a:r>
              <a:rPr lang="en-US" sz="1600" dirty="0"/>
              <a:t>Arrange the attributes based on their impact towards the given prediction task</a:t>
            </a:r>
          </a:p>
        </p:txBody>
      </p:sp>
      <p:sp>
        <p:nvSpPr>
          <p:cNvPr id="16" name="Rectangle: Rounded Corners 15">
            <a:extLst>
              <a:ext uri="{FF2B5EF4-FFF2-40B4-BE49-F238E27FC236}">
                <a16:creationId xmlns:a16="http://schemas.microsoft.com/office/drawing/2014/main" id="{26D6D355-90B7-403C-AC12-38E7D8CFC989}"/>
              </a:ext>
            </a:extLst>
          </p:cNvPr>
          <p:cNvSpPr/>
          <p:nvPr/>
        </p:nvSpPr>
        <p:spPr>
          <a:xfrm>
            <a:off x="7696805" y="272307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Age</a:t>
            </a:r>
          </a:p>
        </p:txBody>
      </p:sp>
      <p:sp>
        <p:nvSpPr>
          <p:cNvPr id="17" name="Rectangle: Rounded Corners 16">
            <a:extLst>
              <a:ext uri="{FF2B5EF4-FFF2-40B4-BE49-F238E27FC236}">
                <a16:creationId xmlns:a16="http://schemas.microsoft.com/office/drawing/2014/main" id="{D870F82E-885B-41CE-8215-22E975DB67B1}"/>
              </a:ext>
            </a:extLst>
          </p:cNvPr>
          <p:cNvSpPr/>
          <p:nvPr/>
        </p:nvSpPr>
        <p:spPr>
          <a:xfrm>
            <a:off x="7696805" y="316195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Work class</a:t>
            </a:r>
          </a:p>
        </p:txBody>
      </p:sp>
      <p:sp>
        <p:nvSpPr>
          <p:cNvPr id="18" name="Rectangle: Rounded Corners 17">
            <a:extLst>
              <a:ext uri="{FF2B5EF4-FFF2-40B4-BE49-F238E27FC236}">
                <a16:creationId xmlns:a16="http://schemas.microsoft.com/office/drawing/2014/main" id="{7E9E8B8C-2FA3-4E3E-9B33-1A0F91C4B6B6}"/>
              </a:ext>
            </a:extLst>
          </p:cNvPr>
          <p:cNvSpPr/>
          <p:nvPr/>
        </p:nvSpPr>
        <p:spPr>
          <a:xfrm>
            <a:off x="7696805" y="360083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Education</a:t>
            </a:r>
          </a:p>
        </p:txBody>
      </p:sp>
      <p:sp>
        <p:nvSpPr>
          <p:cNvPr id="21" name="Rectangle: Rounded Corners 20">
            <a:extLst>
              <a:ext uri="{FF2B5EF4-FFF2-40B4-BE49-F238E27FC236}">
                <a16:creationId xmlns:a16="http://schemas.microsoft.com/office/drawing/2014/main" id="{0611E766-89F5-47C2-B8F3-FA4CC8EF73E4}"/>
              </a:ext>
            </a:extLst>
          </p:cNvPr>
          <p:cNvSpPr/>
          <p:nvPr/>
        </p:nvSpPr>
        <p:spPr>
          <a:xfrm>
            <a:off x="7692595" y="404728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Marital Status</a:t>
            </a:r>
          </a:p>
        </p:txBody>
      </p:sp>
      <p:sp>
        <p:nvSpPr>
          <p:cNvPr id="22" name="Rectangle: Rounded Corners 21">
            <a:extLst>
              <a:ext uri="{FF2B5EF4-FFF2-40B4-BE49-F238E27FC236}">
                <a16:creationId xmlns:a16="http://schemas.microsoft.com/office/drawing/2014/main" id="{60B666FA-1E21-4D40-86D6-D9368743E14A}"/>
              </a:ext>
            </a:extLst>
          </p:cNvPr>
          <p:cNvSpPr/>
          <p:nvPr/>
        </p:nvSpPr>
        <p:spPr>
          <a:xfrm>
            <a:off x="7696805" y="449184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Occupation</a:t>
            </a:r>
          </a:p>
        </p:txBody>
      </p:sp>
      <p:sp>
        <p:nvSpPr>
          <p:cNvPr id="23" name="Rectangle: Rounded Corners 22">
            <a:extLst>
              <a:ext uri="{FF2B5EF4-FFF2-40B4-BE49-F238E27FC236}">
                <a16:creationId xmlns:a16="http://schemas.microsoft.com/office/drawing/2014/main" id="{BD61D303-94C1-45F4-9DE2-70691B88509D}"/>
              </a:ext>
            </a:extLst>
          </p:cNvPr>
          <p:cNvSpPr/>
          <p:nvPr/>
        </p:nvSpPr>
        <p:spPr>
          <a:xfrm>
            <a:off x="7688385" y="493829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Race</a:t>
            </a:r>
          </a:p>
        </p:txBody>
      </p:sp>
      <p:sp>
        <p:nvSpPr>
          <p:cNvPr id="24" name="Rectangle: Rounded Corners 23">
            <a:extLst>
              <a:ext uri="{FF2B5EF4-FFF2-40B4-BE49-F238E27FC236}">
                <a16:creationId xmlns:a16="http://schemas.microsoft.com/office/drawing/2014/main" id="{68D82105-819D-4379-94E2-531E298354E9}"/>
              </a:ext>
            </a:extLst>
          </p:cNvPr>
          <p:cNvSpPr/>
          <p:nvPr/>
        </p:nvSpPr>
        <p:spPr>
          <a:xfrm>
            <a:off x="7688386" y="538473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Gender</a:t>
            </a:r>
          </a:p>
        </p:txBody>
      </p:sp>
      <p:sp>
        <p:nvSpPr>
          <p:cNvPr id="27" name="Rectangle: Rounded Corners 26">
            <a:extLst>
              <a:ext uri="{FF2B5EF4-FFF2-40B4-BE49-F238E27FC236}">
                <a16:creationId xmlns:a16="http://schemas.microsoft.com/office/drawing/2014/main" id="{9CA86645-8C27-4E31-A51A-0A152AEAFD45}"/>
              </a:ext>
            </a:extLst>
          </p:cNvPr>
          <p:cNvSpPr/>
          <p:nvPr/>
        </p:nvSpPr>
        <p:spPr>
          <a:xfrm>
            <a:off x="7692597" y="583875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Hours per week</a:t>
            </a:r>
          </a:p>
        </p:txBody>
      </p:sp>
      <p:sp>
        <p:nvSpPr>
          <p:cNvPr id="2" name="Arrow: Up 1">
            <a:extLst>
              <a:ext uri="{FF2B5EF4-FFF2-40B4-BE49-F238E27FC236}">
                <a16:creationId xmlns:a16="http://schemas.microsoft.com/office/drawing/2014/main" id="{BA427D3C-6E33-45B4-99C5-7E95B2CA805C}"/>
              </a:ext>
            </a:extLst>
          </p:cNvPr>
          <p:cNvSpPr/>
          <p:nvPr/>
        </p:nvSpPr>
        <p:spPr>
          <a:xfrm>
            <a:off x="9387840" y="3004458"/>
            <a:ext cx="322218" cy="8708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Down 2">
            <a:extLst>
              <a:ext uri="{FF2B5EF4-FFF2-40B4-BE49-F238E27FC236}">
                <a16:creationId xmlns:a16="http://schemas.microsoft.com/office/drawing/2014/main" id="{04CAF530-305A-49BB-BA56-D1734A172511}"/>
              </a:ext>
            </a:extLst>
          </p:cNvPr>
          <p:cNvSpPr/>
          <p:nvPr/>
        </p:nvSpPr>
        <p:spPr>
          <a:xfrm>
            <a:off x="9413965" y="4580709"/>
            <a:ext cx="32004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9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animBg="1"/>
      <p:bldP spid="17" grpId="0" animBg="1"/>
      <p:bldP spid="18" grpId="0" animBg="1"/>
      <p:bldP spid="21" grpId="0" animBg="1"/>
      <p:bldP spid="22" grpId="0" animBg="1"/>
      <p:bldP spid="23" grpId="0" animBg="1"/>
      <p:bldP spid="24" grpId="0" animBg="1"/>
      <p:bldP spid="27"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23264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endCxn id="35" idx="1"/>
          </p:cNvCxnSpPr>
          <p:nvPr/>
        </p:nvCxnSpPr>
        <p:spPr>
          <a:xfrm flipV="1">
            <a:off x="3469424"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endCxn id="15" idx="1"/>
          </p:cNvCxnSpPr>
          <p:nvPr/>
        </p:nvCxnSpPr>
        <p:spPr>
          <a:xfrm flipV="1">
            <a:off x="3469424"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6477295"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5584316"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5585678"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5572831"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8393181"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8689154"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4442678"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44617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4469347"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endCxn id="17" idx="1"/>
          </p:cNvCxnSpPr>
          <p:nvPr/>
        </p:nvCxnSpPr>
        <p:spPr>
          <a:xfrm flipV="1">
            <a:off x="3469424"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p:cNvCxnSpPr>
          <p:nvPr/>
        </p:nvCxnSpPr>
        <p:spPr>
          <a:xfrm>
            <a:off x="3469424"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5612347"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4832848"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4968745"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4441316"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5967226"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5854019"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5827273"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6111539" y="4591288"/>
            <a:ext cx="428322" cy="369332"/>
          </a:xfrm>
          <a:prstGeom prst="rect">
            <a:avLst/>
          </a:prstGeom>
          <a:noFill/>
        </p:spPr>
        <p:txBody>
          <a:bodyPr wrap="none" rtlCol="0">
            <a:spAutoFit/>
          </a:bodyPr>
          <a:lstStyle/>
          <a:p>
            <a:r>
              <a:rPr lang="en-US" dirty="0"/>
              <a:t>w</a:t>
            </a:r>
            <a:r>
              <a:rPr lang="en-US" baseline="-25000" dirty="0"/>
              <a:t>n</a:t>
            </a:r>
          </a:p>
        </p:txBody>
      </p:sp>
    </p:spTree>
    <p:extLst>
      <p:ext uri="{BB962C8B-B14F-4D97-AF65-F5344CB8AC3E}">
        <p14:creationId xmlns:p14="http://schemas.microsoft.com/office/powerpoint/2010/main" val="228854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45670"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Preliminary Results</a:t>
            </a:r>
          </a:p>
        </p:txBody>
      </p:sp>
      <p:pic>
        <p:nvPicPr>
          <p:cNvPr id="4" name="Picture 3" descr="A picture containing object&#10;&#10;Description generated with very high confidence">
            <a:extLst>
              <a:ext uri="{FF2B5EF4-FFF2-40B4-BE49-F238E27FC236}">
                <a16:creationId xmlns:a16="http://schemas.microsoft.com/office/drawing/2014/main" id="{8A7F2730-AA8A-4277-B324-9261A2D2E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A508971-F3C1-42B6-8BC5-CEE25F773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12" name="Rectangle 11">
            <a:extLst>
              <a:ext uri="{FF2B5EF4-FFF2-40B4-BE49-F238E27FC236}">
                <a16:creationId xmlns:a16="http://schemas.microsoft.com/office/drawing/2014/main" id="{1314229A-4393-4AC6-89DD-B0ECE5DF0F69}"/>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 helps train the ML model faster than vanilla AL </a:t>
            </a:r>
          </a:p>
        </p:txBody>
      </p:sp>
      <p:pic>
        <p:nvPicPr>
          <p:cNvPr id="5" name="Picture 4" descr="A close up of a map&#10;&#10;Description automatically generated">
            <a:extLst>
              <a:ext uri="{FF2B5EF4-FFF2-40B4-BE49-F238E27FC236}">
                <a16:creationId xmlns:a16="http://schemas.microsoft.com/office/drawing/2014/main" id="{72553DCA-7B43-4ABC-8C10-093364749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41" y="1158947"/>
            <a:ext cx="5139280" cy="4130369"/>
          </a:xfrm>
          <a:prstGeom prst="rect">
            <a:avLst/>
          </a:prstGeom>
        </p:spPr>
      </p:pic>
      <p:sp>
        <p:nvSpPr>
          <p:cNvPr id="11" name="TextBox 10">
            <a:extLst>
              <a:ext uri="{FF2B5EF4-FFF2-40B4-BE49-F238E27FC236}">
                <a16:creationId xmlns:a16="http://schemas.microsoft.com/office/drawing/2014/main" id="{5246C877-7AB3-49C3-A461-F234833CCFFA}"/>
              </a:ext>
            </a:extLst>
          </p:cNvPr>
          <p:cNvSpPr txBox="1"/>
          <p:nvPr/>
        </p:nvSpPr>
        <p:spPr>
          <a:xfrm>
            <a:off x="437797" y="802414"/>
            <a:ext cx="6230131"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t>We performed 10 simulations with different initial labeled dataset for 125 queries using Adult Income dataset.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We found that the mean F1 score for AL++ is significantly higher than QBC and random sampling (p&lt;0.01).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To reach F1 score of 0.54, AL++ requires 11.8 queries vs 25.9 queries required by QBC on average.</a:t>
            </a:r>
          </a:p>
        </p:txBody>
      </p:sp>
    </p:spTree>
    <p:extLst>
      <p:ext uri="{BB962C8B-B14F-4D97-AF65-F5344CB8AC3E}">
        <p14:creationId xmlns:p14="http://schemas.microsoft.com/office/powerpoint/2010/main" val="32166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7874D-4144-45DB-98E3-7AEE29BAD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614" y="0"/>
            <a:ext cx="1725386" cy="1339331"/>
          </a:xfrm>
          <a:prstGeom prst="rect">
            <a:avLst/>
          </a:prstGeom>
        </p:spPr>
      </p:pic>
      <p:sp>
        <p:nvSpPr>
          <p:cNvPr id="19" name="Title 1">
            <a:extLst>
              <a:ext uri="{FF2B5EF4-FFF2-40B4-BE49-F238E27FC236}">
                <a16:creationId xmlns:a16="http://schemas.microsoft.com/office/drawing/2014/main" id="{1145B1FC-8B5F-4A10-B215-C60705EDF134}"/>
              </a:ext>
            </a:extLst>
          </p:cNvPr>
          <p:cNvSpPr txBox="1">
            <a:spLocks/>
          </p:cNvSpPr>
          <p:nvPr/>
        </p:nvSpPr>
        <p:spPr>
          <a:xfrm>
            <a:off x="583096" y="7944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 &amp; Future Work</a:t>
            </a:r>
          </a:p>
        </p:txBody>
      </p:sp>
      <p:sp>
        <p:nvSpPr>
          <p:cNvPr id="17" name="TextBox 16">
            <a:extLst>
              <a:ext uri="{FF2B5EF4-FFF2-40B4-BE49-F238E27FC236}">
                <a16:creationId xmlns:a16="http://schemas.microsoft.com/office/drawing/2014/main" id="{C8E08A17-5A86-4654-B21A-998C8277819F}"/>
              </a:ext>
            </a:extLst>
          </p:cNvPr>
          <p:cNvSpPr txBox="1"/>
          <p:nvPr/>
        </p:nvSpPr>
        <p:spPr>
          <a:xfrm>
            <a:off x="523871" y="492223"/>
            <a:ext cx="10441858" cy="6401753"/>
          </a:xfrm>
          <a:prstGeom prst="rect">
            <a:avLst/>
          </a:prstGeom>
          <a:noFill/>
        </p:spPr>
        <p:txBody>
          <a:bodyPr wrap="square" rtlCol="0">
            <a:spAutoFit/>
          </a:bodyPr>
          <a:lstStyle/>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presented a new AL framework, </a:t>
            </a:r>
            <a:r>
              <a:rPr lang="en-US" sz="2800" i="1" dirty="0"/>
              <a:t>Active learning++</a:t>
            </a:r>
            <a:r>
              <a:rPr lang="en-US" sz="2800" dirty="0"/>
              <a:t>, which can utilize annotator’s rationale in the form of feature importance-based ranking. </a:t>
            </a:r>
          </a:p>
          <a:p>
            <a:pPr>
              <a:buSzPct val="90000"/>
            </a:pPr>
            <a:endParaRPr lang="en-US" sz="2800" dirty="0"/>
          </a:p>
          <a:p>
            <a:pPr marL="457200" indent="-457200">
              <a:buSzPct val="90000"/>
              <a:buFont typeface="Wingdings" panose="05000000000000000000" pitchFamily="2" charset="2"/>
              <a:buChar char="§"/>
            </a:pPr>
            <a:r>
              <a:rPr lang="en-US" sz="2800" dirty="0"/>
              <a:t>Next, we plan to conduct a </a:t>
            </a:r>
            <a:r>
              <a:rPr lang="en-US" sz="2800" i="1" dirty="0"/>
              <a:t>comprehensive analysis</a:t>
            </a:r>
            <a:r>
              <a:rPr lang="en-US" sz="2800" dirty="0"/>
              <a:t> using different datasets and even different domains like text classification.</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wish to simulate other scenarios where the annotator provides noisy feedback or ranking for only top-k features. </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Lastly, we plan to conduct a </a:t>
            </a:r>
            <a:r>
              <a:rPr lang="en-US" sz="2800" i="1" dirty="0"/>
              <a:t>user study</a:t>
            </a:r>
            <a:r>
              <a:rPr lang="en-US" sz="2800" dirty="0"/>
              <a:t> to see how this framework works in practice and compares with vanilla AL. </a:t>
            </a:r>
          </a:p>
          <a:p>
            <a:pPr marL="457200" indent="-457200">
              <a:buFont typeface="Wingdings" panose="05000000000000000000" pitchFamily="2" charset="2"/>
              <a:buChar char="§"/>
            </a:pPr>
            <a:endParaRPr lang="en-US" sz="2800" dirty="0"/>
          </a:p>
          <a:p>
            <a:pPr marL="285750" indent="-285750">
              <a:buFont typeface="Wingdings" panose="05000000000000000000" pitchFamily="2" charset="2"/>
              <a:buChar char="§"/>
            </a:pPr>
            <a:endParaRPr lang="en-US" dirty="0"/>
          </a:p>
        </p:txBody>
      </p:sp>
      <p:pic>
        <p:nvPicPr>
          <p:cNvPr id="4" name="Picture 3" descr="A picture containing object&#10;&#10;Description generated with very high confidence">
            <a:extLst>
              <a:ext uri="{FF2B5EF4-FFF2-40B4-BE49-F238E27FC236}">
                <a16:creationId xmlns:a16="http://schemas.microsoft.com/office/drawing/2014/main" id="{FD587DC1-BDC6-4C6F-A077-41C4AD12B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6DFBB9C-F79C-4F43-9F77-D05C0C932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31136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Speaking Difficulties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1004461" y="1712156"/>
            <a:ext cx="11031392" cy="1569660"/>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What are speaking difficulties</a:t>
            </a:r>
          </a:p>
          <a:p>
            <a:pPr marL="457200" indent="-457200">
              <a:buFont typeface="Wingdings" panose="05000000000000000000" pitchFamily="2" charset="2"/>
              <a:buChar char="§"/>
            </a:pPr>
            <a:r>
              <a:rPr lang="en-US" sz="3200" dirty="0"/>
              <a:t>What kind of problems</a:t>
            </a:r>
          </a:p>
          <a:p>
            <a:pPr marL="457200" indent="-457200">
              <a:buFont typeface="Wingdings" panose="05000000000000000000" pitchFamily="2" charset="2"/>
              <a:buChar char="§"/>
            </a:pPr>
            <a:endParaRPr lang="en-US" sz="3200" dirty="0"/>
          </a:p>
        </p:txBody>
      </p:sp>
    </p:spTree>
    <p:extLst>
      <p:ext uri="{BB962C8B-B14F-4D97-AF65-F5344CB8AC3E}">
        <p14:creationId xmlns:p14="http://schemas.microsoft.com/office/powerpoint/2010/main" val="1989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Our Contributions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807187" y="1242195"/>
            <a:ext cx="11031392" cy="4524315"/>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We devise a novel method to identify the words an individual might struggle pronouncing.</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design and implement a new writing platform ‘Fluent’ which helps identify difficult to pronounce words and suggests suitable alternatives.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demonstrate the effectiveness, usability and utility of our system using expert interviews and simulations.   </a:t>
            </a:r>
          </a:p>
        </p:txBody>
      </p:sp>
    </p:spTree>
    <p:extLst>
      <p:ext uri="{BB962C8B-B14F-4D97-AF65-F5344CB8AC3E}">
        <p14:creationId xmlns:p14="http://schemas.microsoft.com/office/powerpoint/2010/main" val="27369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Phonetic Embeddings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1004461" y="1712156"/>
            <a:ext cx="11031392" cy="1569660"/>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What are speaking difficulties</a:t>
            </a:r>
          </a:p>
          <a:p>
            <a:pPr marL="457200" indent="-457200">
              <a:buFont typeface="Wingdings" panose="05000000000000000000" pitchFamily="2" charset="2"/>
              <a:buChar char="§"/>
            </a:pPr>
            <a:r>
              <a:rPr lang="en-US" sz="3200" dirty="0"/>
              <a:t>What kind of problems</a:t>
            </a:r>
          </a:p>
          <a:p>
            <a:pPr marL="457200" indent="-457200">
              <a:buFont typeface="Wingdings" panose="05000000000000000000" pitchFamily="2" charset="2"/>
              <a:buChar char="§"/>
            </a:pPr>
            <a:endParaRPr lang="en-US" sz="3200" dirty="0"/>
          </a:p>
        </p:txBody>
      </p:sp>
    </p:spTree>
    <p:extLst>
      <p:ext uri="{BB962C8B-B14F-4D97-AF65-F5344CB8AC3E}">
        <p14:creationId xmlns:p14="http://schemas.microsoft.com/office/powerpoint/2010/main" val="40340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Problem Statement</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1004461" y="1712156"/>
            <a:ext cx="11031392" cy="3046988"/>
          </a:xfrm>
          <a:prstGeom prst="rect">
            <a:avLst/>
          </a:prstGeom>
          <a:noFill/>
        </p:spPr>
        <p:txBody>
          <a:bodyPr wrap="square" rtlCol="0">
            <a:spAutoFit/>
          </a:bodyPr>
          <a:lstStyle/>
          <a:p>
            <a:pPr marL="457200" indent="-457200">
              <a:buFont typeface="Wingdings" panose="05000000000000000000" pitchFamily="2" charset="2"/>
              <a:buChar char="§"/>
            </a:pPr>
            <a:r>
              <a:rPr lang="en-US" sz="3200" dirty="0"/>
              <a:t>How can we elicit and incorporate Annotator’s rationale as an additional feedback into the AL pipeline to further expedite the learning process?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Unlike previous work on feature-level input, the approach should be generalizable to tabular datasets as well.</a:t>
            </a:r>
          </a:p>
        </p:txBody>
      </p:sp>
    </p:spTree>
    <p:extLst>
      <p:ext uri="{BB962C8B-B14F-4D97-AF65-F5344CB8AC3E}">
        <p14:creationId xmlns:p14="http://schemas.microsoft.com/office/powerpoint/2010/main" val="2929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Typically, AL Algorithms learns solely from the labels provided by the Oracle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1128086"/>
            <a:ext cx="11523800" cy="3170099"/>
          </a:xfrm>
          <a:prstGeom prst="rect">
            <a:avLst/>
          </a:prstGeom>
          <a:noFill/>
        </p:spPr>
        <p:txBody>
          <a:bodyPr wrap="square" rtlCol="0">
            <a:spAutoFit/>
          </a:bodyPr>
          <a:lstStyle/>
          <a:p>
            <a:pPr algn="just"/>
            <a:r>
              <a:rPr lang="en-US" sz="2800" dirty="0"/>
              <a:t>AL is a semi-supervised learning technique where the objective is to train a machine learning model using minimum number of labeled training instances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594209" y="2756898"/>
            <a:ext cx="8690223" cy="2208038"/>
            <a:chOff x="927100" y="9004300"/>
            <a:chExt cx="9296400" cy="2457556"/>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spTree>
    <p:extLst>
      <p:ext uri="{BB962C8B-B14F-4D97-AF65-F5344CB8AC3E}">
        <p14:creationId xmlns:p14="http://schemas.microsoft.com/office/powerpoint/2010/main" val="16129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Workflow</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grpSp>
        <p:nvGrpSpPr>
          <p:cNvPr id="25" name="Group 24">
            <a:extLst>
              <a:ext uri="{FF2B5EF4-FFF2-40B4-BE49-F238E27FC236}">
                <a16:creationId xmlns:a16="http://schemas.microsoft.com/office/drawing/2014/main" id="{C1C38697-F416-4C58-8B16-D9117B86A266}"/>
              </a:ext>
            </a:extLst>
          </p:cNvPr>
          <p:cNvGrpSpPr/>
          <p:nvPr/>
        </p:nvGrpSpPr>
        <p:grpSpPr>
          <a:xfrm>
            <a:off x="557482" y="1580634"/>
            <a:ext cx="11077036" cy="3347225"/>
            <a:chOff x="166932" y="1444276"/>
            <a:chExt cx="11077036" cy="3347225"/>
          </a:xfrm>
        </p:grpSpPr>
        <p:sp>
          <p:nvSpPr>
            <p:cNvPr id="26" name="Rectangle: Rounded Corners 25">
              <a:extLst>
                <a:ext uri="{FF2B5EF4-FFF2-40B4-BE49-F238E27FC236}">
                  <a16:creationId xmlns:a16="http://schemas.microsoft.com/office/drawing/2014/main" id="{0275F320-9ADA-4A38-9620-50C91D2DF01D}"/>
                </a:ext>
              </a:extLst>
            </p:cNvPr>
            <p:cNvSpPr/>
            <p:nvPr/>
          </p:nvSpPr>
          <p:spPr>
            <a:xfrm>
              <a:off x="4447340"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Tokenizer</a:t>
              </a:r>
            </a:p>
          </p:txBody>
        </p:sp>
        <p:sp>
          <p:nvSpPr>
            <p:cNvPr id="27" name="Rectangle: Rounded Corners 26">
              <a:extLst>
                <a:ext uri="{FF2B5EF4-FFF2-40B4-BE49-F238E27FC236}">
                  <a16:creationId xmlns:a16="http://schemas.microsoft.com/office/drawing/2014/main" id="{5EA93776-B11C-471A-8BCC-8497B6416D9C}"/>
                </a:ext>
              </a:extLst>
            </p:cNvPr>
            <p:cNvSpPr/>
            <p:nvPr/>
          </p:nvSpPr>
          <p:spPr>
            <a:xfrm>
              <a:off x="7130753"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Named Entity Recognition</a:t>
              </a:r>
            </a:p>
          </p:txBody>
        </p:sp>
        <p:sp>
          <p:nvSpPr>
            <p:cNvPr id="28" name="Rectangle: Rounded Corners 27">
              <a:extLst>
                <a:ext uri="{FF2B5EF4-FFF2-40B4-BE49-F238E27FC236}">
                  <a16:creationId xmlns:a16="http://schemas.microsoft.com/office/drawing/2014/main" id="{4A981790-F50F-46EC-931B-1220981AF94A}"/>
                </a:ext>
              </a:extLst>
            </p:cNvPr>
            <p:cNvSpPr/>
            <p:nvPr/>
          </p:nvSpPr>
          <p:spPr>
            <a:xfrm>
              <a:off x="9609532" y="2496080"/>
              <a:ext cx="1634436" cy="1396093"/>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learner</a:t>
              </a:r>
            </a:p>
            <a:p>
              <a:pPr algn="ctr"/>
              <a:r>
                <a:rPr lang="en-US" dirty="0"/>
                <a:t>(Classifier)</a:t>
              </a:r>
            </a:p>
          </p:txBody>
        </p:sp>
        <p:sp>
          <p:nvSpPr>
            <p:cNvPr id="29" name="Rectangle: Rounded Corners 28">
              <a:extLst>
                <a:ext uri="{FF2B5EF4-FFF2-40B4-BE49-F238E27FC236}">
                  <a16:creationId xmlns:a16="http://schemas.microsoft.com/office/drawing/2014/main" id="{63AEF4D7-6B18-4690-B837-F935E7B9BA3D}"/>
                </a:ext>
              </a:extLst>
            </p:cNvPr>
            <p:cNvSpPr/>
            <p:nvPr/>
          </p:nvSpPr>
          <p:spPr>
            <a:xfrm>
              <a:off x="5995463" y="1559220"/>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Alternatives</a:t>
              </a:r>
            </a:p>
          </p:txBody>
        </p:sp>
        <p:cxnSp>
          <p:nvCxnSpPr>
            <p:cNvPr id="30" name="Straight Arrow Connector 29">
              <a:extLst>
                <a:ext uri="{FF2B5EF4-FFF2-40B4-BE49-F238E27FC236}">
                  <a16:creationId xmlns:a16="http://schemas.microsoft.com/office/drawing/2014/main" id="{94ECFFB6-F5E7-4BFC-8270-86FE78E59692}"/>
                </a:ext>
              </a:extLst>
            </p:cNvPr>
            <p:cNvCxnSpPr>
              <a:cxnSpLocks/>
              <a:endCxn id="26" idx="1"/>
            </p:cNvCxnSpPr>
            <p:nvPr/>
          </p:nvCxnSpPr>
          <p:spPr>
            <a:xfrm>
              <a:off x="3449114" y="4403698"/>
              <a:ext cx="998226" cy="0"/>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5E2699-7AAF-4B9E-A2F1-60C82D19CBF3}"/>
                </a:ext>
              </a:extLst>
            </p:cNvPr>
            <p:cNvCxnSpPr>
              <a:cxnSpLocks/>
              <a:stCxn id="26" idx="3"/>
              <a:endCxn id="27" idx="1"/>
            </p:cNvCxnSpPr>
            <p:nvPr/>
          </p:nvCxnSpPr>
          <p:spPr>
            <a:xfrm>
              <a:off x="6007796" y="4403698"/>
              <a:ext cx="1122957" cy="0"/>
            </a:xfrm>
            <a:prstGeom prst="straightConnector1">
              <a:avLst/>
            </a:prstGeom>
            <a:ln w="19050">
              <a:solidFill>
                <a:schemeClr val="accent6">
                  <a:lumMod val="75000"/>
                </a:schemeClr>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8DC2056-5F30-4735-A110-54799BECFB65}"/>
                </a:ext>
              </a:extLst>
            </p:cNvPr>
            <p:cNvCxnSpPr>
              <a:cxnSpLocks/>
              <a:stCxn id="27" idx="3"/>
              <a:endCxn id="28" idx="2"/>
            </p:cNvCxnSpPr>
            <p:nvPr/>
          </p:nvCxnSpPr>
          <p:spPr>
            <a:xfrm flipV="1">
              <a:off x="8691209" y="3892173"/>
              <a:ext cx="1735541" cy="511525"/>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25573C-71EA-44FA-AF0E-F3D70ED1520A}"/>
                </a:ext>
              </a:extLst>
            </p:cNvPr>
            <p:cNvCxnSpPr>
              <a:cxnSpLocks/>
              <a:stCxn id="29" idx="1"/>
            </p:cNvCxnSpPr>
            <p:nvPr/>
          </p:nvCxnSpPr>
          <p:spPr>
            <a:xfrm flipH="1" flipV="1">
              <a:off x="3449114" y="1947023"/>
              <a:ext cx="2546349" cy="1"/>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B95F10-6496-4E3B-83BA-0DFA3CA6C5A9}"/>
                </a:ext>
              </a:extLst>
            </p:cNvPr>
            <p:cNvCxnSpPr>
              <a:cxnSpLocks/>
              <a:stCxn id="28" idx="0"/>
              <a:endCxn id="29" idx="3"/>
            </p:cNvCxnSpPr>
            <p:nvPr/>
          </p:nvCxnSpPr>
          <p:spPr>
            <a:xfrm flipH="1" flipV="1">
              <a:off x="7555919" y="1947024"/>
              <a:ext cx="2870831" cy="5490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028E16-D3FC-46DB-B37B-C061E5F347A5}"/>
                </a:ext>
              </a:extLst>
            </p:cNvPr>
            <p:cNvCxnSpPr>
              <a:cxnSpLocks/>
              <a:stCxn id="47" idx="3"/>
              <a:endCxn id="28" idx="1"/>
            </p:cNvCxnSpPr>
            <p:nvPr/>
          </p:nvCxnSpPr>
          <p:spPr>
            <a:xfrm>
              <a:off x="3449114" y="3183203"/>
              <a:ext cx="6160418" cy="10924"/>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E954E32-A0AE-414D-9F57-1C2430E07619}"/>
                </a:ext>
              </a:extLst>
            </p:cNvPr>
            <p:cNvSpPr txBox="1"/>
            <p:nvPr/>
          </p:nvSpPr>
          <p:spPr>
            <a:xfrm>
              <a:off x="5171944" y="2813871"/>
              <a:ext cx="2870831" cy="369332"/>
            </a:xfrm>
            <a:prstGeom prst="rect">
              <a:avLst/>
            </a:prstGeom>
            <a:noFill/>
          </p:spPr>
          <p:txBody>
            <a:bodyPr wrap="square" rtlCol="0">
              <a:spAutoFit/>
            </a:bodyPr>
            <a:lstStyle/>
            <a:p>
              <a:r>
                <a:rPr lang="en-US" dirty="0"/>
                <a:t>Explicit + Implicit Feedback</a:t>
              </a:r>
            </a:p>
          </p:txBody>
        </p:sp>
        <p:cxnSp>
          <p:nvCxnSpPr>
            <p:cNvPr id="39" name="Straight Arrow Connector 38">
              <a:extLst>
                <a:ext uri="{FF2B5EF4-FFF2-40B4-BE49-F238E27FC236}">
                  <a16:creationId xmlns:a16="http://schemas.microsoft.com/office/drawing/2014/main" id="{2E0EC5A2-2EC1-4F7A-ACFD-C42B0C10A9FB}"/>
                </a:ext>
              </a:extLst>
            </p:cNvPr>
            <p:cNvCxnSpPr>
              <a:cxnSpLocks/>
              <a:endCxn id="28" idx="0"/>
            </p:cNvCxnSpPr>
            <p:nvPr/>
          </p:nvCxnSpPr>
          <p:spPr>
            <a:xfrm>
              <a:off x="10420564" y="2034824"/>
              <a:ext cx="6186" cy="4612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FD4C135-2FD2-4CD3-B7AF-D42D2D0E6652}"/>
                </a:ext>
              </a:extLst>
            </p:cNvPr>
            <p:cNvSpPr txBox="1"/>
            <p:nvPr/>
          </p:nvSpPr>
          <p:spPr>
            <a:xfrm>
              <a:off x="9977170" y="1444276"/>
              <a:ext cx="854119" cy="646331"/>
            </a:xfrm>
            <a:prstGeom prst="rect">
              <a:avLst/>
            </a:prstGeom>
            <a:noFill/>
          </p:spPr>
          <p:txBody>
            <a:bodyPr wrap="square" rtlCol="0">
              <a:spAutoFit/>
            </a:bodyPr>
            <a:lstStyle/>
            <a:p>
              <a:pPr algn="ctr"/>
              <a:r>
                <a:rPr lang="en-US" dirty="0"/>
                <a:t>Seed</a:t>
              </a:r>
            </a:p>
            <a:p>
              <a:pPr algn="ctr"/>
              <a:r>
                <a:rPr lang="en-US" dirty="0"/>
                <a:t>Words</a:t>
              </a:r>
            </a:p>
          </p:txBody>
        </p:sp>
        <p:sp>
          <p:nvSpPr>
            <p:cNvPr id="41" name="TextBox 40">
              <a:extLst>
                <a:ext uri="{FF2B5EF4-FFF2-40B4-BE49-F238E27FC236}">
                  <a16:creationId xmlns:a16="http://schemas.microsoft.com/office/drawing/2014/main" id="{A3A299EF-FBD5-495F-B75C-9F3D572DFC0C}"/>
                </a:ext>
              </a:extLst>
            </p:cNvPr>
            <p:cNvSpPr txBox="1"/>
            <p:nvPr/>
          </p:nvSpPr>
          <p:spPr>
            <a:xfrm>
              <a:off x="3643606" y="4079460"/>
              <a:ext cx="743910" cy="646331"/>
            </a:xfrm>
            <a:prstGeom prst="rect">
              <a:avLst/>
            </a:prstGeom>
            <a:noFill/>
          </p:spPr>
          <p:txBody>
            <a:bodyPr wrap="square" rtlCol="0">
              <a:spAutoFit/>
            </a:bodyPr>
            <a:lstStyle/>
            <a:p>
              <a:r>
                <a:rPr lang="en-US" dirty="0"/>
                <a:t>Raw</a:t>
              </a:r>
            </a:p>
            <a:p>
              <a:r>
                <a:rPr lang="en-US" dirty="0"/>
                <a:t>Text</a:t>
              </a:r>
            </a:p>
          </p:txBody>
        </p:sp>
        <p:sp>
          <p:nvSpPr>
            <p:cNvPr id="42" name="TextBox 41">
              <a:extLst>
                <a:ext uri="{FF2B5EF4-FFF2-40B4-BE49-F238E27FC236}">
                  <a16:creationId xmlns:a16="http://schemas.microsoft.com/office/drawing/2014/main" id="{DF5936A5-F651-48A1-996E-978772C79CD8}"/>
                </a:ext>
              </a:extLst>
            </p:cNvPr>
            <p:cNvSpPr txBox="1"/>
            <p:nvPr/>
          </p:nvSpPr>
          <p:spPr>
            <a:xfrm>
              <a:off x="6157015" y="4046401"/>
              <a:ext cx="877508" cy="369332"/>
            </a:xfrm>
            <a:prstGeom prst="rect">
              <a:avLst/>
            </a:prstGeom>
            <a:noFill/>
          </p:spPr>
          <p:txBody>
            <a:bodyPr wrap="square" rtlCol="0">
              <a:spAutoFit/>
            </a:bodyPr>
            <a:lstStyle/>
            <a:p>
              <a:r>
                <a:rPr lang="en-US" dirty="0"/>
                <a:t>Words</a:t>
              </a:r>
            </a:p>
          </p:txBody>
        </p:sp>
        <p:sp>
          <p:nvSpPr>
            <p:cNvPr id="45" name="TextBox 44">
              <a:extLst>
                <a:ext uri="{FF2B5EF4-FFF2-40B4-BE49-F238E27FC236}">
                  <a16:creationId xmlns:a16="http://schemas.microsoft.com/office/drawing/2014/main" id="{E3EDD63D-3A86-4BAE-AC8B-E17D72E69E32}"/>
                </a:ext>
              </a:extLst>
            </p:cNvPr>
            <p:cNvSpPr txBox="1"/>
            <p:nvPr/>
          </p:nvSpPr>
          <p:spPr>
            <a:xfrm>
              <a:off x="9326280" y="4092567"/>
              <a:ext cx="813348" cy="646331"/>
            </a:xfrm>
            <a:prstGeom prst="rect">
              <a:avLst/>
            </a:prstGeom>
            <a:noFill/>
          </p:spPr>
          <p:txBody>
            <a:bodyPr wrap="square" rtlCol="0">
              <a:spAutoFit/>
            </a:bodyPr>
            <a:lstStyle/>
            <a:p>
              <a:r>
                <a:rPr lang="en-US" dirty="0"/>
                <a:t>Words </a:t>
              </a:r>
            </a:p>
            <a:p>
              <a:r>
                <a:rPr lang="en-US" dirty="0"/>
                <a:t>+ Tags</a:t>
              </a:r>
            </a:p>
          </p:txBody>
        </p:sp>
        <p:sp>
          <p:nvSpPr>
            <p:cNvPr id="46" name="TextBox 45">
              <a:extLst>
                <a:ext uri="{FF2B5EF4-FFF2-40B4-BE49-F238E27FC236}">
                  <a16:creationId xmlns:a16="http://schemas.microsoft.com/office/drawing/2014/main" id="{2D1E05C2-6EBB-482D-92F8-E46237E00249}"/>
                </a:ext>
              </a:extLst>
            </p:cNvPr>
            <p:cNvSpPr txBox="1"/>
            <p:nvPr/>
          </p:nvSpPr>
          <p:spPr>
            <a:xfrm>
              <a:off x="8366951" y="1514453"/>
              <a:ext cx="959329" cy="646331"/>
            </a:xfrm>
            <a:prstGeom prst="rect">
              <a:avLst/>
            </a:prstGeom>
            <a:noFill/>
          </p:spPr>
          <p:txBody>
            <a:bodyPr wrap="square" rtlCol="0">
              <a:spAutoFit/>
            </a:bodyPr>
            <a:lstStyle/>
            <a:p>
              <a:r>
                <a:rPr lang="en-US" dirty="0"/>
                <a:t>Difficult</a:t>
              </a:r>
            </a:p>
            <a:p>
              <a:r>
                <a:rPr lang="en-US" dirty="0"/>
                <a:t>Words</a:t>
              </a:r>
            </a:p>
          </p:txBody>
        </p:sp>
        <p:pic>
          <p:nvPicPr>
            <p:cNvPr id="47" name="Picture 46">
              <a:extLst>
                <a:ext uri="{FF2B5EF4-FFF2-40B4-BE49-F238E27FC236}">
                  <a16:creationId xmlns:a16="http://schemas.microsoft.com/office/drawing/2014/main" id="{092B436E-1C1F-46CE-937E-096D4D89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2" y="1611656"/>
              <a:ext cx="3282182" cy="3143094"/>
            </a:xfrm>
            <a:prstGeom prst="roundRect">
              <a:avLst>
                <a:gd name="adj" fmla="val 4167"/>
              </a:avLst>
            </a:prstGeom>
            <a:solidFill>
              <a:srgbClr val="FFFFFF"/>
            </a:solidFill>
            <a:ln w="19050" cap="sq">
              <a:solidFill>
                <a:schemeClr val="accent6">
                  <a:lumMod val="75000"/>
                </a:schemeClr>
              </a:solidFill>
              <a:miter lim="800000"/>
            </a:ln>
            <a:effectLst/>
          </p:spPr>
        </p:pic>
        <p:sp>
          <p:nvSpPr>
            <p:cNvPr id="48" name="TextBox 47">
              <a:extLst>
                <a:ext uri="{FF2B5EF4-FFF2-40B4-BE49-F238E27FC236}">
                  <a16:creationId xmlns:a16="http://schemas.microsoft.com/office/drawing/2014/main" id="{D9EB59FF-25B7-4172-AE5F-17984B9F14C7}"/>
                </a:ext>
              </a:extLst>
            </p:cNvPr>
            <p:cNvSpPr txBox="1"/>
            <p:nvPr/>
          </p:nvSpPr>
          <p:spPr>
            <a:xfrm>
              <a:off x="4010199" y="1608029"/>
              <a:ext cx="1748944" cy="646331"/>
            </a:xfrm>
            <a:prstGeom prst="rect">
              <a:avLst/>
            </a:prstGeom>
            <a:noFill/>
          </p:spPr>
          <p:txBody>
            <a:bodyPr wrap="square" rtlCol="0">
              <a:spAutoFit/>
            </a:bodyPr>
            <a:lstStyle/>
            <a:p>
              <a:r>
                <a:rPr lang="en-US" dirty="0"/>
                <a:t>Difficult Words +</a:t>
              </a:r>
            </a:p>
            <a:p>
              <a:r>
                <a:rPr lang="en-US" dirty="0"/>
                <a:t>Alternatives</a:t>
              </a:r>
            </a:p>
          </p:txBody>
        </p:sp>
      </p:grpSp>
    </p:spTree>
    <p:extLst>
      <p:ext uri="{BB962C8B-B14F-4D97-AF65-F5344CB8AC3E}">
        <p14:creationId xmlns:p14="http://schemas.microsoft.com/office/powerpoint/2010/main" val="33205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365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Refining Model</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84A85AF0-8A43-4A96-B8F0-F71867D0B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226" y="1775241"/>
            <a:ext cx="5101736" cy="2151308"/>
          </a:xfrm>
          <a:prstGeom prst="rect">
            <a:avLst/>
          </a:prstGeom>
          <a:ln w="3175">
            <a:solidFill>
              <a:schemeClr val="tx1"/>
            </a:solidFill>
          </a:ln>
        </p:spPr>
      </p:pic>
      <p:pic>
        <p:nvPicPr>
          <p:cNvPr id="6" name="Picture 5">
            <a:extLst>
              <a:ext uri="{FF2B5EF4-FFF2-40B4-BE49-F238E27FC236}">
                <a16:creationId xmlns:a16="http://schemas.microsoft.com/office/drawing/2014/main" id="{60146A07-5939-4B4C-A207-28138531F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17" y="1620712"/>
            <a:ext cx="3998477" cy="3829035"/>
          </a:xfrm>
          <a:prstGeom prst="roundRect">
            <a:avLst>
              <a:gd name="adj" fmla="val 4167"/>
            </a:avLst>
          </a:prstGeom>
          <a:solidFill>
            <a:srgbClr val="FFFFFF"/>
          </a:solidFill>
          <a:ln w="19050" cap="sq">
            <a:solidFill>
              <a:schemeClr val="accent6">
                <a:lumMod val="75000"/>
              </a:schemeClr>
            </a:solidFill>
            <a:miter lim="800000"/>
          </a:ln>
          <a:effectLst/>
        </p:spPr>
      </p:pic>
      <p:sp>
        <p:nvSpPr>
          <p:cNvPr id="2" name="TextBox 1">
            <a:extLst>
              <a:ext uri="{FF2B5EF4-FFF2-40B4-BE49-F238E27FC236}">
                <a16:creationId xmlns:a16="http://schemas.microsoft.com/office/drawing/2014/main" id="{71145916-CCB3-48D4-ACDB-473DAB15D660}"/>
              </a:ext>
            </a:extLst>
          </p:cNvPr>
          <p:cNvSpPr txBox="1"/>
          <p:nvPr/>
        </p:nvSpPr>
        <p:spPr>
          <a:xfrm>
            <a:off x="7770488" y="1195142"/>
            <a:ext cx="2517212" cy="461665"/>
          </a:xfrm>
          <a:prstGeom prst="rect">
            <a:avLst/>
          </a:prstGeom>
          <a:noFill/>
        </p:spPr>
        <p:txBody>
          <a:bodyPr wrap="square" rtlCol="0">
            <a:spAutoFit/>
          </a:bodyPr>
          <a:lstStyle/>
          <a:p>
            <a:r>
              <a:rPr lang="en-US" sz="2400" b="1" dirty="0"/>
              <a:t>Explicit Feedback</a:t>
            </a:r>
          </a:p>
        </p:txBody>
      </p:sp>
      <p:sp>
        <p:nvSpPr>
          <p:cNvPr id="8" name="TextBox 7">
            <a:extLst>
              <a:ext uri="{FF2B5EF4-FFF2-40B4-BE49-F238E27FC236}">
                <a16:creationId xmlns:a16="http://schemas.microsoft.com/office/drawing/2014/main" id="{9C95FAEF-B2D2-41AC-A625-81510D00297A}"/>
              </a:ext>
            </a:extLst>
          </p:cNvPr>
          <p:cNvSpPr txBox="1"/>
          <p:nvPr/>
        </p:nvSpPr>
        <p:spPr>
          <a:xfrm>
            <a:off x="1920052" y="1123905"/>
            <a:ext cx="2444408" cy="461665"/>
          </a:xfrm>
          <a:prstGeom prst="rect">
            <a:avLst/>
          </a:prstGeom>
          <a:noFill/>
        </p:spPr>
        <p:txBody>
          <a:bodyPr wrap="square" rtlCol="0">
            <a:spAutoFit/>
          </a:bodyPr>
          <a:lstStyle/>
          <a:p>
            <a:r>
              <a:rPr lang="en-US" sz="2400" b="1" dirty="0"/>
              <a:t>Implicit Feedback</a:t>
            </a:r>
          </a:p>
        </p:txBody>
      </p:sp>
      <p:sp>
        <p:nvSpPr>
          <p:cNvPr id="9" name="Rectangle 8">
            <a:extLst>
              <a:ext uri="{FF2B5EF4-FFF2-40B4-BE49-F238E27FC236}">
                <a16:creationId xmlns:a16="http://schemas.microsoft.com/office/drawing/2014/main" id="{8B5554A4-C420-4916-B8A4-DF47C2AF322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Each Implicit/Explicit interaction provides a new training labeled instance</a:t>
            </a:r>
          </a:p>
        </p:txBody>
      </p:sp>
    </p:spTree>
    <p:extLst>
      <p:ext uri="{BB962C8B-B14F-4D97-AF65-F5344CB8AC3E}">
        <p14:creationId xmlns:p14="http://schemas.microsoft.com/office/powerpoint/2010/main" val="12395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69360"/>
            <a:ext cx="11031392" cy="3539430"/>
          </a:xfrm>
          <a:prstGeom prst="rect">
            <a:avLst/>
          </a:prstGeom>
          <a:noFill/>
        </p:spPr>
        <p:txBody>
          <a:bodyPr wrap="square" rtlCol="0">
            <a:spAutoFit/>
          </a:bodyPr>
          <a:lstStyle/>
          <a:p>
            <a:pPr marL="457200" indent="-457200">
              <a:buFont typeface="Wingdings" panose="05000000000000000000" pitchFamily="2" charset="2"/>
              <a:buChar char="§"/>
            </a:pPr>
            <a:r>
              <a:rPr lang="en-US" sz="2000" dirty="0"/>
              <a:t>User Study</a:t>
            </a:r>
          </a:p>
          <a:p>
            <a:pPr marL="914400" lvl="1" indent="-457200">
              <a:buFont typeface="Wingdings" panose="05000000000000000000" pitchFamily="2" charset="2"/>
              <a:buChar char="§"/>
            </a:pPr>
            <a:r>
              <a:rPr lang="en-US" sz="2000" dirty="0"/>
              <a:t>Difficult to find users with speaking difficulties. Non-native speakers might be an option.</a:t>
            </a:r>
          </a:p>
          <a:p>
            <a:pPr marL="914400" lvl="1" indent="-457200">
              <a:buFont typeface="Wingdings" panose="05000000000000000000" pitchFamily="2" charset="2"/>
              <a:buChar char="§"/>
            </a:pPr>
            <a:r>
              <a:rPr lang="en-US" sz="2000" dirty="0"/>
              <a:t>Our system is bad at the beginning but evolves with time. Might be tricky to evaluate</a:t>
            </a:r>
          </a:p>
          <a:p>
            <a:pPr marL="914400" lvl="1" indent="-457200">
              <a:buFont typeface="Wingdings" panose="05000000000000000000" pitchFamily="2" charset="2"/>
              <a:buChar char="§"/>
            </a:pPr>
            <a:r>
              <a:rPr lang="en-US" sz="2000" dirty="0"/>
              <a:t>Can ask for subjective evaluation</a:t>
            </a:r>
          </a:p>
          <a:p>
            <a:pPr marL="914400" lvl="1"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000" dirty="0"/>
              <a:t>Expert Evaluation</a:t>
            </a:r>
          </a:p>
          <a:p>
            <a:pPr lvl="1"/>
            <a:r>
              <a:rPr lang="en-US" sz="2000" dirty="0"/>
              <a:t>We can demonstrate our tool to experts like Speech Language Pathologists Simulation</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Simulation</a:t>
            </a:r>
          </a:p>
          <a:p>
            <a:pPr lvl="1"/>
            <a:r>
              <a:rPr lang="en-US" sz="2000" dirty="0"/>
              <a:t>We can simulate users who find certain words difficult and evaluate our tool on precision and recall. This way we can also see how the performance of the tool increases with time. </a:t>
            </a:r>
          </a:p>
        </p:txBody>
      </p:sp>
    </p:spTree>
    <p:extLst>
      <p:ext uri="{BB962C8B-B14F-4D97-AF65-F5344CB8AC3E}">
        <p14:creationId xmlns:p14="http://schemas.microsoft.com/office/powerpoint/2010/main" val="27835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5149</TotalTime>
  <Words>1760</Words>
  <Application>Microsoft Office PowerPoint</Application>
  <PresentationFormat>Widescreen</PresentationFormat>
  <Paragraphs>332</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Fluent: An AI Augmented Writing Platform for People with Speaking difficulties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Social Biases of Crowd Workers using Counterfactual Queries</dc:title>
  <dc:creator>bhavya ghai</dc:creator>
  <cp:lastModifiedBy>Bhavya Ghai</cp:lastModifiedBy>
  <cp:revision>155</cp:revision>
  <dcterms:created xsi:type="dcterms:W3CDTF">2020-04-19T18:53:12Z</dcterms:created>
  <dcterms:modified xsi:type="dcterms:W3CDTF">2020-12-02T07:02:26Z</dcterms:modified>
</cp:coreProperties>
</file>