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2" r:id="rId9"/>
  </p:sldIdLst>
  <p:sldSz cx="12192000" cy="6858000"/>
  <p:notesSz cx="6858000" cy="9144000"/>
  <p:embeddedFontLst>
    <p:embeddedFont>
      <p:font typeface="Libre Franklin Medium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DA7E078-360A-4803-88DB-4B30E68C3DC6}">
          <p14:sldIdLst>
            <p14:sldId id="256"/>
            <p14:sldId id="257"/>
            <p14:sldId id="258"/>
            <p14:sldId id="259"/>
            <p14:sldId id="263"/>
            <p14:sldId id="264"/>
            <p14:sldId id="265"/>
          </p14:sldIdLst>
        </p14:section>
        <p14:section name="Untitled Section" id="{709BD00D-9937-4E8A-9EEB-BEC8E377036B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84ab219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84ab219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2e84ab219c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f952867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f952867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2ef952867e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f952867e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f952867e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ef952867ec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f952867e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f952867e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ef952867ec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368365" y="1093606"/>
            <a:ext cx="8737600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68365" y="3120987"/>
            <a:ext cx="8737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914400" y="198307"/>
            <a:ext cx="9495384" cy="5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 rot="5400000">
            <a:off x="3864864" y="-1491565"/>
            <a:ext cx="4462272" cy="10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 rot="5400000">
            <a:off x="8432812" y="3252428"/>
            <a:ext cx="526348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 rot="5400000">
            <a:off x="2213992" y="-86072"/>
            <a:ext cx="5263480" cy="7253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14400" y="198307"/>
            <a:ext cx="9495384" cy="5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14400" y="1458899"/>
            <a:ext cx="10363200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14400" y="198307"/>
            <a:ext cx="9495384" cy="5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14400" y="1556792"/>
            <a:ext cx="5080000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6521781" y="1556792"/>
            <a:ext cx="5080000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625601" y="2209802"/>
            <a:ext cx="8940800" cy="276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625600" y="4951267"/>
            <a:ext cx="7071361" cy="122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14400" y="198307"/>
            <a:ext cx="9495384" cy="5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914400" y="1124744"/>
            <a:ext cx="5084064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sz="27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898451" y="2278856"/>
            <a:ext cx="5080000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3"/>
          </p:nvPr>
        </p:nvSpPr>
        <p:spPr>
          <a:xfrm>
            <a:off x="6498337" y="1124744"/>
            <a:ext cx="5084064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sz="27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4"/>
          </p:nvPr>
        </p:nvSpPr>
        <p:spPr>
          <a:xfrm>
            <a:off x="6498337" y="2276872"/>
            <a:ext cx="5080000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914400" y="198307"/>
            <a:ext cx="9495384" cy="5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198290" y="1052736"/>
            <a:ext cx="4064000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1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1198290" y="2132856"/>
            <a:ext cx="4064000" cy="3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5663952" y="1052736"/>
            <a:ext cx="5918449" cy="4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1219200" y="908745"/>
            <a:ext cx="4064000" cy="93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1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1219200" y="1988840"/>
            <a:ext cx="4064000" cy="418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>
            <a:endParaRPr/>
          </a:p>
        </p:txBody>
      </p:sp>
      <p:sp>
        <p:nvSpPr>
          <p:cNvPr id="54" name="Google Shape;54;p10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5663952" y="908720"/>
            <a:ext cx="5918449" cy="5263480"/>
          </a:xfrm>
          <a:prstGeom prst="rect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-9532"/>
            <a:ext cx="482111" cy="5224476"/>
          </a:xfrm>
          <a:custGeom>
            <a:avLst/>
            <a:gdLst/>
            <a:ahLst/>
            <a:cxnLst/>
            <a:rect l="l" t="t" r="r" b="b"/>
            <a:pathLst>
              <a:path w="612775" h="3919538" extrusionOk="0">
                <a:moveTo>
                  <a:pt x="0" y="3919538"/>
                </a:moveTo>
                <a:lnTo>
                  <a:pt x="612775" y="2984500"/>
                </a:lnTo>
                <a:lnTo>
                  <a:pt x="612775" y="0"/>
                </a:lnTo>
              </a:path>
            </a:pathLst>
          </a:custGeom>
          <a:noFill/>
          <a:ln w="12700" cap="flat" cmpd="sng">
            <a:solidFill>
              <a:srgbClr val="4C77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-9532"/>
            <a:ext cx="194080" cy="4518652"/>
          </a:xfrm>
          <a:custGeom>
            <a:avLst/>
            <a:gdLst/>
            <a:ahLst/>
            <a:cxnLst/>
            <a:rect l="l" t="t" r="r" b="b"/>
            <a:pathLst>
              <a:path w="410751" h="3421856" extrusionOk="0">
                <a:moveTo>
                  <a:pt x="0" y="3421856"/>
                </a:moveTo>
                <a:lnTo>
                  <a:pt x="410751" y="2798680"/>
                </a:lnTo>
                <a:lnTo>
                  <a:pt x="409575" y="0"/>
                </a:lnTo>
              </a:path>
            </a:pathLst>
          </a:custGeom>
          <a:noFill/>
          <a:ln w="12700" cap="flat" cmpd="sng">
            <a:solidFill>
              <a:srgbClr val="4C77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914400" y="198307"/>
            <a:ext cx="9495384" cy="5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914400" y="1458899"/>
            <a:ext cx="10363200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3">
            <a:alphaModFix/>
          </a:blip>
          <a:srcRect t="22781" b="31855"/>
          <a:stretch/>
        </p:blipFill>
        <p:spPr>
          <a:xfrm>
            <a:off x="10409784" y="-9532"/>
            <a:ext cx="1782216" cy="80850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0" y="6393627"/>
            <a:ext cx="12192000" cy="327851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AI-Shala Technologies Pvt. Ltd.</a:t>
            </a:r>
            <a:endParaRPr sz="1400" b="1" i="0" u="none" strike="noStrike" cap="non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ultimothymooney/chest-xray-pneumoni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google/vit-base-patch16-224-in21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1368365" y="1093606"/>
            <a:ext cx="8737600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PNEUMOBOT </a:t>
            </a:r>
            <a:b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368374" y="3495590"/>
            <a:ext cx="65532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PNEUMONIA DETECTORS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Chirag Khanna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Bhavya Gulati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2800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921325" y="50778"/>
            <a:ext cx="8737500" cy="10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INTRODUCTION 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1077025" y="1275375"/>
            <a:ext cx="81954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Introducing </a:t>
            </a:r>
            <a:r>
              <a:rPr lang="en-IN" sz="2400" dirty="0" err="1"/>
              <a:t>PneumoBot</a:t>
            </a:r>
            <a:r>
              <a:rPr lang="en-IN" sz="2400" dirty="0"/>
              <a:t>, an innovative chatbot designed to detect pneumonia through X-ray images. Utilizing advanced deep learning techniques, </a:t>
            </a:r>
            <a:r>
              <a:rPr lang="en-IN" sz="2400" dirty="0" err="1"/>
              <a:t>PneumoBot</a:t>
            </a:r>
            <a:r>
              <a:rPr lang="en-IN" sz="2400" dirty="0"/>
              <a:t> leverages fine-tuned Gemini and CNN models to provide accurate and efficient pneumonia diagnoses. This technology aims to enhance early detection and treatment, ultimately reducing the healthcare burden and potentially saving lives.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921325" y="50778"/>
            <a:ext cx="8737500" cy="10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35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PROBLEM STATEMENT</a:t>
            </a:r>
          </a:p>
        </p:txBody>
      </p:sp>
      <p:sp>
        <p:nvSpPr>
          <p:cNvPr id="83" name="Google Shape;83;p15"/>
          <p:cNvSpPr txBox="1"/>
          <p:nvPr/>
        </p:nvSpPr>
        <p:spPr>
          <a:xfrm>
            <a:off x="1077025" y="1275375"/>
            <a:ext cx="81954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Pneumonia is a serious lung infection that can be caused by bacteria, viruses, or fungi. It is typically diagnosed through clinical symptoms and confirmed via radiological imaging, often X-ray. However, interpreting these images accurately can be challenging and subjective, requiring expertise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ctrTitle"/>
          </p:nvPr>
        </p:nvSpPr>
        <p:spPr>
          <a:xfrm>
            <a:off x="921325" y="50778"/>
            <a:ext cx="8737500" cy="10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35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APPROACH </a:t>
            </a:r>
          </a:p>
        </p:txBody>
      </p:sp>
      <p:sp>
        <p:nvSpPr>
          <p:cNvPr id="90" name="Google Shape;90;p16"/>
          <p:cNvSpPr txBox="1"/>
          <p:nvPr/>
        </p:nvSpPr>
        <p:spPr>
          <a:xfrm>
            <a:off x="1077025" y="1275375"/>
            <a:ext cx="8195400" cy="415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en-US" sz="1800" b="1" dirty="0"/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b="1" dirty="0"/>
              <a:t>Data Collection</a:t>
            </a:r>
            <a:r>
              <a:rPr lang="en-US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X-ray Image Dataset</a:t>
            </a:r>
            <a:r>
              <a:rPr lang="en-US" sz="1600" dirty="0"/>
              <a:t>: Gathered a large dataset of chest X-ray images, including both pneumonia and non-pneumonia cases.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b="1" dirty="0"/>
              <a:t>Preprocessing</a:t>
            </a:r>
            <a:r>
              <a:rPr lang="en-US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Image Normalization</a:t>
            </a:r>
            <a:r>
              <a:rPr lang="en-US" sz="1600" dirty="0"/>
              <a:t>: Standardized image sizes and normalized pixel values for uniformity.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Data Augmentation</a:t>
            </a:r>
            <a:r>
              <a:rPr lang="en-US" sz="1600" dirty="0"/>
              <a:t>: Applied techniques like rotation, scaling, and flipping to increase dataset variability and improve model robustness.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b="1" dirty="0"/>
              <a:t>Model Selection</a:t>
            </a:r>
            <a:r>
              <a:rPr lang="en-US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CNN (Convolutional Neural Network)</a:t>
            </a:r>
            <a:r>
              <a:rPr lang="en-US" sz="1600" dirty="0"/>
              <a:t>: Selected for its strength in image recognition tasks.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 err="1"/>
              <a:t>ViTClassifier</a:t>
            </a:r>
            <a:r>
              <a:rPr lang="en-US" sz="1600" b="1" dirty="0"/>
              <a:t> (Vision Transformer)</a:t>
            </a:r>
            <a:r>
              <a:rPr lang="en-US" sz="1600" dirty="0"/>
              <a:t>: Chosen for its ability to capture long-range dependencies and detailed image features.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Gemini Model</a:t>
            </a:r>
            <a:r>
              <a:rPr lang="en-US" sz="1600" dirty="0"/>
              <a:t>: Utilized Gemini to create a generative chatbot that interacts with users and provides diagnostic insights based on model predictions.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8DFB-9C7A-9620-B173-E088C373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74754"/>
            <a:ext cx="9495384" cy="562075"/>
          </a:xfrm>
        </p:spPr>
        <p:txBody>
          <a:bodyPr>
            <a:noAutofit/>
          </a:bodyPr>
          <a:lstStyle/>
          <a:p>
            <a:r>
              <a:rPr lang="en-US" sz="425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METHODOLOGY</a:t>
            </a:r>
            <a:endParaRPr lang="en-IN" sz="42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C09A3-631D-DCA3-0A10-4355C170D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Model Training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Fine-Tuning CNN</a:t>
            </a:r>
            <a:r>
              <a:rPr lang="en-US" dirty="0"/>
              <a:t>: Utilized transfer learning to adapt a pre-trained CNN to our specific pneumonia detection task.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Training </a:t>
            </a:r>
            <a:r>
              <a:rPr lang="en-US" b="1" dirty="0" err="1"/>
              <a:t>ViTClassifier</a:t>
            </a:r>
            <a:r>
              <a:rPr lang="en-US" dirty="0"/>
              <a:t>: Fine-tuned the </a:t>
            </a:r>
            <a:r>
              <a:rPr lang="en-US" dirty="0" err="1"/>
              <a:t>ViT</a:t>
            </a:r>
            <a:r>
              <a:rPr lang="en-US" dirty="0"/>
              <a:t> model on the same dataset to leverage its advanced feature extraction capabilities.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Integration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Hybrid Model</a:t>
            </a:r>
            <a:r>
              <a:rPr lang="en-US" dirty="0"/>
              <a:t>: Combined the strengths of both the CNN and </a:t>
            </a:r>
            <a:r>
              <a:rPr lang="en-US" dirty="0" err="1"/>
              <a:t>ViTClassifier</a:t>
            </a:r>
            <a:r>
              <a:rPr lang="en-US" dirty="0"/>
              <a:t> to improve overall accuracy and reliability.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Ensemble Learning</a:t>
            </a:r>
            <a:r>
              <a:rPr lang="en-US" dirty="0"/>
              <a:t>: Implemented ensemble techniques to aggregate predictions from both models, enhancing robustness and performance.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Evaluation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Performance Metrics</a:t>
            </a:r>
            <a:r>
              <a:rPr lang="en-US" dirty="0"/>
              <a:t>: Assessed models using accuracy, precision, recall, and F1-score to ensure high diagnostic performance.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Validation</a:t>
            </a:r>
            <a:r>
              <a:rPr lang="en-US" dirty="0"/>
              <a:t>: Conducted cross-validation to verify model generalization and avoid overfitting.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Deployment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Chatbot Integration</a:t>
            </a:r>
            <a:r>
              <a:rPr lang="en-US" dirty="0"/>
              <a:t>: Deployed the final model within a user-friendly chatbot interface to facilitate easy access for healthcare professionals and patients.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1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7C60-00CD-4B5E-9397-0F4AE830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3945"/>
            <a:ext cx="9495384" cy="562075"/>
          </a:xfrm>
        </p:spPr>
        <p:txBody>
          <a:bodyPr>
            <a:noAutofit/>
          </a:bodyPr>
          <a:lstStyle/>
          <a:p>
            <a:r>
              <a:rPr lang="en-US" sz="435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RESULTS</a:t>
            </a:r>
            <a:endParaRPr lang="en-IN" sz="435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E6B09-6C29-BEA6-532E-7A7A3370E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Model Performance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Accuracy</a:t>
            </a:r>
            <a:r>
              <a:rPr lang="en-US" sz="2400" dirty="0"/>
              <a:t>: Achieved an impressive accuracy of 92.47%, indicating a high rate of correct pneumonia detections.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Precision</a:t>
            </a:r>
            <a:r>
              <a:rPr lang="en-US" sz="2400" dirty="0"/>
              <a:t>: Attained a precision of 92.63%, reflecting the model's effectiveness in identifying true positive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Recall</a:t>
            </a:r>
            <a:r>
              <a:rPr lang="en-US" sz="2400" dirty="0"/>
              <a:t>: Recorded a recall of 92.47%, showcasing the model's capability in detecting actual pneumonia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F1-Score</a:t>
            </a:r>
            <a:r>
              <a:rPr lang="en-US" sz="2400" dirty="0"/>
              <a:t>: Obtained an F1-score of 92.51%, balancing precision and recall for optimal performance.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1965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7462-F7E9-55C1-8A9A-E29FA883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73610"/>
            <a:ext cx="9495384" cy="562075"/>
          </a:xfrm>
        </p:spPr>
        <p:txBody>
          <a:bodyPr>
            <a:noAutofit/>
          </a:bodyPr>
          <a:lstStyle/>
          <a:p>
            <a:r>
              <a:rPr lang="en-US" sz="435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CONCLUSION</a:t>
            </a:r>
            <a:endParaRPr lang="en-IN" sz="435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1EF19-32D2-772F-691B-E71738518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600" b="1" dirty="0"/>
              <a:t>High Diagnostic Accuracy</a:t>
            </a:r>
            <a:r>
              <a:rPr lang="en-IN" sz="2600" dirty="0"/>
              <a:t>: Achieved 92.47% accuracy, 92.63% precision, 92.47% recall and 92.51% F1-score.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600" b="1" dirty="0"/>
              <a:t>Hybrid Model</a:t>
            </a:r>
            <a:r>
              <a:rPr lang="en-IN" sz="2600" dirty="0"/>
              <a:t>: Combined CNN and </a:t>
            </a:r>
            <a:r>
              <a:rPr lang="en-IN" sz="2600" dirty="0" err="1"/>
              <a:t>ViTClassifier</a:t>
            </a:r>
            <a:r>
              <a:rPr lang="en-IN" sz="2600" dirty="0"/>
              <a:t> strengths for superior performance.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600" b="1" dirty="0"/>
              <a:t>User Feedback</a:t>
            </a:r>
            <a:r>
              <a:rPr lang="en-IN" sz="2600" dirty="0"/>
              <a:t>: Positive responses from healthcare professionals and patients.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600" b="1" dirty="0"/>
              <a:t>Early Detection</a:t>
            </a:r>
            <a:r>
              <a:rPr lang="en-IN" sz="2600" dirty="0"/>
              <a:t>: Facilitates timely medical intervention and better patient outcomes.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600" b="1" dirty="0"/>
              <a:t>AI in Healthcare</a:t>
            </a:r>
            <a:r>
              <a:rPr lang="en-IN" sz="2600" dirty="0"/>
              <a:t>: Demonstrates the transformative potential of AI, improving diagnostic efficiency and reducing healthcare burdens.</a:t>
            </a:r>
          </a:p>
        </p:txBody>
      </p:sp>
    </p:spTree>
    <p:extLst>
      <p:ext uri="{BB962C8B-B14F-4D97-AF65-F5344CB8AC3E}">
        <p14:creationId xmlns:p14="http://schemas.microsoft.com/office/powerpoint/2010/main" val="400173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/>
          </p:nvPr>
        </p:nvSpPr>
        <p:spPr>
          <a:xfrm>
            <a:off x="921325" y="50778"/>
            <a:ext cx="8737500" cy="10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350" dirty="0"/>
              <a:t>References</a:t>
            </a:r>
            <a:endParaRPr sz="4350" dirty="0"/>
          </a:p>
        </p:txBody>
      </p:sp>
      <p:sp>
        <p:nvSpPr>
          <p:cNvPr id="111" name="Google Shape;111;p19"/>
          <p:cNvSpPr txBox="1"/>
          <p:nvPr/>
        </p:nvSpPr>
        <p:spPr>
          <a:xfrm>
            <a:off x="1077025" y="1275375"/>
            <a:ext cx="8195400" cy="318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nb-NO" sz="2400" dirty="0"/>
              <a:t>Dataset from kaggle: </a:t>
            </a:r>
            <a:r>
              <a:rPr lang="nb-NO" sz="2400" dirty="0">
                <a:hlinkClick r:id="rId3"/>
              </a:rPr>
              <a:t>https://www.kaggle.com/datasets/paultimothymooney/chest-xray-pneumonia</a:t>
            </a:r>
            <a:endParaRPr lang="nb-NO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nb-NO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nb-NO" sz="2400" dirty="0"/>
              <a:t> VIT for image Classification from Hugging Face:</a:t>
            </a:r>
          </a:p>
          <a:p>
            <a:r>
              <a:rPr lang="nb-NO" sz="2400" dirty="0"/>
              <a:t>    </a:t>
            </a:r>
            <a:r>
              <a:rPr lang="nb-NO" sz="2400" dirty="0">
                <a:hlinkClick r:id="rId4" action="ppaction://hlinkfile"/>
              </a:rPr>
              <a:t>google/vit-base-patch16-224-in21k</a:t>
            </a:r>
            <a:endParaRPr lang="nb-NO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b-NO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16x9">
  <a:themeElements>
    <a:clrScheme name="Custom 1">
      <a:dk1>
        <a:srgbClr val="000000"/>
      </a:dk1>
      <a:lt1>
        <a:srgbClr val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556</Words>
  <Application>Microsoft Office PowerPoint</Application>
  <PresentationFormat>Widescreen</PresentationFormat>
  <Paragraphs>55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Arial</vt:lpstr>
      <vt:lpstr>Libre Franklin Medium</vt:lpstr>
      <vt:lpstr>Wingdings</vt:lpstr>
      <vt:lpstr>Tech 16x9</vt:lpstr>
      <vt:lpstr>PNEUMOBOT  </vt:lpstr>
      <vt:lpstr>INTRODUCTION </vt:lpstr>
      <vt:lpstr>PROBLEM STATEMENT</vt:lpstr>
      <vt:lpstr>APPROACH </vt:lpstr>
      <vt:lpstr>METHODOLOGY</vt:lpstr>
      <vt:lpstr>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chirag khanna</dc:creator>
  <cp:lastModifiedBy>chirag khanna</cp:lastModifiedBy>
  <cp:revision>2</cp:revision>
  <dcterms:modified xsi:type="dcterms:W3CDTF">2024-08-01T14:49:18Z</dcterms:modified>
</cp:coreProperties>
</file>