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FBA83-6B28-4DE5-84A3-FDB3A484856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48CD4-ECED-46A8-9DA2-E44DAEDC55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6D798-0D31-0647-AB71-9E94307BC9C4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1FE78-3ECD-CD47-AF85-D701825482C7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0866-B2B1-4EEA-B41B-E9BF4F7B9667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Paper ID-61: Bhavya Gupta &amp; Dr. Alok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2CB2-D350-4959-BFFF-A1A7A4EF7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560B-C8DC-4B9B-88E6-C87CA7D869AF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Paper ID-61: Bhavya Gupta &amp; Dr. Alok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2CB2-D350-4959-BFFF-A1A7A4EF7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41B8-F18F-4BE0-9B94-1D34D60A7D22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Paper ID-61: Bhavya Gupta &amp; Dr. Alok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2CB2-D350-4959-BFFF-A1A7A4EF7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2E90-2D11-488C-9807-13AC32DE326B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Paper ID-61: Bhavya Gupta &amp; Dr. Alok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2CB2-D350-4959-BFFF-A1A7A4EF7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BC1B-B7D6-4926-AC5D-B3132225AE4D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Paper ID-61: Bhavya Gupta &amp; Dr. Alok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2CB2-D350-4959-BFFF-A1A7A4EF7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08FF-E536-4F0B-8570-352D48119EB7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Paper ID-61: Bhavya Gupta &amp; Dr. Alok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2CB2-D350-4959-BFFF-A1A7A4EF7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C1CF-8077-441F-8C74-78CC717FC50F}" type="datetime1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Paper ID-61: Bhavya Gupta &amp; Dr. Alok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2CB2-D350-4959-BFFF-A1A7A4EF7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FF3B-8424-493D-AABF-8299B44C7EA2}" type="datetime1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Paper ID-61: Bhavya Gupta &amp; Dr. Alok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2CB2-D350-4959-BFFF-A1A7A4EF7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D82D-9009-45A1-A895-E0E04FE29E86}" type="datetime1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Paper ID-61: Bhavya Gupta &amp; Dr. Alok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2CB2-D350-4959-BFFF-A1A7A4EF7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D70-E0CF-4299-8EA3-C4AD96F7775F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Paper ID-61: Bhavya Gupta &amp; Dr. Alok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2CB2-D350-4959-BFFF-A1A7A4EF7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2BA1-EE92-49B0-8835-BD4604D0B740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Paper ID-61: Bhavya Gupta &amp; Dr. Alok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2CB2-D350-4959-BFFF-A1A7A4EF7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CB21-3280-4510-ABD8-0CAFEF63E288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Paper ID-61: Bhavya Gupta &amp; Dr. Alok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2CB2-D350-4959-BFFF-A1A7A4EF7E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619250"/>
          </a:xfrm>
        </p:spPr>
        <p:txBody>
          <a:bodyPr>
            <a:normAutofit/>
          </a:bodyPr>
          <a:lstStyle/>
          <a:p>
            <a:r>
              <a:rPr lang="en-US" dirty="0"/>
              <a:t>Text Categorization with Ensemble Methods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Bhavya</a:t>
            </a:r>
            <a:r>
              <a:rPr lang="en-US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Gupta &amp; Dr. </a:t>
            </a:r>
            <a:r>
              <a:rPr lang="en-US" dirty="0" err="1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Alok</a:t>
            </a:r>
            <a:r>
              <a:rPr lang="en-US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Kumar</a:t>
            </a:r>
            <a:endParaRPr lang="en-US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Department of Computer Science and Engineering,</a:t>
            </a:r>
          </a:p>
          <a:p>
            <a:r>
              <a:rPr lang="en-US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University Institute of Engineering and Technology,</a:t>
            </a:r>
          </a:p>
          <a:p>
            <a:r>
              <a:rPr lang="en-US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CSJM University, Kanpur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Ensemble </a:t>
            </a:r>
            <a:r>
              <a:rPr lang="en-US" b="1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improving the accuracy of model, we are gathering results from all the models and deciding   the output based on category that comes more times.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research, we have used Naïve </a:t>
            </a:r>
            <a:r>
              <a:rPr lang="en-US" dirty="0" err="1"/>
              <a:t>Bayes</a:t>
            </a:r>
            <a:r>
              <a:rPr lang="en-US" dirty="0"/>
              <a:t>, Logistic Regression, Random Forest and Neural Network classifiers to finalize class of a text.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dirty="0" smtClean="0"/>
              <a:t>Paper ID-61: </a:t>
            </a:r>
            <a:r>
              <a:rPr lang="en-US" dirty="0" err="1" smtClean="0"/>
              <a:t>Bhavya</a:t>
            </a:r>
            <a:r>
              <a:rPr lang="en-US" dirty="0" smtClean="0"/>
              <a:t> Gupta &amp; Dr. </a:t>
            </a:r>
            <a:r>
              <a:rPr lang="en-US" dirty="0" err="1" smtClean="0"/>
              <a:t>Alok</a:t>
            </a:r>
            <a:r>
              <a:rPr lang="en-US" dirty="0" smtClean="0"/>
              <a:t> Kumar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 Naive </a:t>
            </a:r>
            <a:r>
              <a:rPr lang="en-US" dirty="0" err="1"/>
              <a:t>Bayes</a:t>
            </a:r>
            <a:r>
              <a:rPr lang="en-US" dirty="0"/>
              <a:t> classifier is a probabilistic machine learning model that’s used for classification task.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crux of the classifier is based on the </a:t>
            </a:r>
            <a:r>
              <a:rPr lang="en-US" dirty="0" err="1"/>
              <a:t>Bayes</a:t>
            </a:r>
            <a:r>
              <a:rPr lang="en-US" dirty="0"/>
              <a:t> theorem.</a:t>
            </a:r>
          </a:p>
          <a:p>
            <a:pPr algn="just">
              <a:buNone/>
            </a:pPr>
            <a:r>
              <a:rPr lang="en-US" dirty="0" smtClean="0"/>
              <a:t>     P(A/B</a:t>
            </a:r>
            <a:r>
              <a:rPr lang="en-US" dirty="0"/>
              <a:t>) = (P(B/A)P(A))/P(B)</a:t>
            </a:r>
          </a:p>
          <a:p>
            <a:pPr algn="just"/>
            <a:r>
              <a:rPr lang="en-US" dirty="0"/>
              <a:t>Using </a:t>
            </a:r>
            <a:r>
              <a:rPr lang="en-US" dirty="0" err="1"/>
              <a:t>Bayes</a:t>
            </a:r>
            <a:r>
              <a:rPr lang="en-US" dirty="0"/>
              <a:t> theorem, we can find the probability of A happening, given that B has occurred. Here, B is the evidence and A is the hypothesis.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assumption made here is that the predictors/features are independent. That is presence of one particular feature does not affect the other. Hence it is called naive.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 dirty="0" smtClean="0"/>
              <a:t>Paper ID-61: </a:t>
            </a:r>
            <a:r>
              <a:rPr lang="en-US" dirty="0" err="1" smtClean="0"/>
              <a:t>Bhavya</a:t>
            </a:r>
            <a:r>
              <a:rPr lang="en-US" dirty="0" smtClean="0"/>
              <a:t> Gupta &amp; Dr. </a:t>
            </a:r>
            <a:r>
              <a:rPr lang="en-US" dirty="0" err="1" smtClean="0"/>
              <a:t>Alok</a:t>
            </a:r>
            <a:r>
              <a:rPr lang="en-US" dirty="0" smtClean="0"/>
              <a:t> Kumar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Logistic Regression is a Machine Learning algorithm which is used for classification </a:t>
            </a:r>
            <a:r>
              <a:rPr lang="en-US" dirty="0" smtClean="0"/>
              <a:t>problems.</a:t>
            </a:r>
          </a:p>
          <a:p>
            <a:pPr algn="just"/>
            <a:r>
              <a:rPr lang="en-US" dirty="0" smtClean="0"/>
              <a:t> It </a:t>
            </a:r>
            <a:r>
              <a:rPr lang="en-US" dirty="0"/>
              <a:t>is a predictive analysis algorithm and based on the concept of probability. </a:t>
            </a:r>
            <a:endParaRPr lang="en-US" dirty="0" smtClean="0"/>
          </a:p>
          <a:p>
            <a:pPr algn="just"/>
            <a:r>
              <a:rPr lang="en-US" dirty="0" smtClean="0"/>
              <a:t>Logistic </a:t>
            </a:r>
            <a:r>
              <a:rPr lang="en-US" dirty="0"/>
              <a:t>Regression uses a more complex cost function, this cost function can be defined as the ‘Sigmoid function</a:t>
            </a:r>
            <a:r>
              <a:rPr lang="en-US" dirty="0" smtClean="0"/>
              <a:t>’.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hypothesis of logistic regression tends it to limit the cost function between 0 and 1.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 dirty="0" smtClean="0"/>
              <a:t>Paper ID-61: </a:t>
            </a:r>
            <a:r>
              <a:rPr lang="en-US" dirty="0" err="1" smtClean="0"/>
              <a:t>Bhavya</a:t>
            </a:r>
            <a:r>
              <a:rPr lang="en-US" dirty="0" smtClean="0"/>
              <a:t> Gupta &amp; Dr. </a:t>
            </a:r>
            <a:r>
              <a:rPr lang="en-US" dirty="0" err="1" smtClean="0"/>
              <a:t>Alok</a:t>
            </a:r>
            <a:r>
              <a:rPr lang="en-US" dirty="0" smtClean="0"/>
              <a:t> Kumar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3124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 random forest is a data construct applied to machine learning that develops large numbers of random decision trees analyzing sets of variables.</a:t>
            </a:r>
          </a:p>
          <a:p>
            <a:pPr algn="just"/>
            <a:r>
              <a:rPr lang="en-US" dirty="0" smtClean="0"/>
              <a:t>Random forest classifier creates a set of decision trees from randomly selected subset of training set. It then aggregates the votes from different decision trees to decide the final class of the test object.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5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4419600"/>
            <a:ext cx="4495800" cy="24384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r>
              <a:rPr lang="en-US" dirty="0" smtClean="0"/>
              <a:t>Paper ID-61: </a:t>
            </a:r>
            <a:r>
              <a:rPr lang="en-US" dirty="0" err="1" smtClean="0"/>
              <a:t>Bhavya</a:t>
            </a:r>
            <a:r>
              <a:rPr lang="en-US" dirty="0" smtClean="0"/>
              <a:t> Gupta &amp; Dr. </a:t>
            </a:r>
            <a:r>
              <a:rPr lang="en-US" dirty="0" err="1" smtClean="0"/>
              <a:t>Alok</a:t>
            </a:r>
            <a:r>
              <a:rPr lang="en-US" dirty="0" smtClean="0"/>
              <a:t> Kumar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 neural network is a network or circuit of neurons, or in a modern sense, an artificial neural network, composed of artificial neurons or nodes.</a:t>
            </a:r>
            <a:endParaRPr lang="en-US" dirty="0"/>
          </a:p>
        </p:txBody>
      </p:sp>
      <p:pic>
        <p:nvPicPr>
          <p:cNvPr id="4" name="image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3581400"/>
            <a:ext cx="4419600" cy="3124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r>
              <a:rPr lang="en-US" dirty="0" smtClean="0"/>
              <a:t>Paper ID-61: </a:t>
            </a:r>
            <a:r>
              <a:rPr lang="en-US" dirty="0" err="1" smtClean="0"/>
              <a:t>Bhavya</a:t>
            </a:r>
            <a:r>
              <a:rPr lang="en-US" dirty="0" smtClean="0"/>
              <a:t> Gupta &amp; Dr. </a:t>
            </a:r>
            <a:r>
              <a:rPr lang="en-US" dirty="0" err="1" smtClean="0"/>
              <a:t>Alok</a:t>
            </a:r>
            <a:r>
              <a:rPr lang="en-US" dirty="0" smtClean="0"/>
              <a:t> Kumar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48647" y="1524000"/>
          <a:ext cx="8249775" cy="4343400"/>
        </p:xfrm>
        <a:graphic>
          <a:graphicData uri="http://schemas.openxmlformats.org/presentationml/2006/ole">
            <p:oleObj spid="_x0000_s1027" name="Document" r:id="rId3" imgW="5981656" imgH="3094519" progId="Word.Document.12">
              <p:embed/>
            </p:oleObj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dirty="0" smtClean="0"/>
              <a:t>Paper ID-61: </a:t>
            </a:r>
            <a:r>
              <a:rPr lang="en-US" dirty="0" err="1" smtClean="0"/>
              <a:t>Bhavya</a:t>
            </a:r>
            <a:r>
              <a:rPr lang="en-US" dirty="0" smtClean="0"/>
              <a:t> Gupta &amp; Dr. </a:t>
            </a:r>
            <a:r>
              <a:rPr lang="en-US" dirty="0" err="1" smtClean="0"/>
              <a:t>Alok</a:t>
            </a:r>
            <a:r>
              <a:rPr lang="en-US" dirty="0" smtClean="0"/>
              <a:t> Kumar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has been observed that the supervised learning methods mainly Naïve </a:t>
            </a:r>
            <a:r>
              <a:rPr lang="en-US" dirty="0" err="1"/>
              <a:t>Bayes</a:t>
            </a:r>
            <a:r>
              <a:rPr lang="en-US" dirty="0"/>
              <a:t> (NB), Logistic Regression, Random Forest and Neural Networks are suitable for text classification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performance of a machine learning system can be enhanced by Ensemble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r>
              <a:rPr lang="en-US" dirty="0" smtClean="0"/>
              <a:t>Paper ID-61: </a:t>
            </a:r>
            <a:r>
              <a:rPr lang="en-US" dirty="0" err="1" smtClean="0"/>
              <a:t>Bhavya</a:t>
            </a:r>
            <a:r>
              <a:rPr lang="en-US" dirty="0" smtClean="0"/>
              <a:t> Gupta &amp; Dr. </a:t>
            </a:r>
            <a:r>
              <a:rPr lang="en-US" dirty="0" err="1" smtClean="0"/>
              <a:t>Alok</a:t>
            </a:r>
            <a:r>
              <a:rPr lang="en-US" dirty="0" smtClean="0"/>
              <a:t> Kumar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Introduction: Text </a:t>
            </a:r>
            <a:r>
              <a:rPr lang="en-US" sz="3600" dirty="0" smtClean="0"/>
              <a:t>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467600" cy="49530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Assigning subject categories, topics, or genres</a:t>
            </a:r>
          </a:p>
          <a:p>
            <a:r>
              <a:rPr lang="en-US" sz="2800" dirty="0" smtClean="0">
                <a:latin typeface="Calibri" charset="0"/>
              </a:rPr>
              <a:t>Spam detection</a:t>
            </a:r>
          </a:p>
          <a:p>
            <a:r>
              <a:rPr lang="en-US" sz="2800" dirty="0" smtClean="0">
                <a:latin typeface="Calibri" charset="0"/>
              </a:rPr>
              <a:t>Authorship </a:t>
            </a:r>
            <a:r>
              <a:rPr lang="en-US" sz="2800" dirty="0">
                <a:latin typeface="Calibri" charset="0"/>
              </a:rPr>
              <a:t>identification</a:t>
            </a:r>
          </a:p>
          <a:p>
            <a:r>
              <a:rPr lang="en-US" sz="2800" dirty="0">
                <a:latin typeface="Calibri" charset="0"/>
              </a:rPr>
              <a:t>Age/gender identification</a:t>
            </a:r>
          </a:p>
          <a:p>
            <a:r>
              <a:rPr lang="en-US" sz="2800" dirty="0">
                <a:latin typeface="Calibri" charset="0"/>
              </a:rPr>
              <a:t>Language </a:t>
            </a:r>
            <a:r>
              <a:rPr lang="en-US" sz="2800" dirty="0" smtClean="0">
                <a:latin typeface="Calibri" charset="0"/>
              </a:rPr>
              <a:t>Identification</a:t>
            </a:r>
          </a:p>
          <a:p>
            <a:r>
              <a:rPr lang="en-US" sz="2800" dirty="0" smtClean="0">
                <a:latin typeface="Calibri" charset="0"/>
              </a:rPr>
              <a:t>Sentiment analysis</a:t>
            </a:r>
          </a:p>
          <a:p>
            <a:r>
              <a:rPr lang="en-US" sz="2800" dirty="0" smtClean="0">
                <a:latin typeface="Calibri" charset="0"/>
              </a:rPr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 dirty="0" smtClean="0"/>
              <a:t>Paper ID-61: </a:t>
            </a:r>
            <a:r>
              <a:rPr lang="en-US" dirty="0" err="1" smtClean="0"/>
              <a:t>Bhavya</a:t>
            </a:r>
            <a:r>
              <a:rPr lang="en-US" dirty="0" smtClean="0"/>
              <a:t> Gupta &amp; Dr. </a:t>
            </a:r>
            <a:r>
              <a:rPr lang="en-US" dirty="0" err="1" smtClean="0"/>
              <a:t>Alok</a:t>
            </a:r>
            <a:r>
              <a:rPr lang="en-US" dirty="0" smtClean="0"/>
              <a:t> Kumar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3096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Classification: definition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i="1" dirty="0" smtClean="0">
                <a:latin typeface="Calibri" charset="0"/>
              </a:rPr>
              <a:t>Input</a:t>
            </a:r>
            <a:r>
              <a:rPr lang="en-US" sz="3200" dirty="0" smtClean="0">
                <a:latin typeface="Calibri" charset="0"/>
              </a:rPr>
              <a:t>:</a:t>
            </a:r>
          </a:p>
          <a:p>
            <a:pPr lvl="1"/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a document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800" i="1" dirty="0" smtClean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a </a:t>
            </a:r>
            <a:r>
              <a:rPr lang="en-US" sz="2800" dirty="0">
                <a:latin typeface="Calibri" charset="0"/>
                <a:ea typeface="ＭＳ Ｐゴシック" charset="0"/>
              </a:rPr>
              <a:t>fixed set of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classes 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8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</a:p>
          <a:p>
            <a:pPr lvl="1"/>
            <a:endParaRPr lang="en-US" sz="2800" i="1" dirty="0">
              <a:latin typeface="Calibri" charset="0"/>
            </a:endParaRPr>
          </a:p>
          <a:p>
            <a:r>
              <a:rPr lang="en-US" sz="3200" i="1" dirty="0">
                <a:latin typeface="Calibri" charset="0"/>
              </a:rPr>
              <a:t>Output</a:t>
            </a:r>
            <a:r>
              <a:rPr lang="en-US" sz="3200" dirty="0">
                <a:latin typeface="Calibri" charset="0"/>
              </a:rPr>
              <a:t>: a predicted class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endParaRPr lang="en-US" sz="3200" i="1" baseline="-25000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48000" cy="365125"/>
          </a:xfrm>
        </p:spPr>
        <p:txBody>
          <a:bodyPr/>
          <a:lstStyle/>
          <a:p>
            <a:r>
              <a:rPr lang="en-US" smtClean="0"/>
              <a:t>Paper ID-61: Bhavya Gupta &amp; Dr. Alok Kumar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49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Classification Methods: </a:t>
            </a:r>
            <a:r>
              <a:rPr lang="en-US" sz="3600" dirty="0" smtClean="0"/>
              <a:t>Hand-coded </a:t>
            </a:r>
            <a:r>
              <a:rPr lang="en-US" sz="3600" dirty="0" smtClean="0"/>
              <a:t>rules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Rules based on combinations of words or other features</a:t>
            </a:r>
          </a:p>
          <a:p>
            <a:pPr lvl="1"/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spam: black-list-address OR (“dollars” </a:t>
            </a:r>
            <a:r>
              <a:rPr lang="en-US" dirty="0" err="1" smtClean="0">
                <a:latin typeface="Calibri" charset="0"/>
              </a:rPr>
              <a:t>AND“have</a:t>
            </a:r>
            <a:r>
              <a:rPr lang="en-US" dirty="0" smtClean="0">
                <a:latin typeface="Calibri" charset="0"/>
              </a:rPr>
              <a:t> been selected”)</a:t>
            </a:r>
          </a:p>
          <a:p>
            <a:r>
              <a:rPr lang="en-US" dirty="0" smtClean="0">
                <a:latin typeface="Calibri" charset="0"/>
              </a:rPr>
              <a:t>Accuracy can be high</a:t>
            </a:r>
          </a:p>
          <a:p>
            <a:pPr lvl="1"/>
            <a:r>
              <a:rPr lang="en-US" dirty="0" smtClean="0">
                <a:latin typeface="Calibri" charset="0"/>
              </a:rPr>
              <a:t>If rules carefully refined by expert</a:t>
            </a:r>
          </a:p>
          <a:p>
            <a:r>
              <a:rPr lang="en-US" dirty="0" smtClean="0">
                <a:latin typeface="Calibri" charset="0"/>
              </a:rPr>
              <a:t>But building and maintaining these rules is expensive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 dirty="0" smtClean="0"/>
              <a:t>Paper ID-61: </a:t>
            </a:r>
            <a:r>
              <a:rPr lang="en-US" dirty="0" err="1" smtClean="0"/>
              <a:t>Bhavya</a:t>
            </a:r>
            <a:r>
              <a:rPr lang="en-US" dirty="0" smtClean="0"/>
              <a:t> Gupta &amp; Dr. </a:t>
            </a:r>
            <a:r>
              <a:rPr lang="en-US" dirty="0" err="1" smtClean="0"/>
              <a:t>Alok</a:t>
            </a:r>
            <a:r>
              <a:rPr lang="en-US" dirty="0" smtClean="0"/>
              <a:t> Kumar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3313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10600" cy="990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Classification Methods</a:t>
            </a:r>
            <a:r>
              <a:rPr lang="en-US" sz="3600" dirty="0" smtClean="0"/>
              <a:t>: </a:t>
            </a:r>
            <a:br>
              <a:rPr lang="en-US" sz="3600" dirty="0" smtClean="0"/>
            </a:br>
            <a:r>
              <a:rPr lang="en-US" sz="3600" dirty="0" smtClean="0"/>
              <a:t>Supervised </a:t>
            </a:r>
            <a:r>
              <a:rPr lang="en-US" sz="3600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latin typeface="Calibri" charset="0"/>
              </a:rPr>
              <a:t>Input: </a:t>
            </a:r>
            <a:endParaRPr lang="en-US" sz="2800" i="1" dirty="0" smtClean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a document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400" i="1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</a:rPr>
              <a:t>a fixed set of classes 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400" dirty="0" smtClean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  <a:endParaRPr lang="en-US" sz="1800" i="1" dirty="0" smtClean="0">
              <a:solidFill>
                <a:srgbClr val="FF0000"/>
              </a:solidFill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A training set of 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hand-labeled documents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(d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),....,(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</a:rPr>
              <a:t>d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)</a:t>
            </a:r>
          </a:p>
          <a:p>
            <a:r>
              <a:rPr lang="en-US" sz="2800" i="1" dirty="0">
                <a:latin typeface="Calibri" charset="0"/>
              </a:rPr>
              <a:t>Output: </a:t>
            </a:r>
            <a:endParaRPr lang="en-US" sz="2800" i="1" dirty="0" smtClean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a </a:t>
            </a:r>
            <a:r>
              <a:rPr lang="en-US" sz="2400" dirty="0">
                <a:latin typeface="Calibri" charset="0"/>
              </a:rPr>
              <a:t>learned classifier 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</a:rPr>
              <a:t>f:d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sym typeface="Wingdings" charset="2"/>
              </a:rPr>
              <a:t> c</a:t>
            </a:r>
            <a:endParaRPr lang="en-US" sz="2400" i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r>
              <a:rPr lang="en-US" dirty="0" smtClean="0"/>
              <a:t>Paper ID-61: </a:t>
            </a:r>
            <a:r>
              <a:rPr lang="en-US" dirty="0" err="1" smtClean="0"/>
              <a:t>Bhavya</a:t>
            </a:r>
            <a:r>
              <a:rPr lang="en-US" dirty="0" smtClean="0"/>
              <a:t> Gupta &amp; Dr. </a:t>
            </a:r>
            <a:r>
              <a:rPr lang="en-US" dirty="0" err="1" smtClean="0"/>
              <a:t>Alok</a:t>
            </a:r>
            <a:r>
              <a:rPr lang="en-US" dirty="0" smtClean="0"/>
              <a:t> Kumar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15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Classification Methods:</a:t>
            </a:r>
            <a:br>
              <a:rPr lang="en-US" sz="3600" dirty="0" smtClean="0"/>
            </a:br>
            <a:r>
              <a:rPr lang="en-US" sz="3600" dirty="0" smtClean="0"/>
              <a:t>Supervised Machine Learning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charset="0"/>
              </a:rPr>
              <a:t>Any kind of classifier</a:t>
            </a:r>
          </a:p>
          <a:p>
            <a:pPr lvl="1"/>
            <a:r>
              <a:rPr lang="en-US" sz="2400" dirty="0" smtClean="0">
                <a:latin typeface="Calibri" charset="0"/>
              </a:rPr>
              <a:t>Na</a:t>
            </a:r>
            <a:r>
              <a:rPr lang="fr-FR" sz="2400" dirty="0" err="1" smtClean="0">
                <a:latin typeface="Calibri" charset="0"/>
              </a:rPr>
              <a:t>ï</a:t>
            </a:r>
            <a:r>
              <a:rPr lang="en-US" sz="2400" dirty="0" err="1" smtClean="0">
                <a:latin typeface="Calibri" charset="0"/>
              </a:rPr>
              <a:t>ve</a:t>
            </a:r>
            <a:r>
              <a:rPr lang="en-US" sz="2400" dirty="0" smtClean="0">
                <a:latin typeface="Calibri" charset="0"/>
              </a:rPr>
              <a:t> Bayes</a:t>
            </a:r>
          </a:p>
          <a:p>
            <a:pPr lvl="1"/>
            <a:r>
              <a:rPr lang="en-US" sz="2400" dirty="0" smtClean="0">
                <a:latin typeface="Calibri" charset="0"/>
              </a:rPr>
              <a:t>Logistic regression</a:t>
            </a:r>
          </a:p>
          <a:p>
            <a:pPr lvl="1"/>
            <a:r>
              <a:rPr lang="en-US" sz="2400" dirty="0" smtClean="0">
                <a:latin typeface="Calibri" charset="0"/>
              </a:rPr>
              <a:t>Support-vector machines</a:t>
            </a:r>
          </a:p>
          <a:p>
            <a:pPr lvl="1"/>
            <a:r>
              <a:rPr lang="en-US" sz="2400" dirty="0">
                <a:latin typeface="Calibri" charset="0"/>
              </a:rPr>
              <a:t>k-Nearest Neighbors</a:t>
            </a:r>
          </a:p>
          <a:p>
            <a:pPr lvl="1"/>
            <a:endParaRPr lang="en-US" sz="2400" dirty="0" smtClean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…</a:t>
            </a:r>
            <a:endParaRPr lang="en-US" sz="1000" dirty="0" smtClean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 dirty="0" smtClean="0"/>
              <a:t>Paper ID-61: </a:t>
            </a:r>
            <a:r>
              <a:rPr lang="en-US" dirty="0" err="1" smtClean="0"/>
              <a:t>Bhavya</a:t>
            </a:r>
            <a:r>
              <a:rPr lang="en-US" dirty="0" smtClean="0"/>
              <a:t> Gupta &amp; Dr. </a:t>
            </a:r>
            <a:r>
              <a:rPr lang="en-US" dirty="0" err="1" smtClean="0"/>
              <a:t>Alok</a:t>
            </a:r>
            <a:r>
              <a:rPr lang="en-US" dirty="0" smtClean="0"/>
              <a:t> Kumar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1273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Compare the performance of four different text classifiers.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Naïve </a:t>
            </a:r>
            <a:r>
              <a:rPr lang="en-US" dirty="0" err="1" smtClean="0">
                <a:solidFill>
                  <a:srgbClr val="0070C0"/>
                </a:solidFill>
              </a:rPr>
              <a:t>Bayes</a:t>
            </a:r>
            <a:r>
              <a:rPr lang="en-US" dirty="0" smtClean="0">
                <a:solidFill>
                  <a:srgbClr val="0070C0"/>
                </a:solidFill>
              </a:rPr>
              <a:t>, Logistic Regression, Random forest and neural network algorithms.</a:t>
            </a:r>
          </a:p>
          <a:p>
            <a:pPr algn="just"/>
            <a:r>
              <a:rPr lang="en-US" dirty="0" smtClean="0"/>
              <a:t>Use ensemble methods to produce optimal predictive model.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Predictions of each base classifier are combined into one predictive model to decrease the variance.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 dirty="0" smtClean="0"/>
              <a:t>Paper ID-61: </a:t>
            </a:r>
            <a:r>
              <a:rPr lang="en-US" dirty="0" err="1" smtClean="0"/>
              <a:t>Bhavya</a:t>
            </a:r>
            <a:r>
              <a:rPr lang="en-US" dirty="0" smtClean="0"/>
              <a:t> Gupta &amp; Dr. </a:t>
            </a:r>
            <a:r>
              <a:rPr lang="en-US" dirty="0" err="1" smtClean="0"/>
              <a:t>Alok</a:t>
            </a:r>
            <a:r>
              <a:rPr lang="en-US" dirty="0" smtClean="0"/>
              <a:t> Kumar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System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6019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r>
              <a:rPr lang="en-US" dirty="0" smtClean="0"/>
              <a:t>Paper ID-61: </a:t>
            </a:r>
            <a:r>
              <a:rPr lang="en-US" dirty="0" err="1" smtClean="0"/>
              <a:t>Bhavya</a:t>
            </a:r>
            <a:r>
              <a:rPr lang="en-US" dirty="0" smtClean="0"/>
              <a:t> Gupta &amp; Dr. </a:t>
            </a:r>
            <a:r>
              <a:rPr lang="en-US" dirty="0" err="1" smtClean="0"/>
              <a:t>Alok</a:t>
            </a:r>
            <a:r>
              <a:rPr lang="en-US" dirty="0" smtClean="0"/>
              <a:t> Kumar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Data Preprocessing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</a:t>
            </a:r>
            <a:r>
              <a:rPr lang="en-US" dirty="0"/>
              <a:t>all the </a:t>
            </a:r>
            <a:r>
              <a:rPr lang="en-US" dirty="0" err="1"/>
              <a:t>stopwards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Stemming</a:t>
            </a:r>
          </a:p>
          <a:p>
            <a:r>
              <a:rPr lang="en-US" dirty="0"/>
              <a:t>Dimension Reduction </a:t>
            </a:r>
            <a:endParaRPr lang="en-US" dirty="0" smtClean="0"/>
          </a:p>
          <a:p>
            <a:pPr lvl="1"/>
            <a:r>
              <a:rPr lang="en-US" dirty="0"/>
              <a:t>TFIDF </a:t>
            </a:r>
            <a:r>
              <a:rPr lang="en-US" dirty="0" err="1"/>
              <a:t>Vectorizer</a:t>
            </a:r>
            <a:r>
              <a:rPr lang="en-US" dirty="0"/>
              <a:t> and Count </a:t>
            </a:r>
            <a:r>
              <a:rPr lang="en-US" dirty="0" err="1"/>
              <a:t>Vectorizer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 dirty="0" smtClean="0"/>
              <a:t>Paper ID-61: </a:t>
            </a:r>
            <a:r>
              <a:rPr lang="en-US" dirty="0" err="1" smtClean="0"/>
              <a:t>Bhavya</a:t>
            </a:r>
            <a:r>
              <a:rPr lang="en-US" dirty="0" smtClean="0"/>
              <a:t> Gupta &amp; Dr. </a:t>
            </a:r>
            <a:r>
              <a:rPr lang="en-US" dirty="0" err="1" smtClean="0"/>
              <a:t>Alok</a:t>
            </a:r>
            <a:r>
              <a:rPr lang="en-US" dirty="0" smtClean="0"/>
              <a:t> Kumar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740</Words>
  <Application>Microsoft Office PowerPoint</Application>
  <PresentationFormat>On-screen Show (4:3)</PresentationFormat>
  <Paragraphs>94</Paragraphs>
  <Slides>16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Microsoft Office Word Document</vt:lpstr>
      <vt:lpstr>Text Categorization with Ensemble Methods </vt:lpstr>
      <vt:lpstr>Introduction: Text Classification</vt:lpstr>
      <vt:lpstr>Text Classification: definition</vt:lpstr>
      <vt:lpstr>Classification Methods: Hand-coded rules</vt:lpstr>
      <vt:lpstr>Classification Methods:  Supervised Machine Learning</vt:lpstr>
      <vt:lpstr>Classification Methods: Supervised Machine Learning</vt:lpstr>
      <vt:lpstr>Objective</vt:lpstr>
      <vt:lpstr>System Design</vt:lpstr>
      <vt:lpstr>Data Preprocessing </vt:lpstr>
      <vt:lpstr>Ensemble learning</vt:lpstr>
      <vt:lpstr>Naïve Bayes</vt:lpstr>
      <vt:lpstr>Logistic Regression </vt:lpstr>
      <vt:lpstr>Random Forest </vt:lpstr>
      <vt:lpstr>Neural Network</vt:lpstr>
      <vt:lpstr>Performance Comparison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 with Ensemble Methods </dc:title>
  <dc:creator>dell</dc:creator>
  <cp:lastModifiedBy>dell</cp:lastModifiedBy>
  <cp:revision>2</cp:revision>
  <dcterms:created xsi:type="dcterms:W3CDTF">2019-11-26T11:33:30Z</dcterms:created>
  <dcterms:modified xsi:type="dcterms:W3CDTF">2019-11-26T12:19:14Z</dcterms:modified>
</cp:coreProperties>
</file>