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311760" y="798480"/>
            <a:ext cx="6247440" cy="35460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311760" y="798480"/>
            <a:ext cx="6247440" cy="35460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11760" y="798480"/>
            <a:ext cx="6247440" cy="35460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311760" y="798480"/>
            <a:ext cx="6247440" cy="35460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11760" y="798480"/>
            <a:ext cx="6247440" cy="35460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11760" y="798480"/>
            <a:ext cx="6247440" cy="35460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11760" y="798480"/>
            <a:ext cx="6247440" cy="35460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311760" y="3873960"/>
            <a:ext cx="6247440" cy="10287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11760" y="798480"/>
            <a:ext cx="6247440" cy="35460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11760" y="798480"/>
            <a:ext cx="6247440" cy="35460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11760" y="798480"/>
            <a:ext cx="6247440" cy="35460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11760" y="798480"/>
            <a:ext cx="6247440" cy="35460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11760" y="798480"/>
            <a:ext cx="6247440" cy="35460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11760" y="798480"/>
            <a:ext cx="6247440" cy="35460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11760" y="798480"/>
            <a:ext cx="6247440" cy="35460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11760" y="798480"/>
            <a:ext cx="6247440" cy="35460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11760" y="798480"/>
            <a:ext cx="6247440" cy="35460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11760" y="798480"/>
            <a:ext cx="6247440" cy="35460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311760" y="3873960"/>
            <a:ext cx="6247440" cy="10287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11760" y="798480"/>
            <a:ext cx="6247440" cy="35460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311760" y="798480"/>
            <a:ext cx="6247440" cy="35460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311760" y="798480"/>
            <a:ext cx="6247440" cy="35460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1394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9144000" cy="4397760"/>
          </a:xfrm>
          <a:custGeom>
            <a:avLst/>
            <a:gdLst/>
            <a:ahLst/>
            <a:rect l="l" t="t" r="r" b="b"/>
            <a:pathLst>
              <a:path w="365770" h="175924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311760" y="539640"/>
            <a:ext cx="8520120" cy="1282320"/>
          </a:xfrm>
          <a:prstGeom prst="rect">
            <a:avLst/>
          </a:prstGeom>
        </p:spPr>
        <p:txBody>
          <a:bodyPr tIns="91440" bIns="91440"/>
          <a:p>
            <a:r>
              <a:rPr b="0" lang="en-IN" sz="3600" spc="-1" strike="noStrike">
                <a:solidFill>
                  <a:srgbClr val="000000"/>
                </a:solidFill>
                <a:latin typeface="Arial"/>
              </a:rPr>
              <a:t>Click to edit the </a:t>
            </a:r>
            <a:r>
              <a:rPr b="0" lang="en-IN" sz="3600" spc="-1" strike="noStrike">
                <a:solidFill>
                  <a:srgbClr val="000000"/>
                </a:solidFill>
                <a:latin typeface="Arial"/>
              </a:rPr>
              <a:t>title text format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4A6995CA-97C6-4114-B2AD-26C8B547299A}" type="slidenum">
              <a:rPr b="0" lang="en-IN" sz="1000" spc="-1" strike="noStrike">
                <a:solidFill>
                  <a:srgbClr val="ffffff"/>
                </a:solidFill>
                <a:latin typeface="Roboto"/>
                <a:ea typeface="Roboto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de3d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311760" y="798480"/>
            <a:ext cx="6247440" cy="3546000"/>
          </a:xfrm>
          <a:prstGeom prst="rect">
            <a:avLst/>
          </a:prstGeom>
        </p:spPr>
        <p:txBody>
          <a:bodyPr tIns="91440" bIns="91440" anchor="ctr"/>
          <a:p>
            <a:r>
              <a:rPr b="0" lang="en-IN" sz="3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FEC8D974-38EE-443E-B94F-1D8F33B290D7}" type="slidenum">
              <a:rPr b="0" lang="en-IN" sz="1000" spc="-1" strike="noStrike">
                <a:solidFill>
                  <a:srgbClr val="002f4a"/>
                </a:solidFill>
                <a:latin typeface="Roboto"/>
                <a:ea typeface="Roboto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github.com/solovictor/CNNPromoterData.git" TargetMode="External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d85c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311760" y="539640"/>
            <a:ext cx="8520120" cy="20847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IN" sz="3000" spc="-1" strike="noStrike">
                <a:solidFill>
                  <a:srgbClr val="002f4a"/>
                </a:solidFill>
                <a:latin typeface="Merriweather"/>
                <a:ea typeface="Merriweather"/>
              </a:rPr>
              <a:t>Recognition of Prokaryotic and </a:t>
            </a:r>
            <a:br/>
            <a:r>
              <a:rPr b="0" lang="en-IN" sz="3000" spc="-1" strike="noStrike">
                <a:solidFill>
                  <a:srgbClr val="002f4a"/>
                </a:solidFill>
                <a:latin typeface="Merriweather"/>
                <a:ea typeface="Merriweather"/>
              </a:rPr>
              <a:t>Eukaryotic promoters using </a:t>
            </a:r>
            <a:br/>
            <a:r>
              <a:rPr b="0" lang="en-IN" sz="3000" spc="-1" strike="noStrike">
                <a:solidFill>
                  <a:srgbClr val="002f4a"/>
                </a:solidFill>
                <a:latin typeface="Merriweather"/>
                <a:ea typeface="Merriweather"/>
              </a:rPr>
              <a:t>convolutional deep learning</a:t>
            </a:r>
            <a:br/>
            <a:r>
              <a:rPr b="0" lang="en-IN" sz="3000" spc="-1" strike="noStrike">
                <a:solidFill>
                  <a:srgbClr val="002f4a"/>
                </a:solidFill>
                <a:latin typeface="Merriweather"/>
                <a:ea typeface="Merriweather"/>
              </a:rPr>
              <a:t>neural networks</a:t>
            </a:r>
            <a:br/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311760" y="232920"/>
            <a:ext cx="8267760" cy="8884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IN" sz="3600" spc="-1" strike="noStrike">
                <a:solidFill>
                  <a:srgbClr val="002f4a"/>
                </a:solidFill>
                <a:latin typeface="Merriweather"/>
                <a:ea typeface="Merriweather"/>
              </a:rPr>
              <a:t>Implementation Guide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543240" y="1432440"/>
            <a:ext cx="8057160" cy="342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457200" indent="-336240">
              <a:lnSpc>
                <a:spcPct val="100000"/>
              </a:lnSpc>
              <a:buClr>
                <a:srgbClr val="000000"/>
              </a:buClr>
              <a:buFont typeface="Roboto"/>
              <a:buChar char="●"/>
            </a:pPr>
            <a:r>
              <a:rPr b="0" lang="en-IN" sz="1500" spc="-1" strike="noStrike">
                <a:solidFill>
                  <a:srgbClr val="000000"/>
                </a:solidFill>
                <a:latin typeface="Roboto"/>
                <a:ea typeface="Roboto"/>
              </a:rPr>
              <a:t>Used the dataset from </a:t>
            </a:r>
            <a:r>
              <a:rPr b="0" lang="en-IN" sz="1500" spc="-1" strike="noStrike" u="sng">
                <a:solidFill>
                  <a:srgbClr val="009384"/>
                </a:solidFill>
                <a:uFillTx/>
                <a:latin typeface="Roboto"/>
                <a:ea typeface="Roboto"/>
                <a:hlinkClick r:id="rId1"/>
              </a:rPr>
              <a:t>https://github.com/solovictor/CNNPromoterData.git</a:t>
            </a:r>
            <a:r>
              <a:rPr b="0" lang="en-IN" sz="1500" spc="-1" strike="noStrike">
                <a:solidFill>
                  <a:srgbClr val="000000"/>
                </a:solidFill>
                <a:latin typeface="Roboto"/>
                <a:ea typeface="Roboto"/>
              </a:rPr>
              <a:t>. and extracted the DNA sequences from the fasta files.</a:t>
            </a:r>
            <a:endParaRPr b="0" lang="en-IN" sz="1500" spc="-1" strike="noStrike">
              <a:latin typeface="Arial"/>
            </a:endParaRPr>
          </a:p>
          <a:p>
            <a:pPr marL="457200" indent="-336240">
              <a:lnSpc>
                <a:spcPct val="100000"/>
              </a:lnSpc>
              <a:buClr>
                <a:srgbClr val="000000"/>
              </a:buClr>
              <a:buFont typeface="Roboto"/>
              <a:buChar char="●"/>
            </a:pPr>
            <a:r>
              <a:rPr b="0" lang="en-IN" sz="1500" spc="-1" strike="noStrike">
                <a:solidFill>
                  <a:srgbClr val="000000"/>
                </a:solidFill>
                <a:latin typeface="Roboto"/>
                <a:ea typeface="Roboto"/>
              </a:rPr>
              <a:t>Converted DNA sequence into one hot encoding for the ATGC bases.</a:t>
            </a:r>
            <a:endParaRPr b="0" lang="en-IN" sz="1500" spc="-1" strike="noStrike">
              <a:latin typeface="Arial"/>
            </a:endParaRPr>
          </a:p>
          <a:p>
            <a:pPr marL="457200" indent="-336240">
              <a:lnSpc>
                <a:spcPct val="100000"/>
              </a:lnSpc>
              <a:buClr>
                <a:srgbClr val="000000"/>
              </a:buClr>
              <a:buFont typeface="Roboto"/>
              <a:buChar char="●"/>
            </a:pPr>
            <a:r>
              <a:rPr b="0" lang="en-IN" sz="1500" spc="-1" strike="noStrike">
                <a:solidFill>
                  <a:srgbClr val="000000"/>
                </a:solidFill>
                <a:latin typeface="Roboto"/>
                <a:ea typeface="Roboto"/>
              </a:rPr>
              <a:t>Split the dataset into training, validation and testing datasets in the ratio 8:1:1</a:t>
            </a:r>
            <a:endParaRPr b="0" lang="en-IN" sz="1500" spc="-1" strike="noStrike">
              <a:latin typeface="Arial"/>
            </a:endParaRPr>
          </a:p>
          <a:p>
            <a:pPr marL="457200" indent="-336240">
              <a:lnSpc>
                <a:spcPct val="100000"/>
              </a:lnSpc>
              <a:buClr>
                <a:srgbClr val="000000"/>
              </a:buClr>
              <a:buFont typeface="Roboto"/>
              <a:buChar char="●"/>
            </a:pPr>
            <a:r>
              <a:rPr b="0" lang="en-IN" sz="1500" spc="-1" strike="noStrike">
                <a:solidFill>
                  <a:srgbClr val="000000"/>
                </a:solidFill>
                <a:latin typeface="Roboto"/>
                <a:ea typeface="Roboto"/>
              </a:rPr>
              <a:t>Created the CNN network with </a:t>
            </a:r>
            <a:br/>
            <a:r>
              <a:rPr b="0" lang="en-IN" sz="1500" spc="-1" strike="noStrike">
                <a:solidFill>
                  <a:srgbClr val="000000"/>
                </a:solidFill>
                <a:latin typeface="Roboto"/>
                <a:ea typeface="Roboto"/>
              </a:rPr>
              <a:t>1. Convolution Layer with 200 channels and a filter of dimension (21,1).</a:t>
            </a:r>
            <a:r>
              <a:rPr b="0" lang="en-IN" sz="1500" spc="-1" strike="noStrike">
                <a:solidFill>
                  <a:srgbClr val="000000"/>
                </a:solidFill>
                <a:latin typeface="Roboto"/>
                <a:ea typeface="Roboto"/>
              </a:rPr>
              <a:t>	</a:t>
            </a:r>
            <a:endParaRPr b="0" lang="en-IN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500" spc="-1" strike="noStrike">
                <a:solidFill>
                  <a:srgbClr val="000000"/>
                </a:solidFill>
                <a:latin typeface="Roboto"/>
                <a:ea typeface="Roboto"/>
              </a:rPr>
              <a:t>	</a:t>
            </a:r>
            <a:r>
              <a:rPr b="0" lang="en-IN" sz="1500" spc="-1" strike="noStrike">
                <a:solidFill>
                  <a:srgbClr val="000000"/>
                </a:solidFill>
                <a:latin typeface="Roboto"/>
                <a:ea typeface="Roboto"/>
              </a:rPr>
              <a:t>2. MaxPooling layer with kernel size of (31,1) with ReLU Activation function.</a:t>
            </a:r>
            <a:endParaRPr b="0" lang="en-IN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500" spc="-1" strike="noStrike">
                <a:solidFill>
                  <a:srgbClr val="000000"/>
                </a:solidFill>
                <a:latin typeface="Roboto"/>
                <a:ea typeface="Roboto"/>
              </a:rPr>
              <a:t>	</a:t>
            </a:r>
            <a:r>
              <a:rPr b="0" lang="en-IN" sz="1500" spc="-1" strike="noStrike">
                <a:solidFill>
                  <a:srgbClr val="000000"/>
                </a:solidFill>
                <a:latin typeface="Roboto"/>
                <a:ea typeface="Roboto"/>
              </a:rPr>
              <a:t>3. Fully connected linear layer of size 128 nodes followed by ReLU activation.</a:t>
            </a:r>
            <a:endParaRPr b="0" lang="en-IN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500" spc="-1" strike="noStrike">
                <a:solidFill>
                  <a:srgbClr val="000000"/>
                </a:solidFill>
                <a:latin typeface="Roboto"/>
                <a:ea typeface="Roboto"/>
              </a:rPr>
              <a:t>	</a:t>
            </a:r>
            <a:r>
              <a:rPr b="0" lang="en-IN" sz="1500" spc="-1" strike="noStrike">
                <a:solidFill>
                  <a:srgbClr val="000000"/>
                </a:solidFill>
                <a:latin typeface="Roboto"/>
                <a:ea typeface="Roboto"/>
              </a:rPr>
              <a:t>4. Linear layer of 2 nodes to classify Promoter/Non Promoter.</a:t>
            </a:r>
            <a:endParaRPr b="0" lang="en-IN" sz="1500" spc="-1" strike="noStrike">
              <a:latin typeface="Arial"/>
            </a:endParaRPr>
          </a:p>
          <a:p>
            <a:pPr marL="457200" indent="-336240">
              <a:lnSpc>
                <a:spcPct val="100000"/>
              </a:lnSpc>
              <a:buClr>
                <a:srgbClr val="000000"/>
              </a:buClr>
              <a:buFont typeface="Roboto"/>
              <a:buChar char="●"/>
            </a:pPr>
            <a:r>
              <a:rPr b="0" lang="en-IN" sz="1500" spc="-1" strike="noStrike">
                <a:solidFill>
                  <a:srgbClr val="000000"/>
                </a:solidFill>
                <a:latin typeface="Roboto"/>
                <a:ea typeface="Roboto"/>
              </a:rPr>
              <a:t>Trained the above model for 15 epochs.</a:t>
            </a:r>
            <a:endParaRPr b="0" lang="en-IN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Roboto"/>
                <a:ea typeface="Roboto"/>
              </a:rPr>
              <a:t>	</a:t>
            </a:r>
            <a:endParaRPr b="0" lang="en-IN" sz="12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444600" y="288360"/>
            <a:ext cx="8493120" cy="7160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IN" sz="3600" spc="-1" strike="noStrike">
                <a:solidFill>
                  <a:srgbClr val="002f4a"/>
                </a:solidFill>
                <a:latin typeface="Merriweather"/>
                <a:ea typeface="Merriweather"/>
              </a:rPr>
              <a:t>Results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-137880" y="2278440"/>
            <a:ext cx="8664120" cy="269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4" name="Google Shape;77;p15" descr=""/>
          <p:cNvPicPr/>
          <p:nvPr/>
        </p:nvPicPr>
        <p:blipFill>
          <a:blip r:embed="rId1"/>
          <a:stretch/>
        </p:blipFill>
        <p:spPr>
          <a:xfrm>
            <a:off x="311760" y="2481120"/>
            <a:ext cx="3410280" cy="2405160"/>
          </a:xfrm>
          <a:prstGeom prst="rect">
            <a:avLst/>
          </a:prstGeom>
          <a:ln>
            <a:noFill/>
          </a:ln>
        </p:spPr>
      </p:pic>
      <p:pic>
        <p:nvPicPr>
          <p:cNvPr id="85" name="Google Shape;78;p15" descr=""/>
          <p:cNvPicPr/>
          <p:nvPr/>
        </p:nvPicPr>
        <p:blipFill>
          <a:blip r:embed="rId2"/>
          <a:stretch/>
        </p:blipFill>
        <p:spPr>
          <a:xfrm>
            <a:off x="5236920" y="2481120"/>
            <a:ext cx="3342240" cy="2363400"/>
          </a:xfrm>
          <a:prstGeom prst="rect">
            <a:avLst/>
          </a:prstGeom>
          <a:ln>
            <a:noFill/>
          </a:ln>
        </p:spPr>
      </p:pic>
      <p:sp>
        <p:nvSpPr>
          <p:cNvPr id="86" name="CustomShape 3"/>
          <p:cNvSpPr/>
          <p:nvPr/>
        </p:nvSpPr>
        <p:spPr>
          <a:xfrm>
            <a:off x="311760" y="1095840"/>
            <a:ext cx="8131320" cy="47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Roboto"/>
                <a:ea typeface="Roboto"/>
              </a:rPr>
              <a:t>We received a training accuracy of 99.97% and a test accuracy of 93.62% on </a:t>
            </a:r>
            <a:r>
              <a:rPr b="0" i="1" lang="en-IN" sz="1800" spc="-1" strike="noStrike">
                <a:solidFill>
                  <a:srgbClr val="000000"/>
                </a:solidFill>
                <a:latin typeface="Roboto"/>
                <a:ea typeface="Roboto"/>
              </a:rPr>
              <a:t>Ecoli</a:t>
            </a:r>
            <a:r>
              <a:rPr b="0" lang="en-IN" sz="1800" spc="-1" strike="noStrike">
                <a:solidFill>
                  <a:srgbClr val="000000"/>
                </a:solidFill>
                <a:latin typeface="Roboto"/>
                <a:ea typeface="Roboto"/>
              </a:rPr>
              <a:t> promoter and non-promoter dataset.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87" name="CustomShape 4"/>
          <p:cNvSpPr/>
          <p:nvPr/>
        </p:nvSpPr>
        <p:spPr>
          <a:xfrm>
            <a:off x="311760" y="1823400"/>
            <a:ext cx="8054280" cy="50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Roboto"/>
                <a:ea typeface="Roboto"/>
              </a:rPr>
              <a:t>Below are the results of the model in graphical format :-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en-IN</dc:language>
  <cp:lastModifiedBy/>
  <dcterms:modified xsi:type="dcterms:W3CDTF">2019-02-18T11:55:17Z</dcterms:modified>
  <cp:revision>1</cp:revision>
  <dc:subject/>
  <dc:title/>
</cp:coreProperties>
</file>