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6858000" cx="12192000"/>
  <p:notesSz cx="6858000" cy="9144000"/>
  <p:embeddedFontLst>
    <p:embeddedFont>
      <p:font typeface="Corbel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bel-bold.fntdata"/><Relationship Id="rId20" Type="http://schemas.openxmlformats.org/officeDocument/2006/relationships/slide" Target="slides/slide16.xml"/><Relationship Id="rId42" Type="http://schemas.openxmlformats.org/officeDocument/2006/relationships/font" Target="fonts/Corbel-boldItalic.fntdata"/><Relationship Id="rId41" Type="http://schemas.openxmlformats.org/officeDocument/2006/relationships/font" Target="fonts/Corbel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Corbel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0d7e8d51e_3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0d7e8d51e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0d7e8d51e_3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0d7e8d51e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0d7e8d51e_3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0d7e8d51e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0d7e8d51e_3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0d7e8d51e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0d7e8d51e_3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0d7e8d51e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0d7e8d51e_3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0d7e8d51e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0d7e8d51e_1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0d7e8d51e_1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0d7e8d51e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0d7e8d5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0d7e8d51e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0d7e8d51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0d7e8d51e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0d7e8d51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0d7e8d51e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0d7e8d5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0d7e8d51e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0d7e8d5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0d7e8d51e_4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0d7e8d51e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0d7e8d51e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0d7e8d51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0d7e8d51e_4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0d7e8d51e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0d7e8d51e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0d7e8d51e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0d7e8d51e_3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0d7e8d51e_3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0d7e8d51e_4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0d7e8d51e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50d7e8d51e_1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50d7e8d51e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0d7e8d51e_6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0d7e8d51e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0d7e8d51e_6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0d7e8d51e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0d7e8d51e_6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0d7e8d51e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0d7e8d51e_3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0d7e8d51e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0d7e8d51e_3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0d7e8d51e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0d7e8d51e_3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0d7e8d51e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0d7e8d51e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0d7e8d51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0d7e8d51e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0d7e8d51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b="0" sz="59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loud.google.com/automl/ui/text/models/list?project=auto-nlp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microsoft.com/en-us/python/api/overview/azure/dataprep/intro?view=azure-dataprep-py#summary" TargetMode="External"/><Relationship Id="rId4" Type="http://schemas.openxmlformats.org/officeDocument/2006/relationships/hyperlink" Target="https://docs.microsoft.com/en-us/python/api/overview/azure/dataprep/intro?view=azure-dataprep-py#intelligent" TargetMode="External"/><Relationship Id="rId5" Type="http://schemas.openxmlformats.org/officeDocument/2006/relationships/hyperlink" Target="https://docs.microsoft.com/en-us/python/api/overview/azure/dataprep/intro?view=azure-dataprep-py#assert" TargetMode="External"/><Relationship Id="rId6" Type="http://schemas.openxmlformats.org/officeDocument/2006/relationships/hyperlink" Target="https://docs.microsoft.com/en-gb/azure/machine-learning/service/tutorial-auto-train-model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n.wikipedia.org/wiki/Binary_expression_tree" TargetMode="External"/><Relationship Id="rId4" Type="http://schemas.openxmlformats.org/officeDocument/2006/relationships/hyperlink" Target="http://scikit-learn.org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dask.pydata.org/en/latest/" TargetMode="External"/><Relationship Id="rId4" Type="http://schemas.openxmlformats.org/officeDocument/2006/relationships/hyperlink" Target="http://dask.pydata.org/en/latest/install.html" TargetMode="External"/><Relationship Id="rId5" Type="http://schemas.openxmlformats.org/officeDocument/2006/relationships/hyperlink" Target="https://dask-ml.readthedocs.io/en/latest/install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automl.info/" TargetMode="External"/><Relationship Id="rId4" Type="http://schemas.openxmlformats.org/officeDocument/2006/relationships/hyperlink" Target="https://www.automl.org/automl/" TargetMode="External"/><Relationship Id="rId10" Type="http://schemas.openxmlformats.org/officeDocument/2006/relationships/hyperlink" Target="https://www.mavenwave.com/cloud-machine-learning/why-googles-cloud-auto-ml-is-most-important-launch-yet/" TargetMode="External"/><Relationship Id="rId9" Type="http://schemas.openxmlformats.org/officeDocument/2006/relationships/hyperlink" Target="https://automl.github.io/auto-sklearn/stable/manual.html" TargetMode="External"/><Relationship Id="rId5" Type="http://schemas.openxmlformats.org/officeDocument/2006/relationships/hyperlink" Target="https://xgboost.readthedocs.io/en/latest/tutorials/model.html" TargetMode="External"/><Relationship Id="rId6" Type="http://schemas.openxmlformats.org/officeDocument/2006/relationships/hyperlink" Target="https://xgboost.readthedocs.io/en/latest/tutorials/model.html" TargetMode="External"/><Relationship Id="rId7" Type="http://schemas.openxmlformats.org/officeDocument/2006/relationships/hyperlink" Target="https://automl.github.io/auto-sklearn/stable/examples/example_regression.html#sphx-glr-download-examples-example-regression-py" TargetMode="External"/><Relationship Id="rId8" Type="http://schemas.openxmlformats.org/officeDocument/2006/relationships/hyperlink" Target="https://learning.oreilly.com/library/view/hands-on-automated-machine/9781788629898/#toc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loud.google.com/automl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ml4aad.org/wp-content/uploads/2018/12/nas-1.pdf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8750" y="920750"/>
            <a:ext cx="5095800" cy="15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Corbel"/>
              <a:buNone/>
            </a:pPr>
            <a:r>
              <a:rPr lang="en-US" sz="7200"/>
              <a:t>AUTO-ML</a:t>
            </a:r>
            <a:endParaRPr sz="7200"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285749" y="2905124"/>
            <a:ext cx="7315200" cy="25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400"/>
              <a:t>PRESENTED BY</a:t>
            </a:r>
            <a:endParaRPr sz="2400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400" u="sng"/>
              <a:t>Team - </a:t>
            </a:r>
            <a:r>
              <a:rPr lang="en-US" sz="2400" u="sng">
                <a:latin typeface="Arial"/>
                <a:ea typeface="Arial"/>
                <a:cs typeface="Arial"/>
                <a:sym typeface="Arial"/>
              </a:rPr>
              <a:t>5</a:t>
            </a:r>
            <a:endParaRPr sz="2400" u="sng">
              <a:latin typeface="Arial"/>
              <a:ea typeface="Arial"/>
              <a:cs typeface="Arial"/>
              <a:sym typeface="Arial"/>
            </a:endParaRPr>
          </a:p>
          <a:p>
            <a:pPr indent="-3556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Saumil Shah</a:t>
            </a:r>
            <a:endParaRPr sz="2400"/>
          </a:p>
          <a:p>
            <a:pPr indent="-3556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Nikita Gawde</a:t>
            </a:r>
            <a:endParaRPr sz="2400"/>
          </a:p>
          <a:p>
            <a:pPr indent="-3556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Harshitha GS</a:t>
            </a:r>
            <a:endParaRPr sz="2400"/>
          </a:p>
          <a:p>
            <a:pPr indent="-3556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/>
              <a:t>Bhavya Haridas</a:t>
            </a:r>
            <a:endParaRPr sz="2400"/>
          </a:p>
          <a:p>
            <a:pPr indent="-20320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240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875" y="793750"/>
            <a:ext cx="7096124" cy="5304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Create Dataset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8650" y="0"/>
            <a:ext cx="5991225" cy="29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7025" y="2572500"/>
            <a:ext cx="8051375" cy="41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Dashboard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837525" y="737000"/>
            <a:ext cx="7315200" cy="291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https://cloud.google.com/automl/ui/text/models/list?project=auto-nlp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000000"/>
                </a:solidFill>
              </a:rPr>
              <a:t>Score Threshold - </a:t>
            </a:r>
            <a:r>
              <a:rPr lang="en-US" sz="1800">
                <a:solidFill>
                  <a:srgbClr val="000000"/>
                </a:solidFill>
              </a:rPr>
              <a:t>customisable</a:t>
            </a:r>
            <a:r>
              <a:rPr lang="en-US" sz="1800">
                <a:solidFill>
                  <a:srgbClr val="000000"/>
                </a:solidFill>
              </a:rPr>
              <a:t> level of confidence to classify.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000000"/>
                </a:solidFill>
              </a:rPr>
              <a:t>Average Precision - how well model performs across all score thresholds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000000"/>
                </a:solidFill>
              </a:rPr>
              <a:t>Precision - Higher the precision, fewer false positives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000000"/>
                </a:solidFill>
              </a:rPr>
              <a:t>Recall - Number of examples that were assigned a label. Higher the recall, fewer false positives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0525" y="3301850"/>
            <a:ext cx="6995520" cy="29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E-NAS and Auto-Keras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Computational bottleneck of NAS - train model till convergence; measure its test accuracy; throw away all the trained weights.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Transfer learning - higher accuracy - networks trained on somewhat similar tasks discover similar weights.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Enhanced NAS forces models to share weights than train from scratch - faster convergence.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Auto-keras - open source deep learning alternative for Google Cloud AutoML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Uses E-NAS and Network Morphism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ctrTitle"/>
          </p:nvPr>
        </p:nvSpPr>
        <p:spPr>
          <a:xfrm>
            <a:off x="1069848" y="1298448"/>
            <a:ext cx="7315200" cy="3255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MS Azure ML Services</a:t>
            </a:r>
            <a:endParaRPr sz="7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SDK Features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948925" y="195575"/>
            <a:ext cx="7315200" cy="385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SDKs and cloud services to quickly prep data, train, and deploy machine learning models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Improves productivity with autoscaling compute and pipelines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Can be used on open source Python frameworks - TensorFlow, PyTorch, and scikit-learn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Provides advanced data pipelining -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Unattended runs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Mixed and diverse compute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Reusability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Tracking and versioning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Model Explainability - 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Awareness of pipeline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Feature importance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Image source - https://docs.microsoft.com/en-us/azure/machine-learning/service/concept-automated-ml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950" y="4402675"/>
            <a:ext cx="59436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Models tried while training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875" y="493275"/>
            <a:ext cx="7522626" cy="61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Azure Machine Learning Data Prep SDK</a:t>
            </a:r>
            <a:endParaRPr b="1"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●"/>
            </a:pPr>
            <a:r>
              <a:rPr lang="en-US" sz="1800">
                <a:solidFill>
                  <a:schemeClr val="dk1"/>
                </a:solidFill>
              </a:rPr>
              <a:t>Explore, cleanse and transform data for machine learning workflows.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●"/>
            </a:pPr>
            <a:r>
              <a:rPr lang="en-US" sz="1800">
                <a:solidFill>
                  <a:schemeClr val="dk1"/>
                </a:solidFill>
              </a:rPr>
              <a:t>SDK includes functionalities like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○"/>
            </a:pPr>
            <a:r>
              <a:rPr lang="en-US">
                <a:solidFill>
                  <a:schemeClr val="dk1"/>
                </a:solidFill>
              </a:rPr>
              <a:t>Automatic file detection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○"/>
            </a:pPr>
            <a:r>
              <a:rPr lang="en-US">
                <a:solidFill>
                  <a:schemeClr val="dk1"/>
                </a:solidFill>
                <a:uFill>
                  <a:noFill/>
                </a:uFill>
                <a:hlinkClick r:id="rId3"/>
              </a:rPr>
              <a:t>Summary statistics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○"/>
            </a:pPr>
            <a:r>
              <a:rPr lang="en-US">
                <a:solidFill>
                  <a:schemeClr val="dk1"/>
                </a:solidFill>
                <a:uFill>
                  <a:noFill/>
                </a:uFill>
                <a:hlinkClick r:id="rId4"/>
              </a:rPr>
              <a:t>Intelligent time-saving transformations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○"/>
            </a:pPr>
            <a:r>
              <a:rPr lang="en-US">
                <a:solidFill>
                  <a:schemeClr val="dk1"/>
                </a:solidFill>
                <a:uFill>
                  <a:noFill/>
                </a:uFill>
                <a:hlinkClick r:id="rId5"/>
              </a:rPr>
              <a:t>Assertion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●"/>
            </a:pPr>
            <a:r>
              <a:rPr lang="en-US" sz="1800">
                <a:solidFill>
                  <a:schemeClr val="dk1"/>
                </a:solidFill>
              </a:rPr>
              <a:t>Benefits of SDK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○"/>
            </a:pPr>
            <a:r>
              <a:rPr lang="en-US">
                <a:solidFill>
                  <a:schemeClr val="dk1"/>
                </a:solidFill>
              </a:rPr>
              <a:t>Cross-platform functionality.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○"/>
            </a:pPr>
            <a:r>
              <a:rPr lang="en-US">
                <a:solidFill>
                  <a:schemeClr val="dk1"/>
                </a:solidFill>
              </a:rPr>
              <a:t>Intelligent transformations powered by AI.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○"/>
            </a:pPr>
            <a:r>
              <a:rPr lang="en-US">
                <a:solidFill>
                  <a:schemeClr val="dk1"/>
                </a:solidFill>
              </a:rPr>
              <a:t>Seamless integration with other Azure Machine Learning services.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AUTO-TRAIN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https://docs.microsoft.com/en-gb/azure/machine-learning/service/tutorial-auto-train-models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ctrTitle"/>
          </p:nvPr>
        </p:nvSpPr>
        <p:spPr>
          <a:xfrm>
            <a:off x="1069850" y="1298449"/>
            <a:ext cx="7315200" cy="226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H2O.ai</a:t>
            </a:r>
            <a:endParaRPr sz="7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 source machine learning and predictive analytics platform 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Source code is written in Java. 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Algorithms implemented on H2O’s distributed Map/Reduce framework using Java Fork/Join framework for multi-threading.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parser has built-in intelligence to get the format and datatype of data imported from multiple sources.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Rest API  used by H2O’s web interface (Flow UI), R binding (H2O-R), and Python binding (H2O-Python).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Stacked Ensembles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●"/>
            </a:pPr>
            <a:r>
              <a:rPr lang="en-US" sz="1800">
                <a:solidFill>
                  <a:schemeClr val="dk1"/>
                </a:solidFill>
              </a:rPr>
              <a:t>Ensemble machine learning methods used to obtain better predictive performance than could be obtained from any of the constituent learning algorithms.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225" y="864100"/>
            <a:ext cx="47625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Why automate Machine Learning??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Improve efficiency of ML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Accelerate research on ML</a:t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Make ML available to non-ML experts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688619">
            <a:off x="7459490" y="640297"/>
            <a:ext cx="4448395" cy="348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Stacked Ensembles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●"/>
            </a:pPr>
            <a:r>
              <a:rPr lang="en-US" sz="1800">
                <a:solidFill>
                  <a:schemeClr val="dk1"/>
                </a:solidFill>
              </a:rPr>
              <a:t>H2O’s Stacked Ensemble method is supervised ensemble machine learning algorithm 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●"/>
            </a:pPr>
            <a:r>
              <a:rPr lang="en-US" sz="1800">
                <a:solidFill>
                  <a:schemeClr val="dk1"/>
                </a:solidFill>
              </a:rPr>
              <a:t>Stacking, also called Super Learning , is a class of algorithms that involves training a second-level “meta learner” to find the optimal combination of the base learners.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●"/>
            </a:pPr>
            <a:r>
              <a:rPr lang="en-US" sz="1800">
                <a:solidFill>
                  <a:schemeClr val="dk1"/>
                </a:solidFill>
              </a:rPr>
              <a:t>The Super Learner ensemble is distinguished by the use of cross-validation to form “level-one” data, or the data that the meta learning algorithm is trained on.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Stacked Ensembles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Set up the ensemble.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lang="en-US" sz="1600">
                <a:solidFill>
                  <a:schemeClr val="dk1"/>
                </a:solidFill>
              </a:rPr>
              <a:t>Specify a list of L base algorithms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lang="en-US" sz="1600">
                <a:solidFill>
                  <a:schemeClr val="dk1"/>
                </a:solidFill>
              </a:rPr>
              <a:t>Specify a meta learning algorithm.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Train the ensemble.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lang="en-US" sz="1600">
                <a:solidFill>
                  <a:schemeClr val="dk1"/>
                </a:solidFill>
              </a:rPr>
              <a:t>Train each of the L base algorithms on the training set.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lang="en-US" sz="1600">
                <a:solidFill>
                  <a:schemeClr val="dk1"/>
                </a:solidFill>
              </a:rPr>
              <a:t>Perform k-fold cross-validation on each of these learners and collect the cross-validated predicted values.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lang="en-US" sz="1600">
                <a:solidFill>
                  <a:schemeClr val="dk1"/>
                </a:solidFill>
              </a:rPr>
              <a:t>The N cross-validated predicted values from each of the L algorithms are combined to form a new N x L matrix. This matrix, along with the original response vector, is called the “level-one” data.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lang="en-US" sz="1600">
                <a:solidFill>
                  <a:schemeClr val="dk1"/>
                </a:solidFill>
              </a:rPr>
              <a:t>Train the meta learning algorithm on the level-one data. The “ensemble model” consists of the L base learning models and the meta learning model, which can then be used to generate predictions on a test set.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Predict on new data.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lang="en-US" sz="1600">
                <a:solidFill>
                  <a:schemeClr val="dk1"/>
                </a:solidFill>
              </a:rPr>
              <a:t>Generate ensemble predictions using the predictions from the base learners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</a:rPr>
              <a:t>  	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ctrTitle"/>
          </p:nvPr>
        </p:nvSpPr>
        <p:spPr>
          <a:xfrm>
            <a:off x="1069848" y="1298448"/>
            <a:ext cx="7315200" cy="3255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Auto-Sklearn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Char char="●"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</a:rPr>
              <a:t>Auto-sklearn won both the </a:t>
            </a:r>
            <a:r>
              <a:rPr i="1" lang="en-US" sz="1800">
                <a:solidFill>
                  <a:srgbClr val="000000"/>
                </a:solidFill>
                <a:highlight>
                  <a:srgbClr val="FFFFFF"/>
                </a:highlight>
              </a:rPr>
              <a:t>auto track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</a:rPr>
              <a:t> and the </a:t>
            </a:r>
            <a:r>
              <a:rPr i="1" lang="en-US" sz="1800">
                <a:solidFill>
                  <a:srgbClr val="000000"/>
                </a:solidFill>
                <a:highlight>
                  <a:srgbClr val="FFFFFF"/>
                </a:highlight>
              </a:rPr>
              <a:t>tweakathon 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</a:rPr>
              <a:t>phases of the ChaLearn Machine Learning Algorithm Competition.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Char char="●"/>
            </a:pPr>
            <a:r>
              <a:rPr lang="en-US" sz="1800">
                <a:solidFill>
                  <a:srgbClr val="000000"/>
                </a:solidFill>
              </a:rPr>
              <a:t>It leverages recent </a:t>
            </a:r>
            <a:r>
              <a:rPr lang="en-US" sz="1800">
                <a:solidFill>
                  <a:srgbClr val="000000"/>
                </a:solidFill>
              </a:rPr>
              <a:t>advances</a:t>
            </a:r>
            <a:r>
              <a:rPr lang="en-US" sz="1800">
                <a:solidFill>
                  <a:srgbClr val="000000"/>
                </a:solidFill>
              </a:rPr>
              <a:t> in Bayesian optimization, meta-learning and ensemble construction.</a:t>
            </a:r>
            <a:r>
              <a:rPr lang="en-US" sz="1800">
                <a:solidFill>
                  <a:schemeClr val="dk1"/>
                </a:solidFill>
              </a:rPr>
              <a:t>It frees a machine learning user from algorithm selection and hyperparameter tuning.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rbel"/>
              <a:buChar char="●"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</a:rPr>
              <a:t>It has the following system requirements: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</a:rPr>
              <a:t>      1.Linux operating system (for example Ubuntu) 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</a:rPr>
              <a:t>      2.Python (&gt;=3.5) 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</a:rPr>
              <a:t>      3.C++ compiler (with C++11 supports)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</a:rPr>
              <a:t>      4.SWIG (version 3.0 or later)</a:t>
            </a:r>
            <a:endParaRPr sz="1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Installation Process</a:t>
            </a:r>
            <a:endParaRPr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</a:rPr>
              <a:t>Ensure that above system requirements are met and then in terminal type the following commands: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Corbel"/>
              <a:buAutoNum type="arabicPeriod"/>
            </a:pPr>
            <a:r>
              <a:rPr lang="en-US" sz="1400">
                <a:solidFill>
                  <a:srgbClr val="333333"/>
                </a:solidFill>
                <a:highlight>
                  <a:srgbClr val="F5F5F5"/>
                </a:highlight>
              </a:rPr>
              <a:t>curl https:</a:t>
            </a:r>
            <a:r>
              <a:rPr lang="en-US" sz="1400">
                <a:solidFill>
                  <a:srgbClr val="666666"/>
                </a:solidFill>
                <a:highlight>
                  <a:srgbClr val="F5F5F5"/>
                </a:highlight>
              </a:rPr>
              <a:t>//</a:t>
            </a:r>
            <a:r>
              <a:rPr lang="en-US" sz="1400">
                <a:solidFill>
                  <a:srgbClr val="333333"/>
                </a:solidFill>
                <a:highlight>
                  <a:srgbClr val="F5F5F5"/>
                </a:highlight>
              </a:rPr>
              <a:t>raw</a:t>
            </a:r>
            <a:r>
              <a:rPr lang="en-US" sz="1400">
                <a:solidFill>
                  <a:srgbClr val="666666"/>
                </a:solidFill>
                <a:highlight>
                  <a:srgbClr val="F5F5F5"/>
                </a:highlight>
              </a:rPr>
              <a:t>.</a:t>
            </a:r>
            <a:r>
              <a:rPr lang="en-US" sz="1400">
                <a:solidFill>
                  <a:srgbClr val="333333"/>
                </a:solidFill>
                <a:highlight>
                  <a:srgbClr val="F5F5F5"/>
                </a:highlight>
              </a:rPr>
              <a:t>githubusercontent</a:t>
            </a:r>
            <a:r>
              <a:rPr lang="en-US" sz="1400">
                <a:solidFill>
                  <a:srgbClr val="666666"/>
                </a:solidFill>
                <a:highlight>
                  <a:srgbClr val="F5F5F5"/>
                </a:highlight>
              </a:rPr>
              <a:t>.</a:t>
            </a:r>
            <a:r>
              <a:rPr lang="en-US" sz="1400">
                <a:solidFill>
                  <a:srgbClr val="333333"/>
                </a:solidFill>
                <a:highlight>
                  <a:srgbClr val="F5F5F5"/>
                </a:highlight>
              </a:rPr>
              <a:t>com</a:t>
            </a:r>
            <a:r>
              <a:rPr lang="en-US" sz="1400">
                <a:solidFill>
                  <a:srgbClr val="666666"/>
                </a:solidFill>
                <a:highlight>
                  <a:srgbClr val="F5F5F5"/>
                </a:highlight>
              </a:rPr>
              <a:t>/</a:t>
            </a:r>
            <a:r>
              <a:rPr lang="en-US" sz="1400">
                <a:solidFill>
                  <a:srgbClr val="333333"/>
                </a:solidFill>
                <a:highlight>
                  <a:srgbClr val="F5F5F5"/>
                </a:highlight>
              </a:rPr>
              <a:t>automl</a:t>
            </a:r>
            <a:r>
              <a:rPr lang="en-US" sz="1400">
                <a:solidFill>
                  <a:srgbClr val="666666"/>
                </a:solidFill>
                <a:highlight>
                  <a:srgbClr val="F5F5F5"/>
                </a:highlight>
              </a:rPr>
              <a:t>/</a:t>
            </a:r>
            <a:r>
              <a:rPr lang="en-US" sz="1400">
                <a:solidFill>
                  <a:srgbClr val="333333"/>
                </a:solidFill>
                <a:highlight>
                  <a:srgbClr val="F5F5F5"/>
                </a:highlight>
              </a:rPr>
              <a:t>auto</a:t>
            </a:r>
            <a:r>
              <a:rPr lang="en-US" sz="1400">
                <a:solidFill>
                  <a:srgbClr val="666666"/>
                </a:solidFill>
                <a:highlight>
                  <a:srgbClr val="F5F5F5"/>
                </a:highlight>
              </a:rPr>
              <a:t>-</a:t>
            </a:r>
            <a:r>
              <a:rPr lang="en-US" sz="1400">
                <a:solidFill>
                  <a:srgbClr val="333333"/>
                </a:solidFill>
                <a:highlight>
                  <a:srgbClr val="F5F5F5"/>
                </a:highlight>
              </a:rPr>
              <a:t>sklearn</a:t>
            </a:r>
            <a:r>
              <a:rPr lang="en-US" sz="1400">
                <a:solidFill>
                  <a:srgbClr val="666666"/>
                </a:solidFill>
                <a:highlight>
                  <a:srgbClr val="F5F5F5"/>
                </a:highlight>
              </a:rPr>
              <a:t>/</a:t>
            </a:r>
            <a:r>
              <a:rPr lang="en-US" sz="1400">
                <a:solidFill>
                  <a:srgbClr val="333333"/>
                </a:solidFill>
                <a:highlight>
                  <a:srgbClr val="F5F5F5"/>
                </a:highlight>
              </a:rPr>
              <a:t>master</a:t>
            </a:r>
            <a:r>
              <a:rPr lang="en-US" sz="1400">
                <a:solidFill>
                  <a:srgbClr val="666666"/>
                </a:solidFill>
                <a:highlight>
                  <a:srgbClr val="F5F5F5"/>
                </a:highlight>
              </a:rPr>
              <a:t>/</a:t>
            </a:r>
            <a:r>
              <a:rPr lang="en-US" sz="1400">
                <a:solidFill>
                  <a:srgbClr val="333333"/>
                </a:solidFill>
                <a:highlight>
                  <a:srgbClr val="F5F5F5"/>
                </a:highlight>
              </a:rPr>
              <a:t>requirements</a:t>
            </a:r>
            <a:r>
              <a:rPr lang="en-US" sz="1400">
                <a:solidFill>
                  <a:srgbClr val="666666"/>
                </a:solidFill>
                <a:highlight>
                  <a:srgbClr val="F5F5F5"/>
                </a:highlight>
              </a:rPr>
              <a:t>.</a:t>
            </a:r>
            <a:r>
              <a:rPr lang="en-US" sz="1400">
                <a:solidFill>
                  <a:srgbClr val="333333"/>
                </a:solidFill>
                <a:highlight>
                  <a:srgbClr val="F5F5F5"/>
                </a:highlight>
              </a:rPr>
              <a:t>txt </a:t>
            </a:r>
            <a:r>
              <a:rPr lang="en-US" sz="1400">
                <a:solidFill>
                  <a:srgbClr val="666666"/>
                </a:solidFill>
                <a:highlight>
                  <a:srgbClr val="F5F5F5"/>
                </a:highlight>
              </a:rPr>
              <a:t>|</a:t>
            </a:r>
            <a:r>
              <a:rPr lang="en-US" sz="1400">
                <a:solidFill>
                  <a:srgbClr val="333333"/>
                </a:solidFill>
                <a:highlight>
                  <a:srgbClr val="F5F5F5"/>
                </a:highlight>
              </a:rPr>
              <a:t> xargs </a:t>
            </a:r>
            <a:r>
              <a:rPr lang="en-US" sz="1400">
                <a:solidFill>
                  <a:srgbClr val="666666"/>
                </a:solidFill>
                <a:highlight>
                  <a:srgbClr val="F5F5F5"/>
                </a:highlight>
              </a:rPr>
              <a:t>-</a:t>
            </a:r>
            <a:r>
              <a:rPr lang="en-US" sz="1400">
                <a:solidFill>
                  <a:srgbClr val="333333"/>
                </a:solidFill>
                <a:highlight>
                  <a:srgbClr val="F5F5F5"/>
                </a:highlight>
              </a:rPr>
              <a:t>n </a:t>
            </a:r>
            <a:r>
              <a:rPr lang="en-US" sz="1400">
                <a:solidFill>
                  <a:srgbClr val="208050"/>
                </a:solidFill>
                <a:highlight>
                  <a:srgbClr val="F5F5F5"/>
                </a:highlight>
              </a:rPr>
              <a:t>1</a:t>
            </a:r>
            <a:r>
              <a:rPr lang="en-US" sz="1400">
                <a:solidFill>
                  <a:srgbClr val="333333"/>
                </a:solidFill>
                <a:highlight>
                  <a:srgbClr val="F5F5F5"/>
                </a:highlight>
              </a:rPr>
              <a:t> </a:t>
            </a:r>
            <a:r>
              <a:rPr lang="en-US" sz="1400">
                <a:solidFill>
                  <a:srgbClr val="666666"/>
                </a:solidFill>
                <a:highlight>
                  <a:srgbClr val="F5F5F5"/>
                </a:highlight>
              </a:rPr>
              <a:t>-</a:t>
            </a:r>
            <a:r>
              <a:rPr lang="en-US" sz="1400">
                <a:solidFill>
                  <a:srgbClr val="333333"/>
                </a:solidFill>
                <a:highlight>
                  <a:srgbClr val="F5F5F5"/>
                </a:highlight>
              </a:rPr>
              <a:t>L </a:t>
            </a:r>
            <a:r>
              <a:rPr lang="en-US" sz="1400">
                <a:solidFill>
                  <a:srgbClr val="208050"/>
                </a:solidFill>
                <a:highlight>
                  <a:srgbClr val="F5F5F5"/>
                </a:highlight>
              </a:rPr>
              <a:t>1</a:t>
            </a:r>
            <a:r>
              <a:rPr lang="en-US" sz="1400">
                <a:solidFill>
                  <a:srgbClr val="333333"/>
                </a:solidFill>
                <a:highlight>
                  <a:srgbClr val="F5F5F5"/>
                </a:highlight>
              </a:rPr>
              <a:t> pip install</a:t>
            </a:r>
            <a:endParaRPr sz="1400">
              <a:solidFill>
                <a:srgbClr val="333333"/>
              </a:solidFill>
              <a:highlight>
                <a:srgbClr val="F5F5F5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Corbel"/>
              <a:buAutoNum type="arabicPeriod"/>
            </a:pPr>
            <a:r>
              <a:rPr lang="en-US" sz="1400">
                <a:solidFill>
                  <a:srgbClr val="333333"/>
                </a:solidFill>
                <a:highlight>
                  <a:srgbClr val="F5F5F5"/>
                </a:highlight>
              </a:rPr>
              <a:t>pip install auto</a:t>
            </a:r>
            <a:r>
              <a:rPr lang="en-US" sz="1400">
                <a:solidFill>
                  <a:srgbClr val="666666"/>
                </a:solidFill>
                <a:highlight>
                  <a:srgbClr val="F5F5F5"/>
                </a:highlight>
              </a:rPr>
              <a:t>-</a:t>
            </a:r>
            <a:r>
              <a:rPr lang="en-US" sz="1400">
                <a:solidFill>
                  <a:srgbClr val="333333"/>
                </a:solidFill>
                <a:highlight>
                  <a:srgbClr val="F5F5F5"/>
                </a:highlight>
              </a:rPr>
              <a:t>sklearn</a:t>
            </a:r>
            <a:endParaRPr sz="1400">
              <a:solidFill>
                <a:srgbClr val="333333"/>
              </a:solidFill>
              <a:highlight>
                <a:srgbClr val="F5F5F5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Corbel"/>
              <a:buAutoNum type="arabicPeriod"/>
            </a:pPr>
            <a:r>
              <a:rPr lang="en-US" sz="1400">
                <a:solidFill>
                  <a:srgbClr val="24292E"/>
                </a:solidFill>
                <a:highlight>
                  <a:srgbClr val="F5F5F5"/>
                </a:highlight>
              </a:rPr>
              <a:t>pip install pyrfr</a:t>
            </a:r>
            <a:endParaRPr sz="1400">
              <a:solidFill>
                <a:srgbClr val="24292E"/>
              </a:solidFill>
              <a:highlight>
                <a:srgbClr val="F5F5F5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rgbClr val="24292E"/>
                </a:solidFill>
                <a:highlight>
                  <a:srgbClr val="FFFFFF"/>
                </a:highlight>
              </a:rPr>
              <a:t>If there’s error during installation of pyrfr package then create a virtual environment.The steps are:</a:t>
            </a:r>
            <a:endParaRPr sz="14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AutoNum type="arabicPeriod"/>
            </a:pPr>
            <a:r>
              <a:rPr b="1" lang="en-US" sz="1400">
                <a:solidFill>
                  <a:schemeClr val="dk1"/>
                </a:solidFill>
              </a:rPr>
              <a:t>python3 -m pip install --user virtualenv (installing virtual environment for MacOS and Linux)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</a:rPr>
              <a:t>py -m pip install --user virtualenv (for Windows)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8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AutoNum type="arabicPeriod"/>
            </a:pPr>
            <a:r>
              <a:rPr b="1" lang="en-US" sz="1400">
                <a:solidFill>
                  <a:schemeClr val="dk1"/>
                </a:solidFill>
              </a:rPr>
              <a:t>python3 -m virtualenv env ( creating a virtual environment)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8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</a:rPr>
              <a:t>	</a:t>
            </a:r>
            <a:r>
              <a:rPr b="1" lang="en-US" sz="1400">
                <a:solidFill>
                  <a:srgbClr val="333333"/>
                </a:solidFill>
              </a:rPr>
              <a:t>py -m virtualenv env (for Windows)</a:t>
            </a:r>
            <a:endParaRPr sz="1400">
              <a:solidFill>
                <a:srgbClr val="333333"/>
              </a:solidFill>
              <a:highlight>
                <a:srgbClr val="EEFFCC"/>
              </a:highlight>
            </a:endParaRPr>
          </a:p>
          <a:p>
            <a:pPr indent="-317500" lvl="0" marL="457200" rtl="0" algn="l">
              <a:lnSpc>
                <a:spcPct val="1158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AutoNum type="arabicPeriod"/>
            </a:pPr>
            <a:r>
              <a:rPr b="1" lang="en-US" sz="1400">
                <a:solidFill>
                  <a:schemeClr val="dk1"/>
                </a:solidFill>
              </a:rPr>
              <a:t>source env/bin/activate ( activating a virtual env)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8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</a:rPr>
              <a:t>	</a:t>
            </a:r>
            <a:r>
              <a:rPr b="1" lang="en-US" sz="1400">
                <a:solidFill>
                  <a:srgbClr val="666666"/>
                </a:solidFill>
              </a:rPr>
              <a:t>.</a:t>
            </a:r>
            <a:r>
              <a:rPr b="1" lang="en-US" sz="1400">
                <a:solidFill>
                  <a:srgbClr val="333333"/>
                </a:solidFill>
              </a:rPr>
              <a:t>\env\Scripts\activate (for Windows)</a:t>
            </a:r>
            <a:endParaRPr b="1" sz="1400">
              <a:solidFill>
                <a:srgbClr val="333333"/>
              </a:solidFill>
              <a:highlight>
                <a:srgbClr val="EEFFCC"/>
              </a:highlight>
            </a:endParaRPr>
          </a:p>
          <a:p>
            <a:pPr indent="-317500" lvl="0" marL="457200" rtl="0" algn="l">
              <a:lnSpc>
                <a:spcPct val="1158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AutoNum type="arabicPeriod"/>
            </a:pPr>
            <a:r>
              <a:rPr b="1" lang="en-US" sz="1400">
                <a:solidFill>
                  <a:schemeClr val="dk1"/>
                </a:solidFill>
              </a:rPr>
              <a:t>Then install the pyrfr package and the auto-sklearn package using the pip command.</a:t>
            </a:r>
            <a:endParaRPr sz="1400">
              <a:solidFill>
                <a:srgbClr val="333333"/>
              </a:solidFill>
              <a:highlight>
                <a:srgbClr val="EEFFCC"/>
              </a:highlight>
            </a:endParaRPr>
          </a:p>
          <a:p>
            <a:pPr indent="-3175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400"/>
              <a:buFont typeface="Corbel"/>
              <a:buAutoNum type="arabicPeriod"/>
            </a:pPr>
            <a:r>
              <a:rPr b="1" lang="en-US" sz="1400">
                <a:solidFill>
                  <a:srgbClr val="333333"/>
                </a:solidFill>
              </a:rPr>
              <a:t>Deactivate (to stop the virtual environment)</a:t>
            </a:r>
            <a:endParaRPr b="1" sz="14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7"/>
          <p:cNvPicPr preferRelativeResize="0"/>
          <p:nvPr/>
        </p:nvPicPr>
        <p:blipFill rotWithShape="1">
          <a:blip r:embed="rId3">
            <a:alphaModFix/>
          </a:blip>
          <a:srcRect b="0" l="0" r="0" t="2837"/>
          <a:stretch/>
        </p:blipFill>
        <p:spPr>
          <a:xfrm>
            <a:off x="927775" y="537875"/>
            <a:ext cx="10124775" cy="511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ctrTitle"/>
          </p:nvPr>
        </p:nvSpPr>
        <p:spPr>
          <a:xfrm>
            <a:off x="1069848" y="1298448"/>
            <a:ext cx="7315200" cy="3255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TPOT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</a:t>
            </a:r>
            <a:endParaRPr/>
          </a:p>
        </p:txBody>
      </p:sp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3A3A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Its called The Tree-Based Pipeline Optimization Tool (TPOT)</a:t>
            </a:r>
            <a:endParaRPr sz="1800"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3A3A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Was one of the very first AutoML methods and open-source software packages developed for the data science community</a:t>
            </a:r>
            <a:endParaRPr sz="1800"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Its goal is to automate the building of ML pipelines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combines a flexible 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expression tree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representation of pipelines TPOT makes use of this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uses Python-based 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scikit-learn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library as its ML menu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has a genetic search algorithm to find the best parameters and model ensembles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Genetic Algorithm</a:t>
            </a:r>
            <a:endParaRPr/>
          </a:p>
        </p:txBody>
      </p:sp>
      <p:sp>
        <p:nvSpPr>
          <p:cNvPr id="258" name="Google Shape;258;p40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162" y="864104"/>
            <a:ext cx="7029424" cy="4875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TPOT pipeline</a:t>
            </a:r>
            <a:endParaRPr/>
          </a:p>
        </p:txBody>
      </p:sp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2262" y="1742600"/>
            <a:ext cx="7649224" cy="359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Auto-ML Goals</a:t>
            </a:r>
            <a:endParaRPr/>
          </a:p>
        </p:txBody>
      </p:sp>
      <p:pic>
        <p:nvPicPr>
          <p:cNvPr descr="https://learning.oreilly.com/library/view/hands-on-automated-machine/9781788629898/assets/68dea311-ed6e-41c7-858d-0299a2271e88.png"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5737" y="0"/>
            <a:ext cx="565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3458291" y="471995"/>
            <a:ext cx="3311100" cy="59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01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latin typeface="Corbel"/>
                <a:ea typeface="Corbel"/>
                <a:cs typeface="Corbel"/>
                <a:sym typeface="Corbel"/>
              </a:rPr>
              <a:t>Automatically constructs ML pipelines for</a:t>
            </a:r>
            <a:endParaRPr sz="1800"/>
          </a:p>
          <a:p>
            <a:pPr indent="-5587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Corbel"/>
              <a:ea typeface="Corbel"/>
              <a:cs typeface="Corbel"/>
              <a:sym typeface="Corbel"/>
            </a:endParaRPr>
          </a:p>
          <a:p>
            <a:pPr indent="-182880" lvl="1" marL="685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latin typeface="Corbel"/>
                <a:ea typeface="Corbel"/>
                <a:cs typeface="Corbel"/>
                <a:sym typeface="Corbel"/>
              </a:rPr>
              <a:t>Data pre-processing</a:t>
            </a:r>
            <a:endParaRPr sz="1800"/>
          </a:p>
          <a:p>
            <a:pPr indent="-18288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latin typeface="Corbel"/>
                <a:ea typeface="Corbel"/>
                <a:cs typeface="Corbel"/>
                <a:sym typeface="Corbel"/>
              </a:rPr>
              <a:t>Feature engineering</a:t>
            </a:r>
            <a:endParaRPr sz="1800"/>
          </a:p>
          <a:p>
            <a:pPr indent="-18288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latin typeface="Corbel"/>
                <a:ea typeface="Corbel"/>
                <a:cs typeface="Corbel"/>
                <a:sym typeface="Corbel"/>
              </a:rPr>
              <a:t>Feature selection</a:t>
            </a:r>
            <a:endParaRPr sz="1800"/>
          </a:p>
          <a:p>
            <a:pPr indent="-18288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latin typeface="Corbel"/>
                <a:ea typeface="Corbel"/>
                <a:cs typeface="Corbel"/>
                <a:sym typeface="Corbel"/>
              </a:rPr>
              <a:t>Model selection</a:t>
            </a:r>
            <a:endParaRPr sz="1800"/>
          </a:p>
          <a:p>
            <a:pPr indent="-18288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latin typeface="Corbel"/>
                <a:ea typeface="Corbel"/>
                <a:cs typeface="Corbel"/>
                <a:sym typeface="Corbel"/>
              </a:rPr>
              <a:t>Hyper-parameter optimization</a:t>
            </a:r>
            <a:endParaRPr sz="1800"/>
          </a:p>
          <a:p>
            <a:pPr indent="-6858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Corbel"/>
              <a:ea typeface="Corbel"/>
              <a:cs typeface="Corbel"/>
              <a:sym typeface="Corbel"/>
            </a:endParaRPr>
          </a:p>
          <a:p>
            <a:pPr indent="0" lvl="1" marL="502919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Corbel"/>
              <a:ea typeface="Corbel"/>
              <a:cs typeface="Corbel"/>
              <a:sym typeface="Corbel"/>
            </a:endParaRPr>
          </a:p>
          <a:p>
            <a:pPr indent="0" lvl="1" marL="502919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Corbel"/>
              <a:ea typeface="Corbel"/>
              <a:cs typeface="Corbel"/>
              <a:sym typeface="Corbel"/>
            </a:endParaRPr>
          </a:p>
          <a:p>
            <a:pPr indent="0" lvl="1" marL="502919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Corbel"/>
              <a:ea typeface="Corbel"/>
              <a:cs typeface="Corbel"/>
              <a:sym typeface="Corbel"/>
            </a:endParaRPr>
          </a:p>
          <a:p>
            <a:pPr indent="0" lvl="1" marL="502919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Corbel"/>
              <a:ea typeface="Corbel"/>
              <a:cs typeface="Corbel"/>
              <a:sym typeface="Corbel"/>
            </a:endParaRPr>
          </a:p>
          <a:p>
            <a:pPr indent="0" lvl="1" marL="502919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Corbel"/>
              <a:ea typeface="Corbel"/>
              <a:cs typeface="Corbel"/>
              <a:sym typeface="Corbel"/>
            </a:endParaRPr>
          </a:p>
          <a:p>
            <a:pPr indent="0" lvl="1" marL="502919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latin typeface="Corbel"/>
              <a:ea typeface="Corbel"/>
              <a:cs typeface="Corbel"/>
              <a:sym typeface="Corbel"/>
            </a:endParaRPr>
          </a:p>
          <a:p>
            <a:pPr indent="0" lvl="1" marL="502919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rPr b="0" i="0" lang="en-US" sz="1100" u="none" cap="none" strike="noStrike">
                <a:latin typeface="Corbel"/>
                <a:ea typeface="Corbel"/>
                <a:cs typeface="Corbel"/>
                <a:sym typeface="Corbel"/>
              </a:rPr>
              <a:t>Image source – “Hands-on Machine Leaning” – by  Umit Mert Cakmak, Sibanjan Das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-186431" y="20995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TPOT Installation</a:t>
            </a:r>
            <a:endParaRPr/>
          </a:p>
        </p:txBody>
      </p:sp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To install Xgboost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pip 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r>
              <a:rPr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xgboost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If you plan to use </a:t>
            </a:r>
            <a:r>
              <a:rPr lang="en-US" sz="1800">
                <a:solidFill>
                  <a:srgbClr val="000000"/>
                </a:solidFill>
                <a:highlight>
                  <a:srgbClr val="FCFCFC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Dask</a:t>
            </a:r>
            <a:r>
              <a:rPr lang="en-US" sz="1800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for parallel training, make sure to install </a:t>
            </a:r>
            <a:r>
              <a:rPr lang="en-US" sz="1800">
                <a:solidFill>
                  <a:srgbClr val="000000"/>
                </a:solidFill>
                <a:highlight>
                  <a:srgbClr val="FCFCFC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dask[delay]</a:t>
            </a:r>
            <a:r>
              <a:rPr lang="en-US" sz="1800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>
                <a:solidFill>
                  <a:srgbClr val="000000"/>
                </a:solidFill>
                <a:highlight>
                  <a:srgbClr val="FCFCFC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dask_ml</a:t>
            </a:r>
            <a:r>
              <a:rPr lang="en-US" sz="1800">
                <a:solidFill>
                  <a:srgbClr val="00000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pip 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r>
              <a:rPr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dask[</a:t>
            </a:r>
            <a:r>
              <a:rPr b="1"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delayed</a:t>
            </a:r>
            <a:r>
              <a:rPr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 dask-ml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Finally to install TPOT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tpot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TPOT API</a:t>
            </a:r>
            <a:endParaRPr/>
          </a:p>
        </p:txBody>
      </p:sp>
      <p:sp>
        <p:nvSpPr>
          <p:cNvPr id="278" name="Google Shape;278;p43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050" y="247525"/>
            <a:ext cx="7315199" cy="303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0050" y="3466475"/>
            <a:ext cx="7315200" cy="322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Wrapping Up</a:t>
            </a:r>
            <a:endParaRPr/>
          </a:p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An Auto-ML tool like Cloud Auto-ML resolves a lot of challenges. However, an important aspect to be considered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Data Quality -poor data quality or biased data can lead to poor results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Relying on a model without accounting for biases can lead to costly results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Proper data processes and testing still need to be thoroughly applied with a model produced by Auto ML.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292" name="Google Shape;292;p45"/>
          <p:cNvSpPr txBox="1"/>
          <p:nvPr>
            <p:ph idx="1" type="body"/>
          </p:nvPr>
        </p:nvSpPr>
        <p:spPr>
          <a:xfrm>
            <a:off x="3599393" y="604233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https://automl.info/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https://www.automl.org/automl/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https://xgboost.readthedocs.io/en/latest/tutorials/model.html</a:t>
            </a:r>
            <a:endParaRPr sz="18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6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https://automl.github.io/auto-sklearn/stable/examples/example_regression.html#sphx-glr-download-examples-example-regression-py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https://learning.oreilly.com/library/view/hands-on-automated-machine/9781788629898/#toc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https://automl.github.io/auto-sklearn/stable/manual.html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https://www.mavenwave.com/cloud-machine-learning/why-googles-cloud-auto-ml-is-most-important-launch-yet/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/>
          <p:nvPr>
            <p:ph type="ctrTitle"/>
          </p:nvPr>
        </p:nvSpPr>
        <p:spPr>
          <a:xfrm>
            <a:off x="1069848" y="1298448"/>
            <a:ext cx="7315200" cy="3255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252925" y="1123825"/>
            <a:ext cx="31284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Auto-ML Libraries and Methodologies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08280" lvl="0" marL="18288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000000"/>
                </a:solidFill>
              </a:rPr>
              <a:t>Google Cloud Auto ML</a:t>
            </a:r>
            <a:endParaRPr b="1" sz="1800">
              <a:solidFill>
                <a:srgbClr val="000000"/>
              </a:solidFill>
            </a:endParaRPr>
          </a:p>
          <a:p>
            <a:pPr indent="-208280" lvl="1" marL="685800" rtl="0" algn="l"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>
                <a:solidFill>
                  <a:srgbClr val="000000"/>
                </a:solidFill>
              </a:rPr>
              <a:t>Neural Architecture Search</a:t>
            </a:r>
            <a:endParaRPr b="1">
              <a:solidFill>
                <a:srgbClr val="000000"/>
              </a:solidFill>
            </a:endParaRPr>
          </a:p>
          <a:p>
            <a:pPr indent="-208280" lvl="1" marL="6858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>
                <a:solidFill>
                  <a:srgbClr val="000000"/>
                </a:solidFill>
              </a:rPr>
              <a:t>Demo using Cloud NLP</a:t>
            </a:r>
            <a:endParaRPr b="1">
              <a:solidFill>
                <a:srgbClr val="000000"/>
              </a:solidFill>
            </a:endParaRPr>
          </a:p>
          <a:p>
            <a:pPr indent="-208280" lvl="1" marL="6858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>
                <a:solidFill>
                  <a:srgbClr val="000000"/>
                </a:solidFill>
              </a:rPr>
              <a:t>Comparison with Auto Keras</a:t>
            </a:r>
            <a:endParaRPr b="1">
              <a:solidFill>
                <a:srgbClr val="000000"/>
              </a:solidFill>
            </a:endParaRPr>
          </a:p>
          <a:p>
            <a:pPr indent="-208280" lvl="0" marL="182880" rtl="0" algn="l">
              <a:spcBef>
                <a:spcPts val="1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000000"/>
                </a:solidFill>
              </a:rPr>
              <a:t>Microsoft Azure Machine Learning Services</a:t>
            </a:r>
            <a:endParaRPr b="1" sz="1800">
              <a:solidFill>
                <a:srgbClr val="000000"/>
              </a:solidFill>
            </a:endParaRPr>
          </a:p>
          <a:p>
            <a:pPr indent="-208280" lvl="1" marL="685800" rtl="0" algn="l"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>
                <a:solidFill>
                  <a:srgbClr val="000000"/>
                </a:solidFill>
              </a:rPr>
              <a:t>Introduction to Azure ML Services</a:t>
            </a:r>
            <a:endParaRPr b="1">
              <a:solidFill>
                <a:srgbClr val="000000"/>
              </a:solidFill>
            </a:endParaRPr>
          </a:p>
          <a:p>
            <a:pPr indent="-208280" lvl="1" marL="6858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>
                <a:solidFill>
                  <a:srgbClr val="000000"/>
                </a:solidFill>
              </a:rPr>
              <a:t>Automated ML – models and parameters</a:t>
            </a:r>
            <a:endParaRPr b="1">
              <a:solidFill>
                <a:srgbClr val="000000"/>
              </a:solidFill>
            </a:endParaRPr>
          </a:p>
          <a:p>
            <a:pPr indent="-208280" lvl="1" marL="6858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>
                <a:solidFill>
                  <a:srgbClr val="000000"/>
                </a:solidFill>
              </a:rPr>
              <a:t>Demo</a:t>
            </a:r>
            <a:endParaRPr b="1">
              <a:solidFill>
                <a:srgbClr val="000000"/>
              </a:solidFill>
            </a:endParaRPr>
          </a:p>
          <a:p>
            <a:pPr indent="-208280" lvl="0" marL="182880" rtl="0" algn="l">
              <a:spcBef>
                <a:spcPts val="1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000000"/>
                </a:solidFill>
              </a:rPr>
              <a:t>H2O.ai</a:t>
            </a:r>
            <a:endParaRPr b="1" sz="1800">
              <a:solidFill>
                <a:srgbClr val="000000"/>
              </a:solidFill>
            </a:endParaRPr>
          </a:p>
          <a:p>
            <a:pPr indent="-208280" lvl="1" marL="685800" rtl="0" algn="l"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>
                <a:solidFill>
                  <a:srgbClr val="000000"/>
                </a:solidFill>
              </a:rPr>
              <a:t>Introduction</a:t>
            </a:r>
            <a:endParaRPr b="1">
              <a:solidFill>
                <a:srgbClr val="000000"/>
              </a:solidFill>
            </a:endParaRPr>
          </a:p>
          <a:p>
            <a:pPr indent="-208280" lvl="1" marL="6858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>
                <a:solidFill>
                  <a:srgbClr val="000000"/>
                </a:solidFill>
              </a:rPr>
              <a:t>Installation and basic commands in python</a:t>
            </a:r>
            <a:endParaRPr b="1">
              <a:solidFill>
                <a:srgbClr val="000000"/>
              </a:solidFill>
            </a:endParaRPr>
          </a:p>
          <a:p>
            <a:pPr indent="-208280" lvl="0" marL="182880" rtl="0" algn="l">
              <a:spcBef>
                <a:spcPts val="1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000000"/>
                </a:solidFill>
              </a:rPr>
              <a:t>Auto SKLearn</a:t>
            </a:r>
            <a:endParaRPr b="1" sz="1800">
              <a:solidFill>
                <a:srgbClr val="000000"/>
              </a:solidFill>
            </a:endParaRPr>
          </a:p>
          <a:p>
            <a:pPr indent="-208280" lvl="1" marL="685800" rtl="0" algn="l"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>
                <a:solidFill>
                  <a:srgbClr val="000000"/>
                </a:solidFill>
              </a:rPr>
              <a:t>Usage of Bayesian optimization, meta-learning and ensemble construction</a:t>
            </a:r>
            <a:endParaRPr b="1">
              <a:solidFill>
                <a:srgbClr val="000000"/>
              </a:solidFill>
            </a:endParaRPr>
          </a:p>
          <a:p>
            <a:pPr indent="-208280" lvl="1" marL="6858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>
                <a:solidFill>
                  <a:srgbClr val="000000"/>
                </a:solidFill>
              </a:rPr>
              <a:t>Installation and demo</a:t>
            </a:r>
            <a:endParaRPr b="1">
              <a:solidFill>
                <a:srgbClr val="000000"/>
              </a:solidFill>
            </a:endParaRPr>
          </a:p>
          <a:p>
            <a:pPr indent="-208280" lvl="0" marL="182880" rtl="0" algn="l">
              <a:spcBef>
                <a:spcPts val="1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000000"/>
                </a:solidFill>
              </a:rPr>
              <a:t>TPOT</a:t>
            </a:r>
            <a:endParaRPr b="1" sz="1800">
              <a:solidFill>
                <a:srgbClr val="000000"/>
              </a:solidFill>
            </a:endParaRPr>
          </a:p>
          <a:p>
            <a:pPr indent="-208280" lvl="1" marL="685800" rtl="0" algn="l"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>
                <a:solidFill>
                  <a:srgbClr val="000000"/>
                </a:solidFill>
              </a:rPr>
              <a:t>Introduction and Principle</a:t>
            </a:r>
            <a:endParaRPr b="1">
              <a:solidFill>
                <a:srgbClr val="000000"/>
              </a:solidFill>
            </a:endParaRPr>
          </a:p>
          <a:p>
            <a:pPr indent="-55879" lvl="0" marL="182880" rtl="0" algn="l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ctrTitle"/>
          </p:nvPr>
        </p:nvSpPr>
        <p:spPr>
          <a:xfrm>
            <a:off x="133164" y="1325081"/>
            <a:ext cx="8842159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orbel"/>
              <a:buNone/>
            </a:pPr>
            <a:r>
              <a:rPr lang="en-US" sz="7200"/>
              <a:t>Google Cloud Auto-ML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Features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869275" y="3174999"/>
            <a:ext cx="7315200" cy="28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</a:rPr>
              <a:t>Image source - </a:t>
            </a:r>
            <a:r>
              <a:rPr lang="en-US" sz="1100" u="sng">
                <a:solidFill>
                  <a:srgbClr val="000000"/>
                </a:solidFill>
                <a:hlinkClick r:id="rId3"/>
              </a:rPr>
              <a:t>https://cloud.google.com/automl/</a:t>
            </a:r>
            <a:endParaRPr sz="1100">
              <a:solidFill>
                <a:srgbClr val="000000"/>
              </a:solidFill>
            </a:endParaRPr>
          </a:p>
          <a:p>
            <a:pPr indent="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>
                <a:solidFill>
                  <a:srgbClr val="000000"/>
                </a:solidFill>
              </a:rPr>
              <a:t>Creates custom machine learning models for</a:t>
            </a:r>
            <a:endParaRPr>
              <a:solidFill>
                <a:srgbClr val="000000"/>
              </a:solidFill>
            </a:endParaRPr>
          </a:p>
          <a:p>
            <a:pPr indent="-182880" lvl="1" marL="68580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Vision – Image classification</a:t>
            </a:r>
            <a:endParaRPr>
              <a:solidFill>
                <a:srgbClr val="000000"/>
              </a:solidFill>
            </a:endParaRPr>
          </a:p>
          <a:p>
            <a:pPr indent="-1828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Natural Language – Text classification</a:t>
            </a:r>
            <a:endParaRPr>
              <a:solidFill>
                <a:srgbClr val="000000"/>
              </a:solidFill>
            </a:endParaRPr>
          </a:p>
          <a:p>
            <a:pPr indent="-18288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Translation – Domain (Language) translation</a:t>
            </a:r>
            <a:endParaRPr>
              <a:solidFill>
                <a:srgbClr val="000000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45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>
                <a:solidFill>
                  <a:srgbClr val="000000"/>
                </a:solidFill>
              </a:rPr>
              <a:t>Based on Neural Architecture Search (NAS)</a:t>
            </a:r>
            <a:endParaRPr>
              <a:solidFill>
                <a:srgbClr val="000000"/>
              </a:solidFill>
            </a:endParaRPr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9276" y="304800"/>
            <a:ext cx="6450914" cy="287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Neural Architecture Search (NAS)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869275" y="117973"/>
            <a:ext cx="7315200" cy="666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First logical step in automated ML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Parallels to the idea of searching a program from examples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Components -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>
                <a:solidFill>
                  <a:srgbClr val="000000"/>
                </a:solidFill>
              </a:rPr>
              <a:t>Search space - </a:t>
            </a:r>
            <a:r>
              <a:rPr lang="en-US" sz="15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describes set of possible neural network architectures to consider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>
                <a:solidFill>
                  <a:srgbClr val="000000"/>
                </a:solidFill>
              </a:rPr>
              <a:t>Search strategy - determines how to explore search space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>
                <a:solidFill>
                  <a:srgbClr val="000000"/>
                </a:solidFill>
              </a:rPr>
              <a:t>Performance Estimation Strategy - measures the quality of each architecture considered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</a:rPr>
              <a:t>Image source - </a:t>
            </a: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https://www.ml4aad.org/wp-content/uploads/2018/12/nas-1.pdf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8675" y="3544888"/>
            <a:ext cx="63436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252925" y="1123825"/>
            <a:ext cx="31680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Reinforcement Learning in NAS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710175" y="0"/>
            <a:ext cx="7315200" cy="3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Reinforcement Learning to design neural networks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Parent NN (Recurrent Neural Network) will randomly propose a child model architecture with probability p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Which is then trained and evaluated for quality on specific tasks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Feedback used by the parent to improve the next generated child architecture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The process is repeated 1000’s of times every time generating new architectures, testing them and giving feedback to parent.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Computes gradient of p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>
                <a:solidFill>
                  <a:srgbClr val="000000"/>
                </a:solidFill>
              </a:rPr>
              <a:t>The parent learns to assign a high probability to areas of architecture space that have the best accuracy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500" y="3638550"/>
            <a:ext cx="64579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 Google Cloud SDK 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869275" y="864102"/>
            <a:ext cx="7315200" cy="123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Create/Choose your google cloud project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Install SDK and run gcloud init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Create new dataset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>
                <a:solidFill>
                  <a:srgbClr val="000000"/>
                </a:solidFill>
              </a:rPr>
              <a:t>Train and Evaluate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350" y="3095625"/>
            <a:ext cx="59436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