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8229600" cx="14630400"/>
  <p:notesSz cx="8229600" cy="14630400"/>
  <p:embeddedFontLst>
    <p:embeddedFont>
      <p:font typeface="PT Serif"/>
      <p:regular r:id="rId14"/>
      <p:bold r:id="rId15"/>
      <p:italic r:id="rId16"/>
      <p:boldItalic r:id="rId17"/>
    </p:embeddedFont>
    <p:embeddedFont>
      <p:font typeface="Montserrat"/>
      <p:regular r:id="rId18"/>
      <p:bold r:id="rId19"/>
      <p:italic r:id="rId20"/>
      <p:boldItalic r:id="rId21"/>
    </p:embeddedFont>
    <p:embeddedFont>
      <p:font typeface="DM Sans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11" Type="http://schemas.openxmlformats.org/officeDocument/2006/relationships/slide" Target="slides/slide7.xml"/><Relationship Id="rId22" Type="http://schemas.openxmlformats.org/officeDocument/2006/relationships/font" Target="fonts/DMSans-bold.fntdata"/><Relationship Id="rId10" Type="http://schemas.openxmlformats.org/officeDocument/2006/relationships/slide" Target="slides/slide6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font" Target="fonts/DM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erif-bold.fntdata"/><Relationship Id="rId14" Type="http://schemas.openxmlformats.org/officeDocument/2006/relationships/font" Target="fonts/PTSerif-regular.fntdata"/><Relationship Id="rId17" Type="http://schemas.openxmlformats.org/officeDocument/2006/relationships/font" Target="fonts/PTSerif-boldItalic.fntdata"/><Relationship Id="rId16" Type="http://schemas.openxmlformats.org/officeDocument/2006/relationships/font" Target="fonts/PTSerif-italic.fntdata"/><Relationship Id="rId5" Type="http://schemas.openxmlformats.org/officeDocument/2006/relationships/slide" Target="slides/slide1.xml"/><Relationship Id="rId19" Type="http://schemas.openxmlformats.org/officeDocument/2006/relationships/font" Target="fonts/Montserrat-bold.fntdata"/><Relationship Id="rId6" Type="http://schemas.openxmlformats.org/officeDocument/2006/relationships/slide" Target="slides/slide2.xml"/><Relationship Id="rId18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" name="Google Shape;4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b1408b91c_0_21:notes"/>
          <p:cNvSpPr/>
          <p:nvPr>
            <p:ph idx="2" type="sldImg"/>
          </p:nvPr>
        </p:nvSpPr>
        <p:spPr>
          <a:xfrm>
            <a:off x="685800" y="1143000"/>
            <a:ext cx="5486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34b1408b91c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25" lIns="93125" spcFirstLastPara="1" rIns="93125" wrap="square" tIns="46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b1408b91c_0_21:notes"/>
          <p:cNvSpPr txBox="1"/>
          <p:nvPr>
            <p:ph idx="12" type="sldNum"/>
          </p:nvPr>
        </p:nvSpPr>
        <p:spPr>
          <a:xfrm>
            <a:off x="3884613" y="8685213"/>
            <a:ext cx="29718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25" lIns="93125" spcFirstLastPara="1" rIns="93125" wrap="square" tIns="465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500"/>
              <a:t>‹#›</a:t>
            </a:fld>
            <a:endParaRPr sz="15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a6fc99c7c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4a6fc99c7c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4a6fc99c7c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a6fc99c7c_3_1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a6fc99c7c_3_1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a6fc99c7c_3_1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5.png"/><Relationship Id="rId6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/>
          <p:nvPr/>
        </p:nvSpPr>
        <p:spPr>
          <a:xfrm>
            <a:off x="6350198" y="4907280"/>
            <a:ext cx="394800" cy="394800"/>
          </a:xfrm>
          <a:prstGeom prst="roundRect">
            <a:avLst>
              <a:gd fmla="val 23151155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9704478" y="4714825"/>
            <a:ext cx="3279000" cy="4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1666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/>
          </a:p>
        </p:txBody>
      </p:sp>
      <p:pic>
        <p:nvPicPr>
          <p:cNvPr id="48" name="Google Shape;4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9055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3"/>
          <p:cNvSpPr/>
          <p:nvPr/>
        </p:nvSpPr>
        <p:spPr>
          <a:xfrm>
            <a:off x="6350200" y="1489070"/>
            <a:ext cx="7556400" cy="38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650"/>
              <a:buFont typeface="PT Serif"/>
              <a:buNone/>
            </a:pPr>
            <a:r>
              <a:rPr lang="en-US" sz="5100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Fake News Detection with Apache Spark</a:t>
            </a:r>
            <a:endParaRPr sz="3850">
              <a:solidFill>
                <a:srgbClr val="02020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50" name="Google Shape;50;p13"/>
          <p:cNvSpPr/>
          <p:nvPr/>
        </p:nvSpPr>
        <p:spPr>
          <a:xfrm>
            <a:off x="3386790" y="6549390"/>
            <a:ext cx="363000" cy="363000"/>
          </a:xfrm>
          <a:prstGeom prst="roundRect">
            <a:avLst>
              <a:gd fmla="val 25194296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3"/>
          <p:cNvSpPr/>
          <p:nvPr/>
        </p:nvSpPr>
        <p:spPr>
          <a:xfrm>
            <a:off x="6483675" y="4911075"/>
            <a:ext cx="6499800" cy="14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DM Sans"/>
              <a:buNone/>
            </a:pPr>
            <a:r>
              <a:rPr b="1" lang="en-US" sz="2200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BHAVYA JAIN 2022UCA1838</a:t>
            </a:r>
            <a:endParaRPr b="1" sz="2200">
              <a:solidFill>
                <a:srgbClr val="3838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DM Sans"/>
              <a:buNone/>
            </a:pPr>
            <a:r>
              <a:rPr b="1" lang="en-US" sz="2200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DIVYANSH SAHARAN 2022UCA1840</a:t>
            </a:r>
            <a:endParaRPr b="1" sz="2200">
              <a:solidFill>
                <a:srgbClr val="3838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marR="0" rtl="0" algn="r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DM Sans"/>
              <a:buNone/>
            </a:pPr>
            <a:r>
              <a:rPr b="1" i="0" lang="en-US" sz="220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KUSHAGRA AGARWAL 2022UCA1842</a:t>
            </a:r>
            <a:endParaRPr b="1" i="0" sz="2200" u="none" cap="none" strike="noStrike">
              <a:solidFill>
                <a:srgbClr val="3838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DM Sans"/>
              <a:buNone/>
            </a:pPr>
            <a:r>
              <a:t/>
            </a:r>
            <a:endParaRPr b="1" sz="2200">
              <a:solidFill>
                <a:srgbClr val="3838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DM Sans"/>
              <a:buNone/>
            </a:pPr>
            <a:r>
              <a:t/>
            </a:r>
            <a:endParaRPr b="1" sz="2200">
              <a:solidFill>
                <a:srgbClr val="383838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indent="0" lvl="0" marL="0" rtl="0" algn="r">
              <a:lnSpc>
                <a:spcPct val="140909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200"/>
              <a:buFont typeface="DM Sans"/>
              <a:buNone/>
            </a:pPr>
            <a:r>
              <a:t/>
            </a:r>
            <a:endParaRPr b="1" sz="2200">
              <a:solidFill>
                <a:srgbClr val="383838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737025" y="5004688"/>
            <a:ext cx="6150300" cy="3082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737025" y="1682025"/>
            <a:ext cx="6150300" cy="30828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863800" y="455525"/>
            <a:ext cx="9921900" cy="15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lang="en-US" sz="5100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The Problem:  Fake News</a:t>
            </a:r>
            <a:endParaRPr sz="5100">
              <a:solidFill>
                <a:srgbClr val="020202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863798" y="1773793"/>
            <a:ext cx="280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Impact</a:t>
            </a:r>
            <a:endParaRPr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863800" y="2599851"/>
            <a:ext cx="6150300" cy="8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PT Serif"/>
              <a:buChar char="●"/>
            </a:pPr>
            <a:r>
              <a:rPr i="0" lang="en-US" sz="1900" u="none" cap="none" strike="noStrike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Fake news undermines trust and influences public opinion.</a:t>
            </a:r>
            <a:endParaRPr i="0" sz="19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63798" y="3725466"/>
            <a:ext cx="61503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PT Serif"/>
              <a:buChar char="●"/>
            </a:pPr>
            <a:r>
              <a:rPr i="0" lang="en-US" sz="1900" u="none" cap="none" strike="noStrike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It spreads disinformation, often with harmful consequences.</a:t>
            </a:r>
            <a:endParaRPr i="0" sz="19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842125" y="5160350"/>
            <a:ext cx="5318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Real-world Consequences</a:t>
            </a:r>
            <a:endParaRPr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994525" y="6257452"/>
            <a:ext cx="6150300" cy="12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PT Serif"/>
              <a:buChar char="●"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Social unrest</a:t>
            </a:r>
            <a:endParaRPr sz="19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994529" y="6713934"/>
            <a:ext cx="6150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PT Serif"/>
              <a:buChar char="●"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Economic losses</a:t>
            </a:r>
            <a:endParaRPr sz="19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994529" y="7170345"/>
            <a:ext cx="61503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PT Serif"/>
              <a:buChar char="●"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Public health cris</a:t>
            </a: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e</a:t>
            </a: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s</a:t>
            </a:r>
            <a:endParaRPr sz="19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42675" y="0"/>
            <a:ext cx="5887725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>
            <a:off x="863798" y="459105"/>
            <a:ext cx="74163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Data Acquisition and Overview</a:t>
            </a:r>
            <a:endParaRPr i="0" sz="44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863798" y="2460427"/>
            <a:ext cx="3585000" cy="2102700"/>
          </a:xfrm>
          <a:prstGeom prst="roundRect">
            <a:avLst>
              <a:gd fmla="val 1761" name="adj"/>
            </a:avLst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75" name="Google Shape;75;p15"/>
          <p:cNvSpPr/>
          <p:nvPr/>
        </p:nvSpPr>
        <p:spPr>
          <a:xfrm>
            <a:off x="1110615" y="2707243"/>
            <a:ext cx="280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Dataset Source</a:t>
            </a:r>
            <a:endParaRPr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1110615" y="3205877"/>
            <a:ext cx="30912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Kaggle datasets of William LiFFERTH</a:t>
            </a:r>
            <a:endParaRPr sz="19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4695468" y="2460427"/>
            <a:ext cx="3585000" cy="2102700"/>
          </a:xfrm>
          <a:prstGeom prst="roundRect">
            <a:avLst>
              <a:gd fmla="val 1761" name="adj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4942284" y="2707243"/>
            <a:ext cx="280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Scale</a:t>
            </a:r>
            <a:endParaRPr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4942284" y="3205877"/>
            <a:ext cx="30912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The dataset includes 20,000 articles, totaling over 100MB.</a:t>
            </a:r>
            <a:endParaRPr sz="19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863798" y="4810006"/>
            <a:ext cx="7416300" cy="2731800"/>
          </a:xfrm>
          <a:prstGeom prst="roundRect">
            <a:avLst>
              <a:gd fmla="val 1355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1110615" y="5056823"/>
            <a:ext cx="280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Key Fields</a:t>
            </a:r>
            <a:endParaRPr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1110615" y="5555456"/>
            <a:ext cx="692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PT Serif"/>
              <a:buChar char="●"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Title</a:t>
            </a:r>
            <a:endParaRPr b="0" i="0" sz="1900" u="none" cap="none" strike="noStrike"/>
          </a:p>
        </p:txBody>
      </p:sp>
      <p:sp>
        <p:nvSpPr>
          <p:cNvPr id="83" name="Google Shape;83;p15"/>
          <p:cNvSpPr/>
          <p:nvPr/>
        </p:nvSpPr>
        <p:spPr>
          <a:xfrm>
            <a:off x="1110615" y="6011942"/>
            <a:ext cx="692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PT Serif"/>
              <a:buChar char="●"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Author</a:t>
            </a:r>
            <a:endParaRPr sz="19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1110615" y="6468428"/>
            <a:ext cx="692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PT Serif"/>
              <a:buChar char="●"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Article text</a:t>
            </a:r>
            <a:endParaRPr sz="19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1110615" y="6924913"/>
            <a:ext cx="6922800" cy="3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9250" lvl="0" marL="45720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PT Serif"/>
              <a:buChar char="●"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Labels (real/fake)</a:t>
            </a:r>
            <a:endParaRPr sz="19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6350198" y="423624"/>
            <a:ext cx="74163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PT Serif"/>
                <a:ea typeface="PT Serif"/>
                <a:cs typeface="PT Serif"/>
                <a:sym typeface="PT Serif"/>
              </a:rPr>
              <a:t>Exploratory Data Analysis (EDA)</a:t>
            </a:r>
            <a:endParaRPr i="0" sz="44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descr="preencoded.png" id="93" name="Google Shape;9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54998" y="2805946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/>
          <p:nvPr/>
        </p:nvSpPr>
        <p:spPr>
          <a:xfrm>
            <a:off x="6654998" y="3609023"/>
            <a:ext cx="2225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Feature </a:t>
            </a:r>
            <a:r>
              <a:rPr b="1" i="0" lang="en-US" sz="2200" u="none" cap="none" strike="noStrike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Identification</a:t>
            </a:r>
            <a:endParaRPr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5" name="Google Shape;95;p16"/>
          <p:cNvSpPr/>
          <p:nvPr/>
        </p:nvSpPr>
        <p:spPr>
          <a:xfrm>
            <a:off x="6655000" y="4534500"/>
            <a:ext cx="2638800" cy="19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lang="en-US" sz="18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Identification of relevant features</a:t>
            </a:r>
            <a:r>
              <a:rPr i="0" lang="en-US" sz="1800" u="none" cap="none" strike="noStrike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.</a:t>
            </a:r>
            <a:endParaRPr i="0" sz="1800" u="none" cap="none" strike="noStrike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lang="en-US" sz="18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Example: The feature ‘Author’ is ir</a:t>
            </a:r>
            <a:r>
              <a:rPr lang="en-US" sz="18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relevant</a:t>
            </a:r>
            <a:r>
              <a:rPr lang="en-US" sz="18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 in the context of NLP. </a:t>
            </a:r>
            <a:endParaRPr sz="18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descr="preencoded.png" id="96" name="Google Shape;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55404" y="2805946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10855399" y="3609025"/>
            <a:ext cx="27795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lang="en-US" sz="22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Missing Value Analysis</a:t>
            </a:r>
            <a:endParaRPr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10855400" y="4534504"/>
            <a:ext cx="2225400" cy="20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Checked for NULLs across features and assessed their influence on class label distribution.</a:t>
            </a:r>
            <a:endParaRPr i="0" sz="19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350198" y="6989445"/>
            <a:ext cx="74163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i="0" lang="en-US" sz="1900" u="none" cap="none" strike="noStrike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Key findings: </a:t>
            </a:r>
            <a:r>
              <a:rPr lang="en-US" sz="19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News Articles that have at least one of the key features missing have a high chance of being fake. </a:t>
            </a:r>
            <a:endParaRPr i="0" sz="19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100" name="Google Shape;10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5348375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/>
        </p:nvSpPr>
        <p:spPr>
          <a:xfrm>
            <a:off x="6288650" y="286565"/>
            <a:ext cx="54777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Montserrat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Preprocessing Steps</a:t>
            </a:r>
            <a:endParaRPr b="0" i="0" sz="4100" u="none" cap="none" strike="noStrike"/>
          </a:p>
        </p:txBody>
      </p:sp>
      <p:sp>
        <p:nvSpPr>
          <p:cNvPr id="107" name="Google Shape;107;p17"/>
          <p:cNvSpPr/>
          <p:nvPr/>
        </p:nvSpPr>
        <p:spPr>
          <a:xfrm>
            <a:off x="6288643" y="2224921"/>
            <a:ext cx="515700" cy="515700"/>
          </a:xfrm>
          <a:prstGeom prst="roundRect">
            <a:avLst>
              <a:gd fmla="val 6668" name="adj"/>
            </a:avLst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6390144" y="2287369"/>
            <a:ext cx="312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50"/>
              <a:buFont typeface="Montserrat"/>
              <a:buNone/>
            </a:pPr>
            <a:r>
              <a:rPr b="1" i="0" lang="en-US" sz="24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450" u="none" cap="none" strike="noStrike"/>
          </a:p>
        </p:txBody>
      </p:sp>
      <p:sp>
        <p:nvSpPr>
          <p:cNvPr id="109" name="Google Shape;109;p17"/>
          <p:cNvSpPr/>
          <p:nvPr/>
        </p:nvSpPr>
        <p:spPr>
          <a:xfrm>
            <a:off x="7033498" y="2224921"/>
            <a:ext cx="2604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050"/>
              <a:buFont typeface="Montserrat"/>
              <a:buNone/>
            </a:pPr>
            <a:r>
              <a:rPr b="1" i="0" lang="en-US" sz="20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Text Cleaning</a:t>
            </a:r>
            <a:endParaRPr b="0" i="0" sz="2050" u="none" cap="none" strike="noStrike"/>
          </a:p>
        </p:txBody>
      </p:sp>
      <p:sp>
        <p:nvSpPr>
          <p:cNvPr id="110" name="Google Shape;110;p17"/>
          <p:cNvSpPr/>
          <p:nvPr/>
        </p:nvSpPr>
        <p:spPr>
          <a:xfrm>
            <a:off x="7033500" y="2611876"/>
            <a:ext cx="6794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Removal of non-alphanumeric characters and conversion to lowercase.</a:t>
            </a:r>
            <a:endParaRPr b="0" i="0" sz="1800" u="none" cap="none" strike="noStrike"/>
          </a:p>
        </p:txBody>
      </p:sp>
      <p:sp>
        <p:nvSpPr>
          <p:cNvPr id="111" name="Google Shape;111;p17"/>
          <p:cNvSpPr/>
          <p:nvPr/>
        </p:nvSpPr>
        <p:spPr>
          <a:xfrm>
            <a:off x="6288643" y="3518773"/>
            <a:ext cx="515700" cy="515700"/>
          </a:xfrm>
          <a:prstGeom prst="roundRect">
            <a:avLst>
              <a:gd fmla="val 6668" name="adj"/>
            </a:avLst>
          </a:prstGeom>
          <a:solidFill>
            <a:srgbClr val="93C47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6390144" y="3581221"/>
            <a:ext cx="312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50"/>
              <a:buFont typeface="Montserrat"/>
              <a:buNone/>
            </a:pPr>
            <a:r>
              <a:rPr b="1" i="0" lang="en-US" sz="24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450" u="none" cap="none" strike="noStrike"/>
          </a:p>
        </p:txBody>
      </p:sp>
      <p:sp>
        <p:nvSpPr>
          <p:cNvPr id="113" name="Google Shape;113;p17"/>
          <p:cNvSpPr/>
          <p:nvPr/>
        </p:nvSpPr>
        <p:spPr>
          <a:xfrm>
            <a:off x="7033498" y="3518773"/>
            <a:ext cx="2604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050"/>
              <a:buFont typeface="Montserrat"/>
              <a:buNone/>
            </a:pPr>
            <a:r>
              <a:rPr b="1" i="0" lang="en-US" sz="20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Stopword Removal</a:t>
            </a:r>
            <a:endParaRPr b="0" i="0" sz="2050" u="none" cap="none" strike="noStrike"/>
          </a:p>
        </p:txBody>
      </p:sp>
      <p:sp>
        <p:nvSpPr>
          <p:cNvPr id="114" name="Google Shape;114;p17"/>
          <p:cNvSpPr/>
          <p:nvPr/>
        </p:nvSpPr>
        <p:spPr>
          <a:xfrm>
            <a:off x="7033498" y="3905726"/>
            <a:ext cx="6794700" cy="3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Using NLTK stopword list to remove common words.</a:t>
            </a:r>
            <a:endParaRPr b="0" i="0" sz="1800" u="none" cap="none" strike="noStrike"/>
          </a:p>
        </p:txBody>
      </p:sp>
      <p:sp>
        <p:nvSpPr>
          <p:cNvPr id="115" name="Google Shape;115;p17"/>
          <p:cNvSpPr/>
          <p:nvPr/>
        </p:nvSpPr>
        <p:spPr>
          <a:xfrm>
            <a:off x="6288643" y="4812625"/>
            <a:ext cx="515700" cy="515700"/>
          </a:xfrm>
          <a:prstGeom prst="roundRect">
            <a:avLst>
              <a:gd fmla="val 6668" name="adj"/>
            </a:avLst>
          </a:prstGeom>
          <a:solidFill>
            <a:srgbClr val="8E7CC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390144" y="4875074"/>
            <a:ext cx="312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50"/>
              <a:buFont typeface="Montserrat"/>
              <a:buNone/>
            </a:pPr>
            <a:r>
              <a:rPr b="1" i="0" lang="en-US" sz="24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450" u="none" cap="none" strike="noStrike"/>
          </a:p>
        </p:txBody>
      </p:sp>
      <p:sp>
        <p:nvSpPr>
          <p:cNvPr id="117" name="Google Shape;117;p17"/>
          <p:cNvSpPr/>
          <p:nvPr/>
        </p:nvSpPr>
        <p:spPr>
          <a:xfrm>
            <a:off x="7033498" y="4812625"/>
            <a:ext cx="2604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050"/>
              <a:buFont typeface="Montserrat"/>
              <a:buNone/>
            </a:pPr>
            <a:r>
              <a:rPr b="1" i="0" lang="en-US" sz="20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Stemming</a:t>
            </a:r>
            <a:endParaRPr b="0" i="0" sz="2050" u="none" cap="none" strike="noStrike"/>
          </a:p>
        </p:txBody>
      </p:sp>
      <p:sp>
        <p:nvSpPr>
          <p:cNvPr id="118" name="Google Shape;118;p17"/>
          <p:cNvSpPr/>
          <p:nvPr/>
        </p:nvSpPr>
        <p:spPr>
          <a:xfrm>
            <a:off x="7033500" y="5199571"/>
            <a:ext cx="6794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PorterStemmer algorithm applied to reduce words to their root form.</a:t>
            </a:r>
            <a:endParaRPr b="0" i="0" sz="1800" u="none" cap="none" strike="noStrike"/>
          </a:p>
        </p:txBody>
      </p:sp>
      <p:sp>
        <p:nvSpPr>
          <p:cNvPr id="119" name="Google Shape;119;p17"/>
          <p:cNvSpPr/>
          <p:nvPr/>
        </p:nvSpPr>
        <p:spPr>
          <a:xfrm>
            <a:off x="6288643" y="6106478"/>
            <a:ext cx="515700" cy="515700"/>
          </a:xfrm>
          <a:prstGeom prst="roundRect">
            <a:avLst>
              <a:gd fmla="val 6668" name="adj"/>
            </a:avLst>
          </a:prstGeom>
          <a:solidFill>
            <a:srgbClr val="FFD9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6390144" y="6168926"/>
            <a:ext cx="312600" cy="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450"/>
              <a:buFont typeface="Montserrat"/>
              <a:buNone/>
            </a:pPr>
            <a:r>
              <a:rPr b="1" i="0" lang="en-US" sz="24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0" i="0" sz="2450" u="none" cap="none" strike="noStrike"/>
          </a:p>
        </p:txBody>
      </p:sp>
      <p:sp>
        <p:nvSpPr>
          <p:cNvPr id="121" name="Google Shape;121;p17"/>
          <p:cNvSpPr/>
          <p:nvPr/>
        </p:nvSpPr>
        <p:spPr>
          <a:xfrm>
            <a:off x="7033498" y="6106478"/>
            <a:ext cx="26046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050"/>
              <a:buFont typeface="Montserrat"/>
              <a:buNone/>
            </a:pPr>
            <a:r>
              <a:rPr b="1" i="0" lang="en-US" sz="205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Vectorization</a:t>
            </a:r>
            <a:endParaRPr b="0" i="0" sz="2050" u="none" cap="none" strike="noStrike"/>
          </a:p>
        </p:txBody>
      </p:sp>
      <p:sp>
        <p:nvSpPr>
          <p:cNvPr id="122" name="Google Shape;122;p17"/>
          <p:cNvSpPr/>
          <p:nvPr/>
        </p:nvSpPr>
        <p:spPr>
          <a:xfrm>
            <a:off x="7033498" y="6493431"/>
            <a:ext cx="6794700" cy="6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TF-IDF with specific parameters </a:t>
            </a:r>
            <a:endParaRPr b="0" i="0" sz="1800" u="none" cap="none" strike="noStrike"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83" y="0"/>
            <a:ext cx="5177816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863798" y="554474"/>
            <a:ext cx="56097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Montserrat"/>
              <a:buNone/>
            </a:pPr>
            <a:r>
              <a:rPr b="1" lang="en-US" sz="4500">
                <a:latin typeface="Montserrat"/>
                <a:ea typeface="Montserrat"/>
                <a:cs typeface="Montserrat"/>
                <a:sym typeface="Montserrat"/>
              </a:rPr>
              <a:t>Main</a:t>
            </a:r>
            <a:r>
              <a:rPr b="1" i="0" lang="en-US" sz="4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Model</a:t>
            </a:r>
            <a:endParaRPr b="0" i="0" sz="4500" u="none" cap="none" strike="noStrike"/>
          </a:p>
        </p:txBody>
      </p:sp>
      <p:sp>
        <p:nvSpPr>
          <p:cNvPr id="130" name="Google Shape;130;p18"/>
          <p:cNvSpPr/>
          <p:nvPr/>
        </p:nvSpPr>
        <p:spPr>
          <a:xfrm>
            <a:off x="1758672" y="3768804"/>
            <a:ext cx="2805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Algorithm</a:t>
            </a:r>
            <a:endParaRPr b="0" i="0" sz="2200" u="none" cap="none" strike="noStrike"/>
          </a:p>
        </p:txBody>
      </p:sp>
      <p:sp>
        <p:nvSpPr>
          <p:cNvPr id="131" name="Google Shape;131;p18"/>
          <p:cNvSpPr/>
          <p:nvPr/>
        </p:nvSpPr>
        <p:spPr>
          <a:xfrm>
            <a:off x="863798" y="4267438"/>
            <a:ext cx="36999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Naive Bayes, suited for text data.</a:t>
            </a:r>
            <a:endParaRPr b="0" i="0" sz="1900" u="none" cap="none" strike="noStrike"/>
          </a:p>
        </p:txBody>
      </p:sp>
      <p:pic>
        <p:nvPicPr>
          <p:cNvPr descr="preencoded.png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57180" y="2130385"/>
            <a:ext cx="4515923" cy="451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/>
          <p:nvPr/>
        </p:nvSpPr>
        <p:spPr>
          <a:xfrm>
            <a:off x="5573435" y="3885724"/>
            <a:ext cx="3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900"/>
              <a:buFont typeface="Montserrat"/>
              <a:buNone/>
            </a:pPr>
            <a:r>
              <a:rPr b="1" i="0" lang="en-US" sz="29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900" u="none" cap="none" strike="noStrike"/>
          </a:p>
        </p:txBody>
      </p:sp>
      <p:sp>
        <p:nvSpPr>
          <p:cNvPr id="134" name="Google Shape;134;p18"/>
          <p:cNvSpPr/>
          <p:nvPr/>
        </p:nvSpPr>
        <p:spPr>
          <a:xfrm>
            <a:off x="9943267" y="2547342"/>
            <a:ext cx="2805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Implementation</a:t>
            </a:r>
            <a:endParaRPr b="0" i="0" sz="2200" u="none" cap="none" strike="noStrike"/>
          </a:p>
        </p:txBody>
      </p:sp>
      <p:sp>
        <p:nvSpPr>
          <p:cNvPr id="135" name="Google Shape;135;p18"/>
          <p:cNvSpPr/>
          <p:nvPr/>
        </p:nvSpPr>
        <p:spPr>
          <a:xfrm>
            <a:off x="9943267" y="3045976"/>
            <a:ext cx="3823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Spark MLlib library used for distributed training.</a:t>
            </a:r>
            <a:endParaRPr b="0" i="0" sz="1900" u="none" cap="none" strike="noStrike"/>
          </a:p>
        </p:txBody>
      </p:sp>
      <p:pic>
        <p:nvPicPr>
          <p:cNvPr descr="preencoded.png" id="136" name="Google Shape;13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57240" y="2130385"/>
            <a:ext cx="4515923" cy="451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/>
          <p:nvPr/>
        </p:nvSpPr>
        <p:spPr>
          <a:xfrm>
            <a:off x="8144232" y="2944892"/>
            <a:ext cx="3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900"/>
              <a:buFont typeface="Montserrat"/>
              <a:buNone/>
            </a:pPr>
            <a:r>
              <a:rPr b="1" i="0" lang="en-US" sz="29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900" u="none" cap="none" strike="noStrike"/>
          </a:p>
        </p:txBody>
      </p:sp>
      <p:sp>
        <p:nvSpPr>
          <p:cNvPr id="138" name="Google Shape;138;p18"/>
          <p:cNvSpPr/>
          <p:nvPr/>
        </p:nvSpPr>
        <p:spPr>
          <a:xfrm>
            <a:off x="9943267" y="4990386"/>
            <a:ext cx="34710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Hyperparameter Tuning</a:t>
            </a:r>
            <a:endParaRPr b="0" i="0" sz="2200" u="none" cap="none" strike="noStrike"/>
          </a:p>
        </p:txBody>
      </p:sp>
      <p:sp>
        <p:nvSpPr>
          <p:cNvPr id="139" name="Google Shape;139;p18"/>
          <p:cNvSpPr/>
          <p:nvPr/>
        </p:nvSpPr>
        <p:spPr>
          <a:xfrm>
            <a:off x="9943267" y="5793819"/>
            <a:ext cx="3823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Grid search and cross-validation for optimization.</a:t>
            </a:r>
            <a:endParaRPr b="0" i="0" sz="1900" u="none" cap="none" strike="noStrike"/>
          </a:p>
        </p:txBody>
      </p:sp>
      <p:pic>
        <p:nvPicPr>
          <p:cNvPr descr="preencoded.png" id="140" name="Google Shape;14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57240" y="2130385"/>
            <a:ext cx="4515923" cy="451592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8"/>
          <p:cNvSpPr/>
          <p:nvPr/>
        </p:nvSpPr>
        <p:spPr>
          <a:xfrm>
            <a:off x="7673578" y="5641777"/>
            <a:ext cx="369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900"/>
              <a:buFont typeface="Montserrat"/>
              <a:buNone/>
            </a:pPr>
            <a:r>
              <a:rPr b="1" i="0" lang="en-US" sz="29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90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6350200" y="217875"/>
            <a:ext cx="7690500" cy="2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Apache Spark: The Engine Behind Scalability</a:t>
            </a:r>
            <a:endParaRPr b="0" i="0" sz="4400" u="none" cap="none" strike="noStrike"/>
          </a:p>
        </p:txBody>
      </p:sp>
      <p:pic>
        <p:nvPicPr>
          <p:cNvPr descr="preencoded.png" id="148" name="Google Shape;14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0198" y="2905006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9"/>
          <p:cNvSpPr/>
          <p:nvPr/>
        </p:nvSpPr>
        <p:spPr>
          <a:xfrm>
            <a:off x="6350198" y="3708083"/>
            <a:ext cx="2225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Spark Core</a:t>
            </a:r>
            <a:endParaRPr b="0" i="0" sz="2200" u="none" cap="none" strike="noStrike"/>
          </a:p>
        </p:txBody>
      </p:sp>
      <p:sp>
        <p:nvSpPr>
          <p:cNvPr id="150" name="Google Shape;150;p19"/>
          <p:cNvSpPr/>
          <p:nvPr/>
        </p:nvSpPr>
        <p:spPr>
          <a:xfrm>
            <a:off x="6350198" y="4206716"/>
            <a:ext cx="22254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lang="en-US" sz="1900">
                <a:solidFill>
                  <a:srgbClr val="3D3838"/>
                </a:solidFill>
              </a:rPr>
              <a:t>Distributed and parallel processing</a:t>
            </a:r>
            <a:endParaRPr b="0" i="0" sz="1900" u="none" cap="none" strike="noStrike"/>
          </a:p>
        </p:txBody>
      </p:sp>
      <p:pic>
        <p:nvPicPr>
          <p:cNvPr descr="preencoded.png" id="151" name="Google Shape;15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45642" y="2905006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9"/>
          <p:cNvSpPr/>
          <p:nvPr/>
        </p:nvSpPr>
        <p:spPr>
          <a:xfrm>
            <a:off x="8945642" y="3708083"/>
            <a:ext cx="2225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Spark MLlib</a:t>
            </a:r>
            <a:endParaRPr b="0" i="0" sz="2200" u="none" cap="none" strike="noStrike"/>
          </a:p>
        </p:txBody>
      </p:sp>
      <p:sp>
        <p:nvSpPr>
          <p:cNvPr id="153" name="Google Shape;153;p19"/>
          <p:cNvSpPr/>
          <p:nvPr/>
        </p:nvSpPr>
        <p:spPr>
          <a:xfrm>
            <a:off x="8945642" y="4206716"/>
            <a:ext cx="22254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Scalable machine learning library.</a:t>
            </a:r>
            <a:endParaRPr b="0" i="0" sz="1900" u="none" cap="none" strike="noStrike"/>
          </a:p>
        </p:txBody>
      </p:sp>
      <p:pic>
        <p:nvPicPr>
          <p:cNvPr descr="preencoded.png" id="154" name="Google Shape;15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41204" y="2905006"/>
            <a:ext cx="556260" cy="55626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9"/>
          <p:cNvSpPr/>
          <p:nvPr/>
        </p:nvSpPr>
        <p:spPr>
          <a:xfrm>
            <a:off x="11541204" y="3708083"/>
            <a:ext cx="22254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Spark SQL</a:t>
            </a:r>
            <a:endParaRPr b="0" i="0" sz="2200" u="none" cap="none" strike="noStrike"/>
          </a:p>
        </p:txBody>
      </p:sp>
      <p:sp>
        <p:nvSpPr>
          <p:cNvPr id="156" name="Google Shape;156;p19"/>
          <p:cNvSpPr/>
          <p:nvPr/>
        </p:nvSpPr>
        <p:spPr>
          <a:xfrm>
            <a:off x="11541204" y="4206716"/>
            <a:ext cx="22254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Structured data processing with DataFrames.</a:t>
            </a:r>
            <a:endParaRPr b="0" i="0" sz="1900" u="none" cap="none" strike="noStrike"/>
          </a:p>
        </p:txBody>
      </p:sp>
      <p:sp>
        <p:nvSpPr>
          <p:cNvPr id="157" name="Google Shape;157;p19"/>
          <p:cNvSpPr/>
          <p:nvPr/>
        </p:nvSpPr>
        <p:spPr>
          <a:xfrm>
            <a:off x="6350198" y="6128266"/>
            <a:ext cx="7416300" cy="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3D3838"/>
                </a:solidFill>
                <a:latin typeface="Arial"/>
                <a:ea typeface="Arial"/>
                <a:cs typeface="Arial"/>
                <a:sym typeface="Arial"/>
              </a:rPr>
              <a:t>Apache Spark is a unified analytics engine. It provides speed, scalability, and fault tolerance. It's 10x faster than Hadoop.</a:t>
            </a:r>
            <a:endParaRPr b="0" i="0" sz="1900" u="none" cap="none" strike="noStrike"/>
          </a:p>
        </p:txBody>
      </p:sp>
      <p:pic>
        <p:nvPicPr>
          <p:cNvPr descr="preencoded.png" id="158" name="Google Shape;158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8265848" y="5241142"/>
            <a:ext cx="3585000" cy="2102700"/>
          </a:xfrm>
          <a:prstGeom prst="roundRect">
            <a:avLst>
              <a:gd fmla="val 1761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65" name="Google Shape;165;p20"/>
          <p:cNvSpPr/>
          <p:nvPr/>
        </p:nvSpPr>
        <p:spPr>
          <a:xfrm>
            <a:off x="10441123" y="2300234"/>
            <a:ext cx="3585000" cy="2102700"/>
          </a:xfrm>
          <a:prstGeom prst="roundRect">
            <a:avLst>
              <a:gd fmla="val 1761" name="adj"/>
            </a:avLst>
          </a:prstGeom>
          <a:solidFill>
            <a:srgbClr val="A4C2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66" name="Google Shape;166;p20"/>
          <p:cNvSpPr/>
          <p:nvPr/>
        </p:nvSpPr>
        <p:spPr>
          <a:xfrm>
            <a:off x="6319298" y="2276230"/>
            <a:ext cx="3585000" cy="2102700"/>
          </a:xfrm>
          <a:prstGeom prst="roundRect">
            <a:avLst>
              <a:gd fmla="val 1761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/>
          </a:p>
        </p:txBody>
      </p:sp>
      <p:sp>
        <p:nvSpPr>
          <p:cNvPr id="167" name="Google Shape;167;p20"/>
          <p:cNvSpPr/>
          <p:nvPr/>
        </p:nvSpPr>
        <p:spPr>
          <a:xfrm>
            <a:off x="6409150" y="285250"/>
            <a:ext cx="77742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Results and</a:t>
            </a:r>
            <a:r>
              <a:rPr b="1" lang="en-US" sz="44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4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Performance</a:t>
            </a:r>
            <a:endParaRPr b="0" i="0" sz="4400" u="none" cap="none" strike="noStrike"/>
          </a:p>
        </p:txBody>
      </p:sp>
      <p:sp>
        <p:nvSpPr>
          <p:cNvPr id="168" name="Google Shape;168;p20"/>
          <p:cNvSpPr/>
          <p:nvPr/>
        </p:nvSpPr>
        <p:spPr>
          <a:xfrm>
            <a:off x="6350198" y="2593565"/>
            <a:ext cx="3523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6400"/>
              <a:buFont typeface="Montserrat"/>
              <a:buNone/>
            </a:pPr>
            <a:r>
              <a:rPr b="1" i="0" lang="en-US" sz="64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92.5%</a:t>
            </a:r>
            <a:endParaRPr b="0" i="0" sz="6400" u="none" cap="none" strike="noStrike"/>
          </a:p>
        </p:txBody>
      </p:sp>
      <p:sp>
        <p:nvSpPr>
          <p:cNvPr id="169" name="Google Shape;169;p20"/>
          <p:cNvSpPr/>
          <p:nvPr/>
        </p:nvSpPr>
        <p:spPr>
          <a:xfrm>
            <a:off x="6709291" y="3716444"/>
            <a:ext cx="280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Accuracy</a:t>
            </a:r>
            <a:endParaRPr b="0" i="0" sz="2200" u="none" cap="none" strike="noStrike"/>
          </a:p>
        </p:txBody>
      </p:sp>
      <p:sp>
        <p:nvSpPr>
          <p:cNvPr id="170" name="Google Shape;170;p20"/>
          <p:cNvSpPr/>
          <p:nvPr/>
        </p:nvSpPr>
        <p:spPr>
          <a:xfrm>
            <a:off x="10472023" y="2617569"/>
            <a:ext cx="3523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6400"/>
              <a:buFont typeface="Montserrat"/>
              <a:buNone/>
            </a:pPr>
            <a:r>
              <a:rPr b="1" lang="en-US" sz="6400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97.2</a:t>
            </a:r>
            <a:r>
              <a:rPr b="1" i="0" lang="en-US" sz="64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0" i="0" sz="6400" u="none" cap="none" strike="noStrike"/>
          </a:p>
        </p:txBody>
      </p:sp>
      <p:sp>
        <p:nvSpPr>
          <p:cNvPr id="171" name="Google Shape;171;p20"/>
          <p:cNvSpPr/>
          <p:nvPr/>
        </p:nvSpPr>
        <p:spPr>
          <a:xfrm>
            <a:off x="10831116" y="3740448"/>
            <a:ext cx="280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i="0" lang="en-US" sz="22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Precision</a:t>
            </a:r>
            <a:endParaRPr b="0" i="0" sz="2200" u="none" cap="none" strike="noStrike"/>
          </a:p>
        </p:txBody>
      </p:sp>
      <p:sp>
        <p:nvSpPr>
          <p:cNvPr id="172" name="Google Shape;172;p20"/>
          <p:cNvSpPr/>
          <p:nvPr/>
        </p:nvSpPr>
        <p:spPr>
          <a:xfrm>
            <a:off x="8296751" y="5452843"/>
            <a:ext cx="3523200" cy="8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6400"/>
              <a:buFont typeface="Montserrat"/>
              <a:buNone/>
            </a:pPr>
            <a:r>
              <a:rPr b="1" i="0" lang="en-US" sz="64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r>
              <a:rPr b="1" lang="en-US" sz="6400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r>
              <a:rPr b="1" i="0" lang="en-US" sz="64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%</a:t>
            </a:r>
            <a:endParaRPr b="0" i="0" sz="6400" u="none" cap="none" strike="noStrike"/>
          </a:p>
        </p:txBody>
      </p:sp>
      <p:sp>
        <p:nvSpPr>
          <p:cNvPr id="173" name="Google Shape;173;p20"/>
          <p:cNvSpPr/>
          <p:nvPr/>
        </p:nvSpPr>
        <p:spPr>
          <a:xfrm>
            <a:off x="8655844" y="6575722"/>
            <a:ext cx="2805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lang="en-US" sz="2200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F1-Score</a:t>
            </a:r>
            <a:endParaRPr b="0" i="0" sz="2200" u="none" cap="none" strike="noStrike"/>
          </a:p>
        </p:txBody>
      </p:sp>
      <p:pic>
        <p:nvPicPr>
          <p:cNvPr id="174" name="Google Shape;17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5344900" cy="822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/>
          <p:nvPr/>
        </p:nvSpPr>
        <p:spPr>
          <a:xfrm>
            <a:off x="863798" y="512088"/>
            <a:ext cx="76986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Montserrat"/>
              <a:buNone/>
            </a:pPr>
            <a:r>
              <a:rPr b="1" lang="en-US" sz="4400">
                <a:latin typeface="PT Serif"/>
                <a:ea typeface="PT Serif"/>
                <a:cs typeface="PT Serif"/>
                <a:sym typeface="PT Serif"/>
              </a:rPr>
              <a:t>Impact</a:t>
            </a:r>
            <a:endParaRPr i="0" sz="44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1" name="Google Shape;181;p21"/>
          <p:cNvSpPr/>
          <p:nvPr/>
        </p:nvSpPr>
        <p:spPr>
          <a:xfrm>
            <a:off x="863798" y="2545199"/>
            <a:ext cx="2150400" cy="1362300"/>
          </a:xfrm>
          <a:prstGeom prst="roundRect">
            <a:avLst>
              <a:gd fmla="val 2718" name="adj"/>
            </a:avLst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/>
          <p:nvPr/>
        </p:nvSpPr>
        <p:spPr>
          <a:xfrm>
            <a:off x="1765459" y="3009424"/>
            <a:ext cx="347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700"/>
              <a:buFont typeface="Montserrat"/>
              <a:buNone/>
            </a:pPr>
            <a:r>
              <a:rPr b="1" i="0" lang="en-US" sz="27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0" i="0" sz="2700" u="none" cap="none" strike="noStrike"/>
          </a:p>
        </p:txBody>
      </p:sp>
      <p:sp>
        <p:nvSpPr>
          <p:cNvPr id="183" name="Google Shape;183;p21"/>
          <p:cNvSpPr/>
          <p:nvPr/>
        </p:nvSpPr>
        <p:spPr>
          <a:xfrm>
            <a:off x="3261001" y="2639625"/>
            <a:ext cx="7938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lang="en-US" sz="22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Improved Public Awareness</a:t>
            </a:r>
            <a:endParaRPr b="1"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3261000" y="3290650"/>
            <a:ext cx="74850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latin typeface="PT Serif"/>
                <a:ea typeface="PT Serif"/>
                <a:cs typeface="PT Serif"/>
                <a:sym typeface="PT Serif"/>
              </a:rPr>
              <a:t>Helps people access accurate information and make informed decisions.</a:t>
            </a:r>
            <a:br>
              <a:rPr lang="en-US" sz="1700">
                <a:latin typeface="PT Serif"/>
                <a:ea typeface="PT Serif"/>
                <a:cs typeface="PT Serif"/>
                <a:sym typeface="PT Serif"/>
              </a:rPr>
            </a:br>
            <a:endParaRPr sz="17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5" name="Google Shape;185;p21"/>
          <p:cNvSpPr/>
          <p:nvPr/>
        </p:nvSpPr>
        <p:spPr>
          <a:xfrm>
            <a:off x="3137535" y="3892391"/>
            <a:ext cx="10505700" cy="15300"/>
          </a:xfrm>
          <a:prstGeom prst="roundRect">
            <a:avLst>
              <a:gd fmla="val 242945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/>
          <p:nvPr/>
        </p:nvSpPr>
        <p:spPr>
          <a:xfrm>
            <a:off x="863798" y="4030980"/>
            <a:ext cx="4300800" cy="1362300"/>
          </a:xfrm>
          <a:prstGeom prst="roundRect">
            <a:avLst>
              <a:gd fmla="val 2718" name="adj"/>
            </a:avLst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2840712" y="4495205"/>
            <a:ext cx="347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700"/>
              <a:buFont typeface="Montserrat"/>
              <a:buNone/>
            </a:pPr>
            <a:r>
              <a:rPr b="1" i="0" lang="en-US" sz="27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0" i="0" sz="2700" u="none" cap="none" strike="noStrike"/>
          </a:p>
        </p:txBody>
      </p:sp>
      <p:sp>
        <p:nvSpPr>
          <p:cNvPr id="188" name="Google Shape;188;p21"/>
          <p:cNvSpPr/>
          <p:nvPr/>
        </p:nvSpPr>
        <p:spPr>
          <a:xfrm>
            <a:off x="5411503" y="4049200"/>
            <a:ext cx="72240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lang="en-US" sz="22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Enhanced Trust in Media Platforms</a:t>
            </a:r>
            <a:endParaRPr b="1"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5411500" y="4776420"/>
            <a:ext cx="56133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Platforms that actively combat fake news are perceived as more trustworthy.</a:t>
            </a:r>
            <a:br>
              <a:rPr lang="en-US" sz="17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</a:br>
            <a:endParaRPr sz="17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t/>
            </a:r>
            <a:endParaRPr sz="17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0" name="Google Shape;190;p21"/>
          <p:cNvSpPr/>
          <p:nvPr/>
        </p:nvSpPr>
        <p:spPr>
          <a:xfrm>
            <a:off x="5288042" y="5378172"/>
            <a:ext cx="8355300" cy="15300"/>
          </a:xfrm>
          <a:prstGeom prst="roundRect">
            <a:avLst>
              <a:gd fmla="val 242945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1"/>
          <p:cNvSpPr/>
          <p:nvPr/>
        </p:nvSpPr>
        <p:spPr>
          <a:xfrm>
            <a:off x="863798" y="5516761"/>
            <a:ext cx="6451500" cy="1362300"/>
          </a:xfrm>
          <a:prstGeom prst="roundRect">
            <a:avLst>
              <a:gd fmla="val 2718" name="adj"/>
            </a:avLst>
          </a:prstGeom>
          <a:solidFill>
            <a:srgbClr val="EAD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1"/>
          <p:cNvSpPr/>
          <p:nvPr/>
        </p:nvSpPr>
        <p:spPr>
          <a:xfrm>
            <a:off x="3915966" y="5980986"/>
            <a:ext cx="3471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700"/>
              <a:buFont typeface="Montserrat"/>
              <a:buNone/>
            </a:pPr>
            <a:r>
              <a:rPr b="1" i="0" lang="en-US" sz="2700" u="none" cap="none" strike="noStrike">
                <a:solidFill>
                  <a:srgbClr val="3D3838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0" i="0" sz="2700" u="none" cap="none" strike="noStrike"/>
          </a:p>
        </p:txBody>
      </p:sp>
      <p:sp>
        <p:nvSpPr>
          <p:cNvPr id="193" name="Google Shape;193;p21"/>
          <p:cNvSpPr/>
          <p:nvPr/>
        </p:nvSpPr>
        <p:spPr>
          <a:xfrm>
            <a:off x="7562025" y="5534975"/>
            <a:ext cx="6081300" cy="8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2200"/>
              <a:buFont typeface="Montserrat"/>
              <a:buNone/>
            </a:pPr>
            <a:r>
              <a:rPr b="1" lang="en-US" sz="22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Safer Online Environment</a:t>
            </a:r>
            <a:endParaRPr i="0" sz="2200" u="none" cap="none" strike="noStrike">
              <a:latin typeface="PT Serif"/>
              <a:ea typeface="PT Serif"/>
              <a:cs typeface="PT Serif"/>
              <a:sym typeface="PT Serif"/>
            </a:endParaRPr>
          </a:p>
        </p:txBody>
      </p:sp>
      <p:sp>
        <p:nvSpPr>
          <p:cNvPr id="194" name="Google Shape;194;p21"/>
          <p:cNvSpPr/>
          <p:nvPr/>
        </p:nvSpPr>
        <p:spPr>
          <a:xfrm>
            <a:off x="7562025" y="6109789"/>
            <a:ext cx="5318400" cy="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3D3838"/>
                </a:solidFill>
                <a:latin typeface="PT Serif"/>
                <a:ea typeface="PT Serif"/>
                <a:cs typeface="PT Serif"/>
                <a:sym typeface="PT Serif"/>
              </a:rPr>
              <a:t>Reduces the chances of inciting violence, scams, or harmful ideologies</a:t>
            </a:r>
            <a:endParaRPr sz="1700">
              <a:solidFill>
                <a:srgbClr val="3D3838"/>
              </a:solidFill>
              <a:latin typeface="PT Serif"/>
              <a:ea typeface="PT Serif"/>
              <a:cs typeface="PT Serif"/>
              <a:sym typeface="PT Serif"/>
            </a:endParaRPr>
          </a:p>
          <a:p>
            <a:pPr indent="0" lvl="0" marL="0" marR="0" rtl="0" algn="l">
              <a:lnSpc>
                <a:spcPct val="152631"/>
              </a:lnSpc>
              <a:spcBef>
                <a:spcPts val="0"/>
              </a:spcBef>
              <a:spcAft>
                <a:spcPts val="0"/>
              </a:spcAft>
              <a:buClr>
                <a:srgbClr val="3D3838"/>
              </a:buClr>
              <a:buSzPts val="1900"/>
              <a:buFont typeface="Arial"/>
              <a:buNone/>
            </a:pPr>
            <a:r>
              <a:t/>
            </a:r>
            <a:endParaRPr sz="1700">
              <a:solidFill>
                <a:srgbClr val="3D383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