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7" r:id="rId1"/>
  </p:sldMasterIdLst>
  <p:sldIdLst>
    <p:sldId id="256" r:id="rId2"/>
    <p:sldId id="296" r:id="rId3"/>
    <p:sldId id="257" r:id="rId4"/>
    <p:sldId id="258" r:id="rId5"/>
    <p:sldId id="259" r:id="rId6"/>
    <p:sldId id="292" r:id="rId7"/>
    <p:sldId id="260" r:id="rId8"/>
    <p:sldId id="261" r:id="rId9"/>
    <p:sldId id="262" r:id="rId10"/>
    <p:sldId id="274" r:id="rId11"/>
    <p:sldId id="263" r:id="rId12"/>
    <p:sldId id="264" r:id="rId13"/>
    <p:sldId id="265" r:id="rId14"/>
    <p:sldId id="266" r:id="rId15"/>
    <p:sldId id="267" r:id="rId16"/>
    <p:sldId id="268" r:id="rId17"/>
    <p:sldId id="269" r:id="rId18"/>
    <p:sldId id="270" r:id="rId19"/>
    <p:sldId id="275" r:id="rId20"/>
    <p:sldId id="271" r:id="rId21"/>
    <p:sldId id="272" r:id="rId22"/>
    <p:sldId id="273" r:id="rId23"/>
    <p:sldId id="276" r:id="rId24"/>
    <p:sldId id="277" r:id="rId25"/>
    <p:sldId id="278" r:id="rId26"/>
    <p:sldId id="286" r:id="rId27"/>
    <p:sldId id="279" r:id="rId28"/>
    <p:sldId id="280" r:id="rId29"/>
    <p:sldId id="281" r:id="rId30"/>
    <p:sldId id="282" r:id="rId31"/>
    <p:sldId id="283" r:id="rId32"/>
    <p:sldId id="287" r:id="rId33"/>
    <p:sldId id="284" r:id="rId34"/>
    <p:sldId id="285" r:id="rId35"/>
    <p:sldId id="290" r:id="rId36"/>
    <p:sldId id="289" r:id="rId37"/>
    <p:sldId id="291" r:id="rId38"/>
    <p:sldId id="293" r:id="rId39"/>
    <p:sldId id="294" r:id="rId40"/>
    <p:sldId id="295" r:id="rId4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3" d="100"/>
          <a:sy n="83" d="100"/>
        </p:scale>
        <p:origin x="614"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smtClean="0"/>
              <a:pPr/>
              <a:t>01-Mar-22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214042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B482E8-6E0E-1B4F-B1FD-C69DB9E858D9}" type="datetimeFigureOut">
              <a:rPr lang="en-US" smtClean="0"/>
              <a:pPr/>
              <a:t>01-Mar-22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4232763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9B482E8-6E0E-1B4F-B1FD-C69DB9E858D9}" type="datetimeFigureOut">
              <a:rPr lang="en-US" smtClean="0"/>
              <a:pPr/>
              <a:t>01-Mar-22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4598484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9B482E8-6E0E-1B4F-B1FD-C69DB9E858D9}" type="datetimeFigureOut">
              <a:rPr lang="en-US" smtClean="0"/>
              <a:pPr/>
              <a:t>01-Mar-22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842707691"/>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B482E8-6E0E-1B4F-B1FD-C69DB9E858D9}" type="datetimeFigureOut">
              <a:rPr lang="en-US" smtClean="0"/>
              <a:pPr/>
              <a:t>01-Mar-22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96739013"/>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9B482E8-6E0E-1B4F-B1FD-C69DB9E858D9}" type="datetimeFigureOut">
              <a:rPr lang="en-US" smtClean="0"/>
              <a:pPr/>
              <a:t>01-Mar-22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73961365"/>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9B482E8-6E0E-1B4F-B1FD-C69DB9E858D9}" type="datetimeFigureOut">
              <a:rPr lang="en-US" smtClean="0"/>
              <a:pPr/>
              <a:t>01-Mar-22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15380905"/>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smtClean="0"/>
              <a:pPr/>
              <a:t>01-Mar-22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192602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smtClean="0"/>
              <a:pPr/>
              <a:t>01-Mar-22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759056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9B3A1323-8D79-1946-B0D7-40001CF92E9D}" type="datetimeFigureOut">
              <a:rPr lang="en-US" smtClean="0"/>
              <a:pPr/>
              <a:t>01-Mar-22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962682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smtClean="0"/>
              <a:pPr/>
              <a:t>01-Mar-22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553513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smtClean="0"/>
              <a:pPr/>
              <a:t>01-Mar-22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895217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smtClean="0"/>
              <a:pPr/>
              <a:t>01-Mar-22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568956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F13A34C8-038E-2045-AF43-DF7DBB8E0E9E}" type="datetimeFigureOut">
              <a:rPr lang="en-US" smtClean="0"/>
              <a:pPr/>
              <a:t>01-Mar-22</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8342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8818C68F-D26B-8F47-958C-23B49CF8A634}" type="datetimeFigureOut">
              <a:rPr lang="en-US" smtClean="0"/>
              <a:pPr/>
              <a:t>01-Mar-22</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048914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D0DF5E60-9974-AC48-9591-99C2BB44B7CF}" type="datetimeFigureOut">
              <a:rPr lang="en-US" smtClean="0"/>
              <a:pPr/>
              <a:t>01-Mar-22</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935226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B482E8-6E0E-1B4F-B1FD-C69DB9E858D9}" type="datetimeFigureOut">
              <a:rPr lang="en-US" smtClean="0"/>
              <a:pPr/>
              <a:t>01-Mar-22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16397218"/>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09B482E8-6E0E-1B4F-B1FD-C69DB9E858D9}" type="datetimeFigureOut">
              <a:rPr lang="en-US" smtClean="0"/>
              <a:pPr/>
              <a:t>01-Mar-22</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34597800"/>
      </p:ext>
    </p:extLst>
  </p:cSld>
  <p:clrMap bg1="dk1" tx1="lt1" bg2="dk2" tx2="lt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 id="2147483680" r:id="rId13"/>
    <p:sldLayoutId id="2147483681" r:id="rId14"/>
    <p:sldLayoutId id="2147483682" r:id="rId15"/>
    <p:sldLayoutId id="2147483683" r:id="rId16"/>
    <p:sldLayoutId id="2147483684"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8583D-8B29-43AF-89BD-9BE3F5E3615D}"/>
              </a:ext>
            </a:extLst>
          </p:cNvPr>
          <p:cNvSpPr>
            <a:spLocks noGrp="1"/>
          </p:cNvSpPr>
          <p:nvPr>
            <p:ph type="ctrTitle"/>
          </p:nvPr>
        </p:nvSpPr>
        <p:spPr>
          <a:xfrm>
            <a:off x="432706" y="1884219"/>
            <a:ext cx="11474363" cy="1195736"/>
          </a:xfrm>
        </p:spPr>
        <p:txBody>
          <a:bodyPr/>
          <a:lstStyle/>
          <a:p>
            <a:r>
              <a:rPr lang="en-US" b="1" dirty="0">
                <a:solidFill>
                  <a:schemeClr val="tx1"/>
                </a:solidFill>
              </a:rPr>
              <a:t>EDA CREDIT ASSIGNMENT</a:t>
            </a:r>
          </a:p>
        </p:txBody>
      </p:sp>
      <p:sp>
        <p:nvSpPr>
          <p:cNvPr id="3" name="Subtitle 2">
            <a:extLst>
              <a:ext uri="{FF2B5EF4-FFF2-40B4-BE49-F238E27FC236}">
                <a16:creationId xmlns:a16="http://schemas.microsoft.com/office/drawing/2014/main" id="{E20FF622-64F2-40CE-86E2-AFAD0E76B69E}"/>
              </a:ext>
            </a:extLst>
          </p:cNvPr>
          <p:cNvSpPr>
            <a:spLocks noGrp="1"/>
          </p:cNvSpPr>
          <p:nvPr>
            <p:ph type="subTitle" idx="1"/>
          </p:nvPr>
        </p:nvSpPr>
        <p:spPr>
          <a:xfrm>
            <a:off x="589723" y="3469216"/>
            <a:ext cx="10572000" cy="1195735"/>
          </a:xfrm>
        </p:spPr>
        <p:txBody>
          <a:bodyPr>
            <a:normAutofit/>
          </a:bodyPr>
          <a:lstStyle/>
          <a:p>
            <a:r>
              <a:rPr lang="en-US" b="1" dirty="0">
                <a:solidFill>
                  <a:schemeClr val="tx1"/>
                </a:solidFill>
              </a:rPr>
              <a:t>BHAVYA JOSHI</a:t>
            </a:r>
          </a:p>
          <a:p>
            <a:r>
              <a:rPr lang="en-US" b="1" dirty="0">
                <a:solidFill>
                  <a:schemeClr val="tx1"/>
                </a:solidFill>
              </a:rPr>
              <a:t>DS C39</a:t>
            </a:r>
          </a:p>
          <a:p>
            <a:endParaRPr lang="en-US" b="1" dirty="0">
              <a:solidFill>
                <a:schemeClr val="bg1"/>
              </a:solidFill>
            </a:endParaRPr>
          </a:p>
        </p:txBody>
      </p:sp>
    </p:spTree>
    <p:extLst>
      <p:ext uri="{BB962C8B-B14F-4D97-AF65-F5344CB8AC3E}">
        <p14:creationId xmlns:p14="http://schemas.microsoft.com/office/powerpoint/2010/main" val="4796583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B39F12E-8C6B-4373-87CF-5E94EF0C3430}"/>
              </a:ext>
            </a:extLst>
          </p:cNvPr>
          <p:cNvSpPr>
            <a:spLocks noGrp="1"/>
          </p:cNvSpPr>
          <p:nvPr>
            <p:ph type="title"/>
          </p:nvPr>
        </p:nvSpPr>
        <p:spPr>
          <a:xfrm>
            <a:off x="406810" y="265533"/>
            <a:ext cx="8825657" cy="566738"/>
          </a:xfrm>
        </p:spPr>
        <p:txBody>
          <a:bodyPr/>
          <a:lstStyle/>
          <a:p>
            <a:r>
              <a:rPr lang="en-US" dirty="0"/>
              <a:t>NAME_CONTRACT_TYPE</a:t>
            </a:r>
          </a:p>
        </p:txBody>
      </p:sp>
      <p:sp>
        <p:nvSpPr>
          <p:cNvPr id="7" name="Text Placeholder 6">
            <a:extLst>
              <a:ext uri="{FF2B5EF4-FFF2-40B4-BE49-F238E27FC236}">
                <a16:creationId xmlns:a16="http://schemas.microsoft.com/office/drawing/2014/main" id="{B9955103-E806-496A-A16D-2A5C7FCED227}"/>
              </a:ext>
            </a:extLst>
          </p:cNvPr>
          <p:cNvSpPr>
            <a:spLocks noGrp="1"/>
          </p:cNvSpPr>
          <p:nvPr>
            <p:ph type="body" sz="half" idx="2"/>
          </p:nvPr>
        </p:nvSpPr>
        <p:spPr>
          <a:xfrm>
            <a:off x="1683172" y="5755252"/>
            <a:ext cx="8825656" cy="493712"/>
          </a:xfrm>
        </p:spPr>
        <p:txBody>
          <a:bodyPr>
            <a:noAutofit/>
          </a:bodyPr>
          <a:lstStyle/>
          <a:p>
            <a:r>
              <a:rPr lang="en-US" sz="1800" i="0" dirty="0">
                <a:effectLst/>
                <a:latin typeface="Helvetica Neue"/>
              </a:rPr>
              <a:t>We can see from the above chart that from a bank's perspective Revolving Loans are better than Cash Loans. People default more on cash loans than on Revolving Loans</a:t>
            </a:r>
          </a:p>
        </p:txBody>
      </p:sp>
      <p:pic>
        <p:nvPicPr>
          <p:cNvPr id="3" name="Picture 2">
            <a:extLst>
              <a:ext uri="{FF2B5EF4-FFF2-40B4-BE49-F238E27FC236}">
                <a16:creationId xmlns:a16="http://schemas.microsoft.com/office/drawing/2014/main" id="{C1550B58-158B-4C18-9107-508C44693EDF}"/>
              </a:ext>
            </a:extLst>
          </p:cNvPr>
          <p:cNvPicPr>
            <a:picLocks noChangeAspect="1"/>
          </p:cNvPicPr>
          <p:nvPr/>
        </p:nvPicPr>
        <p:blipFill>
          <a:blip r:embed="rId2"/>
          <a:stretch>
            <a:fillRect/>
          </a:stretch>
        </p:blipFill>
        <p:spPr>
          <a:xfrm>
            <a:off x="406810" y="932309"/>
            <a:ext cx="10646930" cy="4591050"/>
          </a:xfrm>
          <a:prstGeom prst="rect">
            <a:avLst/>
          </a:prstGeom>
        </p:spPr>
      </p:pic>
    </p:spTree>
    <p:extLst>
      <p:ext uri="{BB962C8B-B14F-4D97-AF65-F5344CB8AC3E}">
        <p14:creationId xmlns:p14="http://schemas.microsoft.com/office/powerpoint/2010/main" val="21257802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B39F12E-8C6B-4373-87CF-5E94EF0C3430}"/>
              </a:ext>
            </a:extLst>
          </p:cNvPr>
          <p:cNvSpPr>
            <a:spLocks noGrp="1"/>
          </p:cNvSpPr>
          <p:nvPr>
            <p:ph type="title"/>
          </p:nvPr>
        </p:nvSpPr>
        <p:spPr>
          <a:xfrm>
            <a:off x="406810" y="265533"/>
            <a:ext cx="8825657" cy="566738"/>
          </a:xfrm>
        </p:spPr>
        <p:txBody>
          <a:bodyPr/>
          <a:lstStyle/>
          <a:p>
            <a:r>
              <a:rPr lang="en-US" dirty="0"/>
              <a:t>OCCUPATION_TYPE</a:t>
            </a:r>
          </a:p>
        </p:txBody>
      </p:sp>
      <p:sp>
        <p:nvSpPr>
          <p:cNvPr id="7" name="Text Placeholder 6">
            <a:extLst>
              <a:ext uri="{FF2B5EF4-FFF2-40B4-BE49-F238E27FC236}">
                <a16:creationId xmlns:a16="http://schemas.microsoft.com/office/drawing/2014/main" id="{B9955103-E806-496A-A16D-2A5C7FCED227}"/>
              </a:ext>
            </a:extLst>
          </p:cNvPr>
          <p:cNvSpPr>
            <a:spLocks noGrp="1"/>
          </p:cNvSpPr>
          <p:nvPr>
            <p:ph type="body" sz="half" idx="2"/>
          </p:nvPr>
        </p:nvSpPr>
        <p:spPr>
          <a:xfrm>
            <a:off x="1683172" y="5868988"/>
            <a:ext cx="8825656" cy="493712"/>
          </a:xfrm>
        </p:spPr>
        <p:txBody>
          <a:bodyPr>
            <a:noAutofit/>
          </a:bodyPr>
          <a:lstStyle/>
          <a:p>
            <a:pPr algn="ctr"/>
            <a:r>
              <a:rPr lang="en-US" sz="1800" i="0" dirty="0">
                <a:effectLst/>
                <a:latin typeface="Helvetica Neue"/>
              </a:rPr>
              <a:t>No valuable insights observed from above chart, it can be seen that pretty much similar pattern is followed in every occupation Type.</a:t>
            </a:r>
          </a:p>
        </p:txBody>
      </p:sp>
      <p:pic>
        <p:nvPicPr>
          <p:cNvPr id="3" name="Picture 2">
            <a:extLst>
              <a:ext uri="{FF2B5EF4-FFF2-40B4-BE49-F238E27FC236}">
                <a16:creationId xmlns:a16="http://schemas.microsoft.com/office/drawing/2014/main" id="{F731EB26-6686-48A9-99B2-F97C8DC5E372}"/>
              </a:ext>
            </a:extLst>
          </p:cNvPr>
          <p:cNvPicPr>
            <a:picLocks noChangeAspect="1"/>
          </p:cNvPicPr>
          <p:nvPr/>
        </p:nvPicPr>
        <p:blipFill>
          <a:blip r:embed="rId2"/>
          <a:stretch>
            <a:fillRect/>
          </a:stretch>
        </p:blipFill>
        <p:spPr>
          <a:xfrm>
            <a:off x="1366849" y="1031009"/>
            <a:ext cx="9141979" cy="4465868"/>
          </a:xfrm>
          <a:prstGeom prst="rect">
            <a:avLst/>
          </a:prstGeom>
        </p:spPr>
      </p:pic>
    </p:spTree>
    <p:extLst>
      <p:ext uri="{BB962C8B-B14F-4D97-AF65-F5344CB8AC3E}">
        <p14:creationId xmlns:p14="http://schemas.microsoft.com/office/powerpoint/2010/main" val="33849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B39F12E-8C6B-4373-87CF-5E94EF0C3430}"/>
              </a:ext>
            </a:extLst>
          </p:cNvPr>
          <p:cNvSpPr>
            <a:spLocks noGrp="1"/>
          </p:cNvSpPr>
          <p:nvPr>
            <p:ph type="title"/>
          </p:nvPr>
        </p:nvSpPr>
        <p:spPr>
          <a:xfrm>
            <a:off x="406810" y="265533"/>
            <a:ext cx="8825657" cy="566738"/>
          </a:xfrm>
        </p:spPr>
        <p:txBody>
          <a:bodyPr/>
          <a:lstStyle/>
          <a:p>
            <a:r>
              <a:rPr lang="en-US" dirty="0"/>
              <a:t>NAME_EDUCATION_TYPE</a:t>
            </a:r>
          </a:p>
        </p:txBody>
      </p:sp>
      <p:sp>
        <p:nvSpPr>
          <p:cNvPr id="7" name="Text Placeholder 6">
            <a:extLst>
              <a:ext uri="{FF2B5EF4-FFF2-40B4-BE49-F238E27FC236}">
                <a16:creationId xmlns:a16="http://schemas.microsoft.com/office/drawing/2014/main" id="{B9955103-E806-496A-A16D-2A5C7FCED227}"/>
              </a:ext>
            </a:extLst>
          </p:cNvPr>
          <p:cNvSpPr>
            <a:spLocks noGrp="1"/>
          </p:cNvSpPr>
          <p:nvPr>
            <p:ph type="body" sz="half" idx="2"/>
          </p:nvPr>
        </p:nvSpPr>
        <p:spPr>
          <a:xfrm>
            <a:off x="406811" y="6006264"/>
            <a:ext cx="11258716" cy="493712"/>
          </a:xfrm>
        </p:spPr>
        <p:txBody>
          <a:bodyPr>
            <a:noAutofit/>
          </a:bodyPr>
          <a:lstStyle/>
          <a:p>
            <a:r>
              <a:rPr lang="en-US" sz="1800" i="0" dirty="0">
                <a:effectLst/>
                <a:latin typeface="Helvetica Neue"/>
              </a:rPr>
              <a:t>Here it is pretty clear from the above picture that people with "Higher Education" tend to pay up timely. There is a significant percentage gap between defaulters and non-defaulters for Higher education Category</a:t>
            </a:r>
          </a:p>
        </p:txBody>
      </p:sp>
      <p:pic>
        <p:nvPicPr>
          <p:cNvPr id="3" name="Picture 2">
            <a:extLst>
              <a:ext uri="{FF2B5EF4-FFF2-40B4-BE49-F238E27FC236}">
                <a16:creationId xmlns:a16="http://schemas.microsoft.com/office/drawing/2014/main" id="{C537ADE0-C17E-4843-ADF2-B08BA6D765BC}"/>
              </a:ext>
            </a:extLst>
          </p:cNvPr>
          <p:cNvPicPr>
            <a:picLocks noChangeAspect="1"/>
          </p:cNvPicPr>
          <p:nvPr/>
        </p:nvPicPr>
        <p:blipFill>
          <a:blip r:embed="rId2"/>
          <a:stretch>
            <a:fillRect/>
          </a:stretch>
        </p:blipFill>
        <p:spPr>
          <a:xfrm>
            <a:off x="1120353" y="858768"/>
            <a:ext cx="9388475" cy="4829266"/>
          </a:xfrm>
          <a:prstGeom prst="rect">
            <a:avLst/>
          </a:prstGeom>
        </p:spPr>
      </p:pic>
    </p:spTree>
    <p:extLst>
      <p:ext uri="{BB962C8B-B14F-4D97-AF65-F5344CB8AC3E}">
        <p14:creationId xmlns:p14="http://schemas.microsoft.com/office/powerpoint/2010/main" val="8833878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B39F12E-8C6B-4373-87CF-5E94EF0C3430}"/>
              </a:ext>
            </a:extLst>
          </p:cNvPr>
          <p:cNvSpPr>
            <a:spLocks noGrp="1"/>
          </p:cNvSpPr>
          <p:nvPr>
            <p:ph type="title"/>
          </p:nvPr>
        </p:nvSpPr>
        <p:spPr>
          <a:xfrm>
            <a:off x="406810" y="265533"/>
            <a:ext cx="8825657" cy="566738"/>
          </a:xfrm>
        </p:spPr>
        <p:txBody>
          <a:bodyPr/>
          <a:lstStyle/>
          <a:p>
            <a:r>
              <a:rPr lang="en-US" dirty="0"/>
              <a:t>AGE_GROUP</a:t>
            </a:r>
          </a:p>
        </p:txBody>
      </p:sp>
      <p:sp>
        <p:nvSpPr>
          <p:cNvPr id="7" name="Text Placeholder 6">
            <a:extLst>
              <a:ext uri="{FF2B5EF4-FFF2-40B4-BE49-F238E27FC236}">
                <a16:creationId xmlns:a16="http://schemas.microsoft.com/office/drawing/2014/main" id="{B9955103-E806-496A-A16D-2A5C7FCED227}"/>
              </a:ext>
            </a:extLst>
          </p:cNvPr>
          <p:cNvSpPr>
            <a:spLocks noGrp="1"/>
          </p:cNvSpPr>
          <p:nvPr>
            <p:ph type="body" sz="half" idx="2"/>
          </p:nvPr>
        </p:nvSpPr>
        <p:spPr>
          <a:xfrm>
            <a:off x="453158" y="5931068"/>
            <a:ext cx="11285683" cy="661399"/>
          </a:xfrm>
        </p:spPr>
        <p:txBody>
          <a:bodyPr>
            <a:normAutofit/>
          </a:bodyPr>
          <a:lstStyle/>
          <a:p>
            <a:pPr algn="ctr"/>
            <a:r>
              <a:rPr lang="en-US" sz="1800" i="0" dirty="0">
                <a:effectLst/>
                <a:latin typeface="Helvetica Neue"/>
              </a:rPr>
              <a:t>We can interpret from above data that Age group of 25-30 is the most risky as they default the most. At the same time people in the age group of 55 - 65 are non-defaulting and most promising and will timely re-pay.</a:t>
            </a:r>
          </a:p>
          <a:p>
            <a:endParaRPr lang="en-US" sz="700" dirty="0"/>
          </a:p>
        </p:txBody>
      </p:sp>
      <p:pic>
        <p:nvPicPr>
          <p:cNvPr id="3" name="Picture 2">
            <a:extLst>
              <a:ext uri="{FF2B5EF4-FFF2-40B4-BE49-F238E27FC236}">
                <a16:creationId xmlns:a16="http://schemas.microsoft.com/office/drawing/2014/main" id="{71A10B90-A3AE-441B-9DE8-61A86EDE86C1}"/>
              </a:ext>
            </a:extLst>
          </p:cNvPr>
          <p:cNvPicPr>
            <a:picLocks noChangeAspect="1"/>
          </p:cNvPicPr>
          <p:nvPr/>
        </p:nvPicPr>
        <p:blipFill>
          <a:blip r:embed="rId2"/>
          <a:stretch>
            <a:fillRect/>
          </a:stretch>
        </p:blipFill>
        <p:spPr>
          <a:xfrm>
            <a:off x="647700" y="962752"/>
            <a:ext cx="10896600" cy="4581525"/>
          </a:xfrm>
          <a:prstGeom prst="rect">
            <a:avLst/>
          </a:prstGeom>
        </p:spPr>
      </p:pic>
    </p:spTree>
    <p:extLst>
      <p:ext uri="{BB962C8B-B14F-4D97-AF65-F5344CB8AC3E}">
        <p14:creationId xmlns:p14="http://schemas.microsoft.com/office/powerpoint/2010/main" val="20340587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B39F12E-8C6B-4373-87CF-5E94EF0C3430}"/>
              </a:ext>
            </a:extLst>
          </p:cNvPr>
          <p:cNvSpPr>
            <a:spLocks noGrp="1"/>
          </p:cNvSpPr>
          <p:nvPr>
            <p:ph type="title"/>
          </p:nvPr>
        </p:nvSpPr>
        <p:spPr>
          <a:xfrm>
            <a:off x="406810" y="265533"/>
            <a:ext cx="8825657" cy="566738"/>
          </a:xfrm>
        </p:spPr>
        <p:txBody>
          <a:bodyPr/>
          <a:lstStyle/>
          <a:p>
            <a:r>
              <a:rPr lang="en-US" dirty="0"/>
              <a:t>CODE_GENDER</a:t>
            </a:r>
          </a:p>
        </p:txBody>
      </p:sp>
      <p:sp>
        <p:nvSpPr>
          <p:cNvPr id="7" name="Text Placeholder 6">
            <a:extLst>
              <a:ext uri="{FF2B5EF4-FFF2-40B4-BE49-F238E27FC236}">
                <a16:creationId xmlns:a16="http://schemas.microsoft.com/office/drawing/2014/main" id="{B9955103-E806-496A-A16D-2A5C7FCED227}"/>
              </a:ext>
            </a:extLst>
          </p:cNvPr>
          <p:cNvSpPr>
            <a:spLocks noGrp="1"/>
          </p:cNvSpPr>
          <p:nvPr>
            <p:ph type="body" sz="half" idx="2"/>
          </p:nvPr>
        </p:nvSpPr>
        <p:spPr>
          <a:xfrm>
            <a:off x="794736" y="5431978"/>
            <a:ext cx="10735275" cy="867221"/>
          </a:xfrm>
        </p:spPr>
        <p:txBody>
          <a:bodyPr/>
          <a:lstStyle/>
          <a:p>
            <a:pPr algn="ctr"/>
            <a:r>
              <a:rPr lang="en-US" sz="1800" i="0" dirty="0">
                <a:effectLst/>
                <a:latin typeface="Helvetica Neue"/>
              </a:rPr>
              <a:t>Here we can clearly observe that Males default more than Females. So approving loans to female is comparatively safer.</a:t>
            </a:r>
          </a:p>
          <a:p>
            <a:endParaRPr lang="en-US" dirty="0"/>
          </a:p>
        </p:txBody>
      </p:sp>
      <p:pic>
        <p:nvPicPr>
          <p:cNvPr id="3" name="Picture 2">
            <a:extLst>
              <a:ext uri="{FF2B5EF4-FFF2-40B4-BE49-F238E27FC236}">
                <a16:creationId xmlns:a16="http://schemas.microsoft.com/office/drawing/2014/main" id="{D3D628B7-88DC-4215-91C1-6506D2571117}"/>
              </a:ext>
            </a:extLst>
          </p:cNvPr>
          <p:cNvPicPr>
            <a:picLocks noChangeAspect="1"/>
          </p:cNvPicPr>
          <p:nvPr/>
        </p:nvPicPr>
        <p:blipFill>
          <a:blip r:embed="rId2"/>
          <a:stretch>
            <a:fillRect/>
          </a:stretch>
        </p:blipFill>
        <p:spPr>
          <a:xfrm>
            <a:off x="661987" y="945575"/>
            <a:ext cx="10868025" cy="4191000"/>
          </a:xfrm>
          <a:prstGeom prst="rect">
            <a:avLst/>
          </a:prstGeom>
        </p:spPr>
      </p:pic>
    </p:spTree>
    <p:extLst>
      <p:ext uri="{BB962C8B-B14F-4D97-AF65-F5344CB8AC3E}">
        <p14:creationId xmlns:p14="http://schemas.microsoft.com/office/powerpoint/2010/main" val="302554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B39F12E-8C6B-4373-87CF-5E94EF0C3430}"/>
              </a:ext>
            </a:extLst>
          </p:cNvPr>
          <p:cNvSpPr>
            <a:spLocks noGrp="1"/>
          </p:cNvSpPr>
          <p:nvPr>
            <p:ph type="title"/>
          </p:nvPr>
        </p:nvSpPr>
        <p:spPr>
          <a:xfrm>
            <a:off x="406810" y="265533"/>
            <a:ext cx="8825657" cy="566738"/>
          </a:xfrm>
        </p:spPr>
        <p:txBody>
          <a:bodyPr/>
          <a:lstStyle/>
          <a:p>
            <a:r>
              <a:rPr lang="en-US" dirty="0"/>
              <a:t>FLAG_OWN_REALTY</a:t>
            </a:r>
          </a:p>
        </p:txBody>
      </p:sp>
      <p:sp>
        <p:nvSpPr>
          <p:cNvPr id="7" name="Text Placeholder 6">
            <a:extLst>
              <a:ext uri="{FF2B5EF4-FFF2-40B4-BE49-F238E27FC236}">
                <a16:creationId xmlns:a16="http://schemas.microsoft.com/office/drawing/2014/main" id="{B9955103-E806-496A-A16D-2A5C7FCED227}"/>
              </a:ext>
            </a:extLst>
          </p:cNvPr>
          <p:cNvSpPr>
            <a:spLocks noGrp="1"/>
          </p:cNvSpPr>
          <p:nvPr>
            <p:ph type="body" sz="half" idx="2"/>
          </p:nvPr>
        </p:nvSpPr>
        <p:spPr>
          <a:xfrm>
            <a:off x="1600043" y="5431979"/>
            <a:ext cx="8825656" cy="493712"/>
          </a:xfrm>
        </p:spPr>
        <p:txBody>
          <a:bodyPr>
            <a:normAutofit/>
          </a:bodyPr>
          <a:lstStyle/>
          <a:p>
            <a:r>
              <a:rPr lang="en-US" sz="1800" i="0" dirty="0">
                <a:effectLst/>
                <a:latin typeface="Helvetica Neue"/>
              </a:rPr>
              <a:t>Owning Realty has no impact on defaulting behavior.</a:t>
            </a:r>
          </a:p>
        </p:txBody>
      </p:sp>
      <p:pic>
        <p:nvPicPr>
          <p:cNvPr id="3" name="Picture 2">
            <a:extLst>
              <a:ext uri="{FF2B5EF4-FFF2-40B4-BE49-F238E27FC236}">
                <a16:creationId xmlns:a16="http://schemas.microsoft.com/office/drawing/2014/main" id="{41FA3FE7-E168-4167-AEB4-AE3A2B1E95AF}"/>
              </a:ext>
            </a:extLst>
          </p:cNvPr>
          <p:cNvPicPr>
            <a:picLocks noChangeAspect="1"/>
          </p:cNvPicPr>
          <p:nvPr/>
        </p:nvPicPr>
        <p:blipFill>
          <a:blip r:embed="rId2"/>
          <a:stretch>
            <a:fillRect/>
          </a:stretch>
        </p:blipFill>
        <p:spPr>
          <a:xfrm>
            <a:off x="521709" y="932309"/>
            <a:ext cx="10982325" cy="4105275"/>
          </a:xfrm>
          <a:prstGeom prst="rect">
            <a:avLst/>
          </a:prstGeom>
        </p:spPr>
      </p:pic>
    </p:spTree>
    <p:extLst>
      <p:ext uri="{BB962C8B-B14F-4D97-AF65-F5344CB8AC3E}">
        <p14:creationId xmlns:p14="http://schemas.microsoft.com/office/powerpoint/2010/main" val="4713924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B39F12E-8C6B-4373-87CF-5E94EF0C3430}"/>
              </a:ext>
            </a:extLst>
          </p:cNvPr>
          <p:cNvSpPr>
            <a:spLocks noGrp="1"/>
          </p:cNvSpPr>
          <p:nvPr>
            <p:ph type="title"/>
          </p:nvPr>
        </p:nvSpPr>
        <p:spPr>
          <a:xfrm>
            <a:off x="406810" y="265533"/>
            <a:ext cx="8825657" cy="566738"/>
          </a:xfrm>
        </p:spPr>
        <p:txBody>
          <a:bodyPr/>
          <a:lstStyle/>
          <a:p>
            <a:r>
              <a:rPr lang="en-US" dirty="0"/>
              <a:t>NAME_INCOME_TYPE</a:t>
            </a:r>
          </a:p>
        </p:txBody>
      </p:sp>
      <p:sp>
        <p:nvSpPr>
          <p:cNvPr id="7" name="Text Placeholder 6">
            <a:extLst>
              <a:ext uri="{FF2B5EF4-FFF2-40B4-BE49-F238E27FC236}">
                <a16:creationId xmlns:a16="http://schemas.microsoft.com/office/drawing/2014/main" id="{B9955103-E806-496A-A16D-2A5C7FCED227}"/>
              </a:ext>
            </a:extLst>
          </p:cNvPr>
          <p:cNvSpPr>
            <a:spLocks noGrp="1"/>
          </p:cNvSpPr>
          <p:nvPr>
            <p:ph type="body" sz="half" idx="2"/>
          </p:nvPr>
        </p:nvSpPr>
        <p:spPr>
          <a:xfrm>
            <a:off x="932873" y="5921505"/>
            <a:ext cx="10218292" cy="670962"/>
          </a:xfrm>
        </p:spPr>
        <p:txBody>
          <a:bodyPr>
            <a:normAutofit/>
          </a:bodyPr>
          <a:lstStyle/>
          <a:p>
            <a:r>
              <a:rPr lang="en-US" sz="1800" i="0" dirty="0">
                <a:effectLst/>
                <a:latin typeface="Helvetica Neue"/>
              </a:rPr>
              <a:t>This is quite clear from above that "Working" class of people are more likely to default. On the other hand, State Servants and Pensioners are more likely to pay in time</a:t>
            </a:r>
          </a:p>
          <a:p>
            <a:endParaRPr lang="en-US" dirty="0"/>
          </a:p>
        </p:txBody>
      </p:sp>
      <p:pic>
        <p:nvPicPr>
          <p:cNvPr id="3" name="Picture 2">
            <a:extLst>
              <a:ext uri="{FF2B5EF4-FFF2-40B4-BE49-F238E27FC236}">
                <a16:creationId xmlns:a16="http://schemas.microsoft.com/office/drawing/2014/main" id="{F469D006-F23D-4149-BB33-EAEEA9790090}"/>
              </a:ext>
            </a:extLst>
          </p:cNvPr>
          <p:cNvPicPr>
            <a:picLocks noChangeAspect="1"/>
          </p:cNvPicPr>
          <p:nvPr/>
        </p:nvPicPr>
        <p:blipFill>
          <a:blip r:embed="rId2"/>
          <a:stretch>
            <a:fillRect/>
          </a:stretch>
        </p:blipFill>
        <p:spPr>
          <a:xfrm>
            <a:off x="826245" y="992532"/>
            <a:ext cx="10218292" cy="4872935"/>
          </a:xfrm>
          <a:prstGeom prst="rect">
            <a:avLst/>
          </a:prstGeom>
        </p:spPr>
      </p:pic>
    </p:spTree>
    <p:extLst>
      <p:ext uri="{BB962C8B-B14F-4D97-AF65-F5344CB8AC3E}">
        <p14:creationId xmlns:p14="http://schemas.microsoft.com/office/powerpoint/2010/main" val="2513744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B39F12E-8C6B-4373-87CF-5E94EF0C3430}"/>
              </a:ext>
            </a:extLst>
          </p:cNvPr>
          <p:cNvSpPr>
            <a:spLocks noGrp="1"/>
          </p:cNvSpPr>
          <p:nvPr>
            <p:ph type="title"/>
          </p:nvPr>
        </p:nvSpPr>
        <p:spPr>
          <a:xfrm>
            <a:off x="406810" y="265533"/>
            <a:ext cx="8825657" cy="566738"/>
          </a:xfrm>
        </p:spPr>
        <p:txBody>
          <a:bodyPr/>
          <a:lstStyle/>
          <a:p>
            <a:r>
              <a:rPr lang="en-US" dirty="0"/>
              <a:t>NAME_FAMILY_STATUS</a:t>
            </a:r>
          </a:p>
        </p:txBody>
      </p:sp>
      <p:sp>
        <p:nvSpPr>
          <p:cNvPr id="7" name="Text Placeholder 6">
            <a:extLst>
              <a:ext uri="{FF2B5EF4-FFF2-40B4-BE49-F238E27FC236}">
                <a16:creationId xmlns:a16="http://schemas.microsoft.com/office/drawing/2014/main" id="{B9955103-E806-496A-A16D-2A5C7FCED227}"/>
              </a:ext>
            </a:extLst>
          </p:cNvPr>
          <p:cNvSpPr>
            <a:spLocks noGrp="1"/>
          </p:cNvSpPr>
          <p:nvPr>
            <p:ph type="body" sz="half" idx="2"/>
          </p:nvPr>
        </p:nvSpPr>
        <p:spPr>
          <a:xfrm>
            <a:off x="886691" y="5835305"/>
            <a:ext cx="10621818" cy="757162"/>
          </a:xfrm>
        </p:spPr>
        <p:txBody>
          <a:bodyPr>
            <a:normAutofit/>
          </a:bodyPr>
          <a:lstStyle/>
          <a:p>
            <a:pPr algn="ctr"/>
            <a:r>
              <a:rPr lang="en-US" sz="1800" dirty="0">
                <a:latin typeface="Helvetica Neue"/>
              </a:rPr>
              <a:t>Single and unmarried individuals are mostly likely to default , whereas Married set of people are highly likely to pay on time.</a:t>
            </a:r>
          </a:p>
          <a:p>
            <a:pPr algn="ctr"/>
            <a:endParaRPr lang="en-US" dirty="0"/>
          </a:p>
        </p:txBody>
      </p:sp>
      <p:pic>
        <p:nvPicPr>
          <p:cNvPr id="3" name="Picture 2">
            <a:extLst>
              <a:ext uri="{FF2B5EF4-FFF2-40B4-BE49-F238E27FC236}">
                <a16:creationId xmlns:a16="http://schemas.microsoft.com/office/drawing/2014/main" id="{3608EE56-D7BD-478B-A58A-AFDD91544BA0}"/>
              </a:ext>
            </a:extLst>
          </p:cNvPr>
          <p:cNvPicPr>
            <a:picLocks noChangeAspect="1"/>
          </p:cNvPicPr>
          <p:nvPr/>
        </p:nvPicPr>
        <p:blipFill>
          <a:blip r:embed="rId2"/>
          <a:stretch>
            <a:fillRect/>
          </a:stretch>
        </p:blipFill>
        <p:spPr>
          <a:xfrm>
            <a:off x="1025237" y="1065638"/>
            <a:ext cx="9735848" cy="4536299"/>
          </a:xfrm>
          <a:prstGeom prst="rect">
            <a:avLst/>
          </a:prstGeom>
        </p:spPr>
      </p:pic>
    </p:spTree>
    <p:extLst>
      <p:ext uri="{BB962C8B-B14F-4D97-AF65-F5344CB8AC3E}">
        <p14:creationId xmlns:p14="http://schemas.microsoft.com/office/powerpoint/2010/main" val="42690064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B39F12E-8C6B-4373-87CF-5E94EF0C3430}"/>
              </a:ext>
            </a:extLst>
          </p:cNvPr>
          <p:cNvSpPr>
            <a:spLocks noGrp="1"/>
          </p:cNvSpPr>
          <p:nvPr>
            <p:ph type="title"/>
          </p:nvPr>
        </p:nvSpPr>
        <p:spPr>
          <a:xfrm>
            <a:off x="406810" y="265533"/>
            <a:ext cx="8825657" cy="566738"/>
          </a:xfrm>
        </p:spPr>
        <p:txBody>
          <a:bodyPr/>
          <a:lstStyle/>
          <a:p>
            <a:r>
              <a:rPr lang="en-US" dirty="0"/>
              <a:t>Count of Children</a:t>
            </a:r>
          </a:p>
        </p:txBody>
      </p:sp>
      <p:sp>
        <p:nvSpPr>
          <p:cNvPr id="7" name="Text Placeholder 6">
            <a:extLst>
              <a:ext uri="{FF2B5EF4-FFF2-40B4-BE49-F238E27FC236}">
                <a16:creationId xmlns:a16="http://schemas.microsoft.com/office/drawing/2014/main" id="{B9955103-E806-496A-A16D-2A5C7FCED227}"/>
              </a:ext>
            </a:extLst>
          </p:cNvPr>
          <p:cNvSpPr>
            <a:spLocks noGrp="1"/>
          </p:cNvSpPr>
          <p:nvPr>
            <p:ph type="body" sz="half" idx="2"/>
          </p:nvPr>
        </p:nvSpPr>
        <p:spPr>
          <a:xfrm>
            <a:off x="655782" y="5680364"/>
            <a:ext cx="11021868" cy="817981"/>
          </a:xfrm>
        </p:spPr>
        <p:txBody>
          <a:bodyPr>
            <a:normAutofit fontScale="92500"/>
          </a:bodyPr>
          <a:lstStyle/>
          <a:p>
            <a:r>
              <a:rPr lang="en-US" sz="1800" i="0" dirty="0">
                <a:effectLst/>
                <a:latin typeface="Helvetica Neue"/>
              </a:rPr>
              <a:t>There is no dependency on defaulting behavior on count of children , however we can notice that people with no kids apply for loan more and eventually as the kid count increase possibility of requesting loan decreases</a:t>
            </a:r>
          </a:p>
          <a:p>
            <a:endParaRPr lang="en-US" dirty="0"/>
          </a:p>
        </p:txBody>
      </p:sp>
      <p:pic>
        <p:nvPicPr>
          <p:cNvPr id="3" name="Picture 2">
            <a:extLst>
              <a:ext uri="{FF2B5EF4-FFF2-40B4-BE49-F238E27FC236}">
                <a16:creationId xmlns:a16="http://schemas.microsoft.com/office/drawing/2014/main" id="{4915E3F9-8E65-4872-BA11-C5B8D9053C16}"/>
              </a:ext>
            </a:extLst>
          </p:cNvPr>
          <p:cNvPicPr>
            <a:picLocks noChangeAspect="1"/>
          </p:cNvPicPr>
          <p:nvPr/>
        </p:nvPicPr>
        <p:blipFill>
          <a:blip r:embed="rId2"/>
          <a:stretch>
            <a:fillRect/>
          </a:stretch>
        </p:blipFill>
        <p:spPr>
          <a:xfrm>
            <a:off x="514350" y="1328737"/>
            <a:ext cx="11163300" cy="4200525"/>
          </a:xfrm>
          <a:prstGeom prst="rect">
            <a:avLst/>
          </a:prstGeom>
        </p:spPr>
      </p:pic>
    </p:spTree>
    <p:extLst>
      <p:ext uri="{BB962C8B-B14F-4D97-AF65-F5344CB8AC3E}">
        <p14:creationId xmlns:p14="http://schemas.microsoft.com/office/powerpoint/2010/main" val="18444626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B2F39-7B7B-4315-AEF7-B2D99448FB42}"/>
              </a:ext>
            </a:extLst>
          </p:cNvPr>
          <p:cNvSpPr>
            <a:spLocks noGrp="1"/>
          </p:cNvSpPr>
          <p:nvPr>
            <p:ph type="title"/>
          </p:nvPr>
        </p:nvSpPr>
        <p:spPr>
          <a:xfrm>
            <a:off x="1615929" y="2006668"/>
            <a:ext cx="9404723" cy="2844664"/>
          </a:xfrm>
        </p:spPr>
        <p:txBody>
          <a:bodyPr/>
          <a:lstStyle/>
          <a:p>
            <a:pPr algn="ctr"/>
            <a:r>
              <a:rPr lang="en-US" dirty="0"/>
              <a:t>Analyzing </a:t>
            </a:r>
            <a:br>
              <a:rPr lang="en-US" dirty="0"/>
            </a:br>
            <a:r>
              <a:rPr lang="en-US" dirty="0"/>
              <a:t>Application Data </a:t>
            </a:r>
            <a:br>
              <a:rPr lang="en-US" dirty="0"/>
            </a:br>
            <a:r>
              <a:rPr lang="en-US" dirty="0"/>
              <a:t>Through </a:t>
            </a:r>
            <a:br>
              <a:rPr lang="en-US" dirty="0"/>
            </a:br>
            <a:r>
              <a:rPr lang="en-US" dirty="0"/>
              <a:t>Multivariate Analysis</a:t>
            </a:r>
          </a:p>
        </p:txBody>
      </p:sp>
    </p:spTree>
    <p:extLst>
      <p:ext uri="{BB962C8B-B14F-4D97-AF65-F5344CB8AC3E}">
        <p14:creationId xmlns:p14="http://schemas.microsoft.com/office/powerpoint/2010/main" val="26842448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8583D-8B29-43AF-89BD-9BE3F5E3615D}"/>
              </a:ext>
            </a:extLst>
          </p:cNvPr>
          <p:cNvSpPr>
            <a:spLocks noGrp="1"/>
          </p:cNvSpPr>
          <p:nvPr>
            <p:ph type="title"/>
          </p:nvPr>
        </p:nvSpPr>
        <p:spPr>
          <a:xfrm>
            <a:off x="646111" y="452718"/>
            <a:ext cx="9404723" cy="748009"/>
          </a:xfrm>
        </p:spPr>
        <p:txBody>
          <a:bodyPr/>
          <a:lstStyle/>
          <a:p>
            <a:r>
              <a:rPr lang="en-US" b="1" dirty="0">
                <a:solidFill>
                  <a:schemeClr val="tx1"/>
                </a:solidFill>
              </a:rPr>
              <a:t>Index</a:t>
            </a:r>
          </a:p>
        </p:txBody>
      </p:sp>
      <p:sp>
        <p:nvSpPr>
          <p:cNvPr id="3" name="Subtitle 2">
            <a:extLst>
              <a:ext uri="{FF2B5EF4-FFF2-40B4-BE49-F238E27FC236}">
                <a16:creationId xmlns:a16="http://schemas.microsoft.com/office/drawing/2014/main" id="{E20FF622-64F2-40CE-86E2-AFAD0E76B69E}"/>
              </a:ext>
            </a:extLst>
          </p:cNvPr>
          <p:cNvSpPr>
            <a:spLocks noGrp="1"/>
          </p:cNvSpPr>
          <p:nvPr>
            <p:ph idx="1"/>
          </p:nvPr>
        </p:nvSpPr>
        <p:spPr>
          <a:xfrm>
            <a:off x="1103312" y="1311564"/>
            <a:ext cx="10359015" cy="4936835"/>
          </a:xfrm>
        </p:spPr>
        <p:txBody>
          <a:bodyPr>
            <a:normAutofit/>
          </a:bodyPr>
          <a:lstStyle/>
          <a:p>
            <a:r>
              <a:rPr lang="en-US" b="1" dirty="0">
                <a:solidFill>
                  <a:schemeClr val="tx1"/>
                </a:solidFill>
              </a:rPr>
              <a:t>Problem Statement…………………………………………………………………………3</a:t>
            </a:r>
          </a:p>
          <a:p>
            <a:r>
              <a:rPr lang="en-US" b="1" dirty="0"/>
              <a:t>My Approach ……………………………………………………………………………....4</a:t>
            </a:r>
          </a:p>
          <a:p>
            <a:r>
              <a:rPr lang="en-US" b="1" dirty="0">
                <a:solidFill>
                  <a:schemeClr val="tx1"/>
                </a:solidFill>
              </a:rPr>
              <a:t>Analyzing application</a:t>
            </a:r>
            <a:r>
              <a:rPr lang="en-US" b="1" dirty="0"/>
              <a:t> data through Univariate Analysis…………………………..5</a:t>
            </a:r>
          </a:p>
          <a:p>
            <a:r>
              <a:rPr lang="en-US" b="1" dirty="0"/>
              <a:t>Imbalance Check………………………………………………………………………….6</a:t>
            </a:r>
          </a:p>
          <a:p>
            <a:r>
              <a:rPr lang="en-US" b="1" dirty="0">
                <a:solidFill>
                  <a:schemeClr val="tx1"/>
                </a:solidFill>
              </a:rPr>
              <a:t>Analyzing application</a:t>
            </a:r>
            <a:r>
              <a:rPr lang="en-US" b="1" dirty="0"/>
              <a:t> data through Multivariate Analysis……………………….19</a:t>
            </a:r>
          </a:p>
          <a:p>
            <a:r>
              <a:rPr lang="en-US" b="1" dirty="0">
                <a:solidFill>
                  <a:schemeClr val="tx1"/>
                </a:solidFill>
              </a:rPr>
              <a:t>Analyzing Previous application</a:t>
            </a:r>
            <a:r>
              <a:rPr lang="en-US" b="1" dirty="0"/>
              <a:t> data through Univariate Analysis………………26</a:t>
            </a:r>
          </a:p>
          <a:p>
            <a:r>
              <a:rPr lang="en-US" b="1" dirty="0">
                <a:solidFill>
                  <a:schemeClr val="tx1"/>
                </a:solidFill>
              </a:rPr>
              <a:t>Analyzing Previous application</a:t>
            </a:r>
            <a:r>
              <a:rPr lang="en-US" b="1" dirty="0"/>
              <a:t> data through Multivariate Analysis……………32</a:t>
            </a:r>
          </a:p>
          <a:p>
            <a:r>
              <a:rPr lang="en-US" b="1" dirty="0"/>
              <a:t>Conclusion: Positive factors (leads to Timely Repay) ……………………………..38</a:t>
            </a:r>
          </a:p>
          <a:p>
            <a:r>
              <a:rPr lang="en-US" b="1" dirty="0"/>
              <a:t>Conclusion: Negative factors (leads to Default) ……………………………………39</a:t>
            </a:r>
          </a:p>
          <a:p>
            <a:endParaRPr lang="en-US" b="1" dirty="0">
              <a:solidFill>
                <a:schemeClr val="tx1"/>
              </a:solidFill>
            </a:endParaRPr>
          </a:p>
          <a:p>
            <a:endParaRPr lang="en-US" b="1" dirty="0">
              <a:solidFill>
                <a:schemeClr val="bg1"/>
              </a:solidFill>
            </a:endParaRPr>
          </a:p>
        </p:txBody>
      </p:sp>
    </p:spTree>
    <p:extLst>
      <p:ext uri="{BB962C8B-B14F-4D97-AF65-F5344CB8AC3E}">
        <p14:creationId xmlns:p14="http://schemas.microsoft.com/office/powerpoint/2010/main" val="36061703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B39F12E-8C6B-4373-87CF-5E94EF0C3430}"/>
              </a:ext>
            </a:extLst>
          </p:cNvPr>
          <p:cNvSpPr>
            <a:spLocks noGrp="1"/>
          </p:cNvSpPr>
          <p:nvPr>
            <p:ph type="title"/>
          </p:nvPr>
        </p:nvSpPr>
        <p:spPr>
          <a:xfrm>
            <a:off x="406810" y="265533"/>
            <a:ext cx="8825657" cy="566738"/>
          </a:xfrm>
        </p:spPr>
        <p:txBody>
          <a:bodyPr/>
          <a:lstStyle/>
          <a:p>
            <a:r>
              <a:rPr lang="en-US" dirty="0"/>
              <a:t>Numerical columns correlation analysis</a:t>
            </a:r>
          </a:p>
        </p:txBody>
      </p:sp>
      <p:sp>
        <p:nvSpPr>
          <p:cNvPr id="7" name="Text Placeholder 6">
            <a:extLst>
              <a:ext uri="{FF2B5EF4-FFF2-40B4-BE49-F238E27FC236}">
                <a16:creationId xmlns:a16="http://schemas.microsoft.com/office/drawing/2014/main" id="{B9955103-E806-496A-A16D-2A5C7FCED227}"/>
              </a:ext>
            </a:extLst>
          </p:cNvPr>
          <p:cNvSpPr>
            <a:spLocks noGrp="1"/>
          </p:cNvSpPr>
          <p:nvPr>
            <p:ph type="body" sz="half" idx="2"/>
          </p:nvPr>
        </p:nvSpPr>
        <p:spPr>
          <a:xfrm>
            <a:off x="406810" y="5809673"/>
            <a:ext cx="11443445" cy="889576"/>
          </a:xfrm>
        </p:spPr>
        <p:txBody>
          <a:bodyPr>
            <a:normAutofit lnSpcReduction="10000"/>
          </a:bodyPr>
          <a:lstStyle/>
          <a:p>
            <a:pPr algn="ctr"/>
            <a:r>
              <a:rPr lang="en-US" sz="1800" i="0" dirty="0">
                <a:effectLst/>
                <a:latin typeface="Helvetica Neue"/>
              </a:rPr>
              <a:t>From the above we can simply see that only three columns are corelated AMT_ANNUITY, AMT_CREDIT, AMT_GOODS_RANGE. Age (additional created column) and DAYS_BIRTH are correlated which simply is too obvious.</a:t>
            </a:r>
          </a:p>
          <a:p>
            <a:endParaRPr lang="en-US" dirty="0"/>
          </a:p>
        </p:txBody>
      </p:sp>
      <p:pic>
        <p:nvPicPr>
          <p:cNvPr id="3" name="Picture 2">
            <a:extLst>
              <a:ext uri="{FF2B5EF4-FFF2-40B4-BE49-F238E27FC236}">
                <a16:creationId xmlns:a16="http://schemas.microsoft.com/office/drawing/2014/main" id="{9817BFE2-46C5-447E-93B5-6B66AE4B926E}"/>
              </a:ext>
            </a:extLst>
          </p:cNvPr>
          <p:cNvPicPr>
            <a:picLocks noChangeAspect="1"/>
          </p:cNvPicPr>
          <p:nvPr/>
        </p:nvPicPr>
        <p:blipFill>
          <a:blip r:embed="rId2"/>
          <a:stretch>
            <a:fillRect/>
          </a:stretch>
        </p:blipFill>
        <p:spPr>
          <a:xfrm>
            <a:off x="1025646" y="832271"/>
            <a:ext cx="8825656" cy="4901051"/>
          </a:xfrm>
          <a:prstGeom prst="rect">
            <a:avLst/>
          </a:prstGeom>
        </p:spPr>
      </p:pic>
    </p:spTree>
    <p:extLst>
      <p:ext uri="{BB962C8B-B14F-4D97-AF65-F5344CB8AC3E}">
        <p14:creationId xmlns:p14="http://schemas.microsoft.com/office/powerpoint/2010/main" val="27157895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B39F12E-8C6B-4373-87CF-5E94EF0C3430}"/>
              </a:ext>
            </a:extLst>
          </p:cNvPr>
          <p:cNvSpPr>
            <a:spLocks noGrp="1"/>
          </p:cNvSpPr>
          <p:nvPr>
            <p:ph type="title"/>
          </p:nvPr>
        </p:nvSpPr>
        <p:spPr>
          <a:xfrm>
            <a:off x="304800" y="568036"/>
            <a:ext cx="4091710" cy="566738"/>
          </a:xfrm>
        </p:spPr>
        <p:txBody>
          <a:bodyPr>
            <a:normAutofit fontScale="90000"/>
          </a:bodyPr>
          <a:lstStyle/>
          <a:p>
            <a:r>
              <a:rPr lang="en-US" dirty="0" err="1"/>
              <a:t>Pairplot</a:t>
            </a:r>
            <a:r>
              <a:rPr lang="en-US" dirty="0"/>
              <a:t> from heatmap </a:t>
            </a:r>
            <a:br>
              <a:rPr lang="en-US" dirty="0"/>
            </a:br>
            <a:r>
              <a:rPr lang="en-US" dirty="0"/>
              <a:t>results</a:t>
            </a:r>
          </a:p>
        </p:txBody>
      </p:sp>
      <p:sp>
        <p:nvSpPr>
          <p:cNvPr id="7" name="Text Placeholder 6">
            <a:extLst>
              <a:ext uri="{FF2B5EF4-FFF2-40B4-BE49-F238E27FC236}">
                <a16:creationId xmlns:a16="http://schemas.microsoft.com/office/drawing/2014/main" id="{B9955103-E806-496A-A16D-2A5C7FCED227}"/>
              </a:ext>
            </a:extLst>
          </p:cNvPr>
          <p:cNvSpPr>
            <a:spLocks noGrp="1"/>
          </p:cNvSpPr>
          <p:nvPr>
            <p:ph type="body" sz="half" idx="2"/>
          </p:nvPr>
        </p:nvSpPr>
        <p:spPr>
          <a:xfrm>
            <a:off x="600773" y="2162306"/>
            <a:ext cx="3601772" cy="4127658"/>
          </a:xfrm>
        </p:spPr>
        <p:txBody>
          <a:bodyPr/>
          <a:lstStyle/>
          <a:p>
            <a:r>
              <a:rPr lang="en-US" sz="1800" i="0" dirty="0">
                <a:effectLst/>
                <a:latin typeface="Helvetica Neue"/>
              </a:rPr>
              <a:t>Here we can notice that as Price of Goods is high the Amount of loan requested will also be high. Which is quite obvious as people will need high loan to purchase expensive goods. </a:t>
            </a:r>
          </a:p>
          <a:p>
            <a:r>
              <a:rPr lang="en-US" sz="1800" i="0" dirty="0">
                <a:effectLst/>
                <a:latin typeface="Helvetica Neue"/>
              </a:rPr>
              <a:t>In addition to that Annuity loan is also directly linked with loan amount (AMT_CREDIT)</a:t>
            </a:r>
          </a:p>
          <a:p>
            <a:endParaRPr lang="en-US" dirty="0"/>
          </a:p>
        </p:txBody>
      </p:sp>
      <p:pic>
        <p:nvPicPr>
          <p:cNvPr id="3" name="Picture 2">
            <a:extLst>
              <a:ext uri="{FF2B5EF4-FFF2-40B4-BE49-F238E27FC236}">
                <a16:creationId xmlns:a16="http://schemas.microsoft.com/office/drawing/2014/main" id="{4E03D4BF-33F7-4F58-B8CE-010A47A7215C}"/>
              </a:ext>
            </a:extLst>
          </p:cNvPr>
          <p:cNvPicPr>
            <a:picLocks noChangeAspect="1"/>
          </p:cNvPicPr>
          <p:nvPr/>
        </p:nvPicPr>
        <p:blipFill>
          <a:blip r:embed="rId2"/>
          <a:stretch>
            <a:fillRect/>
          </a:stretch>
        </p:blipFill>
        <p:spPr>
          <a:xfrm>
            <a:off x="4673601" y="323694"/>
            <a:ext cx="7213600" cy="6428447"/>
          </a:xfrm>
          <a:prstGeom prst="rect">
            <a:avLst/>
          </a:prstGeom>
        </p:spPr>
      </p:pic>
    </p:spTree>
    <p:extLst>
      <p:ext uri="{BB962C8B-B14F-4D97-AF65-F5344CB8AC3E}">
        <p14:creationId xmlns:p14="http://schemas.microsoft.com/office/powerpoint/2010/main" val="21006673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B39F12E-8C6B-4373-87CF-5E94EF0C3430}"/>
              </a:ext>
            </a:extLst>
          </p:cNvPr>
          <p:cNvSpPr>
            <a:spLocks noGrp="1"/>
          </p:cNvSpPr>
          <p:nvPr>
            <p:ph type="title"/>
          </p:nvPr>
        </p:nvSpPr>
        <p:spPr>
          <a:xfrm>
            <a:off x="406810" y="265533"/>
            <a:ext cx="8825657" cy="566738"/>
          </a:xfrm>
        </p:spPr>
        <p:txBody>
          <a:bodyPr/>
          <a:lstStyle/>
          <a:p>
            <a:r>
              <a:rPr lang="en-US" dirty="0"/>
              <a:t>Income group vs </a:t>
            </a:r>
            <a:r>
              <a:rPr lang="en-US" dirty="0" err="1"/>
              <a:t>Age_group</a:t>
            </a:r>
            <a:endParaRPr lang="en-US" dirty="0"/>
          </a:p>
        </p:txBody>
      </p:sp>
      <p:sp>
        <p:nvSpPr>
          <p:cNvPr id="7" name="Text Placeholder 6">
            <a:extLst>
              <a:ext uri="{FF2B5EF4-FFF2-40B4-BE49-F238E27FC236}">
                <a16:creationId xmlns:a16="http://schemas.microsoft.com/office/drawing/2014/main" id="{B9955103-E806-496A-A16D-2A5C7FCED227}"/>
              </a:ext>
            </a:extLst>
          </p:cNvPr>
          <p:cNvSpPr>
            <a:spLocks noGrp="1"/>
          </p:cNvSpPr>
          <p:nvPr>
            <p:ph type="body" sz="half" idx="2"/>
          </p:nvPr>
        </p:nvSpPr>
        <p:spPr>
          <a:xfrm>
            <a:off x="341745" y="5146355"/>
            <a:ext cx="11240655" cy="1272917"/>
          </a:xfrm>
        </p:spPr>
        <p:txBody>
          <a:bodyPr>
            <a:noAutofit/>
          </a:bodyPr>
          <a:lstStyle/>
          <a:p>
            <a:pPr algn="l"/>
            <a:r>
              <a:rPr lang="en-US" sz="1800" i="0" dirty="0">
                <a:effectLst/>
                <a:latin typeface="Helvetica Neue"/>
              </a:rPr>
              <a:t>Here dark green denotes probability of default and dark pink denotes high probability of timely Payment. People with age group of 65 and above but Low and Very High Income are safer. Young People with Low income are risky. The heatmap is also inline with common understanding that young age people's income is mostly low and old age people mostly have good income.</a:t>
            </a:r>
          </a:p>
          <a:p>
            <a:endParaRPr lang="en-US" sz="1800" dirty="0"/>
          </a:p>
        </p:txBody>
      </p:sp>
      <p:pic>
        <p:nvPicPr>
          <p:cNvPr id="3" name="Picture 2">
            <a:extLst>
              <a:ext uri="{FF2B5EF4-FFF2-40B4-BE49-F238E27FC236}">
                <a16:creationId xmlns:a16="http://schemas.microsoft.com/office/drawing/2014/main" id="{35069012-5E98-4350-8390-C4F5933B56C4}"/>
              </a:ext>
            </a:extLst>
          </p:cNvPr>
          <p:cNvPicPr>
            <a:picLocks noChangeAspect="1"/>
          </p:cNvPicPr>
          <p:nvPr/>
        </p:nvPicPr>
        <p:blipFill>
          <a:blip r:embed="rId2"/>
          <a:stretch>
            <a:fillRect/>
          </a:stretch>
        </p:blipFill>
        <p:spPr>
          <a:xfrm>
            <a:off x="2419927" y="911558"/>
            <a:ext cx="5788602" cy="4038560"/>
          </a:xfrm>
          <a:prstGeom prst="rect">
            <a:avLst/>
          </a:prstGeom>
        </p:spPr>
      </p:pic>
    </p:spTree>
    <p:extLst>
      <p:ext uri="{BB962C8B-B14F-4D97-AF65-F5344CB8AC3E}">
        <p14:creationId xmlns:p14="http://schemas.microsoft.com/office/powerpoint/2010/main" val="19114245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B39F12E-8C6B-4373-87CF-5E94EF0C3430}"/>
              </a:ext>
            </a:extLst>
          </p:cNvPr>
          <p:cNvSpPr>
            <a:spLocks noGrp="1"/>
          </p:cNvSpPr>
          <p:nvPr>
            <p:ph type="title"/>
          </p:nvPr>
        </p:nvSpPr>
        <p:spPr>
          <a:xfrm>
            <a:off x="406810" y="265533"/>
            <a:ext cx="8825657" cy="566738"/>
          </a:xfrm>
        </p:spPr>
        <p:txBody>
          <a:bodyPr/>
          <a:lstStyle/>
          <a:p>
            <a:r>
              <a:rPr lang="en-US" dirty="0"/>
              <a:t>Heatmap of Family Status vs Income Type</a:t>
            </a:r>
          </a:p>
        </p:txBody>
      </p:sp>
      <p:sp>
        <p:nvSpPr>
          <p:cNvPr id="7" name="Text Placeholder 6">
            <a:extLst>
              <a:ext uri="{FF2B5EF4-FFF2-40B4-BE49-F238E27FC236}">
                <a16:creationId xmlns:a16="http://schemas.microsoft.com/office/drawing/2014/main" id="{B9955103-E806-496A-A16D-2A5C7FCED227}"/>
              </a:ext>
            </a:extLst>
          </p:cNvPr>
          <p:cNvSpPr>
            <a:spLocks noGrp="1"/>
          </p:cNvSpPr>
          <p:nvPr>
            <p:ph type="body" sz="half" idx="2"/>
          </p:nvPr>
        </p:nvSpPr>
        <p:spPr>
          <a:xfrm>
            <a:off x="1219200" y="5618290"/>
            <a:ext cx="10243128" cy="533988"/>
          </a:xfrm>
        </p:spPr>
        <p:txBody>
          <a:bodyPr>
            <a:noAutofit/>
          </a:bodyPr>
          <a:lstStyle/>
          <a:p>
            <a:pPr algn="l"/>
            <a:r>
              <a:rPr lang="en-US" sz="1800" i="0" dirty="0">
                <a:effectLst/>
                <a:latin typeface="Helvetica Neue"/>
              </a:rPr>
              <a:t>Married people who are unemployed or on maternity are highly likely to default the payments.</a:t>
            </a:r>
          </a:p>
        </p:txBody>
      </p:sp>
      <p:pic>
        <p:nvPicPr>
          <p:cNvPr id="4" name="Picture 3">
            <a:extLst>
              <a:ext uri="{FF2B5EF4-FFF2-40B4-BE49-F238E27FC236}">
                <a16:creationId xmlns:a16="http://schemas.microsoft.com/office/drawing/2014/main" id="{95FCB8AC-6ECE-49BE-9E28-760202FB891B}"/>
              </a:ext>
            </a:extLst>
          </p:cNvPr>
          <p:cNvPicPr>
            <a:picLocks noChangeAspect="1"/>
          </p:cNvPicPr>
          <p:nvPr/>
        </p:nvPicPr>
        <p:blipFill>
          <a:blip r:embed="rId2"/>
          <a:stretch>
            <a:fillRect/>
          </a:stretch>
        </p:blipFill>
        <p:spPr>
          <a:xfrm>
            <a:off x="2571750" y="924631"/>
            <a:ext cx="7048500" cy="4486275"/>
          </a:xfrm>
          <a:prstGeom prst="rect">
            <a:avLst/>
          </a:prstGeom>
        </p:spPr>
      </p:pic>
    </p:spTree>
    <p:extLst>
      <p:ext uri="{BB962C8B-B14F-4D97-AF65-F5344CB8AC3E}">
        <p14:creationId xmlns:p14="http://schemas.microsoft.com/office/powerpoint/2010/main" val="6025993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B39F12E-8C6B-4373-87CF-5E94EF0C3430}"/>
              </a:ext>
            </a:extLst>
          </p:cNvPr>
          <p:cNvSpPr>
            <a:spLocks noGrp="1"/>
          </p:cNvSpPr>
          <p:nvPr>
            <p:ph type="title"/>
          </p:nvPr>
        </p:nvSpPr>
        <p:spPr>
          <a:xfrm>
            <a:off x="406810" y="265533"/>
            <a:ext cx="8825657" cy="566738"/>
          </a:xfrm>
        </p:spPr>
        <p:txBody>
          <a:bodyPr/>
          <a:lstStyle/>
          <a:p>
            <a:r>
              <a:rPr lang="en-US" dirty="0"/>
              <a:t>Impact of </a:t>
            </a:r>
            <a:r>
              <a:rPr lang="en-US" dirty="0" err="1"/>
              <a:t>Days_ID_Publish</a:t>
            </a:r>
            <a:r>
              <a:rPr lang="en-US" dirty="0"/>
              <a:t> on Target</a:t>
            </a:r>
          </a:p>
        </p:txBody>
      </p:sp>
      <p:sp>
        <p:nvSpPr>
          <p:cNvPr id="7" name="Text Placeholder 6">
            <a:extLst>
              <a:ext uri="{FF2B5EF4-FFF2-40B4-BE49-F238E27FC236}">
                <a16:creationId xmlns:a16="http://schemas.microsoft.com/office/drawing/2014/main" id="{B9955103-E806-496A-A16D-2A5C7FCED227}"/>
              </a:ext>
            </a:extLst>
          </p:cNvPr>
          <p:cNvSpPr>
            <a:spLocks noGrp="1"/>
          </p:cNvSpPr>
          <p:nvPr>
            <p:ph type="body" sz="half" idx="2"/>
          </p:nvPr>
        </p:nvSpPr>
        <p:spPr>
          <a:xfrm>
            <a:off x="951345" y="5063229"/>
            <a:ext cx="9402619" cy="566738"/>
          </a:xfrm>
        </p:spPr>
        <p:txBody>
          <a:bodyPr>
            <a:noAutofit/>
          </a:bodyPr>
          <a:lstStyle/>
          <a:p>
            <a:pPr algn="l"/>
            <a:r>
              <a:rPr lang="en-US" sz="1800" dirty="0">
                <a:latin typeface="Helvetica Neue"/>
              </a:rPr>
              <a:t>Here we can infer that people who have recently changed the ID are more likely to default</a:t>
            </a:r>
          </a:p>
          <a:p>
            <a:endParaRPr lang="en-US" sz="1800" dirty="0"/>
          </a:p>
        </p:txBody>
      </p:sp>
      <p:pic>
        <p:nvPicPr>
          <p:cNvPr id="3" name="Picture 2">
            <a:extLst>
              <a:ext uri="{FF2B5EF4-FFF2-40B4-BE49-F238E27FC236}">
                <a16:creationId xmlns:a16="http://schemas.microsoft.com/office/drawing/2014/main" id="{4CBD5BFF-8E1B-499E-8ACC-31095FBD522E}"/>
              </a:ext>
            </a:extLst>
          </p:cNvPr>
          <p:cNvPicPr>
            <a:picLocks noChangeAspect="1"/>
          </p:cNvPicPr>
          <p:nvPr/>
        </p:nvPicPr>
        <p:blipFill>
          <a:blip r:embed="rId2"/>
          <a:stretch>
            <a:fillRect/>
          </a:stretch>
        </p:blipFill>
        <p:spPr>
          <a:xfrm>
            <a:off x="2410690" y="1363568"/>
            <a:ext cx="6096000" cy="3362325"/>
          </a:xfrm>
          <a:prstGeom prst="rect">
            <a:avLst/>
          </a:prstGeom>
        </p:spPr>
      </p:pic>
    </p:spTree>
    <p:extLst>
      <p:ext uri="{BB962C8B-B14F-4D97-AF65-F5344CB8AC3E}">
        <p14:creationId xmlns:p14="http://schemas.microsoft.com/office/powerpoint/2010/main" val="34471076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B39F12E-8C6B-4373-87CF-5E94EF0C3430}"/>
              </a:ext>
            </a:extLst>
          </p:cNvPr>
          <p:cNvSpPr>
            <a:spLocks noGrp="1"/>
          </p:cNvSpPr>
          <p:nvPr>
            <p:ph type="title"/>
          </p:nvPr>
        </p:nvSpPr>
        <p:spPr>
          <a:xfrm>
            <a:off x="406810" y="265533"/>
            <a:ext cx="8825657" cy="566738"/>
          </a:xfrm>
        </p:spPr>
        <p:txBody>
          <a:bodyPr/>
          <a:lstStyle/>
          <a:p>
            <a:r>
              <a:rPr lang="en-US" dirty="0"/>
              <a:t>Comparison of Age Median with Target</a:t>
            </a:r>
          </a:p>
        </p:txBody>
      </p:sp>
      <p:sp>
        <p:nvSpPr>
          <p:cNvPr id="7" name="Text Placeholder 6">
            <a:extLst>
              <a:ext uri="{FF2B5EF4-FFF2-40B4-BE49-F238E27FC236}">
                <a16:creationId xmlns:a16="http://schemas.microsoft.com/office/drawing/2014/main" id="{B9955103-E806-496A-A16D-2A5C7FCED227}"/>
              </a:ext>
            </a:extLst>
          </p:cNvPr>
          <p:cNvSpPr>
            <a:spLocks noGrp="1"/>
          </p:cNvSpPr>
          <p:nvPr>
            <p:ph type="body" sz="half" idx="2"/>
          </p:nvPr>
        </p:nvSpPr>
        <p:spPr>
          <a:xfrm>
            <a:off x="1352817" y="5242420"/>
            <a:ext cx="9836728" cy="566738"/>
          </a:xfrm>
        </p:spPr>
        <p:txBody>
          <a:bodyPr>
            <a:noAutofit/>
          </a:bodyPr>
          <a:lstStyle/>
          <a:p>
            <a:pPr algn="l"/>
            <a:r>
              <a:rPr lang="en-US" sz="1800" dirty="0">
                <a:latin typeface="Helvetica Neue"/>
              </a:rPr>
              <a:t>Here We can infer from above that people with higher age are more likely to pay up the loan.</a:t>
            </a:r>
          </a:p>
          <a:p>
            <a:endParaRPr lang="en-US" sz="1800" dirty="0"/>
          </a:p>
        </p:txBody>
      </p:sp>
      <p:pic>
        <p:nvPicPr>
          <p:cNvPr id="3" name="Picture 2">
            <a:extLst>
              <a:ext uri="{FF2B5EF4-FFF2-40B4-BE49-F238E27FC236}">
                <a16:creationId xmlns:a16="http://schemas.microsoft.com/office/drawing/2014/main" id="{97709344-4B54-4267-9710-8186067FBF9A}"/>
              </a:ext>
            </a:extLst>
          </p:cNvPr>
          <p:cNvPicPr>
            <a:picLocks noChangeAspect="1"/>
          </p:cNvPicPr>
          <p:nvPr/>
        </p:nvPicPr>
        <p:blipFill>
          <a:blip r:embed="rId2"/>
          <a:stretch>
            <a:fillRect/>
          </a:stretch>
        </p:blipFill>
        <p:spPr>
          <a:xfrm>
            <a:off x="2144279" y="1221797"/>
            <a:ext cx="7193683" cy="3631097"/>
          </a:xfrm>
          <a:prstGeom prst="rect">
            <a:avLst/>
          </a:prstGeom>
        </p:spPr>
      </p:pic>
    </p:spTree>
    <p:extLst>
      <p:ext uri="{BB962C8B-B14F-4D97-AF65-F5344CB8AC3E}">
        <p14:creationId xmlns:p14="http://schemas.microsoft.com/office/powerpoint/2010/main" val="37386994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B2F39-7B7B-4315-AEF7-B2D99448FB42}"/>
              </a:ext>
            </a:extLst>
          </p:cNvPr>
          <p:cNvSpPr>
            <a:spLocks noGrp="1"/>
          </p:cNvSpPr>
          <p:nvPr>
            <p:ph type="title"/>
          </p:nvPr>
        </p:nvSpPr>
        <p:spPr>
          <a:xfrm>
            <a:off x="1615929" y="2006668"/>
            <a:ext cx="9404723" cy="2844664"/>
          </a:xfrm>
        </p:spPr>
        <p:txBody>
          <a:bodyPr/>
          <a:lstStyle/>
          <a:p>
            <a:pPr algn="ctr"/>
            <a:r>
              <a:rPr lang="en-US" dirty="0"/>
              <a:t>Analyzing </a:t>
            </a:r>
            <a:br>
              <a:rPr lang="en-US" dirty="0"/>
            </a:br>
            <a:r>
              <a:rPr lang="en-US" dirty="0"/>
              <a:t>Previous Application Data File</a:t>
            </a:r>
            <a:br>
              <a:rPr lang="en-US" dirty="0"/>
            </a:br>
            <a:r>
              <a:rPr lang="en-US" dirty="0"/>
              <a:t>Through </a:t>
            </a:r>
            <a:br>
              <a:rPr lang="en-US" dirty="0"/>
            </a:br>
            <a:r>
              <a:rPr lang="en-US" dirty="0"/>
              <a:t>Univariate Analysis</a:t>
            </a:r>
          </a:p>
        </p:txBody>
      </p:sp>
    </p:spTree>
    <p:extLst>
      <p:ext uri="{BB962C8B-B14F-4D97-AF65-F5344CB8AC3E}">
        <p14:creationId xmlns:p14="http://schemas.microsoft.com/office/powerpoint/2010/main" val="36022458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B39F12E-8C6B-4373-87CF-5E94EF0C3430}"/>
              </a:ext>
            </a:extLst>
          </p:cNvPr>
          <p:cNvSpPr>
            <a:spLocks noGrp="1"/>
          </p:cNvSpPr>
          <p:nvPr>
            <p:ph type="title"/>
          </p:nvPr>
        </p:nvSpPr>
        <p:spPr>
          <a:xfrm>
            <a:off x="406810" y="265533"/>
            <a:ext cx="8825657" cy="566738"/>
          </a:xfrm>
        </p:spPr>
        <p:txBody>
          <a:bodyPr/>
          <a:lstStyle/>
          <a:p>
            <a:r>
              <a:rPr lang="en-US" dirty="0"/>
              <a:t>Univariate Analysis</a:t>
            </a:r>
          </a:p>
        </p:txBody>
      </p:sp>
      <p:sp>
        <p:nvSpPr>
          <p:cNvPr id="7" name="Text Placeholder 6">
            <a:extLst>
              <a:ext uri="{FF2B5EF4-FFF2-40B4-BE49-F238E27FC236}">
                <a16:creationId xmlns:a16="http://schemas.microsoft.com/office/drawing/2014/main" id="{B9955103-E806-496A-A16D-2A5C7FCED227}"/>
              </a:ext>
            </a:extLst>
          </p:cNvPr>
          <p:cNvSpPr>
            <a:spLocks noGrp="1"/>
          </p:cNvSpPr>
          <p:nvPr>
            <p:ph type="body" sz="half" idx="2"/>
          </p:nvPr>
        </p:nvSpPr>
        <p:spPr>
          <a:xfrm>
            <a:off x="831272" y="5352793"/>
            <a:ext cx="10529455" cy="775854"/>
          </a:xfrm>
        </p:spPr>
        <p:txBody>
          <a:bodyPr>
            <a:noAutofit/>
          </a:bodyPr>
          <a:lstStyle/>
          <a:p>
            <a:pPr algn="l"/>
            <a:r>
              <a:rPr lang="en-US" sz="1800" i="0" dirty="0">
                <a:effectLst/>
                <a:latin typeface="Helvetica Neue"/>
              </a:rPr>
              <a:t>From the above it is evident that Frequency of Cash Loans is high, Maximum loans are done on Tuesday and "Repairs" are the reason for majority of loans in Previous application dataset.</a:t>
            </a:r>
          </a:p>
          <a:p>
            <a:endParaRPr lang="en-US" sz="1800" dirty="0"/>
          </a:p>
        </p:txBody>
      </p:sp>
      <p:pic>
        <p:nvPicPr>
          <p:cNvPr id="3" name="Picture 2">
            <a:extLst>
              <a:ext uri="{FF2B5EF4-FFF2-40B4-BE49-F238E27FC236}">
                <a16:creationId xmlns:a16="http://schemas.microsoft.com/office/drawing/2014/main" id="{BB788F7C-AA90-4481-A050-0D0C4762786A}"/>
              </a:ext>
            </a:extLst>
          </p:cNvPr>
          <p:cNvPicPr>
            <a:picLocks noChangeAspect="1"/>
          </p:cNvPicPr>
          <p:nvPr/>
        </p:nvPicPr>
        <p:blipFill>
          <a:blip r:embed="rId2"/>
          <a:stretch>
            <a:fillRect/>
          </a:stretch>
        </p:blipFill>
        <p:spPr>
          <a:xfrm>
            <a:off x="341744" y="1062182"/>
            <a:ext cx="11240655" cy="4084174"/>
          </a:xfrm>
          <a:prstGeom prst="rect">
            <a:avLst/>
          </a:prstGeom>
        </p:spPr>
      </p:pic>
    </p:spTree>
    <p:extLst>
      <p:ext uri="{BB962C8B-B14F-4D97-AF65-F5344CB8AC3E}">
        <p14:creationId xmlns:p14="http://schemas.microsoft.com/office/powerpoint/2010/main" val="13164409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B39F12E-8C6B-4373-87CF-5E94EF0C3430}"/>
              </a:ext>
            </a:extLst>
          </p:cNvPr>
          <p:cNvSpPr>
            <a:spLocks noGrp="1"/>
          </p:cNvSpPr>
          <p:nvPr>
            <p:ph type="title"/>
          </p:nvPr>
        </p:nvSpPr>
        <p:spPr>
          <a:xfrm>
            <a:off x="406810" y="265533"/>
            <a:ext cx="8825657" cy="566738"/>
          </a:xfrm>
        </p:spPr>
        <p:txBody>
          <a:bodyPr/>
          <a:lstStyle/>
          <a:p>
            <a:r>
              <a:rPr lang="en-US" dirty="0"/>
              <a:t>Univariate Analysis</a:t>
            </a:r>
          </a:p>
        </p:txBody>
      </p:sp>
      <p:sp>
        <p:nvSpPr>
          <p:cNvPr id="7" name="Text Placeholder 6">
            <a:extLst>
              <a:ext uri="{FF2B5EF4-FFF2-40B4-BE49-F238E27FC236}">
                <a16:creationId xmlns:a16="http://schemas.microsoft.com/office/drawing/2014/main" id="{B9955103-E806-496A-A16D-2A5C7FCED227}"/>
              </a:ext>
            </a:extLst>
          </p:cNvPr>
          <p:cNvSpPr>
            <a:spLocks noGrp="1"/>
          </p:cNvSpPr>
          <p:nvPr>
            <p:ph type="body" sz="half" idx="2"/>
          </p:nvPr>
        </p:nvSpPr>
        <p:spPr>
          <a:xfrm>
            <a:off x="341745" y="1459345"/>
            <a:ext cx="2161310" cy="4959927"/>
          </a:xfrm>
        </p:spPr>
        <p:txBody>
          <a:bodyPr>
            <a:noAutofit/>
          </a:bodyPr>
          <a:lstStyle/>
          <a:p>
            <a:pPr algn="l"/>
            <a:r>
              <a:rPr lang="en-US" sz="1800" i="0" dirty="0">
                <a:effectLst/>
                <a:latin typeface="Helvetica Neue"/>
              </a:rPr>
              <a:t>We can see that majority of the loans were actually Approved. </a:t>
            </a:r>
          </a:p>
          <a:p>
            <a:pPr algn="l"/>
            <a:r>
              <a:rPr lang="en-US" sz="1800" i="0" dirty="0">
                <a:effectLst/>
                <a:latin typeface="Helvetica Neue"/>
              </a:rPr>
              <a:t>For </a:t>
            </a:r>
            <a:r>
              <a:rPr lang="en-US" i="0" dirty="0">
                <a:effectLst/>
                <a:latin typeface="Helvetica Neue"/>
              </a:rPr>
              <a:t>'NAME_PAYMENT_TYPE' </a:t>
            </a:r>
            <a:r>
              <a:rPr lang="en-US" sz="1800" i="0" dirty="0">
                <a:effectLst/>
                <a:latin typeface="Helvetica Neue"/>
              </a:rPr>
              <a:t>and </a:t>
            </a:r>
            <a:r>
              <a:rPr lang="en-US" sz="1100" i="0" dirty="0">
                <a:effectLst/>
                <a:latin typeface="Helvetica Neue"/>
              </a:rPr>
              <a:t>'CODE_REJECT_REASON' </a:t>
            </a:r>
            <a:r>
              <a:rPr lang="en-US" sz="1800" i="0" dirty="0">
                <a:effectLst/>
                <a:latin typeface="Helvetica Neue"/>
              </a:rPr>
              <a:t>Cash through the bank and HC has the maximum value.</a:t>
            </a:r>
          </a:p>
        </p:txBody>
      </p:sp>
      <p:pic>
        <p:nvPicPr>
          <p:cNvPr id="3" name="Picture 2">
            <a:extLst>
              <a:ext uri="{FF2B5EF4-FFF2-40B4-BE49-F238E27FC236}">
                <a16:creationId xmlns:a16="http://schemas.microsoft.com/office/drawing/2014/main" id="{505F59C5-C60C-4D58-BA53-EBA942DE9AB6}"/>
              </a:ext>
            </a:extLst>
          </p:cNvPr>
          <p:cNvPicPr>
            <a:picLocks noChangeAspect="1"/>
          </p:cNvPicPr>
          <p:nvPr/>
        </p:nvPicPr>
        <p:blipFill>
          <a:blip r:embed="rId2"/>
          <a:stretch>
            <a:fillRect/>
          </a:stretch>
        </p:blipFill>
        <p:spPr>
          <a:xfrm>
            <a:off x="2622694" y="1201317"/>
            <a:ext cx="9477375" cy="5391150"/>
          </a:xfrm>
          <a:prstGeom prst="rect">
            <a:avLst/>
          </a:prstGeom>
        </p:spPr>
      </p:pic>
    </p:spTree>
    <p:extLst>
      <p:ext uri="{BB962C8B-B14F-4D97-AF65-F5344CB8AC3E}">
        <p14:creationId xmlns:p14="http://schemas.microsoft.com/office/powerpoint/2010/main" val="13751022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B39F12E-8C6B-4373-87CF-5E94EF0C3430}"/>
              </a:ext>
            </a:extLst>
          </p:cNvPr>
          <p:cNvSpPr>
            <a:spLocks noGrp="1"/>
          </p:cNvSpPr>
          <p:nvPr>
            <p:ph type="title"/>
          </p:nvPr>
        </p:nvSpPr>
        <p:spPr>
          <a:xfrm>
            <a:off x="406810" y="265533"/>
            <a:ext cx="8825657" cy="566738"/>
          </a:xfrm>
        </p:spPr>
        <p:txBody>
          <a:bodyPr/>
          <a:lstStyle/>
          <a:p>
            <a:r>
              <a:rPr lang="en-US" dirty="0"/>
              <a:t>Univariate Analysis</a:t>
            </a:r>
          </a:p>
        </p:txBody>
      </p:sp>
      <p:sp>
        <p:nvSpPr>
          <p:cNvPr id="7" name="Text Placeholder 6">
            <a:extLst>
              <a:ext uri="{FF2B5EF4-FFF2-40B4-BE49-F238E27FC236}">
                <a16:creationId xmlns:a16="http://schemas.microsoft.com/office/drawing/2014/main" id="{B9955103-E806-496A-A16D-2A5C7FCED227}"/>
              </a:ext>
            </a:extLst>
          </p:cNvPr>
          <p:cNvSpPr>
            <a:spLocks noGrp="1"/>
          </p:cNvSpPr>
          <p:nvPr>
            <p:ph type="body" sz="half" idx="2"/>
          </p:nvPr>
        </p:nvSpPr>
        <p:spPr>
          <a:xfrm>
            <a:off x="341745" y="5146355"/>
            <a:ext cx="11240655" cy="746445"/>
          </a:xfrm>
        </p:spPr>
        <p:txBody>
          <a:bodyPr>
            <a:noAutofit/>
          </a:bodyPr>
          <a:lstStyle/>
          <a:p>
            <a:pPr algn="ctr"/>
            <a:r>
              <a:rPr lang="en-US" sz="1800" i="0" dirty="0">
                <a:effectLst/>
                <a:latin typeface="Helvetica Neue"/>
              </a:rPr>
              <a:t>We can see that maximum set of loan requestors were repeater. Maximum loans are requested to buy phones; Payments are done through POS</a:t>
            </a:r>
          </a:p>
        </p:txBody>
      </p:sp>
      <p:pic>
        <p:nvPicPr>
          <p:cNvPr id="3" name="Picture 2">
            <a:extLst>
              <a:ext uri="{FF2B5EF4-FFF2-40B4-BE49-F238E27FC236}">
                <a16:creationId xmlns:a16="http://schemas.microsoft.com/office/drawing/2014/main" id="{9ABE0D5A-EDBC-4062-BA64-CCF9AC366A50}"/>
              </a:ext>
            </a:extLst>
          </p:cNvPr>
          <p:cNvPicPr>
            <a:picLocks noChangeAspect="1"/>
          </p:cNvPicPr>
          <p:nvPr/>
        </p:nvPicPr>
        <p:blipFill>
          <a:blip r:embed="rId2"/>
          <a:stretch>
            <a:fillRect/>
          </a:stretch>
        </p:blipFill>
        <p:spPr>
          <a:xfrm>
            <a:off x="406810" y="1264660"/>
            <a:ext cx="9610725" cy="2943225"/>
          </a:xfrm>
          <a:prstGeom prst="rect">
            <a:avLst/>
          </a:prstGeom>
        </p:spPr>
      </p:pic>
    </p:spTree>
    <p:extLst>
      <p:ext uri="{BB962C8B-B14F-4D97-AF65-F5344CB8AC3E}">
        <p14:creationId xmlns:p14="http://schemas.microsoft.com/office/powerpoint/2010/main" val="38080390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53178-6DA0-486B-9661-072E419AD83D}"/>
              </a:ext>
            </a:extLst>
          </p:cNvPr>
          <p:cNvSpPr>
            <a:spLocks noGrp="1"/>
          </p:cNvSpPr>
          <p:nvPr>
            <p:ph type="title"/>
          </p:nvPr>
        </p:nvSpPr>
        <p:spPr>
          <a:xfrm>
            <a:off x="646111" y="452718"/>
            <a:ext cx="9404723" cy="803427"/>
          </a:xfrm>
        </p:spPr>
        <p:txBody>
          <a:bodyPr/>
          <a:lstStyle/>
          <a:p>
            <a:r>
              <a:rPr lang="en-US" dirty="0"/>
              <a:t>Problem Statement</a:t>
            </a:r>
          </a:p>
        </p:txBody>
      </p:sp>
      <p:sp>
        <p:nvSpPr>
          <p:cNvPr id="3" name="Content Placeholder 2">
            <a:extLst>
              <a:ext uri="{FF2B5EF4-FFF2-40B4-BE49-F238E27FC236}">
                <a16:creationId xmlns:a16="http://schemas.microsoft.com/office/drawing/2014/main" id="{3D650BD6-7308-4214-B3B2-A7277C693D36}"/>
              </a:ext>
            </a:extLst>
          </p:cNvPr>
          <p:cNvSpPr>
            <a:spLocks noGrp="1"/>
          </p:cNvSpPr>
          <p:nvPr>
            <p:ph idx="1"/>
          </p:nvPr>
        </p:nvSpPr>
        <p:spPr>
          <a:xfrm>
            <a:off x="645130" y="1496292"/>
            <a:ext cx="10937270" cy="4752108"/>
          </a:xfrm>
        </p:spPr>
        <p:txBody>
          <a:bodyPr/>
          <a:lstStyle/>
          <a:p>
            <a:r>
              <a:rPr lang="en-US" dirty="0"/>
              <a:t>There are two datasets provided Application Dataset and Previous Application.</a:t>
            </a:r>
          </a:p>
          <a:p>
            <a:r>
              <a:rPr lang="en-US" dirty="0"/>
              <a:t>When a loan is granted , the applicant may default it or pay up timely. </a:t>
            </a:r>
          </a:p>
          <a:p>
            <a:r>
              <a:rPr lang="en-US" dirty="0"/>
              <a:t>If the applicant is likely to repay the loan, then not approving the loan results in a loss of business to the company.</a:t>
            </a:r>
          </a:p>
          <a:p>
            <a:r>
              <a:rPr lang="en-US" dirty="0"/>
              <a:t>If the applicant is not likely to repay the loan, i.e. he/she is likely to default, then approving the loan may lead to a financial loss for the company.</a:t>
            </a:r>
          </a:p>
          <a:p>
            <a:r>
              <a:rPr lang="en-US" dirty="0"/>
              <a:t>The company wants to understand the driving factors (or driver variables) behind loan default, i.e. the variables which are strong indicators of default.</a:t>
            </a:r>
          </a:p>
          <a:p>
            <a:pPr marL="0" indent="0">
              <a:buNone/>
            </a:pPr>
            <a:endParaRPr lang="en-US" dirty="0"/>
          </a:p>
        </p:txBody>
      </p:sp>
    </p:spTree>
    <p:extLst>
      <p:ext uri="{BB962C8B-B14F-4D97-AF65-F5344CB8AC3E}">
        <p14:creationId xmlns:p14="http://schemas.microsoft.com/office/powerpoint/2010/main" val="6172983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B39F12E-8C6B-4373-87CF-5E94EF0C3430}"/>
              </a:ext>
            </a:extLst>
          </p:cNvPr>
          <p:cNvSpPr>
            <a:spLocks noGrp="1"/>
          </p:cNvSpPr>
          <p:nvPr>
            <p:ph type="title"/>
          </p:nvPr>
        </p:nvSpPr>
        <p:spPr>
          <a:xfrm>
            <a:off x="406810" y="265533"/>
            <a:ext cx="8825657" cy="566738"/>
          </a:xfrm>
        </p:spPr>
        <p:txBody>
          <a:bodyPr/>
          <a:lstStyle/>
          <a:p>
            <a:r>
              <a:rPr lang="en-US" dirty="0"/>
              <a:t>Univariate Analysis</a:t>
            </a:r>
          </a:p>
        </p:txBody>
      </p:sp>
      <p:sp>
        <p:nvSpPr>
          <p:cNvPr id="7" name="Text Placeholder 6">
            <a:extLst>
              <a:ext uri="{FF2B5EF4-FFF2-40B4-BE49-F238E27FC236}">
                <a16:creationId xmlns:a16="http://schemas.microsoft.com/office/drawing/2014/main" id="{B9955103-E806-496A-A16D-2A5C7FCED227}"/>
              </a:ext>
            </a:extLst>
          </p:cNvPr>
          <p:cNvSpPr>
            <a:spLocks noGrp="1"/>
          </p:cNvSpPr>
          <p:nvPr>
            <p:ph type="body" sz="half" idx="2"/>
          </p:nvPr>
        </p:nvSpPr>
        <p:spPr>
          <a:xfrm>
            <a:off x="406810" y="5316488"/>
            <a:ext cx="11240655" cy="736870"/>
          </a:xfrm>
        </p:spPr>
        <p:txBody>
          <a:bodyPr>
            <a:noAutofit/>
          </a:bodyPr>
          <a:lstStyle/>
          <a:p>
            <a:pPr algn="ctr"/>
            <a:r>
              <a:rPr lang="en-US" sz="1800" i="0" dirty="0">
                <a:effectLst/>
                <a:latin typeface="Helvetica Neue"/>
              </a:rPr>
              <a:t>Credit and Cash Offices are the highest Channel Types and Consumer Electronics is the highest count industry of seller.</a:t>
            </a:r>
          </a:p>
        </p:txBody>
      </p:sp>
      <p:pic>
        <p:nvPicPr>
          <p:cNvPr id="3" name="Picture 2">
            <a:extLst>
              <a:ext uri="{FF2B5EF4-FFF2-40B4-BE49-F238E27FC236}">
                <a16:creationId xmlns:a16="http://schemas.microsoft.com/office/drawing/2014/main" id="{25D05BF9-1D0C-4F08-877B-09E18F284797}"/>
              </a:ext>
            </a:extLst>
          </p:cNvPr>
          <p:cNvPicPr>
            <a:picLocks noChangeAspect="1"/>
          </p:cNvPicPr>
          <p:nvPr/>
        </p:nvPicPr>
        <p:blipFill>
          <a:blip r:embed="rId2"/>
          <a:stretch>
            <a:fillRect/>
          </a:stretch>
        </p:blipFill>
        <p:spPr>
          <a:xfrm>
            <a:off x="570778" y="974775"/>
            <a:ext cx="9572625" cy="4029075"/>
          </a:xfrm>
          <a:prstGeom prst="rect">
            <a:avLst/>
          </a:prstGeom>
        </p:spPr>
      </p:pic>
    </p:spTree>
    <p:extLst>
      <p:ext uri="{BB962C8B-B14F-4D97-AF65-F5344CB8AC3E}">
        <p14:creationId xmlns:p14="http://schemas.microsoft.com/office/powerpoint/2010/main" val="31672690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B39F12E-8C6B-4373-87CF-5E94EF0C3430}"/>
              </a:ext>
            </a:extLst>
          </p:cNvPr>
          <p:cNvSpPr>
            <a:spLocks noGrp="1"/>
          </p:cNvSpPr>
          <p:nvPr>
            <p:ph type="title"/>
          </p:nvPr>
        </p:nvSpPr>
        <p:spPr>
          <a:xfrm>
            <a:off x="406810" y="265533"/>
            <a:ext cx="8825657" cy="566738"/>
          </a:xfrm>
        </p:spPr>
        <p:txBody>
          <a:bodyPr/>
          <a:lstStyle/>
          <a:p>
            <a:r>
              <a:rPr lang="en-US" dirty="0"/>
              <a:t>Univariate Analysis – Outlier check</a:t>
            </a:r>
          </a:p>
        </p:txBody>
      </p:sp>
      <p:sp>
        <p:nvSpPr>
          <p:cNvPr id="7" name="Text Placeholder 6">
            <a:extLst>
              <a:ext uri="{FF2B5EF4-FFF2-40B4-BE49-F238E27FC236}">
                <a16:creationId xmlns:a16="http://schemas.microsoft.com/office/drawing/2014/main" id="{B9955103-E806-496A-A16D-2A5C7FCED227}"/>
              </a:ext>
            </a:extLst>
          </p:cNvPr>
          <p:cNvSpPr>
            <a:spLocks noGrp="1"/>
          </p:cNvSpPr>
          <p:nvPr>
            <p:ph type="body" sz="half" idx="2"/>
          </p:nvPr>
        </p:nvSpPr>
        <p:spPr>
          <a:xfrm>
            <a:off x="341745" y="6025728"/>
            <a:ext cx="11240655" cy="566738"/>
          </a:xfrm>
        </p:spPr>
        <p:txBody>
          <a:bodyPr>
            <a:noAutofit/>
          </a:bodyPr>
          <a:lstStyle/>
          <a:p>
            <a:pPr algn="ctr"/>
            <a:r>
              <a:rPr lang="en-US" sz="1800" i="0" dirty="0">
                <a:effectLst/>
                <a:latin typeface="Helvetica Neue"/>
              </a:rPr>
              <a:t>For DAYS_DECISION median is around 500 days, which means generally people apply for another loan after 2 years . However for other columns we can see the outlier data is huge</a:t>
            </a:r>
          </a:p>
          <a:p>
            <a:endParaRPr lang="en-US" sz="1800" dirty="0"/>
          </a:p>
        </p:txBody>
      </p:sp>
      <p:pic>
        <p:nvPicPr>
          <p:cNvPr id="3" name="Picture 2">
            <a:extLst>
              <a:ext uri="{FF2B5EF4-FFF2-40B4-BE49-F238E27FC236}">
                <a16:creationId xmlns:a16="http://schemas.microsoft.com/office/drawing/2014/main" id="{25432D6A-206F-42CB-9D75-484C1E186AC2}"/>
              </a:ext>
            </a:extLst>
          </p:cNvPr>
          <p:cNvPicPr>
            <a:picLocks noChangeAspect="1"/>
          </p:cNvPicPr>
          <p:nvPr/>
        </p:nvPicPr>
        <p:blipFill>
          <a:blip r:embed="rId2"/>
          <a:stretch>
            <a:fillRect/>
          </a:stretch>
        </p:blipFill>
        <p:spPr>
          <a:xfrm>
            <a:off x="1343025" y="862012"/>
            <a:ext cx="9505950" cy="5133975"/>
          </a:xfrm>
          <a:prstGeom prst="rect">
            <a:avLst/>
          </a:prstGeom>
        </p:spPr>
      </p:pic>
    </p:spTree>
    <p:extLst>
      <p:ext uri="{BB962C8B-B14F-4D97-AF65-F5344CB8AC3E}">
        <p14:creationId xmlns:p14="http://schemas.microsoft.com/office/powerpoint/2010/main" val="14789224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B2F39-7B7B-4315-AEF7-B2D99448FB42}"/>
              </a:ext>
            </a:extLst>
          </p:cNvPr>
          <p:cNvSpPr>
            <a:spLocks noGrp="1"/>
          </p:cNvSpPr>
          <p:nvPr>
            <p:ph type="title"/>
          </p:nvPr>
        </p:nvSpPr>
        <p:spPr>
          <a:xfrm>
            <a:off x="1615929" y="2006668"/>
            <a:ext cx="9404723" cy="2844664"/>
          </a:xfrm>
        </p:spPr>
        <p:txBody>
          <a:bodyPr/>
          <a:lstStyle/>
          <a:p>
            <a:pPr algn="ctr"/>
            <a:r>
              <a:rPr lang="en-US" dirty="0"/>
              <a:t>Analyzing </a:t>
            </a:r>
            <a:br>
              <a:rPr lang="en-US" dirty="0"/>
            </a:br>
            <a:r>
              <a:rPr lang="en-US" dirty="0"/>
              <a:t>Previous Application Data File</a:t>
            </a:r>
            <a:br>
              <a:rPr lang="en-US" dirty="0"/>
            </a:br>
            <a:r>
              <a:rPr lang="en-US" dirty="0"/>
              <a:t>Through </a:t>
            </a:r>
            <a:br>
              <a:rPr lang="en-US" dirty="0"/>
            </a:br>
            <a:r>
              <a:rPr lang="en-US" dirty="0"/>
              <a:t>Multivariate Analysis</a:t>
            </a:r>
          </a:p>
        </p:txBody>
      </p:sp>
    </p:spTree>
    <p:extLst>
      <p:ext uri="{BB962C8B-B14F-4D97-AF65-F5344CB8AC3E}">
        <p14:creationId xmlns:p14="http://schemas.microsoft.com/office/powerpoint/2010/main" val="13996654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B39F12E-8C6B-4373-87CF-5E94EF0C3430}"/>
              </a:ext>
            </a:extLst>
          </p:cNvPr>
          <p:cNvSpPr>
            <a:spLocks noGrp="1"/>
          </p:cNvSpPr>
          <p:nvPr>
            <p:ph type="title"/>
          </p:nvPr>
        </p:nvSpPr>
        <p:spPr>
          <a:xfrm>
            <a:off x="406810" y="265533"/>
            <a:ext cx="8825657" cy="566738"/>
          </a:xfrm>
        </p:spPr>
        <p:txBody>
          <a:bodyPr/>
          <a:lstStyle/>
          <a:p>
            <a:r>
              <a:rPr lang="en-US" dirty="0" err="1"/>
              <a:t>ScatterPlot</a:t>
            </a:r>
            <a:r>
              <a:rPr lang="en-US" dirty="0"/>
              <a:t> of </a:t>
            </a:r>
            <a:r>
              <a:rPr lang="en-US" dirty="0" err="1"/>
              <a:t>Amt_Application</a:t>
            </a:r>
            <a:r>
              <a:rPr lang="en-US" dirty="0"/>
              <a:t> vs </a:t>
            </a:r>
            <a:r>
              <a:rPr lang="en-US" dirty="0" err="1"/>
              <a:t>Amt_Credit</a:t>
            </a:r>
            <a:endParaRPr lang="en-US" dirty="0"/>
          </a:p>
        </p:txBody>
      </p:sp>
      <p:sp>
        <p:nvSpPr>
          <p:cNvPr id="7" name="Text Placeholder 6">
            <a:extLst>
              <a:ext uri="{FF2B5EF4-FFF2-40B4-BE49-F238E27FC236}">
                <a16:creationId xmlns:a16="http://schemas.microsoft.com/office/drawing/2014/main" id="{B9955103-E806-496A-A16D-2A5C7FCED227}"/>
              </a:ext>
            </a:extLst>
          </p:cNvPr>
          <p:cNvSpPr>
            <a:spLocks noGrp="1"/>
          </p:cNvSpPr>
          <p:nvPr>
            <p:ph type="body" sz="half" idx="2"/>
          </p:nvPr>
        </p:nvSpPr>
        <p:spPr>
          <a:xfrm>
            <a:off x="406810" y="5389270"/>
            <a:ext cx="11240655" cy="1272917"/>
          </a:xfrm>
        </p:spPr>
        <p:txBody>
          <a:bodyPr>
            <a:noAutofit/>
          </a:bodyPr>
          <a:lstStyle/>
          <a:p>
            <a:pPr algn="ctr"/>
            <a:r>
              <a:rPr lang="en-US" sz="1800" i="0" dirty="0">
                <a:effectLst/>
                <a:latin typeface="Helvetica Neue"/>
              </a:rPr>
              <a:t>We can see from above that loan passed(AMT_CREDIT) is always equal or lower than loan requested (AMT_APPLICATION). However if the amount is below 10,00,000 then loan passed is even more than requested but that is only happening for Repeaters.</a:t>
            </a:r>
          </a:p>
        </p:txBody>
      </p:sp>
      <p:pic>
        <p:nvPicPr>
          <p:cNvPr id="5" name="Picture 4">
            <a:extLst>
              <a:ext uri="{FF2B5EF4-FFF2-40B4-BE49-F238E27FC236}">
                <a16:creationId xmlns:a16="http://schemas.microsoft.com/office/drawing/2014/main" id="{3EF59756-7B49-45CD-924C-A2590C2E9CA2}"/>
              </a:ext>
            </a:extLst>
          </p:cNvPr>
          <p:cNvPicPr>
            <a:picLocks noChangeAspect="1"/>
          </p:cNvPicPr>
          <p:nvPr/>
        </p:nvPicPr>
        <p:blipFill>
          <a:blip r:embed="rId2"/>
          <a:stretch>
            <a:fillRect/>
          </a:stretch>
        </p:blipFill>
        <p:spPr>
          <a:xfrm>
            <a:off x="2346036" y="1006727"/>
            <a:ext cx="5915314" cy="4292910"/>
          </a:xfrm>
          <a:prstGeom prst="rect">
            <a:avLst/>
          </a:prstGeom>
        </p:spPr>
      </p:pic>
    </p:spTree>
    <p:extLst>
      <p:ext uri="{BB962C8B-B14F-4D97-AF65-F5344CB8AC3E}">
        <p14:creationId xmlns:p14="http://schemas.microsoft.com/office/powerpoint/2010/main" val="6293458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B39F12E-8C6B-4373-87CF-5E94EF0C3430}"/>
              </a:ext>
            </a:extLst>
          </p:cNvPr>
          <p:cNvSpPr>
            <a:spLocks noGrp="1"/>
          </p:cNvSpPr>
          <p:nvPr>
            <p:ph type="title"/>
          </p:nvPr>
        </p:nvSpPr>
        <p:spPr>
          <a:xfrm>
            <a:off x="406810" y="265533"/>
            <a:ext cx="8825657" cy="566738"/>
          </a:xfrm>
        </p:spPr>
        <p:txBody>
          <a:bodyPr/>
          <a:lstStyle/>
          <a:p>
            <a:r>
              <a:rPr lang="en-US" dirty="0" err="1"/>
              <a:t>BoxPlots</a:t>
            </a:r>
            <a:r>
              <a:rPr lang="en-US" dirty="0"/>
              <a:t> on </a:t>
            </a:r>
            <a:r>
              <a:rPr lang="en-US" dirty="0" err="1"/>
              <a:t>Amt_Credit</a:t>
            </a:r>
            <a:r>
              <a:rPr lang="en-US" dirty="0"/>
              <a:t> vs </a:t>
            </a:r>
            <a:r>
              <a:rPr lang="en-US" dirty="0" err="1"/>
              <a:t>Name_Contract_Status</a:t>
            </a:r>
            <a:endParaRPr lang="en-US" dirty="0"/>
          </a:p>
        </p:txBody>
      </p:sp>
      <p:sp>
        <p:nvSpPr>
          <p:cNvPr id="7" name="Text Placeholder 6">
            <a:extLst>
              <a:ext uri="{FF2B5EF4-FFF2-40B4-BE49-F238E27FC236}">
                <a16:creationId xmlns:a16="http://schemas.microsoft.com/office/drawing/2014/main" id="{B9955103-E806-496A-A16D-2A5C7FCED227}"/>
              </a:ext>
            </a:extLst>
          </p:cNvPr>
          <p:cNvSpPr>
            <a:spLocks noGrp="1"/>
          </p:cNvSpPr>
          <p:nvPr>
            <p:ph type="body" sz="half" idx="2"/>
          </p:nvPr>
        </p:nvSpPr>
        <p:spPr>
          <a:xfrm>
            <a:off x="1290698" y="5979102"/>
            <a:ext cx="9813803" cy="566738"/>
          </a:xfrm>
        </p:spPr>
        <p:txBody>
          <a:bodyPr>
            <a:noAutofit/>
          </a:bodyPr>
          <a:lstStyle/>
          <a:p>
            <a:pPr algn="ctr"/>
            <a:r>
              <a:rPr lang="en-US" sz="1800" i="0" dirty="0">
                <a:effectLst/>
                <a:latin typeface="Helvetica Neue"/>
              </a:rPr>
              <a:t>When the loan amount is too low it may end up as cancelled or unused by the applicant</a:t>
            </a:r>
          </a:p>
          <a:p>
            <a:pPr algn="ctr"/>
            <a:endParaRPr lang="en-US" sz="1800" dirty="0"/>
          </a:p>
        </p:txBody>
      </p:sp>
      <p:pic>
        <p:nvPicPr>
          <p:cNvPr id="3" name="Picture 2">
            <a:extLst>
              <a:ext uri="{FF2B5EF4-FFF2-40B4-BE49-F238E27FC236}">
                <a16:creationId xmlns:a16="http://schemas.microsoft.com/office/drawing/2014/main" id="{E51D15A5-BA79-4EBD-B09E-580F78125BC3}"/>
              </a:ext>
            </a:extLst>
          </p:cNvPr>
          <p:cNvPicPr>
            <a:picLocks noChangeAspect="1"/>
          </p:cNvPicPr>
          <p:nvPr/>
        </p:nvPicPr>
        <p:blipFill>
          <a:blip r:embed="rId2"/>
          <a:stretch>
            <a:fillRect/>
          </a:stretch>
        </p:blipFill>
        <p:spPr>
          <a:xfrm>
            <a:off x="1454150" y="832271"/>
            <a:ext cx="9486900" cy="5133975"/>
          </a:xfrm>
          <a:prstGeom prst="rect">
            <a:avLst/>
          </a:prstGeom>
        </p:spPr>
      </p:pic>
    </p:spTree>
    <p:extLst>
      <p:ext uri="{BB962C8B-B14F-4D97-AF65-F5344CB8AC3E}">
        <p14:creationId xmlns:p14="http://schemas.microsoft.com/office/powerpoint/2010/main" val="39073910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B39F12E-8C6B-4373-87CF-5E94EF0C3430}"/>
              </a:ext>
            </a:extLst>
          </p:cNvPr>
          <p:cNvSpPr>
            <a:spLocks noGrp="1"/>
          </p:cNvSpPr>
          <p:nvPr>
            <p:ph type="title"/>
          </p:nvPr>
        </p:nvSpPr>
        <p:spPr>
          <a:xfrm>
            <a:off x="406810" y="265533"/>
            <a:ext cx="8825657" cy="566738"/>
          </a:xfrm>
        </p:spPr>
        <p:txBody>
          <a:bodyPr/>
          <a:lstStyle/>
          <a:p>
            <a:r>
              <a:rPr lang="en-US" dirty="0"/>
              <a:t>Distribution of Loan Type with Contract Status</a:t>
            </a:r>
          </a:p>
        </p:txBody>
      </p:sp>
      <p:sp>
        <p:nvSpPr>
          <p:cNvPr id="7" name="Text Placeholder 6">
            <a:extLst>
              <a:ext uri="{FF2B5EF4-FFF2-40B4-BE49-F238E27FC236}">
                <a16:creationId xmlns:a16="http://schemas.microsoft.com/office/drawing/2014/main" id="{B9955103-E806-496A-A16D-2A5C7FCED227}"/>
              </a:ext>
            </a:extLst>
          </p:cNvPr>
          <p:cNvSpPr>
            <a:spLocks noGrp="1"/>
          </p:cNvSpPr>
          <p:nvPr>
            <p:ph type="body" sz="half" idx="2"/>
          </p:nvPr>
        </p:nvSpPr>
        <p:spPr>
          <a:xfrm>
            <a:off x="550045" y="2210664"/>
            <a:ext cx="4733155" cy="3072536"/>
          </a:xfrm>
        </p:spPr>
        <p:txBody>
          <a:bodyPr>
            <a:noAutofit/>
          </a:bodyPr>
          <a:lstStyle/>
          <a:p>
            <a:pPr algn="l"/>
            <a:r>
              <a:rPr lang="en-US" sz="1800" i="0" dirty="0">
                <a:effectLst/>
                <a:latin typeface="Helvetica Neue"/>
              </a:rPr>
              <a:t>From the above we can deduce that Consumer Loans get approved very easily in comparison to others. </a:t>
            </a:r>
          </a:p>
          <a:p>
            <a:pPr algn="l"/>
            <a:r>
              <a:rPr lang="en-US" sz="1800" i="0" dirty="0">
                <a:effectLst/>
                <a:latin typeface="Helvetica Neue"/>
              </a:rPr>
              <a:t>Most of the applications are for Cash loan and Consumer loan. </a:t>
            </a:r>
          </a:p>
          <a:p>
            <a:pPr algn="l"/>
            <a:r>
              <a:rPr lang="en-US" sz="1800" i="0" dirty="0">
                <a:effectLst/>
                <a:latin typeface="Helvetica Neue"/>
              </a:rPr>
              <a:t>Although the cash loans are refused more often than others and Consumer Loans get approved very easily in comparison to others.</a:t>
            </a:r>
          </a:p>
          <a:p>
            <a:pPr algn="ctr"/>
            <a:endParaRPr lang="en-US" sz="1800" dirty="0"/>
          </a:p>
        </p:txBody>
      </p:sp>
      <p:pic>
        <p:nvPicPr>
          <p:cNvPr id="4" name="Picture 3">
            <a:extLst>
              <a:ext uri="{FF2B5EF4-FFF2-40B4-BE49-F238E27FC236}">
                <a16:creationId xmlns:a16="http://schemas.microsoft.com/office/drawing/2014/main" id="{C48A1209-360B-4A4A-B8E6-2E4A1D99BFA2}"/>
              </a:ext>
            </a:extLst>
          </p:cNvPr>
          <p:cNvPicPr>
            <a:picLocks noChangeAspect="1"/>
          </p:cNvPicPr>
          <p:nvPr/>
        </p:nvPicPr>
        <p:blipFill>
          <a:blip r:embed="rId2"/>
          <a:stretch>
            <a:fillRect/>
          </a:stretch>
        </p:blipFill>
        <p:spPr>
          <a:xfrm>
            <a:off x="5560291" y="1157472"/>
            <a:ext cx="5781963" cy="5321189"/>
          </a:xfrm>
          <a:prstGeom prst="rect">
            <a:avLst/>
          </a:prstGeom>
        </p:spPr>
      </p:pic>
    </p:spTree>
    <p:extLst>
      <p:ext uri="{BB962C8B-B14F-4D97-AF65-F5344CB8AC3E}">
        <p14:creationId xmlns:p14="http://schemas.microsoft.com/office/powerpoint/2010/main" val="121658110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B39F12E-8C6B-4373-87CF-5E94EF0C3430}"/>
              </a:ext>
            </a:extLst>
          </p:cNvPr>
          <p:cNvSpPr>
            <a:spLocks noGrp="1"/>
          </p:cNvSpPr>
          <p:nvPr>
            <p:ph type="title"/>
          </p:nvPr>
        </p:nvSpPr>
        <p:spPr>
          <a:xfrm>
            <a:off x="406810" y="265533"/>
            <a:ext cx="8825657" cy="566738"/>
          </a:xfrm>
        </p:spPr>
        <p:txBody>
          <a:bodyPr/>
          <a:lstStyle/>
          <a:p>
            <a:r>
              <a:rPr lang="en-US" dirty="0"/>
              <a:t>Distribution of Payment Type with Contract Status</a:t>
            </a:r>
          </a:p>
        </p:txBody>
      </p:sp>
      <p:sp>
        <p:nvSpPr>
          <p:cNvPr id="7" name="Text Placeholder 6">
            <a:extLst>
              <a:ext uri="{FF2B5EF4-FFF2-40B4-BE49-F238E27FC236}">
                <a16:creationId xmlns:a16="http://schemas.microsoft.com/office/drawing/2014/main" id="{B9955103-E806-496A-A16D-2A5C7FCED227}"/>
              </a:ext>
            </a:extLst>
          </p:cNvPr>
          <p:cNvSpPr>
            <a:spLocks noGrp="1"/>
          </p:cNvSpPr>
          <p:nvPr>
            <p:ph type="body" sz="half" idx="2"/>
          </p:nvPr>
        </p:nvSpPr>
        <p:spPr>
          <a:xfrm>
            <a:off x="1189098" y="5452630"/>
            <a:ext cx="9813803" cy="566738"/>
          </a:xfrm>
        </p:spPr>
        <p:txBody>
          <a:bodyPr>
            <a:noAutofit/>
          </a:bodyPr>
          <a:lstStyle/>
          <a:p>
            <a:pPr algn="ctr"/>
            <a:r>
              <a:rPr lang="en-US" sz="1800" i="0" dirty="0">
                <a:effectLst/>
                <a:latin typeface="Helvetica Neue"/>
              </a:rPr>
              <a:t>Here we can clearly see that people prefer to repay the loan directly </a:t>
            </a:r>
            <a:r>
              <a:rPr lang="en-US" sz="1800" i="0" dirty="0" err="1">
                <a:effectLst/>
                <a:latin typeface="Helvetica Neue"/>
              </a:rPr>
              <a:t>throuch</a:t>
            </a:r>
            <a:r>
              <a:rPr lang="en-US" sz="1800" i="0" dirty="0">
                <a:effectLst/>
                <a:latin typeface="Helvetica Neue"/>
              </a:rPr>
              <a:t> to the bank</a:t>
            </a:r>
          </a:p>
          <a:p>
            <a:pPr algn="ctr"/>
            <a:endParaRPr lang="en-US" sz="1800" dirty="0"/>
          </a:p>
        </p:txBody>
      </p:sp>
      <p:pic>
        <p:nvPicPr>
          <p:cNvPr id="4" name="Picture 3">
            <a:extLst>
              <a:ext uri="{FF2B5EF4-FFF2-40B4-BE49-F238E27FC236}">
                <a16:creationId xmlns:a16="http://schemas.microsoft.com/office/drawing/2014/main" id="{6675A044-0307-4744-9B3C-0D1A7FC6FF33}"/>
              </a:ext>
            </a:extLst>
          </p:cNvPr>
          <p:cNvPicPr>
            <a:picLocks noChangeAspect="1"/>
          </p:cNvPicPr>
          <p:nvPr/>
        </p:nvPicPr>
        <p:blipFill>
          <a:blip r:embed="rId2"/>
          <a:stretch>
            <a:fillRect/>
          </a:stretch>
        </p:blipFill>
        <p:spPr>
          <a:xfrm>
            <a:off x="644668" y="1314017"/>
            <a:ext cx="10753005" cy="4010951"/>
          </a:xfrm>
          <a:prstGeom prst="rect">
            <a:avLst/>
          </a:prstGeom>
        </p:spPr>
      </p:pic>
    </p:spTree>
    <p:extLst>
      <p:ext uri="{BB962C8B-B14F-4D97-AF65-F5344CB8AC3E}">
        <p14:creationId xmlns:p14="http://schemas.microsoft.com/office/powerpoint/2010/main" val="68390671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B2F39-7B7B-4315-AEF7-B2D99448FB42}"/>
              </a:ext>
            </a:extLst>
          </p:cNvPr>
          <p:cNvSpPr>
            <a:spLocks noGrp="1"/>
          </p:cNvSpPr>
          <p:nvPr>
            <p:ph type="title"/>
          </p:nvPr>
        </p:nvSpPr>
        <p:spPr>
          <a:xfrm>
            <a:off x="1477383" y="2632363"/>
            <a:ext cx="9404723" cy="916641"/>
          </a:xfrm>
        </p:spPr>
        <p:txBody>
          <a:bodyPr/>
          <a:lstStyle/>
          <a:p>
            <a:pPr algn="ctr"/>
            <a:r>
              <a:rPr lang="en-US" dirty="0"/>
              <a:t>Conclusion</a:t>
            </a:r>
          </a:p>
        </p:txBody>
      </p:sp>
    </p:spTree>
    <p:extLst>
      <p:ext uri="{BB962C8B-B14F-4D97-AF65-F5344CB8AC3E}">
        <p14:creationId xmlns:p14="http://schemas.microsoft.com/office/powerpoint/2010/main" val="287932991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B39F12E-8C6B-4373-87CF-5E94EF0C3430}"/>
              </a:ext>
            </a:extLst>
          </p:cNvPr>
          <p:cNvSpPr>
            <a:spLocks noGrp="1"/>
          </p:cNvSpPr>
          <p:nvPr>
            <p:ph type="title"/>
          </p:nvPr>
        </p:nvSpPr>
        <p:spPr>
          <a:xfrm>
            <a:off x="406810" y="265533"/>
            <a:ext cx="8825657" cy="566738"/>
          </a:xfrm>
        </p:spPr>
        <p:txBody>
          <a:bodyPr/>
          <a:lstStyle/>
          <a:p>
            <a:r>
              <a:rPr lang="en-US" dirty="0"/>
              <a:t>Positive factors (leads to Timely Repay) </a:t>
            </a:r>
          </a:p>
        </p:txBody>
      </p:sp>
      <p:sp>
        <p:nvSpPr>
          <p:cNvPr id="7" name="Text Placeholder 6">
            <a:extLst>
              <a:ext uri="{FF2B5EF4-FFF2-40B4-BE49-F238E27FC236}">
                <a16:creationId xmlns:a16="http://schemas.microsoft.com/office/drawing/2014/main" id="{B9955103-E806-496A-A16D-2A5C7FCED227}"/>
              </a:ext>
            </a:extLst>
          </p:cNvPr>
          <p:cNvSpPr>
            <a:spLocks noGrp="1"/>
          </p:cNvSpPr>
          <p:nvPr>
            <p:ph type="body" sz="half" idx="2"/>
          </p:nvPr>
        </p:nvSpPr>
        <p:spPr>
          <a:xfrm>
            <a:off x="515168" y="943107"/>
            <a:ext cx="11161664" cy="5421746"/>
          </a:xfrm>
        </p:spPr>
        <p:txBody>
          <a:bodyPr>
            <a:noAutofit/>
          </a:bodyPr>
          <a:lstStyle/>
          <a:p>
            <a:pPr algn="l"/>
            <a:r>
              <a:rPr lang="en-US" sz="1400" i="0" dirty="0">
                <a:effectLst/>
                <a:latin typeface="Helvetica Neue"/>
              </a:rPr>
              <a:t>Company should grant more Revolving Loans as they default less hence beneficial. </a:t>
            </a:r>
          </a:p>
          <a:p>
            <a:pPr algn="l"/>
            <a:r>
              <a:rPr lang="en-US" sz="1400" i="0" dirty="0">
                <a:effectLst/>
                <a:latin typeface="Helvetica Neue"/>
              </a:rPr>
              <a:t>Applicants with 800K+ loans default less</a:t>
            </a:r>
          </a:p>
          <a:p>
            <a:pPr algn="l"/>
            <a:r>
              <a:rPr lang="en-US" sz="1400" i="0" dirty="0">
                <a:effectLst/>
                <a:latin typeface="Helvetica Neue"/>
              </a:rPr>
              <a:t>Very High Income group  (Income 2,25,000+) defaults less</a:t>
            </a:r>
          </a:p>
          <a:p>
            <a:pPr algn="l"/>
            <a:r>
              <a:rPr lang="en-US" sz="1400" i="0" dirty="0">
                <a:effectLst/>
                <a:latin typeface="Helvetica Neue"/>
              </a:rPr>
              <a:t>Higher education people pay up timely.</a:t>
            </a:r>
          </a:p>
          <a:p>
            <a:pPr algn="l"/>
            <a:r>
              <a:rPr lang="en-US" sz="1400" i="0" dirty="0">
                <a:effectLst/>
                <a:latin typeface="Helvetica Neue"/>
              </a:rPr>
              <a:t>Old age groups 55-65 are very safe to grant loans.</a:t>
            </a:r>
          </a:p>
          <a:p>
            <a:pPr algn="l"/>
            <a:r>
              <a:rPr lang="en-US" sz="1400" i="0" dirty="0">
                <a:effectLst/>
                <a:latin typeface="Helvetica Neue"/>
              </a:rPr>
              <a:t>Females default less compared to Males.</a:t>
            </a:r>
          </a:p>
          <a:p>
            <a:pPr algn="l"/>
            <a:r>
              <a:rPr lang="en-US" sz="1400" i="0" dirty="0">
                <a:effectLst/>
                <a:latin typeface="Helvetica Neue"/>
              </a:rPr>
              <a:t>State Servants and Pensioners are more likely to pay timely.</a:t>
            </a:r>
          </a:p>
          <a:p>
            <a:pPr algn="l"/>
            <a:r>
              <a:rPr lang="en-US" sz="1400" i="0" dirty="0">
                <a:effectLst/>
                <a:latin typeface="Helvetica Neue"/>
              </a:rPr>
              <a:t>As the kids count increases , frequency of people applying loan decreases.</a:t>
            </a:r>
          </a:p>
          <a:p>
            <a:pPr algn="l"/>
            <a:r>
              <a:rPr lang="en-US" sz="1400" i="0" dirty="0">
                <a:effectLst/>
                <a:latin typeface="Helvetica Neue"/>
              </a:rPr>
              <a:t>As Price of Goods is high the Amount of loan requested will also be high. Which is quite obvious as people will need high loan to purchase expensive goods. </a:t>
            </a:r>
          </a:p>
          <a:p>
            <a:pPr algn="l"/>
            <a:r>
              <a:rPr lang="en-US" sz="1400" i="0" dirty="0">
                <a:effectLst/>
                <a:latin typeface="Helvetica Neue"/>
              </a:rPr>
              <a:t>Old age people have generally high income and pay up timely.</a:t>
            </a:r>
          </a:p>
          <a:p>
            <a:pPr algn="l"/>
            <a:r>
              <a:rPr lang="en-US" sz="1400" i="0" dirty="0">
                <a:effectLst/>
                <a:latin typeface="Helvetica Neue"/>
              </a:rPr>
              <a:t>Maximum loans are done on Tuesday.</a:t>
            </a:r>
          </a:p>
          <a:p>
            <a:pPr algn="l"/>
            <a:r>
              <a:rPr lang="en-US" sz="1400" i="0" dirty="0">
                <a:effectLst/>
                <a:latin typeface="Helvetica Neue"/>
              </a:rPr>
              <a:t>For DAYS_DECISION median is around 500 days, which means generally people apply for another loan after 2 years . </a:t>
            </a:r>
          </a:p>
          <a:p>
            <a:pPr algn="l"/>
            <a:r>
              <a:rPr lang="en-US" sz="1400" i="0" dirty="0">
                <a:effectLst/>
                <a:latin typeface="Helvetica Neue"/>
              </a:rPr>
              <a:t>Consumer Loans get approved very easily in comparison to others. </a:t>
            </a:r>
          </a:p>
          <a:p>
            <a:pPr algn="l"/>
            <a:r>
              <a:rPr lang="en-US" sz="1400" i="0" dirty="0">
                <a:effectLst/>
                <a:latin typeface="Helvetica Neue"/>
              </a:rPr>
              <a:t>Most of the applications are for Cash loan and Consumer loan. Cash loans are refused more often and Consumer Loans get approved very easily.</a:t>
            </a:r>
          </a:p>
          <a:p>
            <a:pPr algn="l"/>
            <a:r>
              <a:rPr lang="en-US" sz="1400" i="0" dirty="0">
                <a:effectLst/>
                <a:latin typeface="Helvetica Neue"/>
              </a:rPr>
              <a:t>People prefer to repay the loan directly through to the bank.</a:t>
            </a:r>
          </a:p>
          <a:p>
            <a:pPr algn="ctr"/>
            <a:endParaRPr lang="en-US" sz="1400" dirty="0"/>
          </a:p>
        </p:txBody>
      </p:sp>
    </p:spTree>
    <p:extLst>
      <p:ext uri="{BB962C8B-B14F-4D97-AF65-F5344CB8AC3E}">
        <p14:creationId xmlns:p14="http://schemas.microsoft.com/office/powerpoint/2010/main" val="265377966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B39F12E-8C6B-4373-87CF-5E94EF0C3430}"/>
              </a:ext>
            </a:extLst>
          </p:cNvPr>
          <p:cNvSpPr>
            <a:spLocks noGrp="1"/>
          </p:cNvSpPr>
          <p:nvPr>
            <p:ph type="title"/>
          </p:nvPr>
        </p:nvSpPr>
        <p:spPr>
          <a:xfrm>
            <a:off x="406810" y="265533"/>
            <a:ext cx="8825657" cy="566738"/>
          </a:xfrm>
        </p:spPr>
        <p:txBody>
          <a:bodyPr/>
          <a:lstStyle/>
          <a:p>
            <a:r>
              <a:rPr lang="en-US" dirty="0"/>
              <a:t>Negative factors (leads to Default) </a:t>
            </a:r>
          </a:p>
        </p:txBody>
      </p:sp>
      <p:sp>
        <p:nvSpPr>
          <p:cNvPr id="7" name="Text Placeholder 6">
            <a:extLst>
              <a:ext uri="{FF2B5EF4-FFF2-40B4-BE49-F238E27FC236}">
                <a16:creationId xmlns:a16="http://schemas.microsoft.com/office/drawing/2014/main" id="{B9955103-E806-496A-A16D-2A5C7FCED227}"/>
              </a:ext>
            </a:extLst>
          </p:cNvPr>
          <p:cNvSpPr>
            <a:spLocks noGrp="1"/>
          </p:cNvSpPr>
          <p:nvPr>
            <p:ph type="body" sz="half" idx="2"/>
          </p:nvPr>
        </p:nvSpPr>
        <p:spPr>
          <a:xfrm>
            <a:off x="515168" y="1339273"/>
            <a:ext cx="11161664" cy="5025580"/>
          </a:xfrm>
        </p:spPr>
        <p:txBody>
          <a:bodyPr>
            <a:noAutofit/>
          </a:bodyPr>
          <a:lstStyle/>
          <a:p>
            <a:r>
              <a:rPr lang="en-US" sz="1400" dirty="0"/>
              <a:t>More Defaults on cash loans.</a:t>
            </a:r>
          </a:p>
          <a:p>
            <a:r>
              <a:rPr lang="en-US" sz="1400" dirty="0"/>
              <a:t>Age group of 25-30 most risky.</a:t>
            </a:r>
          </a:p>
          <a:p>
            <a:r>
              <a:rPr lang="en-US" sz="1400" dirty="0"/>
              <a:t>Working class people default more. </a:t>
            </a:r>
          </a:p>
          <a:p>
            <a:r>
              <a:rPr lang="en-US" sz="1400" dirty="0"/>
              <a:t>Single and Unmarried default more. </a:t>
            </a:r>
          </a:p>
          <a:p>
            <a:r>
              <a:rPr lang="en-US" sz="1400" dirty="0"/>
              <a:t>Young age people have generally low income and default more. </a:t>
            </a:r>
          </a:p>
          <a:p>
            <a:r>
              <a:rPr lang="en-US" sz="1400" dirty="0"/>
              <a:t>Married people who are unemployed or on Maternity likely to default more. </a:t>
            </a:r>
          </a:p>
          <a:p>
            <a:r>
              <a:rPr lang="en-US" sz="1400" dirty="0"/>
              <a:t>Applicants who have changed the ID recently are more likely to default.</a:t>
            </a:r>
          </a:p>
          <a:p>
            <a:r>
              <a:rPr lang="en-US" sz="1400" dirty="0"/>
              <a:t>Maximum set of loan requestors were repeater. Maximum loans are requested to buy phones; Payments are done through POS. </a:t>
            </a:r>
          </a:p>
          <a:p>
            <a:r>
              <a:rPr lang="en-US" sz="1400" dirty="0"/>
              <a:t>Frequency of Cash Loans is high, and they default more as well. </a:t>
            </a:r>
          </a:p>
          <a:p>
            <a:r>
              <a:rPr lang="en-US" sz="1400" dirty="0"/>
              <a:t>Loan passed(AMT_CREDIT) is always equal or lower than loan requested (AMT_APPLICATION). However if the amount is below 10,00,000 then loan passed is even more than requested but that is only happening for Repeaters.</a:t>
            </a:r>
          </a:p>
          <a:p>
            <a:r>
              <a:rPr lang="en-US" sz="1400" dirty="0"/>
              <a:t>When the loan amount is too low it may end up as cancelled or unused by the applicant.</a:t>
            </a:r>
          </a:p>
        </p:txBody>
      </p:sp>
    </p:spTree>
    <p:extLst>
      <p:ext uri="{BB962C8B-B14F-4D97-AF65-F5344CB8AC3E}">
        <p14:creationId xmlns:p14="http://schemas.microsoft.com/office/powerpoint/2010/main" val="28053944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B2F39-7B7B-4315-AEF7-B2D99448FB42}"/>
              </a:ext>
            </a:extLst>
          </p:cNvPr>
          <p:cNvSpPr>
            <a:spLocks noGrp="1"/>
          </p:cNvSpPr>
          <p:nvPr>
            <p:ph type="title"/>
          </p:nvPr>
        </p:nvSpPr>
        <p:spPr/>
        <p:txBody>
          <a:bodyPr/>
          <a:lstStyle/>
          <a:p>
            <a:r>
              <a:rPr lang="en-US" dirty="0"/>
              <a:t>My Approach</a:t>
            </a:r>
          </a:p>
        </p:txBody>
      </p:sp>
      <p:sp>
        <p:nvSpPr>
          <p:cNvPr id="3" name="Content Placeholder 2">
            <a:extLst>
              <a:ext uri="{FF2B5EF4-FFF2-40B4-BE49-F238E27FC236}">
                <a16:creationId xmlns:a16="http://schemas.microsoft.com/office/drawing/2014/main" id="{466FEA33-422D-4B43-AF1E-F4C96BCECAC6}"/>
              </a:ext>
            </a:extLst>
          </p:cNvPr>
          <p:cNvSpPr>
            <a:spLocks noGrp="1"/>
          </p:cNvSpPr>
          <p:nvPr>
            <p:ph idx="1"/>
          </p:nvPr>
        </p:nvSpPr>
        <p:spPr>
          <a:xfrm>
            <a:off x="645130" y="1219200"/>
            <a:ext cx="10540106" cy="5029199"/>
          </a:xfrm>
        </p:spPr>
        <p:txBody>
          <a:bodyPr/>
          <a:lstStyle/>
          <a:p>
            <a:pPr marL="457200" indent="-457200">
              <a:buFont typeface="+mj-lt"/>
              <a:buAutoNum type="arabicPeriod"/>
            </a:pPr>
            <a:r>
              <a:rPr lang="en-US" dirty="0"/>
              <a:t>Import both files through pandas. Process and analyze them sequentially.</a:t>
            </a:r>
          </a:p>
          <a:p>
            <a:pPr marL="457200" indent="-457200">
              <a:buFont typeface="+mj-lt"/>
              <a:buAutoNum type="arabicPeriod"/>
            </a:pPr>
            <a:r>
              <a:rPr lang="en-US" dirty="0"/>
              <a:t>Load Application Data file.</a:t>
            </a:r>
          </a:p>
          <a:p>
            <a:pPr marL="457200" indent="-457200">
              <a:buFont typeface="+mj-lt"/>
              <a:buAutoNum type="arabicPeriod"/>
            </a:pPr>
            <a:r>
              <a:rPr lang="en-US" dirty="0"/>
              <a:t>Routine review of the file through info , describe, head options. </a:t>
            </a:r>
          </a:p>
          <a:p>
            <a:pPr marL="457200" indent="-457200">
              <a:buFont typeface="+mj-lt"/>
              <a:buAutoNum type="arabicPeriod"/>
            </a:pPr>
            <a:r>
              <a:rPr lang="en-US" dirty="0"/>
              <a:t>Find out columns with high null percentage. Drop cols with 40% above null data. </a:t>
            </a:r>
          </a:p>
          <a:p>
            <a:pPr marL="457200" indent="-457200">
              <a:buFont typeface="+mj-lt"/>
              <a:buAutoNum type="arabicPeriod"/>
            </a:pPr>
            <a:r>
              <a:rPr lang="en-US" dirty="0"/>
              <a:t>Impute missing data for rest of columns.</a:t>
            </a:r>
          </a:p>
          <a:p>
            <a:pPr marL="457200" indent="-457200">
              <a:buFont typeface="+mj-lt"/>
              <a:buAutoNum type="arabicPeriod"/>
            </a:pPr>
            <a:r>
              <a:rPr lang="en-US" dirty="0"/>
              <a:t>Standardize data (fix negative values, rectify datatypes)</a:t>
            </a:r>
          </a:p>
          <a:p>
            <a:pPr marL="457200" indent="-457200">
              <a:buFont typeface="+mj-lt"/>
              <a:buAutoNum type="arabicPeriod"/>
            </a:pPr>
            <a:r>
              <a:rPr lang="en-US" dirty="0"/>
              <a:t>Outlier analysis and Action (Binning)</a:t>
            </a:r>
          </a:p>
          <a:p>
            <a:pPr marL="457200" indent="-457200">
              <a:buFont typeface="+mj-lt"/>
              <a:buAutoNum type="arabicPeriod"/>
            </a:pPr>
            <a:r>
              <a:rPr lang="en-US" dirty="0"/>
              <a:t>Univariate Analysis for defaulters and non-defaulters</a:t>
            </a:r>
          </a:p>
          <a:p>
            <a:pPr marL="457200" indent="-457200">
              <a:buFont typeface="+mj-lt"/>
              <a:buAutoNum type="arabicPeriod"/>
            </a:pPr>
            <a:r>
              <a:rPr lang="en-US" dirty="0"/>
              <a:t>Bivariate Analysis /Multivariate Analysis</a:t>
            </a:r>
          </a:p>
          <a:p>
            <a:pPr marL="457200" indent="-457200">
              <a:buFont typeface="+mj-lt"/>
              <a:buAutoNum type="arabicPeriod"/>
            </a:pPr>
            <a:r>
              <a:rPr lang="en-US" dirty="0"/>
              <a:t>Then same approach and steps on Previous Application data file. </a:t>
            </a:r>
          </a:p>
          <a:p>
            <a:pPr marL="457200" indent="-457200">
              <a:buFont typeface="+mj-lt"/>
              <a:buAutoNum type="arabicPeriod"/>
            </a:pPr>
            <a:r>
              <a:rPr lang="en-US" dirty="0"/>
              <a:t>Lastly merge both the files. </a:t>
            </a:r>
          </a:p>
          <a:p>
            <a:endParaRPr lang="en-US" dirty="0"/>
          </a:p>
        </p:txBody>
      </p:sp>
    </p:spTree>
    <p:extLst>
      <p:ext uri="{BB962C8B-B14F-4D97-AF65-F5344CB8AC3E}">
        <p14:creationId xmlns:p14="http://schemas.microsoft.com/office/powerpoint/2010/main" val="187083313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B2F39-7B7B-4315-AEF7-B2D99448FB42}"/>
              </a:ext>
            </a:extLst>
          </p:cNvPr>
          <p:cNvSpPr>
            <a:spLocks noGrp="1"/>
          </p:cNvSpPr>
          <p:nvPr>
            <p:ph type="title"/>
          </p:nvPr>
        </p:nvSpPr>
        <p:spPr>
          <a:xfrm>
            <a:off x="1477383" y="2632363"/>
            <a:ext cx="9404723" cy="916641"/>
          </a:xfrm>
        </p:spPr>
        <p:txBody>
          <a:bodyPr/>
          <a:lstStyle/>
          <a:p>
            <a:pPr algn="ctr"/>
            <a:r>
              <a:rPr lang="en-US" dirty="0"/>
              <a:t>Thank You</a:t>
            </a:r>
          </a:p>
        </p:txBody>
      </p:sp>
    </p:spTree>
    <p:extLst>
      <p:ext uri="{BB962C8B-B14F-4D97-AF65-F5344CB8AC3E}">
        <p14:creationId xmlns:p14="http://schemas.microsoft.com/office/powerpoint/2010/main" val="7596762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B2F39-7B7B-4315-AEF7-B2D99448FB42}"/>
              </a:ext>
            </a:extLst>
          </p:cNvPr>
          <p:cNvSpPr>
            <a:spLocks noGrp="1"/>
          </p:cNvSpPr>
          <p:nvPr>
            <p:ph type="title"/>
          </p:nvPr>
        </p:nvSpPr>
        <p:spPr>
          <a:xfrm>
            <a:off x="1615929" y="2006668"/>
            <a:ext cx="9404723" cy="2844664"/>
          </a:xfrm>
        </p:spPr>
        <p:txBody>
          <a:bodyPr/>
          <a:lstStyle/>
          <a:p>
            <a:pPr algn="ctr"/>
            <a:r>
              <a:rPr lang="en-US" dirty="0"/>
              <a:t>Analyzing </a:t>
            </a:r>
            <a:br>
              <a:rPr lang="en-US" dirty="0"/>
            </a:br>
            <a:r>
              <a:rPr lang="en-US" dirty="0"/>
              <a:t>Application Data </a:t>
            </a:r>
            <a:br>
              <a:rPr lang="en-US" dirty="0"/>
            </a:br>
            <a:r>
              <a:rPr lang="en-US" dirty="0"/>
              <a:t>Through </a:t>
            </a:r>
            <a:br>
              <a:rPr lang="en-US" dirty="0"/>
            </a:br>
            <a:r>
              <a:rPr lang="en-US" dirty="0"/>
              <a:t>Univariate Analysis</a:t>
            </a:r>
          </a:p>
        </p:txBody>
      </p:sp>
    </p:spTree>
    <p:extLst>
      <p:ext uri="{BB962C8B-B14F-4D97-AF65-F5344CB8AC3E}">
        <p14:creationId xmlns:p14="http://schemas.microsoft.com/office/powerpoint/2010/main" val="35845212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B2F39-7B7B-4315-AEF7-B2D99448FB42}"/>
              </a:ext>
            </a:extLst>
          </p:cNvPr>
          <p:cNvSpPr>
            <a:spLocks noGrp="1"/>
          </p:cNvSpPr>
          <p:nvPr>
            <p:ph type="title"/>
          </p:nvPr>
        </p:nvSpPr>
        <p:spPr>
          <a:xfrm>
            <a:off x="646111" y="1932777"/>
            <a:ext cx="9404723" cy="2844664"/>
          </a:xfrm>
        </p:spPr>
        <p:txBody>
          <a:bodyPr/>
          <a:lstStyle/>
          <a:p>
            <a:r>
              <a:rPr lang="en-US" sz="3200" dirty="0"/>
              <a:t>People who paid on time: 282412</a:t>
            </a:r>
            <a:br>
              <a:rPr lang="en-US" sz="3200" dirty="0"/>
            </a:br>
            <a:br>
              <a:rPr lang="en-US" sz="3200" dirty="0"/>
            </a:br>
            <a:r>
              <a:rPr lang="en-US" sz="3200" dirty="0"/>
              <a:t>People who paid on time: 24804</a:t>
            </a:r>
            <a:br>
              <a:rPr lang="en-US" sz="3200" dirty="0"/>
            </a:br>
            <a:br>
              <a:rPr lang="en-US" sz="3200" dirty="0"/>
            </a:br>
            <a:r>
              <a:rPr lang="en-US" sz="3200" dirty="0"/>
              <a:t>Percentage of defaulters: 8.07 %</a:t>
            </a:r>
            <a:br>
              <a:rPr lang="en-US" sz="3200" dirty="0"/>
            </a:br>
            <a:br>
              <a:rPr lang="en-US" sz="3200" dirty="0"/>
            </a:br>
            <a:r>
              <a:rPr lang="en-US" sz="3200" dirty="0"/>
              <a:t>Imbalance ratio :  8.78 %</a:t>
            </a:r>
          </a:p>
        </p:txBody>
      </p:sp>
      <p:sp>
        <p:nvSpPr>
          <p:cNvPr id="3" name="Title 1">
            <a:extLst>
              <a:ext uri="{FF2B5EF4-FFF2-40B4-BE49-F238E27FC236}">
                <a16:creationId xmlns:a16="http://schemas.microsoft.com/office/drawing/2014/main" id="{A2EE9157-243E-4DAA-AD4E-037DF683DE89}"/>
              </a:ext>
            </a:extLst>
          </p:cNvPr>
          <p:cNvSpPr txBox="1">
            <a:spLocks/>
          </p:cNvSpPr>
          <p:nvPr/>
        </p:nvSpPr>
        <p:spPr>
          <a:xfrm>
            <a:off x="646111" y="452718"/>
            <a:ext cx="9404723" cy="803427"/>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Imbalance Check</a:t>
            </a:r>
          </a:p>
        </p:txBody>
      </p:sp>
    </p:spTree>
    <p:extLst>
      <p:ext uri="{BB962C8B-B14F-4D97-AF65-F5344CB8AC3E}">
        <p14:creationId xmlns:p14="http://schemas.microsoft.com/office/powerpoint/2010/main" val="34086226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B39F12E-8C6B-4373-87CF-5E94EF0C3430}"/>
              </a:ext>
            </a:extLst>
          </p:cNvPr>
          <p:cNvSpPr>
            <a:spLocks noGrp="1"/>
          </p:cNvSpPr>
          <p:nvPr>
            <p:ph type="title"/>
          </p:nvPr>
        </p:nvSpPr>
        <p:spPr>
          <a:xfrm>
            <a:off x="406810" y="265533"/>
            <a:ext cx="8825657" cy="566738"/>
          </a:xfrm>
        </p:spPr>
        <p:txBody>
          <a:bodyPr/>
          <a:lstStyle/>
          <a:p>
            <a:r>
              <a:rPr lang="en-US" dirty="0"/>
              <a:t>AMT_CREDIT_RANGE</a:t>
            </a:r>
          </a:p>
        </p:txBody>
      </p:sp>
      <p:sp>
        <p:nvSpPr>
          <p:cNvPr id="7" name="Text Placeholder 6">
            <a:extLst>
              <a:ext uri="{FF2B5EF4-FFF2-40B4-BE49-F238E27FC236}">
                <a16:creationId xmlns:a16="http://schemas.microsoft.com/office/drawing/2014/main" id="{B9955103-E806-496A-A16D-2A5C7FCED227}"/>
              </a:ext>
            </a:extLst>
          </p:cNvPr>
          <p:cNvSpPr>
            <a:spLocks noGrp="1"/>
          </p:cNvSpPr>
          <p:nvPr>
            <p:ph type="body" sz="half" idx="2"/>
          </p:nvPr>
        </p:nvSpPr>
        <p:spPr>
          <a:xfrm>
            <a:off x="794737" y="5098473"/>
            <a:ext cx="9189772" cy="827218"/>
          </a:xfrm>
        </p:spPr>
        <p:txBody>
          <a:bodyPr vert="horz" lIns="91440" tIns="45720" rIns="91440" bIns="45720" rtlCol="0">
            <a:normAutofit/>
          </a:bodyPr>
          <a:lstStyle/>
          <a:p>
            <a:pPr algn="ctr"/>
            <a:r>
              <a:rPr lang="en-US" sz="1800" dirty="0">
                <a:latin typeface="Helvetica Neue"/>
              </a:rPr>
              <a:t>Here we can see that applicants who have taken credit of 400-600K are more likely to default and applicants who have taken 800K+ credit are more likely to pay up timely.</a:t>
            </a:r>
          </a:p>
          <a:p>
            <a:pPr algn="ctr"/>
            <a:endParaRPr lang="en-US" sz="1800" dirty="0">
              <a:latin typeface="Helvetica Neue"/>
            </a:endParaRPr>
          </a:p>
        </p:txBody>
      </p:sp>
      <p:pic>
        <p:nvPicPr>
          <p:cNvPr id="11" name="Picture Placeholder 10">
            <a:extLst>
              <a:ext uri="{FF2B5EF4-FFF2-40B4-BE49-F238E27FC236}">
                <a16:creationId xmlns:a16="http://schemas.microsoft.com/office/drawing/2014/main" id="{0CDE489C-B36A-4BE0-A3B9-B39C56B3F0C5}"/>
              </a:ext>
            </a:extLst>
          </p:cNvPr>
          <p:cNvPicPr>
            <a:picLocks noGrp="1" noChangeAspect="1"/>
          </p:cNvPicPr>
          <p:nvPr>
            <p:ph type="pic" idx="1"/>
          </p:nvPr>
        </p:nvPicPr>
        <p:blipFill rotWithShape="1">
          <a:blip r:embed="rId2"/>
          <a:srcRect l="376" r="376"/>
          <a:stretch/>
        </p:blipFill>
        <p:spPr>
          <a:xfrm>
            <a:off x="711200" y="1036638"/>
            <a:ext cx="8826500" cy="3640137"/>
          </a:xfrm>
        </p:spPr>
      </p:pic>
    </p:spTree>
    <p:extLst>
      <p:ext uri="{BB962C8B-B14F-4D97-AF65-F5344CB8AC3E}">
        <p14:creationId xmlns:p14="http://schemas.microsoft.com/office/powerpoint/2010/main" val="17674205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B39F12E-8C6B-4373-87CF-5E94EF0C3430}"/>
              </a:ext>
            </a:extLst>
          </p:cNvPr>
          <p:cNvSpPr>
            <a:spLocks noGrp="1"/>
          </p:cNvSpPr>
          <p:nvPr>
            <p:ph type="title"/>
          </p:nvPr>
        </p:nvSpPr>
        <p:spPr>
          <a:xfrm>
            <a:off x="406810" y="265533"/>
            <a:ext cx="8825657" cy="566738"/>
          </a:xfrm>
        </p:spPr>
        <p:txBody>
          <a:bodyPr/>
          <a:lstStyle/>
          <a:p>
            <a:r>
              <a:rPr lang="en-US" dirty="0"/>
              <a:t>AMT_ANNUITY</a:t>
            </a:r>
          </a:p>
        </p:txBody>
      </p:sp>
      <p:sp>
        <p:nvSpPr>
          <p:cNvPr id="7" name="Text Placeholder 6">
            <a:extLst>
              <a:ext uri="{FF2B5EF4-FFF2-40B4-BE49-F238E27FC236}">
                <a16:creationId xmlns:a16="http://schemas.microsoft.com/office/drawing/2014/main" id="{B9955103-E806-496A-A16D-2A5C7FCED227}"/>
              </a:ext>
            </a:extLst>
          </p:cNvPr>
          <p:cNvSpPr>
            <a:spLocks noGrp="1"/>
          </p:cNvSpPr>
          <p:nvPr>
            <p:ph type="body" sz="half" idx="2"/>
          </p:nvPr>
        </p:nvSpPr>
        <p:spPr>
          <a:xfrm>
            <a:off x="794737" y="5431979"/>
            <a:ext cx="9845554" cy="885694"/>
          </a:xfrm>
        </p:spPr>
        <p:txBody>
          <a:bodyPr vert="horz" lIns="91440" tIns="45720" rIns="91440" bIns="45720" rtlCol="0">
            <a:normAutofit fontScale="92500"/>
          </a:bodyPr>
          <a:lstStyle/>
          <a:p>
            <a:pPr algn="ctr"/>
            <a:r>
              <a:rPr lang="en-US" sz="1800" dirty="0">
                <a:latin typeface="Helvetica Neue"/>
              </a:rPr>
              <a:t>AMT_ANNUITY has huge amount of outliers. The first quartiles is very slim compare to third quartile. </a:t>
            </a:r>
          </a:p>
          <a:p>
            <a:pPr algn="ctr"/>
            <a:r>
              <a:rPr lang="en-US" sz="1800" dirty="0">
                <a:latin typeface="Helvetica Neue"/>
              </a:rPr>
              <a:t>It means data is skewed towards first quartile.</a:t>
            </a:r>
          </a:p>
          <a:p>
            <a:pPr algn="ctr"/>
            <a:endParaRPr lang="en-US" sz="1800" dirty="0">
              <a:latin typeface="Helvetica Neue"/>
            </a:endParaRPr>
          </a:p>
        </p:txBody>
      </p:sp>
      <p:pic>
        <p:nvPicPr>
          <p:cNvPr id="10" name="Picture 9">
            <a:extLst>
              <a:ext uri="{FF2B5EF4-FFF2-40B4-BE49-F238E27FC236}">
                <a16:creationId xmlns:a16="http://schemas.microsoft.com/office/drawing/2014/main" id="{D9A5969A-82C6-41F3-AAA0-0993FDC85C44}"/>
              </a:ext>
            </a:extLst>
          </p:cNvPr>
          <p:cNvPicPr>
            <a:picLocks noChangeAspect="1"/>
          </p:cNvPicPr>
          <p:nvPr/>
        </p:nvPicPr>
        <p:blipFill>
          <a:blip r:embed="rId2"/>
          <a:stretch>
            <a:fillRect/>
          </a:stretch>
        </p:blipFill>
        <p:spPr>
          <a:xfrm>
            <a:off x="873690" y="1065067"/>
            <a:ext cx="6007401" cy="4172173"/>
          </a:xfrm>
          <a:prstGeom prst="rect">
            <a:avLst/>
          </a:prstGeom>
        </p:spPr>
      </p:pic>
    </p:spTree>
    <p:extLst>
      <p:ext uri="{BB962C8B-B14F-4D97-AF65-F5344CB8AC3E}">
        <p14:creationId xmlns:p14="http://schemas.microsoft.com/office/powerpoint/2010/main" val="3750765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B39F12E-8C6B-4373-87CF-5E94EF0C3430}"/>
              </a:ext>
            </a:extLst>
          </p:cNvPr>
          <p:cNvSpPr>
            <a:spLocks noGrp="1"/>
          </p:cNvSpPr>
          <p:nvPr>
            <p:ph type="title"/>
          </p:nvPr>
        </p:nvSpPr>
        <p:spPr>
          <a:xfrm>
            <a:off x="406810" y="265533"/>
            <a:ext cx="8825657" cy="566738"/>
          </a:xfrm>
        </p:spPr>
        <p:txBody>
          <a:bodyPr/>
          <a:lstStyle/>
          <a:p>
            <a:r>
              <a:rPr lang="en-US" dirty="0" err="1"/>
              <a:t>Income_Group</a:t>
            </a:r>
            <a:endParaRPr lang="en-US" dirty="0"/>
          </a:p>
        </p:txBody>
      </p:sp>
      <p:sp>
        <p:nvSpPr>
          <p:cNvPr id="7" name="Text Placeholder 6">
            <a:extLst>
              <a:ext uri="{FF2B5EF4-FFF2-40B4-BE49-F238E27FC236}">
                <a16:creationId xmlns:a16="http://schemas.microsoft.com/office/drawing/2014/main" id="{B9955103-E806-496A-A16D-2A5C7FCED227}"/>
              </a:ext>
            </a:extLst>
          </p:cNvPr>
          <p:cNvSpPr>
            <a:spLocks noGrp="1"/>
          </p:cNvSpPr>
          <p:nvPr>
            <p:ph type="body" sz="half" idx="2"/>
          </p:nvPr>
        </p:nvSpPr>
        <p:spPr>
          <a:xfrm>
            <a:off x="406810" y="4933214"/>
            <a:ext cx="10972390" cy="1513768"/>
          </a:xfrm>
        </p:spPr>
        <p:txBody>
          <a:bodyPr>
            <a:normAutofit/>
          </a:bodyPr>
          <a:lstStyle/>
          <a:p>
            <a:pPr algn="ctr"/>
            <a:r>
              <a:rPr lang="en-US" sz="1800" i="0" dirty="0">
                <a:effectLst/>
                <a:latin typeface="Helvetica Neue"/>
              </a:rPr>
              <a:t>From the above comparison we can see people with Very Low to Medium income are pretty much inconclusive as they are both defaulters and non-defaulter at same level. However, when it comes to High and Very-High income; percentage of non-defaulters is on higher side. Very High income group is less risky.</a:t>
            </a:r>
          </a:p>
          <a:p>
            <a:endParaRPr lang="en-US" dirty="0"/>
          </a:p>
        </p:txBody>
      </p:sp>
      <p:pic>
        <p:nvPicPr>
          <p:cNvPr id="5" name="Picture 4">
            <a:extLst>
              <a:ext uri="{FF2B5EF4-FFF2-40B4-BE49-F238E27FC236}">
                <a16:creationId xmlns:a16="http://schemas.microsoft.com/office/drawing/2014/main" id="{47280559-395B-48E4-8506-478CE137DE55}"/>
              </a:ext>
            </a:extLst>
          </p:cNvPr>
          <p:cNvPicPr>
            <a:picLocks noChangeAspect="1"/>
          </p:cNvPicPr>
          <p:nvPr/>
        </p:nvPicPr>
        <p:blipFill>
          <a:blip r:embed="rId2"/>
          <a:stretch>
            <a:fillRect/>
          </a:stretch>
        </p:blipFill>
        <p:spPr>
          <a:xfrm>
            <a:off x="83128" y="1274032"/>
            <a:ext cx="11887200" cy="3441718"/>
          </a:xfrm>
          <a:prstGeom prst="rect">
            <a:avLst/>
          </a:prstGeom>
        </p:spPr>
      </p:pic>
    </p:spTree>
    <p:extLst>
      <p:ext uri="{BB962C8B-B14F-4D97-AF65-F5344CB8AC3E}">
        <p14:creationId xmlns:p14="http://schemas.microsoft.com/office/powerpoint/2010/main" val="67669103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TM02836342[[fn=Ion]]</Template>
  <TotalTime>403</TotalTime>
  <Words>1767</Words>
  <Application>Microsoft Office PowerPoint</Application>
  <PresentationFormat>Widescreen</PresentationFormat>
  <Paragraphs>126</Paragraphs>
  <Slides>40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40</vt:i4>
      </vt:variant>
    </vt:vector>
  </HeadingPairs>
  <TitlesOfParts>
    <vt:vector size="45" baseType="lpstr">
      <vt:lpstr>Arial</vt:lpstr>
      <vt:lpstr>Century Gothic</vt:lpstr>
      <vt:lpstr>Helvetica Neue</vt:lpstr>
      <vt:lpstr>Wingdings 3</vt:lpstr>
      <vt:lpstr>Ion</vt:lpstr>
      <vt:lpstr>EDA CREDIT ASSIGNMENT</vt:lpstr>
      <vt:lpstr>Index</vt:lpstr>
      <vt:lpstr>Problem Statement</vt:lpstr>
      <vt:lpstr>My Approach</vt:lpstr>
      <vt:lpstr>Analyzing  Application Data  Through  Univariate Analysis</vt:lpstr>
      <vt:lpstr>People who paid on time: 282412  People who paid on time: 24804  Percentage of defaulters: 8.07 %  Imbalance ratio :  8.78 %</vt:lpstr>
      <vt:lpstr>AMT_CREDIT_RANGE</vt:lpstr>
      <vt:lpstr>AMT_ANNUITY</vt:lpstr>
      <vt:lpstr>Income_Group</vt:lpstr>
      <vt:lpstr>NAME_CONTRACT_TYPE</vt:lpstr>
      <vt:lpstr>OCCUPATION_TYPE</vt:lpstr>
      <vt:lpstr>NAME_EDUCATION_TYPE</vt:lpstr>
      <vt:lpstr>AGE_GROUP</vt:lpstr>
      <vt:lpstr>CODE_GENDER</vt:lpstr>
      <vt:lpstr>FLAG_OWN_REALTY</vt:lpstr>
      <vt:lpstr>NAME_INCOME_TYPE</vt:lpstr>
      <vt:lpstr>NAME_FAMILY_STATUS</vt:lpstr>
      <vt:lpstr>Count of Children</vt:lpstr>
      <vt:lpstr>Analyzing  Application Data  Through  Multivariate Analysis</vt:lpstr>
      <vt:lpstr>Numerical columns correlation analysis</vt:lpstr>
      <vt:lpstr>Pairplot from heatmap  results</vt:lpstr>
      <vt:lpstr>Income group vs Age_group</vt:lpstr>
      <vt:lpstr>Heatmap of Family Status vs Income Type</vt:lpstr>
      <vt:lpstr>Impact of Days_ID_Publish on Target</vt:lpstr>
      <vt:lpstr>Comparison of Age Median with Target</vt:lpstr>
      <vt:lpstr>Analyzing  Previous Application Data File Through  Univariate Analysis</vt:lpstr>
      <vt:lpstr>Univariate Analysis</vt:lpstr>
      <vt:lpstr>Univariate Analysis</vt:lpstr>
      <vt:lpstr>Univariate Analysis</vt:lpstr>
      <vt:lpstr>Univariate Analysis</vt:lpstr>
      <vt:lpstr>Univariate Analysis – Outlier check</vt:lpstr>
      <vt:lpstr>Analyzing  Previous Application Data File Through  Multivariate Analysis</vt:lpstr>
      <vt:lpstr>ScatterPlot of Amt_Application vs Amt_Credit</vt:lpstr>
      <vt:lpstr>BoxPlots on Amt_Credit vs Name_Contract_Status</vt:lpstr>
      <vt:lpstr>Distribution of Loan Type with Contract Status</vt:lpstr>
      <vt:lpstr>Distribution of Payment Type with Contract Status</vt:lpstr>
      <vt:lpstr>Conclusion</vt:lpstr>
      <vt:lpstr>Positive factors (leads to Timely Repay) </vt:lpstr>
      <vt:lpstr>Negative factors (leads to Default)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EDA CREDIT ASSIGNMENT</dc:title>
  <dc:creator>Bhavya Joshi</dc:creator>
  <cp:lastModifiedBy>Bhavya Joshi</cp:lastModifiedBy>
  <cp:revision>14</cp:revision>
  <dcterms:created xsi:type="dcterms:W3CDTF">2022-02-28T12:53:25Z</dcterms:created>
  <dcterms:modified xsi:type="dcterms:W3CDTF">2022-03-01T06:51:22Z</dcterms:modified>
</cp:coreProperties>
</file>