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rimo" panose="020B0604020202020204" charset="0"/>
      <p:regular r:id="rId11"/>
    </p:embeddedFont>
    <p:embeddedFont>
      <p:font typeface="Outfit Extra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503" y="882491"/>
            <a:ext cx="7574994" cy="2899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00"/>
              </a:lnSpc>
              <a:buNone/>
            </a:pPr>
            <a:r>
              <a:rPr lang="en-US" sz="60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A/B Testing Scenario Group6: Menu Layout Change</a:t>
            </a:r>
            <a:endParaRPr lang="en-US" sz="6050" dirty="0"/>
          </a:p>
        </p:txBody>
      </p:sp>
      <p:sp>
        <p:nvSpPr>
          <p:cNvPr id="4" name="Shape 1"/>
          <p:cNvSpPr/>
          <p:nvPr/>
        </p:nvSpPr>
        <p:spPr>
          <a:xfrm>
            <a:off x="784503" y="4118372"/>
            <a:ext cx="7574994" cy="32287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92123" y="4125992"/>
            <a:ext cx="7559754" cy="6426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16317" y="4268033"/>
            <a:ext cx="3328630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CB.EN.U4CSE22327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0719" y="4268033"/>
            <a:ext cx="3327083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K.Hasmith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2123" y="4768691"/>
            <a:ext cx="7559754" cy="6426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16317" y="4910733"/>
            <a:ext cx="3328630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CB.EN.U4CSE22328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0719" y="4910733"/>
            <a:ext cx="3327083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K.Bhavya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2123" y="5411391"/>
            <a:ext cx="7559754" cy="6426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16317" y="5553432"/>
            <a:ext cx="3328630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CB.EN.U4CSE22329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0719" y="5553432"/>
            <a:ext cx="3327083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K.Bhavana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2123" y="6054090"/>
            <a:ext cx="7559754" cy="6426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16317" y="6196132"/>
            <a:ext cx="3328630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CB.EN.U4CSE22331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0719" y="6196132"/>
            <a:ext cx="3327083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Krishnam Abhina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92123" y="6696789"/>
            <a:ext cx="7559754" cy="6426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16317" y="6838831"/>
            <a:ext cx="3328630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CB.EN.U4CSE22332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0719" y="6838831"/>
            <a:ext cx="3327083" cy="358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K.Sanjay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8987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Problem Description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2031683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trendy restaurant wants to test if changing their menu layout will increase the average spend per customer. They believe that highlighting certain high-margin dishes might influence customer choices.Customers are randomly divided into 2 groups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416718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9538" y="4259699"/>
            <a:ext cx="14442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4"/>
          <p:cNvSpPr/>
          <p:nvPr/>
        </p:nvSpPr>
        <p:spPr>
          <a:xfrm>
            <a:off x="1666280" y="416718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Group A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666280" y="4701064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Customers who see the current menu layout.(Control Group)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864037" y="601563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15240">
            <a:solidFill>
              <a:srgbClr val="BDB8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5010" y="6108144"/>
            <a:ext cx="21336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8"/>
          <p:cNvSpPr/>
          <p:nvPr/>
        </p:nvSpPr>
        <p:spPr>
          <a:xfrm>
            <a:off x="1666280" y="601563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Group B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666280" y="6549509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Customers who see the new menu layout with high-margin dishes highlighted.(Test Group)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1272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Hypothesis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6" y="200459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1.</a:t>
            </a:r>
            <a:r>
              <a:rPr lang="en-US" sz="19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Null Hypothesis (H₀):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750701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There is no association between the menu layout and customer spending(there is no significant difference between the two groups). The proportion of customers spending ≥$50 is the same for both the current menu layout and the new menu layout. </a:t>
            </a:r>
            <a:r>
              <a:rPr lang="en-US" sz="19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H₀: p₁ = p₂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21350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2.</a:t>
            </a:r>
            <a:r>
              <a:rPr lang="en-US" sz="19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Alternative Hypothesis(H₁):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886206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There is an association between the menu layout and customer spending(there is a significant difference between the two groups). The proportion of customers spending ≥$50 is different for the current menu layout compared to the new menu layout. </a:t>
            </a:r>
            <a:r>
              <a:rPr lang="en-US" sz="19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H₁: p₁ ≠ p₂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634900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p₁ is the proportion of customers spending ≥$50 with the current menu layout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702171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p₂ is the proportion of customers spending ≥$50 with the new menu layout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10841"/>
            <a:ext cx="671357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Step-by-Step Solution: 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152650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1.Observed Table</a:t>
            </a:r>
            <a:endParaRPr lang="en-US" sz="4850" dirty="0"/>
          </a:p>
        </p:txBody>
      </p:sp>
      <p:sp>
        <p:nvSpPr>
          <p:cNvPr id="4" name="Text 2"/>
          <p:cNvSpPr/>
          <p:nvPr/>
        </p:nvSpPr>
        <p:spPr>
          <a:xfrm>
            <a:off x="864037" y="3294459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restaurant records the number of customers who spend more than a certain amount and those who spend less for both versions of the menu. Assume the threshold is set at $50.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864037" y="4362212"/>
            <a:ext cx="12902327" cy="2856547"/>
          </a:xfrm>
          <a:prstGeom prst="roundRect">
            <a:avLst>
              <a:gd name="adj" fmla="val 363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79277" y="4377452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126331" y="453318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Group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4348043" y="453318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Spend ≥ $50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946" y="453318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Spend &lt; $50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10783848" y="453318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79277" y="5083969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126331" y="5239703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Group A (Current Menu)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4348043" y="5239703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80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7565946" y="5239703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120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10783848" y="5239703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200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79277" y="5790486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126331" y="594621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Group B (New Menu)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4348043" y="594621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110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7565946" y="594621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90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10783848" y="594621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200</a:t>
            </a:r>
            <a:endParaRPr lang="en-US" sz="1900" dirty="0"/>
          </a:p>
        </p:txBody>
      </p:sp>
      <p:sp>
        <p:nvSpPr>
          <p:cNvPr id="21" name="Shape 19"/>
          <p:cNvSpPr/>
          <p:nvPr/>
        </p:nvSpPr>
        <p:spPr>
          <a:xfrm>
            <a:off x="879277" y="6497002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1126331" y="665273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4348043" y="665273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190</a:t>
            </a:r>
            <a:endParaRPr lang="en-US" sz="1900" dirty="0"/>
          </a:p>
        </p:txBody>
      </p:sp>
      <p:sp>
        <p:nvSpPr>
          <p:cNvPr id="24" name="Text 22"/>
          <p:cNvSpPr/>
          <p:nvPr/>
        </p:nvSpPr>
        <p:spPr>
          <a:xfrm>
            <a:off x="7565946" y="665273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210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10783848" y="665273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400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0656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2.Expected Values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24837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 calculate the expected values for the chi-square test. 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921079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formula: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59378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E= (RowTotal)×(ColumnTotal) ​/ (GrandTotal)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864037" y="4266486"/>
            <a:ext cx="12902327" cy="2856547"/>
          </a:xfrm>
          <a:prstGeom prst="roundRect">
            <a:avLst>
              <a:gd name="adj" fmla="val 363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79277" y="4281726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126331" y="443745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Group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4348043" y="443745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Spend ≥ $50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565946" y="443745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Spend &lt; $50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10783848" y="443745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79277" y="4988243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126331" y="514397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Group A (Current Menu)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4348043" y="514397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95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946" y="514397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105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10783848" y="514397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200</a:t>
            </a:r>
            <a:endParaRPr lang="en-US" sz="1900" dirty="0"/>
          </a:p>
        </p:txBody>
      </p:sp>
      <p:sp>
        <p:nvSpPr>
          <p:cNvPr id="17" name="Shape 15"/>
          <p:cNvSpPr/>
          <p:nvPr/>
        </p:nvSpPr>
        <p:spPr>
          <a:xfrm>
            <a:off x="879277" y="569475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126331" y="5850493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Group B (New Menu)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4348043" y="5850493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95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7565946" y="5850493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105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10783848" y="5850493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200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879277" y="640127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126331" y="6557010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</a:t>
            </a:r>
            <a:endParaRPr lang="en-US" sz="1900" dirty="0"/>
          </a:p>
        </p:txBody>
      </p:sp>
      <p:sp>
        <p:nvSpPr>
          <p:cNvPr id="24" name="Text 22"/>
          <p:cNvSpPr/>
          <p:nvPr/>
        </p:nvSpPr>
        <p:spPr>
          <a:xfrm>
            <a:off x="4348043" y="6557010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190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7565946" y="6557010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210</a:t>
            </a:r>
            <a:endParaRPr lang="en-US" sz="1900" dirty="0"/>
          </a:p>
        </p:txBody>
      </p:sp>
      <p:sp>
        <p:nvSpPr>
          <p:cNvPr id="26" name="Text 24"/>
          <p:cNvSpPr/>
          <p:nvPr/>
        </p:nvSpPr>
        <p:spPr>
          <a:xfrm>
            <a:off x="10783848" y="6557010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400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319" y="511016"/>
            <a:ext cx="5852279" cy="580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 3.Chi-Square Test Statistic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0319" y="1463278"/>
            <a:ext cx="1332976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formula for the chi-square test statistic is: </a:t>
            </a:r>
            <a:r>
              <a:rPr lang="en-US" sz="14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χ2=∑(Oi​−Ei​)^2​/Ei​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947499" y="1969532"/>
            <a:ext cx="1303258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χ2 is the chi-square statistic.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947499" y="2331839"/>
            <a:ext cx="1303258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Oi​ is the observed frequency for the i-th category.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947499" y="2694146"/>
            <a:ext cx="1303258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Ei​ is the expected frequency for the i-th category.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947499" y="3056453"/>
            <a:ext cx="1303258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∑ indicates summing over all categories.</a:t>
            </a:r>
            <a:endParaRPr lang="en-US" sz="14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9" y="3562707"/>
            <a:ext cx="3332440" cy="743307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836057" y="4584740"/>
            <a:ext cx="233398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Group A, Spend ≥ $50</a:t>
            </a:r>
            <a:endParaRPr lang="en-US" sz="18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57" y="5083969"/>
            <a:ext cx="2960965" cy="56554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36057" y="5858470"/>
            <a:ext cx="296096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760" y="3562707"/>
            <a:ext cx="3332440" cy="74330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168497" y="4584740"/>
            <a:ext cx="233386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Group A, Spend &lt; $50</a:t>
            </a:r>
            <a:endParaRPr lang="en-US" sz="18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497" y="5083969"/>
            <a:ext cx="2960965" cy="55995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168497" y="5852874"/>
            <a:ext cx="296096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3562707"/>
            <a:ext cx="3332440" cy="743307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500938" y="4584740"/>
            <a:ext cx="23227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Group B, Spend ≥ $50</a:t>
            </a:r>
            <a:endParaRPr lang="en-US" sz="18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0938" y="5083969"/>
            <a:ext cx="2960965" cy="584954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500938" y="5877878"/>
            <a:ext cx="296096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20" name="Text 12"/>
          <p:cNvSpPr/>
          <p:nvPr/>
        </p:nvSpPr>
        <p:spPr>
          <a:xfrm>
            <a:off x="7500938" y="6286619"/>
            <a:ext cx="296096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7640" y="3562707"/>
            <a:ext cx="3332440" cy="743307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10833378" y="4584740"/>
            <a:ext cx="23227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Group B, Spend &lt; $50</a:t>
            </a:r>
            <a:endParaRPr lang="en-US" sz="1800" dirty="0"/>
          </a:p>
        </p:txBody>
      </p:sp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33378" y="5083969"/>
            <a:ext cx="2960965" cy="582097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10833378" y="5875020"/>
            <a:ext cx="296096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25" name="Text 15"/>
          <p:cNvSpPr/>
          <p:nvPr/>
        </p:nvSpPr>
        <p:spPr>
          <a:xfrm>
            <a:off x="650319" y="6978610"/>
            <a:ext cx="1332976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Chi-square test statistic is: 2.368+2.143+2.368+2.143</a:t>
            </a:r>
            <a:endParaRPr lang="en-US" sz="1450" dirty="0"/>
          </a:p>
        </p:txBody>
      </p:sp>
      <p:sp>
        <p:nvSpPr>
          <p:cNvPr id="26" name="Text 16"/>
          <p:cNvSpPr/>
          <p:nvPr/>
        </p:nvSpPr>
        <p:spPr>
          <a:xfrm>
            <a:off x="650319" y="7484864"/>
            <a:ext cx="13329761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                                        :</a:t>
            </a:r>
            <a:r>
              <a:rPr lang="en-US" sz="14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9.022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005" y="479941"/>
            <a:ext cx="5492829" cy="543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4.Chi-Square Critical Value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09005" y="1284684"/>
            <a:ext cx="13412391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degrees of freedom (df) for the test are calculated as: df=(r−1)(c−1).Where,r is the number of rows, and c is the number of columns.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9005" y="1758910"/>
            <a:ext cx="13412391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this case: </a:t>
            </a:r>
            <a:r>
              <a:rPr lang="en-US" sz="13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df=(2−1)(2−1)=1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9005" y="2233136"/>
            <a:ext cx="13412391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For a significance level of α=0.05 and 1 degree of freedom, the critical chi-square value from the chi-square distribution table is </a:t>
            </a:r>
            <a:r>
              <a:rPr lang="en-US" sz="13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3.841</a:t>
            </a:r>
            <a:endParaRPr lang="en-US" sz="13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5" y="2707362"/>
            <a:ext cx="10539174" cy="456795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09005" y="7471053"/>
            <a:ext cx="13412391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6" y="47902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Conclusion: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164115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Calculated Chi-Square Statistic: 9.022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231386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Critical Chi-Square Value: 3.841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2986564"/>
            <a:ext cx="5120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Since the calculated chi-square statistic (9.022) is greater than the critical value (3.841), we </a:t>
            </a:r>
            <a:r>
              <a:rPr lang="en-US" sz="1900" b="1" u="sng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reject the null hypothesis</a:t>
            </a:r>
            <a:r>
              <a:rPr lang="en-US" sz="1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This means there is a statistically significant difference in customer spending between the two menu layouts. The new menu layout, highlighting high-margin dishes, has likely influenced customer spending behavior.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47986B-3587-1AD1-C592-EAA927B66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34" y="1359330"/>
            <a:ext cx="7803244" cy="56247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675</Words>
  <Application>Microsoft Office PowerPoint</Application>
  <PresentationFormat>Custom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Arimo</vt:lpstr>
      <vt:lpstr>Outfit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Bhavya Kosuri</cp:lastModifiedBy>
  <cp:revision>2</cp:revision>
  <dcterms:created xsi:type="dcterms:W3CDTF">2024-09-30T06:45:33Z</dcterms:created>
  <dcterms:modified xsi:type="dcterms:W3CDTF">2024-10-05T04:58:57Z</dcterms:modified>
</cp:coreProperties>
</file>