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onsolas" panose="020B0609020204030204" pitchFamily="49" charset="0"/>
      <p:regular r:id="rId11"/>
      <p:bold r:id="rId12"/>
      <p:italic r:id="rId13"/>
      <p:boldItalic r:id="rId14"/>
    </p:embeddedFont>
    <p:embeddedFont>
      <p:font typeface="Gelasio" panose="020B0604020202020204" charset="0"/>
      <p:regular r:id="rId15"/>
    </p:embeddedFont>
    <p:embeddedFont>
      <p:font typeface="Gelasio Semi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491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a:ln/>
        </p:spPr>
      </p:sp>
      <p:sp>
        <p:nvSpPr>
          <p:cNvPr id="3" name="Shape 1"/>
          <p:cNvSpPr/>
          <p:nvPr/>
        </p:nvSpPr>
        <p:spPr>
          <a:xfrm>
            <a:off x="0" y="0"/>
            <a:ext cx="14630400" cy="8229600"/>
          </a:xfrm>
          <a:prstGeom prst="rect">
            <a:avLst/>
          </a:prstGeom>
          <a:solidFill>
            <a:srgbClr val="F9F6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hyperlink" Target="https://drive.google.com/file/d/1ktuCOkn8VJc6Vnz5H1UHkJsJk65f_pYB/view?usp=shar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1274564"/>
            <a:ext cx="7415927" cy="3193971"/>
          </a:xfrm>
          <a:prstGeom prst="rect">
            <a:avLst/>
          </a:prstGeom>
          <a:noFill/>
          <a:ln/>
        </p:spPr>
        <p:txBody>
          <a:bodyPr wrap="square" lIns="0" tIns="0" rIns="0" bIns="0" rtlCol="0" anchor="t"/>
          <a:lstStyle/>
          <a:p>
            <a:pPr marL="0" indent="0">
              <a:lnSpc>
                <a:spcPts val="8350"/>
              </a:lnSpc>
              <a:buNone/>
            </a:pPr>
            <a:r>
              <a:rPr lang="en-US" sz="6700" dirty="0">
                <a:solidFill>
                  <a:srgbClr val="484237"/>
                </a:solidFill>
                <a:latin typeface="Gelasio Semi Bold" pitchFamily="34" charset="0"/>
                <a:ea typeface="Gelasio Semi Bold" pitchFamily="34" charset="-122"/>
                <a:cs typeface="Gelasio Semi Bold" pitchFamily="34" charset="-120"/>
              </a:rPr>
              <a:t>Snake and Ladder Game AI Agent </a:t>
            </a:r>
            <a:endParaRPr lang="en-US" sz="6700" dirty="0"/>
          </a:p>
        </p:txBody>
      </p:sp>
      <p:sp>
        <p:nvSpPr>
          <p:cNvPr id="4" name="Text 1"/>
          <p:cNvSpPr/>
          <p:nvPr/>
        </p:nvSpPr>
        <p:spPr>
          <a:xfrm>
            <a:off x="6350437" y="4838819"/>
            <a:ext cx="7415927" cy="395049"/>
          </a:xfrm>
          <a:prstGeom prst="rect">
            <a:avLst/>
          </a:prstGeom>
          <a:noFill/>
          <a:ln/>
        </p:spPr>
        <p:txBody>
          <a:bodyPr wrap="none" lIns="0" tIns="0" rIns="0" bIns="0" rtlCol="0" anchor="t"/>
          <a:lstStyle/>
          <a:p>
            <a:pPr marL="0" indent="0">
              <a:lnSpc>
                <a:spcPts val="3100"/>
              </a:lnSpc>
              <a:buNone/>
            </a:pPr>
            <a:r>
              <a:rPr lang="en-US" sz="1900" dirty="0">
                <a:solidFill>
                  <a:srgbClr val="746558"/>
                </a:solidFill>
                <a:latin typeface="Gelasio" pitchFamily="34" charset="0"/>
                <a:ea typeface="Gelasio" pitchFamily="34" charset="-122"/>
                <a:cs typeface="Gelasio" pitchFamily="34" charset="-120"/>
              </a:rPr>
              <a:t>Principles Of Artificial Intelligence (19CSE451) Case Study</a:t>
            </a:r>
            <a:endParaRPr lang="en-US" sz="1900" dirty="0"/>
          </a:p>
        </p:txBody>
      </p:sp>
      <p:sp>
        <p:nvSpPr>
          <p:cNvPr id="5" name="Shape 2"/>
          <p:cNvSpPr/>
          <p:nvPr/>
        </p:nvSpPr>
        <p:spPr>
          <a:xfrm>
            <a:off x="6350437" y="5511522"/>
            <a:ext cx="7415927" cy="1443514"/>
          </a:xfrm>
          <a:prstGeom prst="roundRect">
            <a:avLst>
              <a:gd name="adj" fmla="val 2565"/>
            </a:avLst>
          </a:prstGeom>
          <a:noFill/>
          <a:ln w="15240">
            <a:solidFill>
              <a:srgbClr val="000000">
                <a:alpha val="8000"/>
              </a:srgbClr>
            </a:solidFill>
            <a:prstDash val="solid"/>
          </a:ln>
        </p:spPr>
      </p:sp>
      <p:sp>
        <p:nvSpPr>
          <p:cNvPr id="6" name="Shape 3"/>
          <p:cNvSpPr/>
          <p:nvPr/>
        </p:nvSpPr>
        <p:spPr>
          <a:xfrm>
            <a:off x="6365677" y="5526762"/>
            <a:ext cx="7385447" cy="706517"/>
          </a:xfrm>
          <a:prstGeom prst="rect">
            <a:avLst/>
          </a:prstGeom>
          <a:solidFill>
            <a:srgbClr val="FFFFFF">
              <a:alpha val="4000"/>
            </a:srgbClr>
          </a:solidFill>
          <a:ln/>
        </p:spPr>
      </p:sp>
      <p:sp>
        <p:nvSpPr>
          <p:cNvPr id="7" name="Text 4"/>
          <p:cNvSpPr/>
          <p:nvPr/>
        </p:nvSpPr>
        <p:spPr>
          <a:xfrm>
            <a:off x="6612493" y="5682496"/>
            <a:ext cx="3195280" cy="395049"/>
          </a:xfrm>
          <a:prstGeom prst="rect">
            <a:avLst/>
          </a:prstGeom>
          <a:noFill/>
          <a:ln/>
        </p:spPr>
        <p:txBody>
          <a:bodyPr wrap="none" lIns="0" tIns="0" rIns="0" bIns="0" rtlCol="0" anchor="t"/>
          <a:lstStyle/>
          <a:p>
            <a:pPr marL="0" indent="0">
              <a:lnSpc>
                <a:spcPts val="3100"/>
              </a:lnSpc>
              <a:buNone/>
            </a:pPr>
            <a:r>
              <a:rPr lang="en-US" sz="1900" dirty="0">
                <a:solidFill>
                  <a:srgbClr val="746558"/>
                </a:solidFill>
                <a:latin typeface="Gelasio" pitchFamily="34" charset="0"/>
                <a:ea typeface="Gelasio" pitchFamily="34" charset="-122"/>
                <a:cs typeface="Gelasio" pitchFamily="34" charset="-120"/>
              </a:rPr>
              <a:t>Kosuri Bhavya Naga Sai</a:t>
            </a:r>
            <a:endParaRPr lang="en-US" sz="1900" dirty="0"/>
          </a:p>
        </p:txBody>
      </p:sp>
      <p:sp>
        <p:nvSpPr>
          <p:cNvPr id="8" name="Text 5"/>
          <p:cNvSpPr/>
          <p:nvPr/>
        </p:nvSpPr>
        <p:spPr>
          <a:xfrm>
            <a:off x="10309027" y="5682496"/>
            <a:ext cx="3195280" cy="395049"/>
          </a:xfrm>
          <a:prstGeom prst="rect">
            <a:avLst/>
          </a:prstGeom>
          <a:noFill/>
          <a:ln/>
        </p:spPr>
        <p:txBody>
          <a:bodyPr wrap="none" lIns="0" tIns="0" rIns="0" bIns="0" rtlCol="0" anchor="t"/>
          <a:lstStyle/>
          <a:p>
            <a:pPr marL="0" indent="0">
              <a:lnSpc>
                <a:spcPts val="3100"/>
              </a:lnSpc>
              <a:buNone/>
            </a:pPr>
            <a:r>
              <a:rPr lang="en-US" sz="1900" dirty="0">
                <a:solidFill>
                  <a:srgbClr val="746558"/>
                </a:solidFill>
                <a:latin typeface="Gelasio" pitchFamily="34" charset="0"/>
                <a:ea typeface="Gelasio" pitchFamily="34" charset="-122"/>
                <a:cs typeface="Gelasio" pitchFamily="34" charset="-120"/>
              </a:rPr>
              <a:t>CB.EN.U4CSE22328</a:t>
            </a:r>
            <a:endParaRPr lang="en-US" sz="1900" dirty="0"/>
          </a:p>
        </p:txBody>
      </p:sp>
      <p:sp>
        <p:nvSpPr>
          <p:cNvPr id="9" name="Shape 6"/>
          <p:cNvSpPr/>
          <p:nvPr/>
        </p:nvSpPr>
        <p:spPr>
          <a:xfrm>
            <a:off x="6365677" y="6233279"/>
            <a:ext cx="7385447" cy="706517"/>
          </a:xfrm>
          <a:prstGeom prst="rect">
            <a:avLst/>
          </a:prstGeom>
          <a:solidFill>
            <a:srgbClr val="000000">
              <a:alpha val="4000"/>
            </a:srgbClr>
          </a:solidFill>
          <a:ln/>
        </p:spPr>
      </p:sp>
      <p:sp>
        <p:nvSpPr>
          <p:cNvPr id="10" name="Text 7"/>
          <p:cNvSpPr/>
          <p:nvPr/>
        </p:nvSpPr>
        <p:spPr>
          <a:xfrm>
            <a:off x="6612493" y="6389013"/>
            <a:ext cx="3195280" cy="395049"/>
          </a:xfrm>
          <a:prstGeom prst="rect">
            <a:avLst/>
          </a:prstGeom>
          <a:noFill/>
          <a:ln/>
        </p:spPr>
        <p:txBody>
          <a:bodyPr wrap="none" lIns="0" tIns="0" rIns="0" bIns="0" rtlCol="0" anchor="t"/>
          <a:lstStyle/>
          <a:p>
            <a:pPr marL="0" indent="0">
              <a:lnSpc>
                <a:spcPts val="3100"/>
              </a:lnSpc>
              <a:buNone/>
            </a:pPr>
            <a:r>
              <a:rPr lang="en-US" sz="1900" dirty="0">
                <a:solidFill>
                  <a:srgbClr val="746558"/>
                </a:solidFill>
                <a:latin typeface="Gelasio" pitchFamily="34" charset="0"/>
                <a:ea typeface="Gelasio" pitchFamily="34" charset="-122"/>
                <a:cs typeface="Gelasio" pitchFamily="34" charset="-120"/>
              </a:rPr>
              <a:t>Krishnam Abhina</a:t>
            </a:r>
            <a:endParaRPr lang="en-US" sz="1900" dirty="0"/>
          </a:p>
        </p:txBody>
      </p:sp>
      <p:sp>
        <p:nvSpPr>
          <p:cNvPr id="11" name="Text 8"/>
          <p:cNvSpPr/>
          <p:nvPr/>
        </p:nvSpPr>
        <p:spPr>
          <a:xfrm>
            <a:off x="10309027" y="6389013"/>
            <a:ext cx="3195280" cy="395049"/>
          </a:xfrm>
          <a:prstGeom prst="rect">
            <a:avLst/>
          </a:prstGeom>
          <a:noFill/>
          <a:ln/>
        </p:spPr>
        <p:txBody>
          <a:bodyPr wrap="none" lIns="0" tIns="0" rIns="0" bIns="0" rtlCol="0" anchor="t"/>
          <a:lstStyle/>
          <a:p>
            <a:pPr marL="0" indent="0">
              <a:lnSpc>
                <a:spcPts val="3100"/>
              </a:lnSpc>
              <a:buNone/>
            </a:pPr>
            <a:r>
              <a:rPr lang="en-US" sz="1900" dirty="0">
                <a:solidFill>
                  <a:srgbClr val="746558"/>
                </a:solidFill>
                <a:latin typeface="Gelasio" pitchFamily="34" charset="0"/>
                <a:ea typeface="Gelasio" pitchFamily="34" charset="-122"/>
                <a:cs typeface="Gelasio" pitchFamily="34" charset="-120"/>
              </a:rPr>
              <a:t>CB.EN.U4CSE22331</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1486972"/>
            <a:ext cx="6172200" cy="771525"/>
          </a:xfrm>
          <a:prstGeom prst="rect">
            <a:avLst/>
          </a:prstGeom>
          <a:noFill/>
          <a:ln/>
        </p:spPr>
        <p:txBody>
          <a:bodyPr wrap="none" lIns="0" tIns="0" rIns="0" bIns="0" rtlCol="0" anchor="t"/>
          <a:lstStyle/>
          <a:p>
            <a:pPr marL="0" indent="0">
              <a:lnSpc>
                <a:spcPts val="6050"/>
              </a:lnSpc>
              <a:buNone/>
            </a:pPr>
            <a:r>
              <a:rPr lang="en-US" sz="4850" dirty="0">
                <a:solidFill>
                  <a:srgbClr val="484237"/>
                </a:solidFill>
                <a:latin typeface="Gelasio Semi Bold" pitchFamily="34" charset="0"/>
                <a:ea typeface="Gelasio Semi Bold" pitchFamily="34" charset="-122"/>
                <a:cs typeface="Gelasio Semi Bold" pitchFamily="34" charset="-120"/>
              </a:rPr>
              <a:t>Problem Statement:</a:t>
            </a:r>
            <a:endParaRPr lang="en-US" sz="4850" dirty="0"/>
          </a:p>
        </p:txBody>
      </p:sp>
      <p:pic>
        <p:nvPicPr>
          <p:cNvPr id="3" name="Image 0" descr="preencoded.png"/>
          <p:cNvPicPr>
            <a:picLocks noChangeAspect="1"/>
          </p:cNvPicPr>
          <p:nvPr/>
        </p:nvPicPr>
        <p:blipFill>
          <a:blip r:embed="rId3"/>
          <a:stretch>
            <a:fillRect/>
          </a:stretch>
        </p:blipFill>
        <p:spPr>
          <a:xfrm>
            <a:off x="864037" y="2628781"/>
            <a:ext cx="4300776" cy="987504"/>
          </a:xfrm>
          <a:prstGeom prst="rect">
            <a:avLst/>
          </a:prstGeom>
        </p:spPr>
      </p:pic>
      <p:sp>
        <p:nvSpPr>
          <p:cNvPr id="4" name="Text 1"/>
          <p:cNvSpPr/>
          <p:nvPr/>
        </p:nvSpPr>
        <p:spPr>
          <a:xfrm>
            <a:off x="1110853" y="3986570"/>
            <a:ext cx="3086100" cy="385763"/>
          </a:xfrm>
          <a:prstGeom prst="rect">
            <a:avLst/>
          </a:prstGeom>
          <a:noFill/>
          <a:ln/>
        </p:spPr>
        <p:txBody>
          <a:bodyPr wrap="none" lIns="0" tIns="0" rIns="0" bIns="0" rtlCol="0" anchor="t"/>
          <a:lstStyle/>
          <a:p>
            <a:pPr marL="0" indent="0" algn="l">
              <a:lnSpc>
                <a:spcPts val="3000"/>
              </a:lnSpc>
              <a:buNone/>
            </a:pPr>
            <a:r>
              <a:rPr lang="en-US" sz="2400" dirty="0">
                <a:solidFill>
                  <a:srgbClr val="746558"/>
                </a:solidFill>
                <a:latin typeface="Gelasio Semi Bold" pitchFamily="34" charset="0"/>
                <a:ea typeface="Gelasio Semi Bold" pitchFamily="34" charset="-122"/>
                <a:cs typeface="Gelasio Semi Bold" pitchFamily="34" charset="-120"/>
              </a:rPr>
              <a:t>AI Agent Goal</a:t>
            </a:r>
            <a:endParaRPr lang="en-US" sz="2400" dirty="0"/>
          </a:p>
        </p:txBody>
      </p:sp>
      <p:sp>
        <p:nvSpPr>
          <p:cNvPr id="5" name="Text 2"/>
          <p:cNvSpPr/>
          <p:nvPr/>
        </p:nvSpPr>
        <p:spPr>
          <a:xfrm>
            <a:off x="1110853" y="4520446"/>
            <a:ext cx="3807143" cy="790099"/>
          </a:xfrm>
          <a:prstGeom prst="rect">
            <a:avLst/>
          </a:prstGeom>
          <a:noFill/>
          <a:ln/>
        </p:spPr>
        <p:txBody>
          <a:bodyPr wrap="square" lIns="0" tIns="0" rIns="0" bIns="0" rtlCol="0" anchor="t"/>
          <a:lstStyle/>
          <a:p>
            <a:pPr marL="0" indent="0" algn="l">
              <a:lnSpc>
                <a:spcPts val="3100"/>
              </a:lnSpc>
              <a:buNone/>
            </a:pPr>
            <a:r>
              <a:rPr lang="en-US" sz="1900" dirty="0">
                <a:solidFill>
                  <a:srgbClr val="746558"/>
                </a:solidFill>
                <a:latin typeface="Gelasio" pitchFamily="34" charset="0"/>
                <a:ea typeface="Gelasio" pitchFamily="34" charset="-122"/>
                <a:cs typeface="Gelasio" pitchFamily="34" charset="-120"/>
              </a:rPr>
              <a:t>To find the Minimum number of dice rolls to reach square 100.</a:t>
            </a:r>
            <a:endParaRPr lang="en-US" sz="1900" dirty="0"/>
          </a:p>
        </p:txBody>
      </p:sp>
      <p:pic>
        <p:nvPicPr>
          <p:cNvPr id="6" name="Image 1" descr="preencoded.png"/>
          <p:cNvPicPr>
            <a:picLocks noChangeAspect="1"/>
          </p:cNvPicPr>
          <p:nvPr/>
        </p:nvPicPr>
        <p:blipFill>
          <a:blip r:embed="rId4"/>
          <a:stretch>
            <a:fillRect/>
          </a:stretch>
        </p:blipFill>
        <p:spPr>
          <a:xfrm>
            <a:off x="5164812" y="2628781"/>
            <a:ext cx="4300776" cy="987504"/>
          </a:xfrm>
          <a:prstGeom prst="rect">
            <a:avLst/>
          </a:prstGeom>
        </p:spPr>
      </p:pic>
      <p:sp>
        <p:nvSpPr>
          <p:cNvPr id="7" name="Text 3"/>
          <p:cNvSpPr/>
          <p:nvPr/>
        </p:nvSpPr>
        <p:spPr>
          <a:xfrm>
            <a:off x="5411629" y="3986570"/>
            <a:ext cx="3086100" cy="385763"/>
          </a:xfrm>
          <a:prstGeom prst="rect">
            <a:avLst/>
          </a:prstGeom>
          <a:noFill/>
          <a:ln/>
        </p:spPr>
        <p:txBody>
          <a:bodyPr wrap="none" lIns="0" tIns="0" rIns="0" bIns="0" rtlCol="0" anchor="t"/>
          <a:lstStyle/>
          <a:p>
            <a:pPr marL="0" indent="0" algn="l">
              <a:lnSpc>
                <a:spcPts val="3000"/>
              </a:lnSpc>
              <a:buNone/>
            </a:pPr>
            <a:r>
              <a:rPr lang="en-US" sz="2400" dirty="0">
                <a:solidFill>
                  <a:srgbClr val="746558"/>
                </a:solidFill>
                <a:latin typeface="Gelasio Semi Bold" pitchFamily="34" charset="0"/>
                <a:ea typeface="Gelasio Semi Bold" pitchFamily="34" charset="-122"/>
                <a:cs typeface="Gelasio Semi Bold" pitchFamily="34" charset="-120"/>
              </a:rPr>
              <a:t>Objective</a:t>
            </a:r>
            <a:endParaRPr lang="en-US" sz="2400" dirty="0"/>
          </a:p>
        </p:txBody>
      </p:sp>
      <p:sp>
        <p:nvSpPr>
          <p:cNvPr id="8" name="Text 4"/>
          <p:cNvSpPr/>
          <p:nvPr/>
        </p:nvSpPr>
        <p:spPr>
          <a:xfrm>
            <a:off x="5411629" y="4520446"/>
            <a:ext cx="3807143" cy="1975247"/>
          </a:xfrm>
          <a:prstGeom prst="rect">
            <a:avLst/>
          </a:prstGeom>
          <a:noFill/>
          <a:ln/>
        </p:spPr>
        <p:txBody>
          <a:bodyPr wrap="square" lIns="0" tIns="0" rIns="0" bIns="0" rtlCol="0" anchor="t"/>
          <a:lstStyle/>
          <a:p>
            <a:pPr marL="0" indent="0" algn="l">
              <a:lnSpc>
                <a:spcPts val="3100"/>
              </a:lnSpc>
              <a:buNone/>
            </a:pPr>
            <a:r>
              <a:rPr lang="en-US" sz="1900" dirty="0">
                <a:solidFill>
                  <a:srgbClr val="746558"/>
                </a:solidFill>
                <a:latin typeface="Gelasio" pitchFamily="34" charset="0"/>
                <a:ea typeface="Gelasio" pitchFamily="34" charset="-122"/>
                <a:cs typeface="Gelasio" pitchFamily="34" charset="-120"/>
              </a:rPr>
              <a:t>Find the shortest path, prioritizing ladders and avoiding snakes. Simulate and evaluate each roll, adjusting moves based on the board layout.</a:t>
            </a:r>
            <a:endParaRPr lang="en-US" sz="1900" dirty="0"/>
          </a:p>
        </p:txBody>
      </p:sp>
      <p:pic>
        <p:nvPicPr>
          <p:cNvPr id="9" name="Image 2" descr="preencoded.png"/>
          <p:cNvPicPr>
            <a:picLocks noChangeAspect="1"/>
          </p:cNvPicPr>
          <p:nvPr/>
        </p:nvPicPr>
        <p:blipFill>
          <a:blip r:embed="rId5"/>
          <a:stretch>
            <a:fillRect/>
          </a:stretch>
        </p:blipFill>
        <p:spPr>
          <a:xfrm>
            <a:off x="9465588" y="2628781"/>
            <a:ext cx="4300776" cy="987504"/>
          </a:xfrm>
          <a:prstGeom prst="rect">
            <a:avLst/>
          </a:prstGeom>
        </p:spPr>
      </p:pic>
      <p:sp>
        <p:nvSpPr>
          <p:cNvPr id="10" name="Text 5"/>
          <p:cNvSpPr/>
          <p:nvPr/>
        </p:nvSpPr>
        <p:spPr>
          <a:xfrm>
            <a:off x="9712404" y="3986570"/>
            <a:ext cx="3086100" cy="385763"/>
          </a:xfrm>
          <a:prstGeom prst="rect">
            <a:avLst/>
          </a:prstGeom>
          <a:noFill/>
          <a:ln/>
        </p:spPr>
        <p:txBody>
          <a:bodyPr wrap="none" lIns="0" tIns="0" rIns="0" bIns="0" rtlCol="0" anchor="t"/>
          <a:lstStyle/>
          <a:p>
            <a:pPr marL="0" indent="0" algn="l">
              <a:lnSpc>
                <a:spcPts val="3000"/>
              </a:lnSpc>
              <a:buNone/>
            </a:pPr>
            <a:r>
              <a:rPr lang="en-US" sz="2400" dirty="0">
                <a:solidFill>
                  <a:srgbClr val="746558"/>
                </a:solidFill>
                <a:latin typeface="Gelasio Semi Bold" pitchFamily="34" charset="0"/>
                <a:ea typeface="Gelasio Semi Bold" pitchFamily="34" charset="-122"/>
                <a:cs typeface="Gelasio Semi Bold" pitchFamily="34" charset="-120"/>
              </a:rPr>
              <a:t>Strategy</a:t>
            </a:r>
            <a:endParaRPr lang="en-US" sz="2400" dirty="0"/>
          </a:p>
        </p:txBody>
      </p:sp>
      <p:sp>
        <p:nvSpPr>
          <p:cNvPr id="11" name="Text 6"/>
          <p:cNvSpPr/>
          <p:nvPr/>
        </p:nvSpPr>
        <p:spPr>
          <a:xfrm>
            <a:off x="9712404" y="4520446"/>
            <a:ext cx="3807143" cy="1580198"/>
          </a:xfrm>
          <a:prstGeom prst="rect">
            <a:avLst/>
          </a:prstGeom>
          <a:noFill/>
          <a:ln/>
        </p:spPr>
        <p:txBody>
          <a:bodyPr wrap="square" lIns="0" tIns="0" rIns="0" bIns="0" rtlCol="0" anchor="t"/>
          <a:lstStyle/>
          <a:p>
            <a:pPr marL="0" indent="0" algn="l">
              <a:lnSpc>
                <a:spcPts val="3100"/>
              </a:lnSpc>
              <a:buNone/>
            </a:pPr>
            <a:r>
              <a:rPr lang="en-US" sz="1900" dirty="0">
                <a:solidFill>
                  <a:srgbClr val="746558"/>
                </a:solidFill>
                <a:latin typeface="Gelasio" pitchFamily="34" charset="0"/>
                <a:ea typeface="Gelasio" pitchFamily="34" charset="-122"/>
                <a:cs typeface="Gelasio" pitchFamily="34" charset="-120"/>
              </a:rPr>
              <a:t>Represent the board as a directed graph. Use Breadth-First Search (BFS) to find the shortest path, adjusting for ladders and snakes.</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35211" y="686157"/>
            <a:ext cx="5503307" cy="656392"/>
          </a:xfrm>
          <a:prstGeom prst="rect">
            <a:avLst/>
          </a:prstGeom>
          <a:noFill/>
          <a:ln/>
        </p:spPr>
        <p:txBody>
          <a:bodyPr wrap="none" lIns="0" tIns="0" rIns="0" bIns="0" rtlCol="0" anchor="t"/>
          <a:lstStyle/>
          <a:p>
            <a:pPr marL="0" indent="0">
              <a:lnSpc>
                <a:spcPts val="5150"/>
              </a:lnSpc>
              <a:buNone/>
            </a:pPr>
            <a:r>
              <a:rPr lang="en-US" sz="4100" dirty="0">
                <a:solidFill>
                  <a:srgbClr val="484237"/>
                </a:solidFill>
                <a:latin typeface="Gelasio Semi Bold" pitchFamily="34" charset="0"/>
                <a:ea typeface="Gelasio Semi Bold" pitchFamily="34" charset="-122"/>
                <a:cs typeface="Gelasio Semi Bold" pitchFamily="34" charset="-120"/>
              </a:rPr>
              <a:t>Problem Explanation</a:t>
            </a:r>
            <a:endParaRPr lang="en-US" sz="4100" dirty="0"/>
          </a:p>
        </p:txBody>
      </p:sp>
      <p:sp>
        <p:nvSpPr>
          <p:cNvPr id="3" name="Shape 1"/>
          <p:cNvSpPr/>
          <p:nvPr/>
        </p:nvSpPr>
        <p:spPr>
          <a:xfrm>
            <a:off x="735211" y="1893927"/>
            <a:ext cx="4044553" cy="4362569"/>
          </a:xfrm>
          <a:prstGeom prst="roundRect">
            <a:avLst>
              <a:gd name="adj" fmla="val 779"/>
            </a:avLst>
          </a:prstGeom>
          <a:solidFill>
            <a:srgbClr val="EEE8DD"/>
          </a:solidFill>
          <a:ln/>
        </p:spPr>
      </p:sp>
      <p:sp>
        <p:nvSpPr>
          <p:cNvPr id="4" name="Text 2"/>
          <p:cNvSpPr/>
          <p:nvPr/>
        </p:nvSpPr>
        <p:spPr>
          <a:xfrm>
            <a:off x="945237" y="2103953"/>
            <a:ext cx="2879408" cy="328255"/>
          </a:xfrm>
          <a:prstGeom prst="rect">
            <a:avLst/>
          </a:prstGeom>
          <a:noFill/>
          <a:ln/>
        </p:spPr>
        <p:txBody>
          <a:bodyPr wrap="none" lIns="0" tIns="0" rIns="0" bIns="0" rtlCol="0" anchor="t"/>
          <a:lstStyle/>
          <a:p>
            <a:pPr marL="0" indent="0">
              <a:lnSpc>
                <a:spcPts val="2550"/>
              </a:lnSpc>
              <a:buNone/>
            </a:pPr>
            <a:r>
              <a:rPr lang="en-US" sz="2050" dirty="0">
                <a:solidFill>
                  <a:srgbClr val="746558"/>
                </a:solidFill>
                <a:latin typeface="Gelasio Semi Bold" pitchFamily="34" charset="0"/>
                <a:ea typeface="Gelasio Semi Bold" pitchFamily="34" charset="-122"/>
                <a:cs typeface="Gelasio Semi Bold" pitchFamily="34" charset="-120"/>
              </a:rPr>
              <a:t>Graph Representation</a:t>
            </a:r>
            <a:endParaRPr lang="en-US" sz="2050" dirty="0"/>
          </a:p>
        </p:txBody>
      </p:sp>
      <p:sp>
        <p:nvSpPr>
          <p:cNvPr id="5" name="Text 3"/>
          <p:cNvSpPr/>
          <p:nvPr/>
        </p:nvSpPr>
        <p:spPr>
          <a:xfrm>
            <a:off x="945237" y="2642235"/>
            <a:ext cx="3624501" cy="1344930"/>
          </a:xfrm>
          <a:prstGeom prst="rect">
            <a:avLst/>
          </a:prstGeom>
          <a:noFill/>
          <a:ln/>
        </p:spPr>
        <p:txBody>
          <a:bodyPr wrap="square" lIns="0" tIns="0" rIns="0" bIns="0" rtlCol="0" anchor="t"/>
          <a:lstStyle/>
          <a:p>
            <a:pPr marL="0" indent="0">
              <a:lnSpc>
                <a:spcPts val="2600"/>
              </a:lnSpc>
              <a:buNone/>
            </a:pPr>
            <a:r>
              <a:rPr lang="en-US" sz="1650" dirty="0">
                <a:solidFill>
                  <a:srgbClr val="746558"/>
                </a:solidFill>
                <a:latin typeface="Gelasio" pitchFamily="34" charset="0"/>
                <a:ea typeface="Gelasio" pitchFamily="34" charset="-122"/>
                <a:cs typeface="Gelasio" pitchFamily="34" charset="-120"/>
              </a:rPr>
              <a:t>The Snake and Ladder board is modeled as a directed graph, where each square on the board corresponds to a vertex in the graph </a:t>
            </a:r>
            <a:endParaRPr lang="en-US" sz="1650" dirty="0"/>
          </a:p>
        </p:txBody>
      </p:sp>
      <p:sp>
        <p:nvSpPr>
          <p:cNvPr id="6" name="Text 4"/>
          <p:cNvSpPr/>
          <p:nvPr/>
        </p:nvSpPr>
        <p:spPr>
          <a:xfrm>
            <a:off x="945237" y="4176236"/>
            <a:ext cx="3624501" cy="1344930"/>
          </a:xfrm>
          <a:prstGeom prst="rect">
            <a:avLst/>
          </a:prstGeom>
          <a:noFill/>
          <a:ln/>
        </p:spPr>
        <p:txBody>
          <a:bodyPr wrap="square" lIns="0" tIns="0" rIns="0" bIns="0" rtlCol="0" anchor="t"/>
          <a:lstStyle/>
          <a:p>
            <a:pPr marL="0" indent="0">
              <a:lnSpc>
                <a:spcPts val="2600"/>
              </a:lnSpc>
              <a:buNone/>
            </a:pPr>
            <a:r>
              <a:rPr lang="en-US" sz="1650" dirty="0">
                <a:solidFill>
                  <a:srgbClr val="746558"/>
                </a:solidFill>
                <a:latin typeface="Gelasio" pitchFamily="34" charset="0"/>
                <a:ea typeface="Gelasio" pitchFamily="34" charset="-122"/>
                <a:cs typeface="Gelasio" pitchFamily="34" charset="-120"/>
              </a:rPr>
              <a:t>From any vertex v, there are directed edges to v+1,v+2,v+3,v+4,v+5andv+6, reflecting the possible moves based on the outcome of a dice throw.</a:t>
            </a:r>
            <a:endParaRPr lang="en-US" sz="1650" dirty="0"/>
          </a:p>
        </p:txBody>
      </p:sp>
      <p:sp>
        <p:nvSpPr>
          <p:cNvPr id="7" name="Text 5"/>
          <p:cNvSpPr/>
          <p:nvPr/>
        </p:nvSpPr>
        <p:spPr>
          <a:xfrm>
            <a:off x="945237" y="5710238"/>
            <a:ext cx="3624501" cy="336233"/>
          </a:xfrm>
          <a:prstGeom prst="rect">
            <a:avLst/>
          </a:prstGeom>
          <a:noFill/>
          <a:ln/>
        </p:spPr>
        <p:txBody>
          <a:bodyPr wrap="none" lIns="0" tIns="0" rIns="0" bIns="0" rtlCol="0" anchor="t"/>
          <a:lstStyle/>
          <a:p>
            <a:pPr marL="0" indent="0">
              <a:lnSpc>
                <a:spcPts val="2600"/>
              </a:lnSpc>
              <a:buNone/>
            </a:pPr>
            <a:endParaRPr lang="en-US" sz="1650" dirty="0"/>
          </a:p>
        </p:txBody>
      </p:sp>
      <p:sp>
        <p:nvSpPr>
          <p:cNvPr id="8" name="Text 6"/>
          <p:cNvSpPr/>
          <p:nvPr/>
        </p:nvSpPr>
        <p:spPr>
          <a:xfrm>
            <a:off x="735211" y="6492835"/>
            <a:ext cx="4044553" cy="336233"/>
          </a:xfrm>
          <a:prstGeom prst="rect">
            <a:avLst/>
          </a:prstGeom>
          <a:noFill/>
          <a:ln/>
        </p:spPr>
        <p:txBody>
          <a:bodyPr wrap="none" lIns="0" tIns="0" rIns="0" bIns="0" rtlCol="0" anchor="t"/>
          <a:lstStyle/>
          <a:p>
            <a:pPr marL="0" indent="0">
              <a:lnSpc>
                <a:spcPts val="2600"/>
              </a:lnSpc>
              <a:buNone/>
            </a:pPr>
            <a:r>
              <a:rPr lang="en-US" sz="1650" dirty="0">
                <a:solidFill>
                  <a:srgbClr val="746558"/>
                </a:solidFill>
                <a:latin typeface="Gelasio" pitchFamily="34" charset="0"/>
                <a:ea typeface="Gelasio" pitchFamily="34" charset="-122"/>
                <a:cs typeface="Gelasio" pitchFamily="34" charset="-120"/>
              </a:rPr>
              <a:t>.</a:t>
            </a:r>
            <a:endParaRPr lang="en-US" sz="1650" dirty="0"/>
          </a:p>
        </p:txBody>
      </p:sp>
      <p:sp>
        <p:nvSpPr>
          <p:cNvPr id="9" name="Text 7"/>
          <p:cNvSpPr/>
          <p:nvPr/>
        </p:nvSpPr>
        <p:spPr>
          <a:xfrm>
            <a:off x="735211" y="7018139"/>
            <a:ext cx="4044553" cy="336233"/>
          </a:xfrm>
          <a:prstGeom prst="rect">
            <a:avLst/>
          </a:prstGeom>
          <a:noFill/>
          <a:ln/>
        </p:spPr>
        <p:txBody>
          <a:bodyPr wrap="none" lIns="0" tIns="0" rIns="0" bIns="0" rtlCol="0" anchor="t"/>
          <a:lstStyle/>
          <a:p>
            <a:pPr marL="0" indent="0">
              <a:lnSpc>
                <a:spcPts val="2600"/>
              </a:lnSpc>
              <a:buNone/>
            </a:pPr>
            <a:endParaRPr lang="en-US" sz="1650" dirty="0"/>
          </a:p>
        </p:txBody>
      </p:sp>
      <p:sp>
        <p:nvSpPr>
          <p:cNvPr id="10" name="Shape 8"/>
          <p:cNvSpPr/>
          <p:nvPr/>
        </p:nvSpPr>
        <p:spPr>
          <a:xfrm>
            <a:off x="5299829" y="1893927"/>
            <a:ext cx="4044553" cy="3690104"/>
          </a:xfrm>
          <a:prstGeom prst="roundRect">
            <a:avLst>
              <a:gd name="adj" fmla="val 854"/>
            </a:avLst>
          </a:prstGeom>
          <a:solidFill>
            <a:srgbClr val="EEE8DD"/>
          </a:solidFill>
          <a:ln/>
        </p:spPr>
      </p:sp>
      <p:sp>
        <p:nvSpPr>
          <p:cNvPr id="11" name="Text 9"/>
          <p:cNvSpPr/>
          <p:nvPr/>
        </p:nvSpPr>
        <p:spPr>
          <a:xfrm>
            <a:off x="5509855" y="2103953"/>
            <a:ext cx="2626043" cy="328255"/>
          </a:xfrm>
          <a:prstGeom prst="rect">
            <a:avLst/>
          </a:prstGeom>
          <a:noFill/>
          <a:ln/>
        </p:spPr>
        <p:txBody>
          <a:bodyPr wrap="none" lIns="0" tIns="0" rIns="0" bIns="0" rtlCol="0" anchor="t"/>
          <a:lstStyle/>
          <a:p>
            <a:pPr marL="0" indent="0">
              <a:lnSpc>
                <a:spcPts val="2550"/>
              </a:lnSpc>
              <a:buNone/>
            </a:pPr>
            <a:r>
              <a:rPr lang="en-US" sz="2050" dirty="0">
                <a:solidFill>
                  <a:srgbClr val="746558"/>
                </a:solidFill>
                <a:latin typeface="Gelasio Semi Bold" pitchFamily="34" charset="0"/>
                <a:ea typeface="Gelasio Semi Bold" pitchFamily="34" charset="-122"/>
                <a:cs typeface="Gelasio Semi Bold" pitchFamily="34" charset="-120"/>
              </a:rPr>
              <a:t>Ladders and Snakes</a:t>
            </a:r>
            <a:endParaRPr lang="en-US" sz="2050" dirty="0"/>
          </a:p>
        </p:txBody>
      </p:sp>
      <p:sp>
        <p:nvSpPr>
          <p:cNvPr id="12" name="Text 10"/>
          <p:cNvSpPr/>
          <p:nvPr/>
        </p:nvSpPr>
        <p:spPr>
          <a:xfrm>
            <a:off x="5509855" y="2642235"/>
            <a:ext cx="3624501" cy="1008698"/>
          </a:xfrm>
          <a:prstGeom prst="rect">
            <a:avLst/>
          </a:prstGeom>
          <a:noFill/>
          <a:ln/>
        </p:spPr>
        <p:txBody>
          <a:bodyPr wrap="square" lIns="0" tIns="0" rIns="0" bIns="0" rtlCol="0" anchor="t"/>
          <a:lstStyle/>
          <a:p>
            <a:pPr marL="0" indent="0">
              <a:lnSpc>
                <a:spcPts val="2600"/>
              </a:lnSpc>
              <a:buNone/>
            </a:pPr>
            <a:r>
              <a:rPr lang="en-US" sz="1650" dirty="0">
                <a:solidFill>
                  <a:srgbClr val="746558"/>
                </a:solidFill>
                <a:latin typeface="Gelasio" pitchFamily="34" charset="0"/>
                <a:ea typeface="Gelasio" pitchFamily="34" charset="-122"/>
                <a:cs typeface="Gelasio" pitchFamily="34" charset="-120"/>
              </a:rPr>
              <a:t>If moving to any of these vertices leads to a square with a ladder, the edge is redirected to the top of the ladder.</a:t>
            </a:r>
            <a:endParaRPr lang="en-US" sz="1650" dirty="0"/>
          </a:p>
        </p:txBody>
      </p:sp>
      <p:sp>
        <p:nvSpPr>
          <p:cNvPr id="13" name="Text 11"/>
          <p:cNvSpPr/>
          <p:nvPr/>
        </p:nvSpPr>
        <p:spPr>
          <a:xfrm>
            <a:off x="5509855" y="3840004"/>
            <a:ext cx="3624501" cy="1008698"/>
          </a:xfrm>
          <a:prstGeom prst="rect">
            <a:avLst/>
          </a:prstGeom>
          <a:noFill/>
          <a:ln/>
        </p:spPr>
        <p:txBody>
          <a:bodyPr wrap="square" lIns="0" tIns="0" rIns="0" bIns="0" rtlCol="0" anchor="t"/>
          <a:lstStyle/>
          <a:p>
            <a:pPr marL="0" indent="0">
              <a:lnSpc>
                <a:spcPts val="2600"/>
              </a:lnSpc>
              <a:buNone/>
            </a:pPr>
            <a:r>
              <a:rPr lang="en-US" sz="1650" dirty="0">
                <a:solidFill>
                  <a:srgbClr val="746558"/>
                </a:solidFill>
                <a:latin typeface="Gelasio" pitchFamily="34" charset="0"/>
                <a:ea typeface="Gelasio" pitchFamily="34" charset="-122"/>
                <a:cs typeface="Gelasio" pitchFamily="34" charset="-120"/>
              </a:rPr>
              <a:t>If it leads to a square with a snake, the edge is redirected to the tail of the snake.</a:t>
            </a:r>
            <a:endParaRPr lang="en-US" sz="1650" dirty="0"/>
          </a:p>
        </p:txBody>
      </p:sp>
      <p:sp>
        <p:nvSpPr>
          <p:cNvPr id="14" name="Text 12"/>
          <p:cNvSpPr/>
          <p:nvPr/>
        </p:nvSpPr>
        <p:spPr>
          <a:xfrm>
            <a:off x="5509855" y="5037773"/>
            <a:ext cx="3624501" cy="336233"/>
          </a:xfrm>
          <a:prstGeom prst="rect">
            <a:avLst/>
          </a:prstGeom>
          <a:noFill/>
          <a:ln/>
        </p:spPr>
        <p:txBody>
          <a:bodyPr wrap="none" lIns="0" tIns="0" rIns="0" bIns="0" rtlCol="0" anchor="t"/>
          <a:lstStyle/>
          <a:p>
            <a:pPr marL="0" indent="0">
              <a:lnSpc>
                <a:spcPts val="2600"/>
              </a:lnSpc>
              <a:buNone/>
            </a:pPr>
            <a:endParaRPr lang="en-US" sz="1650" dirty="0"/>
          </a:p>
        </p:txBody>
      </p:sp>
      <p:sp>
        <p:nvSpPr>
          <p:cNvPr id="15" name="Shape 13"/>
          <p:cNvSpPr/>
          <p:nvPr/>
        </p:nvSpPr>
        <p:spPr>
          <a:xfrm>
            <a:off x="9864447" y="1893927"/>
            <a:ext cx="4045863" cy="4362569"/>
          </a:xfrm>
          <a:prstGeom prst="roundRect">
            <a:avLst>
              <a:gd name="adj" fmla="val 779"/>
            </a:avLst>
          </a:prstGeom>
          <a:solidFill>
            <a:srgbClr val="EEE8DD"/>
          </a:solidFill>
          <a:ln/>
        </p:spPr>
      </p:sp>
      <p:sp>
        <p:nvSpPr>
          <p:cNvPr id="16" name="Text 14"/>
          <p:cNvSpPr/>
          <p:nvPr/>
        </p:nvSpPr>
        <p:spPr>
          <a:xfrm>
            <a:off x="10074473" y="2103953"/>
            <a:ext cx="2626043" cy="328255"/>
          </a:xfrm>
          <a:prstGeom prst="rect">
            <a:avLst/>
          </a:prstGeom>
          <a:noFill/>
          <a:ln/>
        </p:spPr>
        <p:txBody>
          <a:bodyPr wrap="none" lIns="0" tIns="0" rIns="0" bIns="0" rtlCol="0" anchor="t"/>
          <a:lstStyle/>
          <a:p>
            <a:pPr marL="0" indent="0">
              <a:lnSpc>
                <a:spcPts val="2550"/>
              </a:lnSpc>
              <a:buNone/>
            </a:pPr>
            <a:r>
              <a:rPr lang="en-US" sz="2050" dirty="0">
                <a:solidFill>
                  <a:srgbClr val="746558"/>
                </a:solidFill>
                <a:latin typeface="Gelasio Semi Bold" pitchFamily="34" charset="0"/>
                <a:ea typeface="Gelasio Semi Bold" pitchFamily="34" charset="-122"/>
                <a:cs typeface="Gelasio Semi Bold" pitchFamily="34" charset="-120"/>
              </a:rPr>
              <a:t>Shortest Path</a:t>
            </a:r>
            <a:endParaRPr lang="en-US" sz="2050" dirty="0"/>
          </a:p>
        </p:txBody>
      </p:sp>
      <p:sp>
        <p:nvSpPr>
          <p:cNvPr id="17" name="Text 15"/>
          <p:cNvSpPr/>
          <p:nvPr/>
        </p:nvSpPr>
        <p:spPr>
          <a:xfrm>
            <a:off x="10074473" y="2642235"/>
            <a:ext cx="3625810" cy="1344930"/>
          </a:xfrm>
          <a:prstGeom prst="rect">
            <a:avLst/>
          </a:prstGeom>
          <a:noFill/>
          <a:ln/>
        </p:spPr>
        <p:txBody>
          <a:bodyPr wrap="square" lIns="0" tIns="0" rIns="0" bIns="0" rtlCol="0" anchor="t"/>
          <a:lstStyle/>
          <a:p>
            <a:pPr marL="0" indent="0">
              <a:lnSpc>
                <a:spcPts val="2600"/>
              </a:lnSpc>
              <a:buNone/>
            </a:pPr>
            <a:r>
              <a:rPr lang="en-US" sz="1650" dirty="0">
                <a:solidFill>
                  <a:srgbClr val="746558"/>
                </a:solidFill>
                <a:latin typeface="Gelasio" pitchFamily="34" charset="0"/>
                <a:ea typeface="Gelasio" pitchFamily="34" charset="-122"/>
                <a:cs typeface="Gelasio" pitchFamily="34" charset="-120"/>
              </a:rPr>
              <a:t>The objective is to find the shortest path from the starting vertex (1) to the final vertex (100), which is the winning position.</a:t>
            </a:r>
            <a:endParaRPr lang="en-US" sz="1650" dirty="0"/>
          </a:p>
        </p:txBody>
      </p:sp>
      <p:sp>
        <p:nvSpPr>
          <p:cNvPr id="18" name="Text 16"/>
          <p:cNvSpPr/>
          <p:nvPr/>
        </p:nvSpPr>
        <p:spPr>
          <a:xfrm>
            <a:off x="10074473" y="4176236"/>
            <a:ext cx="3625810" cy="1344930"/>
          </a:xfrm>
          <a:prstGeom prst="rect">
            <a:avLst/>
          </a:prstGeom>
          <a:noFill/>
          <a:ln/>
        </p:spPr>
        <p:txBody>
          <a:bodyPr wrap="square" lIns="0" tIns="0" rIns="0" bIns="0" rtlCol="0" anchor="t"/>
          <a:lstStyle/>
          <a:p>
            <a:pPr marL="0" indent="0">
              <a:lnSpc>
                <a:spcPts val="2600"/>
              </a:lnSpc>
              <a:buNone/>
            </a:pPr>
            <a:r>
              <a:rPr lang="en-US" sz="1650" dirty="0">
                <a:solidFill>
                  <a:srgbClr val="746558"/>
                </a:solidFill>
                <a:latin typeface="Gelasio" pitchFamily="34" charset="0"/>
                <a:ea typeface="Gelasio" pitchFamily="34" charset="-122"/>
                <a:cs typeface="Gelasio" pitchFamily="34" charset="-120"/>
              </a:rPr>
              <a:t>This is effectively a shortest path problem in a directed graph, and we will use the Breadth-First Search (BFS) algorithm to solve it.</a:t>
            </a:r>
            <a:endParaRPr lang="en-US" sz="1650" dirty="0"/>
          </a:p>
        </p:txBody>
      </p:sp>
      <p:sp>
        <p:nvSpPr>
          <p:cNvPr id="19" name="Text 17"/>
          <p:cNvSpPr/>
          <p:nvPr/>
        </p:nvSpPr>
        <p:spPr>
          <a:xfrm>
            <a:off x="10074473" y="5710238"/>
            <a:ext cx="3625810" cy="336233"/>
          </a:xfrm>
          <a:prstGeom prst="rect">
            <a:avLst/>
          </a:prstGeom>
          <a:noFill/>
          <a:ln/>
        </p:spPr>
        <p:txBody>
          <a:bodyPr wrap="none" lIns="0" tIns="0" rIns="0" bIns="0" rtlCol="0" anchor="t"/>
          <a:lstStyle/>
          <a:p>
            <a:pPr marL="0" indent="0">
              <a:lnSpc>
                <a:spcPts val="2600"/>
              </a:lnSpc>
              <a:buNone/>
            </a:pP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28067" y="572095"/>
            <a:ext cx="5312212" cy="650081"/>
          </a:xfrm>
          <a:prstGeom prst="rect">
            <a:avLst/>
          </a:prstGeom>
          <a:noFill/>
          <a:ln/>
        </p:spPr>
        <p:txBody>
          <a:bodyPr wrap="none" lIns="0" tIns="0" rIns="0" bIns="0" rtlCol="0" anchor="t"/>
          <a:lstStyle/>
          <a:p>
            <a:pPr marL="0" indent="0">
              <a:lnSpc>
                <a:spcPts val="5100"/>
              </a:lnSpc>
              <a:buNone/>
            </a:pPr>
            <a:r>
              <a:rPr lang="en-US" sz="4050" dirty="0">
                <a:solidFill>
                  <a:srgbClr val="484237"/>
                </a:solidFill>
                <a:latin typeface="Gelasio Semi Bold" pitchFamily="34" charset="0"/>
                <a:ea typeface="Gelasio Semi Bold" pitchFamily="34" charset="-122"/>
                <a:cs typeface="Gelasio Semi Bold" pitchFamily="34" charset="-120"/>
              </a:rPr>
              <a:t>Choice of Algorithm:</a:t>
            </a:r>
            <a:endParaRPr lang="en-US" sz="4050" dirty="0"/>
          </a:p>
        </p:txBody>
      </p:sp>
      <p:sp>
        <p:nvSpPr>
          <p:cNvPr id="3" name="Shape 1"/>
          <p:cNvSpPr/>
          <p:nvPr/>
        </p:nvSpPr>
        <p:spPr>
          <a:xfrm>
            <a:off x="728067" y="1638181"/>
            <a:ext cx="13174266" cy="806053"/>
          </a:xfrm>
          <a:prstGeom prst="roundRect">
            <a:avLst>
              <a:gd name="adj" fmla="val 3872"/>
            </a:avLst>
          </a:prstGeom>
          <a:solidFill>
            <a:srgbClr val="EEE8DD"/>
          </a:solidFill>
          <a:ln/>
        </p:spPr>
      </p:sp>
      <p:sp>
        <p:nvSpPr>
          <p:cNvPr id="4" name="Text 2"/>
          <p:cNvSpPr/>
          <p:nvPr/>
        </p:nvSpPr>
        <p:spPr>
          <a:xfrm>
            <a:off x="936069" y="1846183"/>
            <a:ext cx="5177552" cy="390049"/>
          </a:xfrm>
          <a:prstGeom prst="rect">
            <a:avLst/>
          </a:prstGeom>
          <a:noFill/>
          <a:ln/>
        </p:spPr>
        <p:txBody>
          <a:bodyPr wrap="none" lIns="0" tIns="0" rIns="0" bIns="0" rtlCol="0" anchor="t"/>
          <a:lstStyle/>
          <a:p>
            <a:pPr marL="0" indent="0">
              <a:lnSpc>
                <a:spcPts val="3050"/>
              </a:lnSpc>
              <a:buNone/>
            </a:pPr>
            <a:r>
              <a:rPr lang="en-US" sz="2450" b="1" dirty="0">
                <a:solidFill>
                  <a:srgbClr val="484237"/>
                </a:solidFill>
                <a:latin typeface="Gelasio Semi Bold" pitchFamily="34" charset="0"/>
                <a:ea typeface="Gelasio Semi Bold" pitchFamily="34" charset="-122"/>
                <a:cs typeface="Gelasio Semi Bold" pitchFamily="34" charset="-120"/>
              </a:rPr>
              <a:t>Breadth First Search Algorithm:</a:t>
            </a:r>
            <a:endParaRPr lang="en-US" sz="2450" dirty="0"/>
          </a:p>
        </p:txBody>
      </p:sp>
      <p:sp>
        <p:nvSpPr>
          <p:cNvPr id="5" name="Text 3"/>
          <p:cNvSpPr/>
          <p:nvPr/>
        </p:nvSpPr>
        <p:spPr>
          <a:xfrm>
            <a:off x="728067" y="2678192"/>
            <a:ext cx="13174266" cy="998339"/>
          </a:xfrm>
          <a:prstGeom prst="rect">
            <a:avLst/>
          </a:prstGeom>
          <a:noFill/>
          <a:ln/>
        </p:spPr>
        <p:txBody>
          <a:bodyPr wrap="square" lIns="0" tIns="0" rIns="0" bIns="0" rtlCol="0" anchor="t"/>
          <a:lstStyle/>
          <a:p>
            <a:pPr marL="0" indent="0">
              <a:lnSpc>
                <a:spcPts val="2600"/>
              </a:lnSpc>
              <a:buNone/>
            </a:pPr>
            <a:r>
              <a:rPr lang="en-US" sz="1600" b="1" dirty="0">
                <a:solidFill>
                  <a:srgbClr val="746558"/>
                </a:solidFill>
                <a:latin typeface="Gelasio" pitchFamily="34" charset="0"/>
                <a:ea typeface="Gelasio" pitchFamily="34" charset="-122"/>
                <a:cs typeface="Gelasio" pitchFamily="34" charset="-120"/>
              </a:rPr>
              <a:t>BFS</a:t>
            </a:r>
            <a:r>
              <a:rPr lang="en-US" sz="1600" dirty="0">
                <a:solidFill>
                  <a:srgbClr val="746558"/>
                </a:solidFill>
                <a:latin typeface="Gelasio" pitchFamily="34" charset="0"/>
                <a:ea typeface="Gelasio" pitchFamily="34" charset="-122"/>
                <a:cs typeface="Gelasio" pitchFamily="34" charset="-120"/>
              </a:rPr>
              <a:t> is ideal for optimizing Snake and Ladder gameplay by exploring all possible moves level by level, ensuring the shortest path (minimum moves) is found. Each board position is treated as a node, with dice rolls as transitions between nodes. BFS systematically checks all move sequences, ensuring the agent finds the optimal path to reach the last square (100) while efficiently utilizing ladders and avoiding snakes.</a:t>
            </a:r>
            <a:endParaRPr lang="en-US" sz="1600" dirty="0"/>
          </a:p>
        </p:txBody>
      </p:sp>
      <p:sp>
        <p:nvSpPr>
          <p:cNvPr id="6" name="Shape 4"/>
          <p:cNvSpPr/>
          <p:nvPr/>
        </p:nvSpPr>
        <p:spPr>
          <a:xfrm>
            <a:off x="728067" y="3910489"/>
            <a:ext cx="13174266" cy="806053"/>
          </a:xfrm>
          <a:prstGeom prst="roundRect">
            <a:avLst>
              <a:gd name="adj" fmla="val 3872"/>
            </a:avLst>
          </a:prstGeom>
          <a:solidFill>
            <a:srgbClr val="EEE8DD"/>
          </a:solidFill>
          <a:ln/>
        </p:spPr>
      </p:sp>
      <p:sp>
        <p:nvSpPr>
          <p:cNvPr id="7" name="Text 5"/>
          <p:cNvSpPr/>
          <p:nvPr/>
        </p:nvSpPr>
        <p:spPr>
          <a:xfrm>
            <a:off x="936069" y="4118491"/>
            <a:ext cx="8697873" cy="390049"/>
          </a:xfrm>
          <a:prstGeom prst="rect">
            <a:avLst/>
          </a:prstGeom>
          <a:noFill/>
          <a:ln/>
        </p:spPr>
        <p:txBody>
          <a:bodyPr wrap="none" lIns="0" tIns="0" rIns="0" bIns="0" rtlCol="0" anchor="t"/>
          <a:lstStyle/>
          <a:p>
            <a:pPr marL="0" indent="0">
              <a:lnSpc>
                <a:spcPts val="3050"/>
              </a:lnSpc>
              <a:buNone/>
            </a:pPr>
            <a:r>
              <a:rPr lang="en-US" sz="2450" dirty="0">
                <a:solidFill>
                  <a:srgbClr val="746558"/>
                </a:solidFill>
                <a:latin typeface="Gelasio Semi Bold" pitchFamily="34" charset="0"/>
                <a:ea typeface="Gelasio Semi Bold" pitchFamily="34" charset="-122"/>
                <a:cs typeface="Gelasio Semi Bold" pitchFamily="34" charset="-120"/>
              </a:rPr>
              <a:t>Why Not Depth-First Search (DFS) or Other Algorithms?</a:t>
            </a:r>
            <a:endParaRPr lang="en-US" sz="2450" dirty="0"/>
          </a:p>
        </p:txBody>
      </p:sp>
      <p:sp>
        <p:nvSpPr>
          <p:cNvPr id="8" name="Text 6"/>
          <p:cNvSpPr/>
          <p:nvPr/>
        </p:nvSpPr>
        <p:spPr>
          <a:xfrm>
            <a:off x="1060728" y="4950500"/>
            <a:ext cx="12841605" cy="665559"/>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746558"/>
                </a:solidFill>
                <a:latin typeface="Gelasio" pitchFamily="34" charset="0"/>
                <a:ea typeface="Gelasio" pitchFamily="34" charset="-122"/>
                <a:cs typeface="Gelasio" pitchFamily="34" charset="-120"/>
              </a:rPr>
              <a:t>DFS</a:t>
            </a:r>
            <a:r>
              <a:rPr lang="en-US" sz="1600" dirty="0">
                <a:solidFill>
                  <a:srgbClr val="746558"/>
                </a:solidFill>
                <a:latin typeface="Gelasio" pitchFamily="34" charset="0"/>
                <a:ea typeface="Gelasio" pitchFamily="34" charset="-122"/>
                <a:cs typeface="Gelasio" pitchFamily="34" charset="-120"/>
              </a:rPr>
              <a:t> explores one path as deep as possible before backtracking, which can lead to inefficient paths and does not guarantee the shortest solution in an unweighted graph.</a:t>
            </a:r>
            <a:endParaRPr lang="en-US" sz="1600" dirty="0"/>
          </a:p>
        </p:txBody>
      </p:sp>
      <p:sp>
        <p:nvSpPr>
          <p:cNvPr id="9" name="Text 7"/>
          <p:cNvSpPr/>
          <p:nvPr/>
        </p:nvSpPr>
        <p:spPr>
          <a:xfrm>
            <a:off x="1060728" y="5688806"/>
            <a:ext cx="12841605" cy="665559"/>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746558"/>
                </a:solidFill>
                <a:latin typeface="Gelasio" pitchFamily="34" charset="0"/>
                <a:ea typeface="Gelasio" pitchFamily="34" charset="-122"/>
                <a:cs typeface="Gelasio" pitchFamily="34" charset="-120"/>
              </a:rPr>
              <a:t>Dijkstra’s Algorithm</a:t>
            </a:r>
            <a:r>
              <a:rPr lang="en-US" sz="1600" dirty="0">
                <a:solidFill>
                  <a:srgbClr val="746558"/>
                </a:solidFill>
                <a:latin typeface="Gelasio" pitchFamily="34" charset="0"/>
                <a:ea typeface="Gelasio" pitchFamily="34" charset="-122"/>
                <a:cs typeface="Gelasio" pitchFamily="34" charset="-120"/>
              </a:rPr>
              <a:t> is typically used for weighted graphs, but since all moves in Snake and Ladder have the same "cost" (1 dice roll), Dijkstra’s complexity is unnecessary.</a:t>
            </a:r>
            <a:endParaRPr lang="en-US" sz="1600" dirty="0"/>
          </a:p>
        </p:txBody>
      </p:sp>
      <p:sp>
        <p:nvSpPr>
          <p:cNvPr id="10" name="Text 8"/>
          <p:cNvSpPr/>
          <p:nvPr/>
        </p:nvSpPr>
        <p:spPr>
          <a:xfrm>
            <a:off x="1060728" y="6427113"/>
            <a:ext cx="12841605" cy="665559"/>
          </a:xfrm>
          <a:prstGeom prst="rect">
            <a:avLst/>
          </a:prstGeom>
          <a:noFill/>
          <a:ln/>
        </p:spPr>
        <p:txBody>
          <a:bodyPr wrap="square" lIns="0" tIns="0" rIns="0" bIns="0" rtlCol="0" anchor="t"/>
          <a:lstStyle/>
          <a:p>
            <a:pPr marL="342900" indent="-342900" algn="l">
              <a:lnSpc>
                <a:spcPts val="2600"/>
              </a:lnSpc>
              <a:buSzPct val="100000"/>
              <a:buChar char="•"/>
            </a:pPr>
            <a:r>
              <a:rPr lang="en-US" sz="1600" b="1" dirty="0">
                <a:solidFill>
                  <a:srgbClr val="746558"/>
                </a:solidFill>
                <a:latin typeface="Gelasio" pitchFamily="34" charset="0"/>
                <a:ea typeface="Gelasio" pitchFamily="34" charset="-122"/>
                <a:cs typeface="Gelasio" pitchFamily="34" charset="-120"/>
              </a:rPr>
              <a:t>A*</a:t>
            </a:r>
            <a:r>
              <a:rPr lang="en-US" sz="1600" dirty="0">
                <a:solidFill>
                  <a:srgbClr val="746558"/>
                </a:solidFill>
                <a:latin typeface="Gelasio" pitchFamily="34" charset="0"/>
                <a:ea typeface="Gelasio" pitchFamily="34" charset="-122"/>
                <a:cs typeface="Gelasio" pitchFamily="34" charset="-120"/>
              </a:rPr>
              <a:t> is used when you have a specific heuristic (estimated cost to goal), but in Snake and Ladder, there's no obvious heuristic better than simply advancing forward.</a:t>
            </a:r>
            <a:endParaRPr lang="en-US" sz="1600" dirty="0"/>
          </a:p>
        </p:txBody>
      </p:sp>
      <p:sp>
        <p:nvSpPr>
          <p:cNvPr id="11" name="Text 9"/>
          <p:cNvSpPr/>
          <p:nvPr/>
        </p:nvSpPr>
        <p:spPr>
          <a:xfrm>
            <a:off x="728067" y="7326630"/>
            <a:ext cx="13174266" cy="332780"/>
          </a:xfrm>
          <a:prstGeom prst="rect">
            <a:avLst/>
          </a:prstGeom>
          <a:noFill/>
          <a:ln/>
        </p:spPr>
        <p:txBody>
          <a:bodyPr wrap="none" lIns="0" tIns="0" rIns="0" bIns="0" rtlCol="0" anchor="t"/>
          <a:lstStyle/>
          <a:p>
            <a:pPr marL="0" indent="0">
              <a:lnSpc>
                <a:spcPts val="2600"/>
              </a:lnSpc>
              <a:buNone/>
            </a:pPr>
            <a:r>
              <a:rPr lang="en-US" sz="1600" dirty="0">
                <a:solidFill>
                  <a:srgbClr val="746558"/>
                </a:solidFill>
                <a:latin typeface="Gelasio" pitchFamily="34" charset="0"/>
                <a:ea typeface="Gelasio" pitchFamily="34" charset="-122"/>
                <a:cs typeface="Gelasio" pitchFamily="34" charset="-120"/>
              </a:rPr>
              <a:t>Thus, BFS is both simple and effective for solving this shortest-path problem in a uniform graph like Snake and Ladder.</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68522" y="922496"/>
            <a:ext cx="5587127" cy="698421"/>
          </a:xfrm>
          <a:prstGeom prst="rect">
            <a:avLst/>
          </a:prstGeom>
          <a:noFill/>
          <a:ln/>
        </p:spPr>
        <p:txBody>
          <a:bodyPr wrap="none" lIns="0" tIns="0" rIns="0" bIns="0" rtlCol="0" anchor="t"/>
          <a:lstStyle/>
          <a:p>
            <a:pPr marL="0" indent="0">
              <a:lnSpc>
                <a:spcPts val="5450"/>
              </a:lnSpc>
              <a:buNone/>
            </a:pPr>
            <a:r>
              <a:rPr lang="en-US" sz="4350" dirty="0">
                <a:solidFill>
                  <a:srgbClr val="484237"/>
                </a:solidFill>
                <a:latin typeface="Gelasio Semi Bold" pitchFamily="34" charset="0"/>
                <a:ea typeface="Gelasio Semi Bold" pitchFamily="34" charset="-122"/>
                <a:cs typeface="Gelasio Semi Bold" pitchFamily="34" charset="-120"/>
              </a:rPr>
              <a:t>Algorithm</a:t>
            </a:r>
            <a:endParaRPr lang="en-US" sz="4350" dirty="0"/>
          </a:p>
        </p:txBody>
      </p:sp>
      <p:sp>
        <p:nvSpPr>
          <p:cNvPr id="4" name="Text 1"/>
          <p:cNvSpPr/>
          <p:nvPr/>
        </p:nvSpPr>
        <p:spPr>
          <a:xfrm>
            <a:off x="6626066" y="1956078"/>
            <a:ext cx="7222212" cy="357545"/>
          </a:xfrm>
          <a:prstGeom prst="rect">
            <a:avLst/>
          </a:prstGeom>
          <a:noFill/>
          <a:ln/>
        </p:spPr>
        <p:txBody>
          <a:bodyPr wrap="none" lIns="0" tIns="0" rIns="0" bIns="0" rtlCol="0" anchor="t"/>
          <a:lstStyle/>
          <a:p>
            <a:pPr marL="342900" indent="-342900" algn="l">
              <a:lnSpc>
                <a:spcPts val="2800"/>
              </a:lnSpc>
              <a:buSzPct val="100000"/>
              <a:buFont typeface="+mj-lt"/>
              <a:buAutoNum type="arabicPeriod"/>
            </a:pPr>
            <a:r>
              <a:rPr lang="en-US" sz="1750" dirty="0">
                <a:solidFill>
                  <a:srgbClr val="746558"/>
                </a:solidFill>
                <a:latin typeface="Gelasio" pitchFamily="34" charset="0"/>
                <a:ea typeface="Gelasio" pitchFamily="34" charset="-122"/>
                <a:cs typeface="Gelasio" pitchFamily="34" charset="-120"/>
              </a:rPr>
              <a:t>Initialize graph: Create an adjacency list of the directed graph</a:t>
            </a:r>
            <a:endParaRPr lang="en-US" sz="1750" dirty="0"/>
          </a:p>
        </p:txBody>
      </p:sp>
      <p:sp>
        <p:nvSpPr>
          <p:cNvPr id="5" name="Text 2"/>
          <p:cNvSpPr/>
          <p:nvPr/>
        </p:nvSpPr>
        <p:spPr>
          <a:xfrm>
            <a:off x="6626066" y="2391728"/>
            <a:ext cx="7222212" cy="715089"/>
          </a:xfrm>
          <a:prstGeom prst="rect">
            <a:avLst/>
          </a:prstGeom>
          <a:noFill/>
          <a:ln/>
        </p:spPr>
        <p:txBody>
          <a:bodyPr wrap="square" lIns="0" tIns="0" rIns="0" bIns="0" rtlCol="0" anchor="t"/>
          <a:lstStyle/>
          <a:p>
            <a:pPr marL="342900" indent="-342900" algn="l">
              <a:lnSpc>
                <a:spcPts val="2800"/>
              </a:lnSpc>
              <a:buSzPct val="100000"/>
              <a:buFont typeface="+mj-lt"/>
              <a:buAutoNum type="arabicPeriod" startAt="2"/>
            </a:pPr>
            <a:r>
              <a:rPr lang="en-US" sz="1750" dirty="0">
                <a:solidFill>
                  <a:srgbClr val="746558"/>
                </a:solidFill>
                <a:latin typeface="Gelasio" pitchFamily="34" charset="0"/>
                <a:ea typeface="Gelasio" pitchFamily="34" charset="-122"/>
                <a:cs typeface="Gelasio" pitchFamily="34" charset="-120"/>
              </a:rPr>
              <a:t>Add edges: Connect squares with possible moves, redirecting for ladders/snakes.</a:t>
            </a:r>
            <a:endParaRPr lang="en-US" sz="1750" dirty="0"/>
          </a:p>
        </p:txBody>
      </p:sp>
      <p:sp>
        <p:nvSpPr>
          <p:cNvPr id="6" name="Text 3"/>
          <p:cNvSpPr/>
          <p:nvPr/>
        </p:nvSpPr>
        <p:spPr>
          <a:xfrm>
            <a:off x="6626066" y="3184922"/>
            <a:ext cx="7222212" cy="357545"/>
          </a:xfrm>
          <a:prstGeom prst="rect">
            <a:avLst/>
          </a:prstGeom>
          <a:noFill/>
          <a:ln/>
        </p:spPr>
        <p:txBody>
          <a:bodyPr wrap="none" lIns="0" tIns="0" rIns="0" bIns="0" rtlCol="0" anchor="t"/>
          <a:lstStyle/>
          <a:p>
            <a:pPr marL="342900" indent="-342900" algn="l">
              <a:lnSpc>
                <a:spcPts val="2800"/>
              </a:lnSpc>
              <a:buSzPct val="100000"/>
              <a:buFont typeface="+mj-lt"/>
              <a:buAutoNum type="arabicPeriod" startAt="3"/>
            </a:pPr>
            <a:r>
              <a:rPr lang="en-US" sz="1750" dirty="0">
                <a:solidFill>
                  <a:srgbClr val="746558"/>
                </a:solidFill>
                <a:latin typeface="Gelasio" pitchFamily="34" charset="0"/>
                <a:ea typeface="Gelasio" pitchFamily="34" charset="-122"/>
                <a:cs typeface="Gelasio" pitchFamily="34" charset="-120"/>
              </a:rPr>
              <a:t>Implement BFS:Initialize a queue to facilitate BFS.</a:t>
            </a:r>
            <a:endParaRPr lang="en-US" sz="1750" dirty="0"/>
          </a:p>
        </p:txBody>
      </p:sp>
      <p:sp>
        <p:nvSpPr>
          <p:cNvPr id="7" name="Text 4"/>
          <p:cNvSpPr/>
          <p:nvPr/>
        </p:nvSpPr>
        <p:spPr>
          <a:xfrm>
            <a:off x="6983492" y="3620572"/>
            <a:ext cx="6864787" cy="357545"/>
          </a:xfrm>
          <a:prstGeom prst="rect">
            <a:avLst/>
          </a:prstGeom>
          <a:noFill/>
          <a:ln/>
        </p:spPr>
        <p:txBody>
          <a:bodyPr wrap="none" lIns="0" tIns="0" rIns="0" bIns="0" rtlCol="0" anchor="t"/>
          <a:lstStyle/>
          <a:p>
            <a:pPr marL="685800" lvl="1" indent="-342900" algn="l">
              <a:lnSpc>
                <a:spcPts val="2800"/>
              </a:lnSpc>
              <a:buSzPct val="100000"/>
              <a:buChar char="•"/>
            </a:pPr>
            <a:r>
              <a:rPr lang="en-US" sz="1750" dirty="0">
                <a:solidFill>
                  <a:srgbClr val="746558"/>
                </a:solidFill>
                <a:latin typeface="Gelasio" pitchFamily="34" charset="0"/>
                <a:ea typeface="Gelasio" pitchFamily="34" charset="-122"/>
                <a:cs typeface="Gelasio" pitchFamily="34" charset="-120"/>
              </a:rPr>
              <a:t>Keep track of discovered vertices to avoid revisiting them.</a:t>
            </a:r>
            <a:endParaRPr lang="en-US" sz="1750" dirty="0"/>
          </a:p>
        </p:txBody>
      </p:sp>
      <p:sp>
        <p:nvSpPr>
          <p:cNvPr id="8" name="Text 5"/>
          <p:cNvSpPr/>
          <p:nvPr/>
        </p:nvSpPr>
        <p:spPr>
          <a:xfrm>
            <a:off x="6983492" y="4056221"/>
            <a:ext cx="6864787" cy="357545"/>
          </a:xfrm>
          <a:prstGeom prst="rect">
            <a:avLst/>
          </a:prstGeom>
          <a:noFill/>
          <a:ln/>
        </p:spPr>
        <p:txBody>
          <a:bodyPr wrap="none" lIns="0" tIns="0" rIns="0" bIns="0" rtlCol="0" anchor="t"/>
          <a:lstStyle/>
          <a:p>
            <a:pPr marL="685800" lvl="1" indent="-342900" algn="l">
              <a:lnSpc>
                <a:spcPts val="2800"/>
              </a:lnSpc>
              <a:buSzPct val="100000"/>
              <a:buChar char="•"/>
            </a:pPr>
            <a:r>
              <a:rPr lang="en-US" sz="1750" dirty="0">
                <a:solidFill>
                  <a:srgbClr val="746558"/>
                </a:solidFill>
                <a:latin typeface="Gelasio" pitchFamily="34" charset="0"/>
                <a:ea typeface="Gelasio" pitchFamily="34" charset="-122"/>
                <a:cs typeface="Gelasio" pitchFamily="34" charset="-120"/>
              </a:rPr>
              <a:t>Enqueue the starting vertex (1) with an initial distance of 0.</a:t>
            </a:r>
            <a:endParaRPr lang="en-US" sz="1750" dirty="0"/>
          </a:p>
        </p:txBody>
      </p:sp>
      <p:sp>
        <p:nvSpPr>
          <p:cNvPr id="9" name="Text 6"/>
          <p:cNvSpPr/>
          <p:nvPr/>
        </p:nvSpPr>
        <p:spPr>
          <a:xfrm>
            <a:off x="6983492" y="4491871"/>
            <a:ext cx="6864787" cy="357545"/>
          </a:xfrm>
          <a:prstGeom prst="rect">
            <a:avLst/>
          </a:prstGeom>
          <a:noFill/>
          <a:ln/>
        </p:spPr>
        <p:txBody>
          <a:bodyPr wrap="none" lIns="0" tIns="0" rIns="0" bIns="0" rtlCol="0" anchor="t"/>
          <a:lstStyle/>
          <a:p>
            <a:pPr marL="685800" lvl="1" indent="-342900" algn="l">
              <a:lnSpc>
                <a:spcPts val="2800"/>
              </a:lnSpc>
              <a:buSzPct val="100000"/>
              <a:buChar char="•"/>
            </a:pPr>
            <a:r>
              <a:rPr lang="en-US" sz="1750" dirty="0">
                <a:solidFill>
                  <a:srgbClr val="746558"/>
                </a:solidFill>
                <a:latin typeface="Gelasio" pitchFamily="34" charset="0"/>
                <a:ea typeface="Gelasio" pitchFamily="34" charset="-122"/>
                <a:cs typeface="Gelasio" pitchFamily="34" charset="-120"/>
              </a:rPr>
              <a:t>While the queue is not empty:</a:t>
            </a:r>
            <a:endParaRPr lang="en-US" sz="1750" dirty="0"/>
          </a:p>
        </p:txBody>
      </p:sp>
      <p:sp>
        <p:nvSpPr>
          <p:cNvPr id="10" name="Text 7"/>
          <p:cNvSpPr/>
          <p:nvPr/>
        </p:nvSpPr>
        <p:spPr>
          <a:xfrm>
            <a:off x="7341156" y="4927521"/>
            <a:ext cx="6507123" cy="357545"/>
          </a:xfrm>
          <a:prstGeom prst="rect">
            <a:avLst/>
          </a:prstGeom>
          <a:noFill/>
          <a:ln/>
        </p:spPr>
        <p:txBody>
          <a:bodyPr wrap="none" lIns="0" tIns="0" rIns="0" bIns="0" rtlCol="0" anchor="t"/>
          <a:lstStyle/>
          <a:p>
            <a:pPr marL="1028700" lvl="2" indent="-342900" algn="l">
              <a:lnSpc>
                <a:spcPts val="2800"/>
              </a:lnSpc>
              <a:buSzPct val="100000"/>
              <a:buChar char="•"/>
            </a:pPr>
            <a:r>
              <a:rPr lang="en-US" sz="1750" dirty="0">
                <a:solidFill>
                  <a:srgbClr val="746558"/>
                </a:solidFill>
                <a:latin typeface="Gelasio" pitchFamily="34" charset="0"/>
                <a:ea typeface="Gelasio" pitchFamily="34" charset="-122"/>
                <a:cs typeface="Gelasio" pitchFamily="34" charset="-120"/>
              </a:rPr>
              <a:t>Dequeue the front vertex and check if it is the destination (100).</a:t>
            </a:r>
            <a:endParaRPr lang="en-US" sz="1750" dirty="0"/>
          </a:p>
        </p:txBody>
      </p:sp>
      <p:sp>
        <p:nvSpPr>
          <p:cNvPr id="11" name="Text 8"/>
          <p:cNvSpPr/>
          <p:nvPr/>
        </p:nvSpPr>
        <p:spPr>
          <a:xfrm>
            <a:off x="7341156" y="5363170"/>
            <a:ext cx="6507123" cy="357545"/>
          </a:xfrm>
          <a:prstGeom prst="rect">
            <a:avLst/>
          </a:prstGeom>
          <a:noFill/>
          <a:ln/>
        </p:spPr>
        <p:txBody>
          <a:bodyPr wrap="none" lIns="0" tIns="0" rIns="0" bIns="0" rtlCol="0" anchor="t"/>
          <a:lstStyle/>
          <a:p>
            <a:pPr marL="1028700" lvl="2" indent="-342900" algn="l">
              <a:lnSpc>
                <a:spcPts val="2800"/>
              </a:lnSpc>
              <a:buSzPct val="100000"/>
              <a:buChar char="•"/>
            </a:pPr>
            <a:r>
              <a:rPr lang="en-US" sz="1750" dirty="0">
                <a:solidFill>
                  <a:srgbClr val="746558"/>
                </a:solidFill>
                <a:latin typeface="Gelasio" pitchFamily="34" charset="0"/>
                <a:ea typeface="Gelasio" pitchFamily="34" charset="-122"/>
                <a:cs typeface="Gelasio" pitchFamily="34" charset="-120"/>
              </a:rPr>
              <a:t>If it is the destination, return the distance (minimum moves).</a:t>
            </a:r>
            <a:endParaRPr lang="en-US" sz="1750" dirty="0"/>
          </a:p>
        </p:txBody>
      </p:sp>
      <p:sp>
        <p:nvSpPr>
          <p:cNvPr id="12" name="Text 9"/>
          <p:cNvSpPr/>
          <p:nvPr/>
        </p:nvSpPr>
        <p:spPr>
          <a:xfrm>
            <a:off x="7341156" y="5798820"/>
            <a:ext cx="6507123" cy="715089"/>
          </a:xfrm>
          <a:prstGeom prst="rect">
            <a:avLst/>
          </a:prstGeom>
          <a:noFill/>
          <a:ln/>
        </p:spPr>
        <p:txBody>
          <a:bodyPr wrap="square" lIns="0" tIns="0" rIns="0" bIns="0" rtlCol="0" anchor="t"/>
          <a:lstStyle/>
          <a:p>
            <a:pPr marL="1028700" lvl="2" indent="-342900" algn="l">
              <a:lnSpc>
                <a:spcPts val="2800"/>
              </a:lnSpc>
              <a:buSzPct val="100000"/>
              <a:buChar char="•"/>
            </a:pPr>
            <a:r>
              <a:rPr lang="en-US" sz="1750" dirty="0">
                <a:solidFill>
                  <a:srgbClr val="746558"/>
                </a:solidFill>
                <a:latin typeface="Gelasio" pitchFamily="34" charset="0"/>
                <a:ea typeface="Gelasio" pitchFamily="34" charset="-122"/>
                <a:cs typeface="Gelasio" pitchFamily="34" charset="-120"/>
              </a:rPr>
              <a:t>For each adjacent vertex, if it has not been discovered:Mark it as discovered and enqueue it with an incremented distance.</a:t>
            </a:r>
            <a:endParaRPr lang="en-US" sz="1750" dirty="0"/>
          </a:p>
        </p:txBody>
      </p:sp>
      <p:sp>
        <p:nvSpPr>
          <p:cNvPr id="13" name="Text 10"/>
          <p:cNvSpPr/>
          <p:nvPr/>
        </p:nvSpPr>
        <p:spPr>
          <a:xfrm>
            <a:off x="6626066" y="6592014"/>
            <a:ext cx="7222212" cy="715089"/>
          </a:xfrm>
          <a:prstGeom prst="rect">
            <a:avLst/>
          </a:prstGeom>
          <a:noFill/>
          <a:ln/>
        </p:spPr>
        <p:txBody>
          <a:bodyPr wrap="square" lIns="0" tIns="0" rIns="0" bIns="0" rtlCol="0" anchor="t"/>
          <a:lstStyle/>
          <a:p>
            <a:pPr marL="342900" indent="-342900" algn="l">
              <a:lnSpc>
                <a:spcPts val="2800"/>
              </a:lnSpc>
              <a:buSzPct val="100000"/>
              <a:buFont typeface="+mj-lt"/>
              <a:buAutoNum type="arabicPeriod" startAt="4"/>
            </a:pPr>
            <a:r>
              <a:rPr lang="en-US" sz="1750" dirty="0">
                <a:solidFill>
                  <a:srgbClr val="746558"/>
                </a:solidFill>
                <a:latin typeface="Gelasio" pitchFamily="34" charset="0"/>
                <a:ea typeface="Gelasio" pitchFamily="34" charset="-122"/>
                <a:cs typeface="Gelasio" pitchFamily="34" charset="-120"/>
              </a:rPr>
              <a:t>Return result: If the destination is reached during BFS, return the total number of moves taken to reach it.</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2682954"/>
            <a:ext cx="6172200" cy="771525"/>
          </a:xfrm>
          <a:prstGeom prst="rect">
            <a:avLst/>
          </a:prstGeom>
          <a:noFill/>
          <a:ln/>
        </p:spPr>
        <p:txBody>
          <a:bodyPr wrap="none" lIns="0" tIns="0" rIns="0" bIns="0" rtlCol="0" anchor="t"/>
          <a:lstStyle/>
          <a:p>
            <a:pPr marL="0" indent="0">
              <a:lnSpc>
                <a:spcPts val="6050"/>
              </a:lnSpc>
              <a:buNone/>
            </a:pPr>
            <a:r>
              <a:rPr lang="en-US" sz="4850" dirty="0">
                <a:solidFill>
                  <a:srgbClr val="484237"/>
                </a:solidFill>
                <a:latin typeface="Gelasio Semi Bold" pitchFamily="34" charset="0"/>
                <a:ea typeface="Gelasio Semi Bold" pitchFamily="34" charset="-122"/>
                <a:cs typeface="Gelasio Semi Bold" pitchFamily="34" charset="-120"/>
              </a:rPr>
              <a:t>Implementation:</a:t>
            </a:r>
            <a:endParaRPr lang="en-US" sz="4850" dirty="0"/>
          </a:p>
        </p:txBody>
      </p:sp>
      <p:sp>
        <p:nvSpPr>
          <p:cNvPr id="4" name="Shape 1"/>
          <p:cNvSpPr/>
          <p:nvPr/>
        </p:nvSpPr>
        <p:spPr>
          <a:xfrm>
            <a:off x="6350437" y="3824764"/>
            <a:ext cx="7415927" cy="765334"/>
          </a:xfrm>
          <a:prstGeom prst="roundRect">
            <a:avLst>
              <a:gd name="adj" fmla="val 4839"/>
            </a:avLst>
          </a:prstGeom>
          <a:solidFill>
            <a:srgbClr val="E9E7E2"/>
          </a:solidFill>
          <a:ln/>
        </p:spPr>
      </p:sp>
      <p:sp>
        <p:nvSpPr>
          <p:cNvPr id="5" name="Shape 2"/>
          <p:cNvSpPr/>
          <p:nvPr/>
        </p:nvSpPr>
        <p:spPr>
          <a:xfrm>
            <a:off x="6338173" y="3824764"/>
            <a:ext cx="7440454" cy="765334"/>
          </a:xfrm>
          <a:prstGeom prst="roundRect">
            <a:avLst>
              <a:gd name="adj" fmla="val 4839"/>
            </a:avLst>
          </a:prstGeom>
          <a:solidFill>
            <a:srgbClr val="E9E7E2"/>
          </a:solidFill>
          <a:ln/>
        </p:spPr>
      </p:sp>
      <p:sp>
        <p:nvSpPr>
          <p:cNvPr id="6" name="Text 3"/>
          <p:cNvSpPr/>
          <p:nvPr/>
        </p:nvSpPr>
        <p:spPr>
          <a:xfrm>
            <a:off x="6584990" y="4009906"/>
            <a:ext cx="6946821" cy="395049"/>
          </a:xfrm>
          <a:prstGeom prst="rect">
            <a:avLst/>
          </a:prstGeom>
          <a:noFill/>
          <a:ln/>
        </p:spPr>
        <p:txBody>
          <a:bodyPr wrap="none" lIns="0" tIns="0" rIns="0" bIns="0" rtlCol="0" anchor="t"/>
          <a:lstStyle/>
          <a:p>
            <a:pPr marL="0" indent="0">
              <a:lnSpc>
                <a:spcPts val="3100"/>
              </a:lnSpc>
              <a:buNone/>
            </a:pPr>
            <a:r>
              <a:rPr lang="en-US" sz="1900" dirty="0">
                <a:solidFill>
                  <a:srgbClr val="746558"/>
                </a:solidFill>
                <a:highlight>
                  <a:srgbClr val="E9E7E2"/>
                </a:highlight>
                <a:latin typeface="Consolas" pitchFamily="34" charset="0"/>
                <a:ea typeface="Consolas" pitchFamily="34" charset="-122"/>
                <a:cs typeface="Consolas" pitchFamily="34" charset="-120"/>
              </a:rPr>
              <a:t>click below to view the code</a:t>
            </a:r>
            <a:endParaRPr lang="en-US" sz="1900" dirty="0"/>
          </a:p>
        </p:txBody>
      </p:sp>
      <p:pic>
        <p:nvPicPr>
          <p:cNvPr id="7" name="Image 1" descr="preencoded.png">
            <a:hlinkClick r:id="rId4"/>
          </p:cNvPr>
          <p:cNvPicPr>
            <a:picLocks noChangeAspect="1"/>
          </p:cNvPicPr>
          <p:nvPr/>
        </p:nvPicPr>
        <p:blipFill>
          <a:blip r:embed="rId5"/>
          <a:stretch>
            <a:fillRect/>
          </a:stretch>
        </p:blipFill>
        <p:spPr>
          <a:xfrm>
            <a:off x="6350437" y="4867751"/>
            <a:ext cx="1713190" cy="67889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18555" y="1010722"/>
            <a:ext cx="7475696" cy="730806"/>
          </a:xfrm>
          <a:prstGeom prst="rect">
            <a:avLst/>
          </a:prstGeom>
          <a:noFill/>
          <a:ln/>
        </p:spPr>
        <p:txBody>
          <a:bodyPr wrap="none" lIns="0" tIns="0" rIns="0" bIns="0" rtlCol="0" anchor="t"/>
          <a:lstStyle/>
          <a:p>
            <a:pPr marL="0" indent="0">
              <a:lnSpc>
                <a:spcPts val="5750"/>
              </a:lnSpc>
              <a:buNone/>
            </a:pPr>
            <a:r>
              <a:rPr lang="en-US" sz="4600" dirty="0">
                <a:solidFill>
                  <a:srgbClr val="484237"/>
                </a:solidFill>
                <a:latin typeface="Gelasio Semi Bold" pitchFamily="34" charset="0"/>
                <a:ea typeface="Gelasio Semi Bold" pitchFamily="34" charset="-122"/>
                <a:cs typeface="Gelasio Semi Bold" pitchFamily="34" charset="-120"/>
              </a:rPr>
              <a:t>Python Code: Game Setup</a:t>
            </a:r>
            <a:endParaRPr lang="en-US" sz="4600" dirty="0"/>
          </a:p>
        </p:txBody>
      </p:sp>
      <p:sp>
        <p:nvSpPr>
          <p:cNvPr id="4" name="Shape 1"/>
          <p:cNvSpPr/>
          <p:nvPr/>
        </p:nvSpPr>
        <p:spPr>
          <a:xfrm>
            <a:off x="818555" y="2092285"/>
            <a:ext cx="7506891" cy="2221230"/>
          </a:xfrm>
          <a:prstGeom prst="roundRect">
            <a:avLst>
              <a:gd name="adj" fmla="val 1579"/>
            </a:avLst>
          </a:prstGeom>
          <a:solidFill>
            <a:srgbClr val="E9E7E2"/>
          </a:solidFill>
          <a:ln/>
        </p:spPr>
      </p:sp>
      <p:sp>
        <p:nvSpPr>
          <p:cNvPr id="5" name="Shape 2"/>
          <p:cNvSpPr/>
          <p:nvPr/>
        </p:nvSpPr>
        <p:spPr>
          <a:xfrm>
            <a:off x="806887" y="2092285"/>
            <a:ext cx="7530227" cy="2221230"/>
          </a:xfrm>
          <a:prstGeom prst="roundRect">
            <a:avLst>
              <a:gd name="adj" fmla="val 1579"/>
            </a:avLst>
          </a:prstGeom>
          <a:solidFill>
            <a:srgbClr val="E9E7E2"/>
          </a:solidFill>
          <a:ln/>
        </p:spPr>
      </p:sp>
      <p:sp>
        <p:nvSpPr>
          <p:cNvPr id="6" name="Text 3"/>
          <p:cNvSpPr/>
          <p:nvPr/>
        </p:nvSpPr>
        <p:spPr>
          <a:xfrm>
            <a:off x="1040725" y="2267664"/>
            <a:ext cx="7062549" cy="1870472"/>
          </a:xfrm>
          <a:prstGeom prst="rect">
            <a:avLst/>
          </a:prstGeom>
          <a:noFill/>
          <a:ln/>
        </p:spPr>
        <p:txBody>
          <a:bodyPr wrap="square" lIns="0" tIns="0" rIns="0" bIns="0" rtlCol="0" anchor="t"/>
          <a:lstStyle/>
          <a:p>
            <a:pPr marL="0" indent="0">
              <a:lnSpc>
                <a:spcPts val="2900"/>
              </a:lnSpc>
              <a:buNone/>
            </a:pPr>
            <a:r>
              <a:rPr lang="en-US" sz="1800" dirty="0">
                <a:solidFill>
                  <a:srgbClr val="746558"/>
                </a:solidFill>
                <a:highlight>
                  <a:srgbClr val="E9E7E2"/>
                </a:highlight>
                <a:latin typeface="Consolas" pitchFamily="34" charset="0"/>
                <a:ea typeface="Consolas" pitchFamily="34" charset="-122"/>
                <a:cs typeface="Consolas" pitchFamily="34" charset="-120"/>
              </a:rPr>
              <a:t>ladder = {4(start):14(end), 9: 31, 21: 42, 28: 84, 51: 67, 72: 91, 80: 99}</a:t>
            </a:r>
            <a:endParaRPr lang="en-US" sz="1800" dirty="0"/>
          </a:p>
          <a:p>
            <a:pPr marL="0" indent="0">
              <a:lnSpc>
                <a:spcPts val="2900"/>
              </a:lnSpc>
              <a:buNone/>
            </a:pPr>
            <a:r>
              <a:rPr lang="en-US" sz="1800" dirty="0">
                <a:solidFill>
                  <a:srgbClr val="746558"/>
                </a:solidFill>
                <a:highlight>
                  <a:srgbClr val="E9E7E2"/>
                </a:highlight>
                <a:latin typeface="Consolas" pitchFamily="34" charset="0"/>
                <a:ea typeface="Consolas" pitchFamily="34" charset="-122"/>
                <a:cs typeface="Consolas" pitchFamily="34" charset="-120"/>
              </a:rPr>
              <a:t>snake = {17(start):7(end), 54: 34, 63: 18, 64: 60, 87: 36, 92: 73, 95: 75, 98: 79}</a:t>
            </a:r>
            <a:endParaRPr lang="en-US" sz="1800" dirty="0"/>
          </a:p>
          <a:p>
            <a:pPr marL="0" indent="0">
              <a:lnSpc>
                <a:spcPts val="2900"/>
              </a:lnSpc>
              <a:buNone/>
            </a:pPr>
            <a:r>
              <a:rPr lang="en-US" sz="1800" dirty="0">
                <a:solidFill>
                  <a:srgbClr val="746558"/>
                </a:solidFill>
                <a:highlight>
                  <a:srgbClr val="E9E7E2"/>
                </a:highlight>
                <a:latin typeface="Consolas" pitchFamily="34" charset="0"/>
                <a:ea typeface="Consolas" pitchFamily="34" charset="-122"/>
                <a:cs typeface="Consolas" pitchFamily="34" charset="-120"/>
              </a:rPr>
              <a:t>  </a:t>
            </a:r>
            <a:endParaRPr lang="en-US" sz="1800" dirty="0"/>
          </a:p>
        </p:txBody>
      </p:sp>
      <p:sp>
        <p:nvSpPr>
          <p:cNvPr id="7" name="Text 4"/>
          <p:cNvSpPr/>
          <p:nvPr/>
        </p:nvSpPr>
        <p:spPr>
          <a:xfrm>
            <a:off x="818555" y="4664273"/>
            <a:ext cx="6036112" cy="730806"/>
          </a:xfrm>
          <a:prstGeom prst="rect">
            <a:avLst/>
          </a:prstGeom>
          <a:noFill/>
          <a:ln/>
        </p:spPr>
        <p:txBody>
          <a:bodyPr wrap="none" lIns="0" tIns="0" rIns="0" bIns="0" rtlCol="0" anchor="t"/>
          <a:lstStyle/>
          <a:p>
            <a:pPr marL="0" indent="0">
              <a:lnSpc>
                <a:spcPts val="5750"/>
              </a:lnSpc>
              <a:buNone/>
            </a:pPr>
            <a:r>
              <a:rPr lang="en-US" sz="4600" dirty="0">
                <a:solidFill>
                  <a:srgbClr val="484237"/>
                </a:solidFill>
                <a:latin typeface="Gelasio Semi Bold" pitchFamily="34" charset="0"/>
                <a:ea typeface="Gelasio Semi Bold" pitchFamily="34" charset="-122"/>
                <a:cs typeface="Gelasio Semi Bold" pitchFamily="34" charset="-120"/>
              </a:rPr>
              <a:t>Python Code: Output</a:t>
            </a:r>
            <a:endParaRPr lang="en-US" sz="4600" dirty="0"/>
          </a:p>
        </p:txBody>
      </p:sp>
      <p:sp>
        <p:nvSpPr>
          <p:cNvPr id="8" name="Shape 5"/>
          <p:cNvSpPr/>
          <p:nvPr/>
        </p:nvSpPr>
        <p:spPr>
          <a:xfrm>
            <a:off x="818555" y="5745837"/>
            <a:ext cx="7506891" cy="1473041"/>
          </a:xfrm>
          <a:prstGeom prst="roundRect">
            <a:avLst>
              <a:gd name="adj" fmla="val 2382"/>
            </a:avLst>
          </a:prstGeom>
          <a:solidFill>
            <a:srgbClr val="E9E7E2"/>
          </a:solidFill>
          <a:ln/>
        </p:spPr>
      </p:sp>
      <p:sp>
        <p:nvSpPr>
          <p:cNvPr id="9" name="Shape 6"/>
          <p:cNvSpPr/>
          <p:nvPr/>
        </p:nvSpPr>
        <p:spPr>
          <a:xfrm>
            <a:off x="806887" y="5745837"/>
            <a:ext cx="7530227" cy="1473041"/>
          </a:xfrm>
          <a:prstGeom prst="roundRect">
            <a:avLst>
              <a:gd name="adj" fmla="val 2382"/>
            </a:avLst>
          </a:prstGeom>
          <a:solidFill>
            <a:srgbClr val="E9E7E2"/>
          </a:solidFill>
          <a:ln/>
        </p:spPr>
      </p:sp>
      <p:sp>
        <p:nvSpPr>
          <p:cNvPr id="10" name="Text 7"/>
          <p:cNvSpPr/>
          <p:nvPr/>
        </p:nvSpPr>
        <p:spPr>
          <a:xfrm>
            <a:off x="1040725" y="5921216"/>
            <a:ext cx="7062549" cy="1122283"/>
          </a:xfrm>
          <a:prstGeom prst="rect">
            <a:avLst/>
          </a:prstGeom>
          <a:noFill/>
          <a:ln/>
        </p:spPr>
        <p:txBody>
          <a:bodyPr wrap="square" lIns="0" tIns="0" rIns="0" bIns="0" rtlCol="0" anchor="t"/>
          <a:lstStyle/>
          <a:p>
            <a:pPr marL="0" indent="0">
              <a:lnSpc>
                <a:spcPts val="2900"/>
              </a:lnSpc>
              <a:buNone/>
            </a:pPr>
            <a:r>
              <a:rPr lang="en-US" sz="1800" dirty="0">
                <a:solidFill>
                  <a:srgbClr val="746558"/>
                </a:solidFill>
                <a:highlight>
                  <a:srgbClr val="E9E7E2"/>
                </a:highlight>
                <a:latin typeface="Consolas" pitchFamily="34" charset="0"/>
                <a:ea typeface="Consolas" pitchFamily="34" charset="-122"/>
                <a:cs typeface="Consolas" pitchFamily="34" charset="-120"/>
              </a:rPr>
              <a:t>Minimum Moves: 7</a:t>
            </a:r>
            <a:endParaRPr lang="en-US" sz="1800" dirty="0"/>
          </a:p>
          <a:p>
            <a:pPr marL="0" indent="0">
              <a:lnSpc>
                <a:spcPts val="2900"/>
              </a:lnSpc>
              <a:buNone/>
            </a:pPr>
            <a:r>
              <a:rPr lang="en-US" sz="1800" dirty="0">
                <a:solidFill>
                  <a:srgbClr val="746558"/>
                </a:solidFill>
                <a:highlight>
                  <a:srgbClr val="E9E7E2"/>
                </a:highlight>
                <a:latin typeface="Consolas" pitchFamily="34" charset="0"/>
                <a:ea typeface="Consolas" pitchFamily="34" charset="-122"/>
                <a:cs typeface="Consolas" pitchFamily="34" charset="-120"/>
              </a:rPr>
              <a:t>Path Taken:[1,14,16,22,84,94,100]</a:t>
            </a:r>
            <a:endParaRPr lang="en-US" sz="1800" dirty="0"/>
          </a:p>
          <a:p>
            <a:pPr marL="0" indent="0">
              <a:lnSpc>
                <a:spcPts val="2900"/>
              </a:lnSpc>
              <a:buNone/>
            </a:pPr>
            <a:r>
              <a:rPr lang="en-US" sz="1800" dirty="0">
                <a:solidFill>
                  <a:srgbClr val="746558"/>
                </a:solidFill>
                <a:highlight>
                  <a:srgbClr val="E9E7E2"/>
                </a:highlight>
                <a:latin typeface="Consolas" pitchFamily="34" charset="0"/>
                <a:ea typeface="Consolas" pitchFamily="34" charset="-122"/>
                <a:cs typeface="Consolas" pitchFamily="34" charset="-120"/>
              </a:rPr>
              <a:t>Dice Rolls:[3,2,6,6,4,6,6]</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1207770"/>
            <a:ext cx="6172200" cy="771525"/>
          </a:xfrm>
          <a:prstGeom prst="rect">
            <a:avLst/>
          </a:prstGeom>
          <a:noFill/>
          <a:ln/>
        </p:spPr>
        <p:txBody>
          <a:bodyPr wrap="none" lIns="0" tIns="0" rIns="0" bIns="0" rtlCol="0" anchor="t"/>
          <a:lstStyle/>
          <a:p>
            <a:pPr marL="0" indent="0">
              <a:lnSpc>
                <a:spcPts val="6050"/>
              </a:lnSpc>
              <a:buNone/>
            </a:pPr>
            <a:r>
              <a:rPr lang="en-US" sz="4850" dirty="0">
                <a:solidFill>
                  <a:srgbClr val="484237"/>
                </a:solidFill>
                <a:latin typeface="Gelasio Semi Bold" pitchFamily="34" charset="0"/>
                <a:ea typeface="Gelasio Semi Bold" pitchFamily="34" charset="-122"/>
                <a:cs typeface="Gelasio Semi Bold" pitchFamily="34" charset="-120"/>
              </a:rPr>
              <a:t>Complexity Analysis</a:t>
            </a:r>
            <a:endParaRPr lang="en-US" sz="4850" dirty="0"/>
          </a:p>
        </p:txBody>
      </p:sp>
      <p:sp>
        <p:nvSpPr>
          <p:cNvPr id="4" name="Shape 1"/>
          <p:cNvSpPr/>
          <p:nvPr/>
        </p:nvSpPr>
        <p:spPr>
          <a:xfrm>
            <a:off x="6350437" y="2349579"/>
            <a:ext cx="7415927" cy="3002756"/>
          </a:xfrm>
          <a:prstGeom prst="roundRect">
            <a:avLst>
              <a:gd name="adj" fmla="val 1233"/>
            </a:avLst>
          </a:prstGeom>
          <a:solidFill>
            <a:srgbClr val="EEE8DD"/>
          </a:solidFill>
          <a:ln/>
        </p:spPr>
      </p:sp>
      <p:sp>
        <p:nvSpPr>
          <p:cNvPr id="5" name="Text 2"/>
          <p:cNvSpPr/>
          <p:nvPr/>
        </p:nvSpPr>
        <p:spPr>
          <a:xfrm>
            <a:off x="6597253" y="2596396"/>
            <a:ext cx="3086100" cy="385763"/>
          </a:xfrm>
          <a:prstGeom prst="rect">
            <a:avLst/>
          </a:prstGeom>
          <a:noFill/>
          <a:ln/>
        </p:spPr>
        <p:txBody>
          <a:bodyPr wrap="none" lIns="0" tIns="0" rIns="0" bIns="0" rtlCol="0" anchor="t"/>
          <a:lstStyle/>
          <a:p>
            <a:pPr marL="0" indent="0">
              <a:lnSpc>
                <a:spcPts val="3000"/>
              </a:lnSpc>
              <a:buNone/>
            </a:pPr>
            <a:r>
              <a:rPr lang="en-US" sz="2400" dirty="0">
                <a:solidFill>
                  <a:srgbClr val="746558"/>
                </a:solidFill>
                <a:latin typeface="Gelasio Semi Bold" pitchFamily="34" charset="0"/>
                <a:ea typeface="Gelasio Semi Bold" pitchFamily="34" charset="-122"/>
                <a:cs typeface="Gelasio Semi Bold" pitchFamily="34" charset="-120"/>
              </a:rPr>
              <a:t>Time Complexity</a:t>
            </a:r>
            <a:endParaRPr lang="en-US" sz="2400" dirty="0"/>
          </a:p>
        </p:txBody>
      </p:sp>
      <p:sp>
        <p:nvSpPr>
          <p:cNvPr id="6" name="Text 3"/>
          <p:cNvSpPr/>
          <p:nvPr/>
        </p:nvSpPr>
        <p:spPr>
          <a:xfrm>
            <a:off x="6597253" y="3130272"/>
            <a:ext cx="6922294" cy="1975247"/>
          </a:xfrm>
          <a:prstGeom prst="rect">
            <a:avLst/>
          </a:prstGeom>
          <a:noFill/>
          <a:ln/>
        </p:spPr>
        <p:txBody>
          <a:bodyPr wrap="square" lIns="0" tIns="0" rIns="0" bIns="0" rtlCol="0" anchor="t"/>
          <a:lstStyle/>
          <a:p>
            <a:pPr marL="0" indent="0">
              <a:lnSpc>
                <a:spcPts val="3100"/>
              </a:lnSpc>
              <a:buNone/>
            </a:pPr>
            <a:r>
              <a:rPr lang="en-US" sz="1900" dirty="0">
                <a:solidFill>
                  <a:srgbClr val="746558"/>
                </a:solidFill>
                <a:latin typeface="Gelasio" pitchFamily="34" charset="0"/>
                <a:ea typeface="Gelasio" pitchFamily="34" charset="-122"/>
                <a:cs typeface="Gelasio" pitchFamily="34" charset="-120"/>
              </a:rPr>
              <a:t>O(N) - as every cell is added and removed only once from the queue. And a typical enqueue or dequeue operation takes O(1) time. 
</a:t>
            </a:r>
            <a:endParaRPr lang="en-US" sz="1900" dirty="0"/>
          </a:p>
        </p:txBody>
      </p:sp>
      <p:sp>
        <p:nvSpPr>
          <p:cNvPr id="7" name="Shape 4"/>
          <p:cNvSpPr/>
          <p:nvPr/>
        </p:nvSpPr>
        <p:spPr>
          <a:xfrm>
            <a:off x="6350437" y="5599152"/>
            <a:ext cx="7415927" cy="1422559"/>
          </a:xfrm>
          <a:prstGeom prst="roundRect">
            <a:avLst>
              <a:gd name="adj" fmla="val 2603"/>
            </a:avLst>
          </a:prstGeom>
          <a:solidFill>
            <a:srgbClr val="EEE8DD"/>
          </a:solidFill>
          <a:ln/>
        </p:spPr>
      </p:sp>
      <p:sp>
        <p:nvSpPr>
          <p:cNvPr id="8" name="Text 5"/>
          <p:cNvSpPr/>
          <p:nvPr/>
        </p:nvSpPr>
        <p:spPr>
          <a:xfrm>
            <a:off x="6597253" y="5845969"/>
            <a:ext cx="3086100" cy="385763"/>
          </a:xfrm>
          <a:prstGeom prst="rect">
            <a:avLst/>
          </a:prstGeom>
          <a:noFill/>
          <a:ln/>
        </p:spPr>
        <p:txBody>
          <a:bodyPr wrap="none" lIns="0" tIns="0" rIns="0" bIns="0" rtlCol="0" anchor="t"/>
          <a:lstStyle/>
          <a:p>
            <a:pPr marL="0" indent="0">
              <a:lnSpc>
                <a:spcPts val="3000"/>
              </a:lnSpc>
              <a:buNone/>
            </a:pPr>
            <a:r>
              <a:rPr lang="en-US" sz="2400" dirty="0">
                <a:solidFill>
                  <a:srgbClr val="746558"/>
                </a:solidFill>
                <a:latin typeface="Gelasio Semi Bold" pitchFamily="34" charset="0"/>
                <a:ea typeface="Gelasio Semi Bold" pitchFamily="34" charset="-122"/>
                <a:cs typeface="Gelasio Semi Bold" pitchFamily="34" charset="-120"/>
              </a:rPr>
              <a:t>Space Complexity</a:t>
            </a:r>
            <a:endParaRPr lang="en-US" sz="2400" dirty="0"/>
          </a:p>
        </p:txBody>
      </p:sp>
      <p:sp>
        <p:nvSpPr>
          <p:cNvPr id="9" name="Text 6"/>
          <p:cNvSpPr/>
          <p:nvPr/>
        </p:nvSpPr>
        <p:spPr>
          <a:xfrm>
            <a:off x="6597253" y="6379845"/>
            <a:ext cx="6922294" cy="395049"/>
          </a:xfrm>
          <a:prstGeom prst="rect">
            <a:avLst/>
          </a:prstGeom>
          <a:noFill/>
          <a:ln/>
        </p:spPr>
        <p:txBody>
          <a:bodyPr wrap="none" lIns="0" tIns="0" rIns="0" bIns="0" rtlCol="0" anchor="t"/>
          <a:lstStyle/>
          <a:p>
            <a:pPr marL="0" indent="0">
              <a:lnSpc>
                <a:spcPts val="3100"/>
              </a:lnSpc>
              <a:buNone/>
            </a:pPr>
            <a:r>
              <a:rPr lang="en-US" sz="1900" dirty="0">
                <a:solidFill>
                  <a:srgbClr val="746558"/>
                </a:solidFill>
                <a:latin typeface="Gelasio" pitchFamily="34" charset="0"/>
                <a:ea typeface="Gelasio" pitchFamily="34" charset="-122"/>
                <a:cs typeface="Gelasio" pitchFamily="34" charset="-120"/>
              </a:rPr>
              <a:t>O(N) - Queue size can be up to N.</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805</Words>
  <Application>Microsoft Office PowerPoint</Application>
  <PresentationFormat>Custom</PresentationFormat>
  <Paragraphs>66</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Gelasio</vt:lpstr>
      <vt:lpstr>Arial</vt:lpstr>
      <vt:lpstr>Gelasio Semi Bold</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Bhavya Kosuri</cp:lastModifiedBy>
  <cp:revision>1</cp:revision>
  <dcterms:created xsi:type="dcterms:W3CDTF">2024-10-21T03:53:04Z</dcterms:created>
  <dcterms:modified xsi:type="dcterms:W3CDTF">2024-10-21T04:03:07Z</dcterms:modified>
</cp:coreProperties>
</file>