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6858000" cy="9144000"/>
  <p:embeddedFontLst>
    <p:embeddedFont>
      <p:font typeface="Anton" pitchFamily="2" charset="0"/>
      <p:regular r:id="rId20"/>
    </p:embeddedFont>
    <p:embeddedFont>
      <p:font typeface="Cormorant Garamond Bold Italics" panose="020B0604020202020204" charset="0"/>
      <p:regular r:id="rId21"/>
    </p:embeddedFont>
    <p:embeddedFont>
      <p:font typeface="Quicksand" panose="020B0604020202020204" charset="0"/>
      <p:regular r:id="rId22"/>
    </p:embeddedFont>
    <p:embeddedFont>
      <p:font typeface="Quicksand Bold" panose="020B0604020202020204" charset="0"/>
      <p:regular r:id="rId23"/>
    </p:embeddedFont>
    <p:embeddedFont>
      <p:font typeface="Times New Roman Bold" panose="02020803070505020304" pitchFamily="18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ya Kosuri" userId="6e6435f54dc6d1f6" providerId="LiveId" clId="{321683B9-ECC0-43FB-88D9-C6F6EDC3E126}"/>
    <pc:docChg chg="modSld">
      <pc:chgData name="Bhavya Kosuri" userId="6e6435f54dc6d1f6" providerId="LiveId" clId="{321683B9-ECC0-43FB-88D9-C6F6EDC3E126}" dt="2025-04-07T12:17:42.842" v="188" actId="20577"/>
      <pc:docMkLst>
        <pc:docMk/>
      </pc:docMkLst>
      <pc:sldChg chg="modSp mod">
        <pc:chgData name="Bhavya Kosuri" userId="6e6435f54dc6d1f6" providerId="LiveId" clId="{321683B9-ECC0-43FB-88D9-C6F6EDC3E126}" dt="2025-04-07T09:45:00.178" v="186" actId="20577"/>
        <pc:sldMkLst>
          <pc:docMk/>
          <pc:sldMk cId="0" sldId="267"/>
        </pc:sldMkLst>
        <pc:spChg chg="mod">
          <ac:chgData name="Bhavya Kosuri" userId="6e6435f54dc6d1f6" providerId="LiveId" clId="{321683B9-ECC0-43FB-88D9-C6F6EDC3E126}" dt="2025-04-07T09:45:00.178" v="186" actId="20577"/>
          <ac:spMkLst>
            <pc:docMk/>
            <pc:sldMk cId="0" sldId="267"/>
            <ac:spMk id="2" creationId="{00000000-0000-0000-0000-000000000000}"/>
          </ac:spMkLst>
        </pc:spChg>
        <pc:spChg chg="mod">
          <ac:chgData name="Bhavya Kosuri" userId="6e6435f54dc6d1f6" providerId="LiveId" clId="{321683B9-ECC0-43FB-88D9-C6F6EDC3E126}" dt="2025-04-07T09:39:11.381" v="7" actId="1076"/>
          <ac:spMkLst>
            <pc:docMk/>
            <pc:sldMk cId="0" sldId="267"/>
            <ac:spMk id="4" creationId="{00000000-0000-0000-0000-000000000000}"/>
          </ac:spMkLst>
        </pc:spChg>
        <pc:spChg chg="mod">
          <ac:chgData name="Bhavya Kosuri" userId="6e6435f54dc6d1f6" providerId="LiveId" clId="{321683B9-ECC0-43FB-88D9-C6F6EDC3E126}" dt="2025-04-07T09:39:15.083" v="8" actId="1076"/>
          <ac:spMkLst>
            <pc:docMk/>
            <pc:sldMk cId="0" sldId="267"/>
            <ac:spMk id="7" creationId="{00000000-0000-0000-0000-000000000000}"/>
          </ac:spMkLst>
        </pc:spChg>
      </pc:sldChg>
      <pc:sldChg chg="modSp mod">
        <pc:chgData name="Bhavya Kosuri" userId="6e6435f54dc6d1f6" providerId="LiveId" clId="{321683B9-ECC0-43FB-88D9-C6F6EDC3E126}" dt="2025-04-07T12:17:42.842" v="188" actId="20577"/>
        <pc:sldMkLst>
          <pc:docMk/>
          <pc:sldMk cId="1498119300" sldId="273"/>
        </pc:sldMkLst>
        <pc:spChg chg="mod">
          <ac:chgData name="Bhavya Kosuri" userId="6e6435f54dc6d1f6" providerId="LiveId" clId="{321683B9-ECC0-43FB-88D9-C6F6EDC3E126}" dt="2025-04-07T12:17:42.842" v="188" actId="20577"/>
          <ac:spMkLst>
            <pc:docMk/>
            <pc:sldMk cId="1498119300" sldId="273"/>
            <ac:spMk id="3" creationId="{98A62B13-FF52-CC2B-B420-ED859DB82E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1040" y="1812131"/>
            <a:ext cx="15665920" cy="1108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066"/>
              </a:lnSpc>
              <a:spcBef>
                <a:spcPct val="0"/>
              </a:spcBef>
            </a:pPr>
            <a:r>
              <a:rPr lang="en-US" sz="647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Wi-Fi Coverage Optimization for a Smart Campus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65374" y="4718436"/>
            <a:ext cx="5893361" cy="3449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6"/>
              </a:lnSpc>
            </a:pPr>
            <a:r>
              <a:rPr lang="en-US" sz="2950" dirty="0">
                <a:solidFill>
                  <a:srgbClr val="7994A0"/>
                </a:solidFill>
                <a:latin typeface="Anton"/>
                <a:ea typeface="Anton"/>
                <a:cs typeface="Anton"/>
                <a:sym typeface="Anton"/>
              </a:rPr>
              <a:t>K. Bhavya Naga Sai [CB.EN.U4CSE22328]</a:t>
            </a:r>
          </a:p>
          <a:p>
            <a:pPr>
              <a:lnSpc>
                <a:spcPts val="5546"/>
              </a:lnSpc>
            </a:pPr>
            <a:r>
              <a:rPr lang="en-US" sz="2950" dirty="0">
                <a:solidFill>
                  <a:srgbClr val="7994A0"/>
                </a:solidFill>
                <a:latin typeface="Anton"/>
                <a:ea typeface="Anton"/>
                <a:cs typeface="Anton"/>
                <a:sym typeface="Anton"/>
              </a:rPr>
              <a:t>N. Sreya [CB.EN.U4CSE22059]</a:t>
            </a:r>
          </a:p>
          <a:p>
            <a:pPr>
              <a:lnSpc>
                <a:spcPts val="5546"/>
              </a:lnSpc>
            </a:pPr>
            <a:r>
              <a:rPr lang="en-US" sz="2950" dirty="0">
                <a:solidFill>
                  <a:srgbClr val="7994A0"/>
                </a:solidFill>
                <a:latin typeface="Anton"/>
                <a:ea typeface="Anton"/>
                <a:cs typeface="Anton"/>
                <a:sym typeface="Anton"/>
              </a:rPr>
              <a:t>S. Keerthana [CB.EN.U4CSE22050]</a:t>
            </a:r>
          </a:p>
          <a:p>
            <a:pPr>
              <a:lnSpc>
                <a:spcPts val="5546"/>
              </a:lnSpc>
            </a:pPr>
            <a:r>
              <a:rPr lang="en-US" sz="2950" dirty="0">
                <a:solidFill>
                  <a:srgbClr val="7994A0"/>
                </a:solidFill>
                <a:latin typeface="Anton"/>
                <a:ea typeface="Anton"/>
                <a:cs typeface="Anton"/>
                <a:sym typeface="Anton"/>
              </a:rPr>
              <a:t>Harini Krishna [CB.EN.U4CSE22138]</a:t>
            </a:r>
          </a:p>
          <a:p>
            <a:pPr marL="0" lvl="0" indent="0">
              <a:lnSpc>
                <a:spcPts val="5546"/>
              </a:lnSpc>
            </a:pPr>
            <a:endParaRPr lang="en-US" sz="2950" dirty="0">
              <a:solidFill>
                <a:srgbClr val="7994A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59911" y="7797780"/>
            <a:ext cx="8361365" cy="599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97"/>
              </a:lnSpc>
              <a:spcBef>
                <a:spcPct val="0"/>
              </a:spcBef>
            </a:pPr>
            <a:r>
              <a:rPr lang="en-US" sz="356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April 06,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05779" y="3188904"/>
            <a:ext cx="9819634" cy="456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08"/>
              </a:lnSpc>
              <a:spcBef>
                <a:spcPct val="0"/>
              </a:spcBef>
            </a:pPr>
            <a:r>
              <a:rPr lang="en-US" sz="2649" b="1" u="sng">
                <a:solidFill>
                  <a:srgbClr val="0A577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 Case Study at Amrita University</a:t>
            </a:r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1544053" y="3826464"/>
            <a:ext cx="9819634" cy="644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9"/>
              </a:lnSpc>
              <a:spcBef>
                <a:spcPct val="0"/>
              </a:spcBef>
            </a:pPr>
            <a:r>
              <a:rPr lang="en-US" sz="31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Group 2: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7105" y="4237519"/>
            <a:ext cx="15541639" cy="2176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 Gaps: Signals drop to -90 dBm in key areas.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Interference</a:t>
            </a:r>
            <a:r>
              <a:rPr lang="en-US" sz="3099" u="none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Overlapping channels (e.g., multiple APs on 161, 6).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Density: High user load weakens signals in busy zones.</a:t>
            </a:r>
          </a:p>
        </p:txBody>
      </p:sp>
      <p:sp>
        <p:nvSpPr>
          <p:cNvPr id="3" name="AutoShape 3"/>
          <p:cNvSpPr/>
          <p:nvPr/>
        </p:nvSpPr>
        <p:spPr>
          <a:xfrm>
            <a:off x="2247795" y="3646969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147105" y="7442125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304001" y="2549345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4400"/>
            <a:ext cx="971253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Current Network Challenges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82898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742273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41DAF-3E40-DA94-36FE-49631705E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257300"/>
            <a:ext cx="14013231" cy="69446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7105" y="4237519"/>
            <a:ext cx="15541639" cy="2176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Strategy: Add 3-5 APs in dead zone clusters.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Areas</a:t>
            </a:r>
            <a:r>
              <a:rPr lang="en-US" sz="3099" u="none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Classrooms, hostels, outdoor spaces with ≤ -80 dBm.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Adjustment: Reposition existing APs for balanced coverage.</a:t>
            </a:r>
          </a:p>
        </p:txBody>
      </p:sp>
      <p:sp>
        <p:nvSpPr>
          <p:cNvPr id="3" name="AutoShape 3"/>
          <p:cNvSpPr/>
          <p:nvPr/>
        </p:nvSpPr>
        <p:spPr>
          <a:xfrm>
            <a:off x="2247795" y="3646969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147105" y="7442125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304001" y="2549345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4400"/>
            <a:ext cx="971253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Optimized AP Placement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82898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6631" y="2880708"/>
            <a:ext cx="15541639" cy="6027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just">
              <a:lnSpc>
                <a:spcPct val="150000"/>
              </a:lnSpc>
              <a:buFont typeface="Arial"/>
              <a:buChar char="•"/>
            </a:pPr>
            <a:r>
              <a:rPr lang="en-US" sz="2400" b="1" u="sng" spc="145" dirty="0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Issue:</a:t>
            </a:r>
            <a:r>
              <a:rPr lang="en-US" sz="2400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Channel overlap detected.</a:t>
            </a:r>
          </a:p>
          <a:p>
            <a:pPr marL="669286" lvl="1" indent="-334643" algn="just">
              <a:lnSpc>
                <a:spcPct val="150000"/>
              </a:lnSpc>
              <a:buFont typeface="Arial"/>
              <a:buChar char="•"/>
            </a:pPr>
            <a:r>
              <a:rPr lang="en-US" sz="2400" b="1" u="sng" spc="145" dirty="0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Recommendations:</a:t>
            </a:r>
          </a:p>
          <a:p>
            <a:pPr marL="334643" lvl="1" algn="just">
              <a:lnSpc>
                <a:spcPct val="150000"/>
              </a:lnSpc>
            </a:pPr>
            <a:r>
              <a:rPr lang="en-US" sz="2400" b="1" spc="145" dirty="0">
                <a:solidFill>
                  <a:srgbClr val="0F4662"/>
                </a:solidFill>
                <a:latin typeface="Times New Roman Bold"/>
                <a:ea typeface="Times New Roman"/>
                <a:cs typeface="Times New Roman Bold"/>
                <a:sym typeface="Times New Roman Bold"/>
              </a:rPr>
              <a:t>	</a:t>
            </a:r>
            <a:r>
              <a:rPr lang="en-US" sz="2400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5 GHz channels (e.g., 36, 44, 149, 161).</a:t>
            </a:r>
          </a:p>
          <a:p>
            <a:pPr marL="334643" lvl="1" algn="just">
              <a:lnSpc>
                <a:spcPct val="150000"/>
              </a:lnSpc>
            </a:pPr>
            <a:r>
              <a:rPr lang="en-US" sz="2400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Dynamic Channel Assignment is a part of Radio Resource Management (RRM)   where Wi-Fi access 	points automatically select the best wireless channel based on real-time conditions like:</a:t>
            </a:r>
          </a:p>
          <a:p>
            <a:pPr lvl="1">
              <a:lnSpc>
                <a:spcPct val="150000"/>
              </a:lnSpc>
            </a:pPr>
            <a:r>
              <a:rPr lang="en-US" sz="2400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1. Signal strength</a:t>
            </a:r>
          </a:p>
          <a:p>
            <a:pPr>
              <a:lnSpc>
                <a:spcPct val="150000"/>
              </a:lnSpc>
            </a:pPr>
            <a:r>
              <a:rPr lang="en-US" sz="2400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        2. Channel congestion</a:t>
            </a:r>
          </a:p>
          <a:p>
            <a:pPr>
              <a:lnSpc>
                <a:spcPct val="150000"/>
              </a:lnSpc>
            </a:pPr>
            <a:r>
              <a:rPr lang="en-US" sz="2400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3. Interference levels</a:t>
            </a:r>
          </a:p>
          <a:p>
            <a:pPr>
              <a:lnSpc>
                <a:spcPct val="150000"/>
              </a:lnSpc>
            </a:pPr>
            <a:r>
              <a:rPr lang="en-US" sz="2400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4. Number of connected devices</a:t>
            </a:r>
          </a:p>
          <a:p>
            <a:pPr>
              <a:lnSpc>
                <a:spcPct val="150000"/>
              </a:lnSpc>
            </a:pPr>
            <a:r>
              <a:rPr lang="en-US" sz="2400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20 MHz in high-interference zones, 40/80 MHz elsewhere.</a:t>
            </a:r>
          </a:p>
          <a:p>
            <a:pPr>
              <a:lnSpc>
                <a:spcPct val="150000"/>
              </a:lnSpc>
            </a:pPr>
            <a:r>
              <a:rPr lang="en-US" sz="2400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Channel reuse for 11 APs.</a:t>
            </a:r>
          </a:p>
        </p:txBody>
      </p:sp>
      <p:sp>
        <p:nvSpPr>
          <p:cNvPr id="3" name="AutoShape 3"/>
          <p:cNvSpPr/>
          <p:nvPr/>
        </p:nvSpPr>
        <p:spPr>
          <a:xfrm>
            <a:off x="2147105" y="2925074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247794" y="9486900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7927" y="1999615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4400"/>
            <a:ext cx="971253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Frequency Planning</a:t>
            </a:r>
          </a:p>
        </p:txBody>
      </p:sp>
      <p:sp>
        <p:nvSpPr>
          <p:cNvPr id="7" name="Freeform 7"/>
          <p:cNvSpPr/>
          <p:nvPr/>
        </p:nvSpPr>
        <p:spPr>
          <a:xfrm>
            <a:off x="8382000" y="97511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6737" y="2940866"/>
            <a:ext cx="15541639" cy="4348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b="1" u="sng" spc="145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Goal:</a:t>
            </a: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Enhance signal in dead zones.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b="1" u="sng" spc="145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Recommendations:</a:t>
            </a:r>
          </a:p>
          <a:p>
            <a:pPr algn="just">
              <a:lnSpc>
                <a:spcPts val="5703"/>
              </a:lnSpc>
            </a:pPr>
            <a:r>
              <a:rPr lang="en-US" sz="3099" u="none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explicit beamforming (802.11ac/ax).</a:t>
            </a:r>
          </a:p>
          <a:p>
            <a:pPr algn="just">
              <a:lnSpc>
                <a:spcPts val="5703"/>
              </a:lnSpc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Target clusters with ≤ -80 dBm.</a:t>
            </a:r>
          </a:p>
          <a:p>
            <a:pPr algn="just">
              <a:lnSpc>
                <a:spcPts val="5703"/>
              </a:lnSpc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Use adaptive beamforming for mobility.</a:t>
            </a:r>
          </a:p>
          <a:p>
            <a:pPr algn="just">
              <a:lnSpc>
                <a:spcPts val="5703"/>
              </a:lnSpc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Optimize power with beamforming.</a:t>
            </a:r>
          </a:p>
        </p:txBody>
      </p:sp>
      <p:sp>
        <p:nvSpPr>
          <p:cNvPr id="3" name="AutoShape 3"/>
          <p:cNvSpPr/>
          <p:nvPr/>
        </p:nvSpPr>
        <p:spPr>
          <a:xfrm>
            <a:off x="2147105" y="3045390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147105" y="7442125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7927" y="1999615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4400"/>
            <a:ext cx="971253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Beamforming Techniques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82898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6737" y="2940866"/>
            <a:ext cx="15541639" cy="507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b="1" u="sng" spc="145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Goal:</a:t>
            </a: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Boost capacity and coverage.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b="1" u="sng" spc="145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Recommendations:</a:t>
            </a:r>
          </a:p>
          <a:p>
            <a:pPr algn="just">
              <a:lnSpc>
                <a:spcPts val="5703"/>
              </a:lnSpc>
            </a:pPr>
            <a:r>
              <a:rPr lang="en-US" sz="3099" u="none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D</a:t>
            </a: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eploy MU-MIMO (Wi-Fi 6).</a:t>
            </a:r>
          </a:p>
          <a:p>
            <a:pPr algn="just">
              <a:lnSpc>
                <a:spcPts val="5703"/>
              </a:lnSpc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Use 4x4 or 8x8 MIMO APs in dense areas.</a:t>
            </a:r>
          </a:p>
          <a:p>
            <a:pPr algn="just">
              <a:lnSpc>
                <a:spcPts val="5703"/>
              </a:lnSpc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Place in dead zone centroids.</a:t>
            </a:r>
          </a:p>
          <a:p>
            <a:pPr algn="just">
              <a:lnSpc>
                <a:spcPts val="5703"/>
              </a:lnSpc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Combine with beamforming.</a:t>
            </a:r>
          </a:p>
          <a:p>
            <a:pPr algn="just">
              <a:lnSpc>
                <a:spcPts val="5703"/>
              </a:lnSpc>
            </a:pPr>
            <a:endParaRPr lang="en-US" sz="3099" spc="145">
              <a:solidFill>
                <a:srgbClr val="0F466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2147105" y="3045390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147105" y="7442125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7927" y="1999615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4400"/>
            <a:ext cx="971253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MIMO Techniques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82898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6737" y="2940866"/>
            <a:ext cx="15541639" cy="6520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b="1" u="sng" spc="145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Frequency:</a:t>
            </a: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GHz + RRM.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b="1" u="sng" spc="145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Beamforming:</a:t>
            </a: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Wi-Fi 6 APs in dead zones.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b="1" u="sng" spc="145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MIMO:</a:t>
            </a: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4x4/8x8 MU-MIMO in high-traffic areas.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b="1" u="sng" spc="145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Steps:</a:t>
            </a:r>
          </a:p>
          <a:p>
            <a:pPr algn="just">
              <a:lnSpc>
                <a:spcPts val="5703"/>
              </a:lnSpc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Pilot in one cluster.</a:t>
            </a:r>
          </a:p>
          <a:p>
            <a:pPr algn="just">
              <a:lnSpc>
                <a:spcPts val="5703"/>
              </a:lnSpc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Measure (target: &gt; -65 dBm).</a:t>
            </a:r>
          </a:p>
          <a:p>
            <a:pPr algn="just">
              <a:lnSpc>
                <a:spcPts val="5703"/>
              </a:lnSpc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Scale campus-wide.</a:t>
            </a:r>
          </a:p>
          <a:p>
            <a:pPr algn="just">
              <a:lnSpc>
                <a:spcPts val="5703"/>
              </a:lnSpc>
            </a:pPr>
            <a:endParaRPr lang="en-US" sz="3099" spc="145">
              <a:solidFill>
                <a:srgbClr val="0F466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5703"/>
              </a:lnSpc>
            </a:pPr>
            <a:endParaRPr lang="en-US" sz="3099" spc="145">
              <a:solidFill>
                <a:srgbClr val="0F466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2147105" y="3045390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147105" y="8264283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7927" y="1999615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4400"/>
            <a:ext cx="971253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Integrated Strategy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3179" y="3835965"/>
            <a:ext cx="15541639" cy="2900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Coverage: Dead zones &lt; 10%.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Interference: Reduced overlap.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Capacity: Higher user support.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Metric: Average signal &gt; -65 dBm.</a:t>
            </a:r>
          </a:p>
        </p:txBody>
      </p:sp>
      <p:sp>
        <p:nvSpPr>
          <p:cNvPr id="3" name="AutoShape 3"/>
          <p:cNvSpPr/>
          <p:nvPr/>
        </p:nvSpPr>
        <p:spPr>
          <a:xfrm>
            <a:off x="2147105" y="3350190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213179" y="7872587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177769" y="1999615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4400"/>
            <a:ext cx="971253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Expected Outcomes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455466"/>
            <a:ext cx="16230600" cy="362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u="sng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-US" sz="3099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Wi-Fi network at Amrita University has coverage gaps in classrooms, hostels, and outdoor spaces.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u="sng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r>
              <a:rPr lang="en-US" sz="3099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 user density and interference degrade performance.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u="sng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Approach:</a:t>
            </a:r>
            <a:r>
              <a:rPr lang="en-US" sz="3099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</a:t>
            </a:r>
            <a:r>
              <a:rPr lang="en-US" sz="3099" spc="145" dirty="0" err="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Netspot</a:t>
            </a:r>
            <a:r>
              <a:rPr lang="en-US" sz="3099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simulate Wi-Fi coverage and measure signal strength.</a:t>
            </a:r>
          </a:p>
          <a:p>
            <a:pPr marL="0" lvl="0" indent="0" algn="just">
              <a:lnSpc>
                <a:spcPts val="5703"/>
              </a:lnSpc>
            </a:pPr>
            <a:endParaRPr lang="en-US" sz="3099" spc="145" dirty="0">
              <a:solidFill>
                <a:srgbClr val="0F466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2147105" y="2864916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147105" y="7442125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200934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4400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82898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75023" y="3408395"/>
            <a:ext cx="14137955" cy="2834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coverage and signal strength using </a:t>
            </a:r>
            <a:r>
              <a:rPr lang="en-US" sz="3099" spc="145" dirty="0" err="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Netspot</a:t>
            </a:r>
            <a:r>
              <a:rPr lang="en-US" sz="3099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Wi-Fi dead zones across the campus.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 an optimized acces</a:t>
            </a:r>
            <a:r>
              <a:rPr lang="en-US" sz="3099" u="none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099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 (AP) placement strategy.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 dirty="0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 frequency planning, beamforming, and MIMO techniques.</a:t>
            </a:r>
          </a:p>
        </p:txBody>
      </p:sp>
      <p:sp>
        <p:nvSpPr>
          <p:cNvPr id="3" name="AutoShape 3"/>
          <p:cNvSpPr/>
          <p:nvPr/>
        </p:nvSpPr>
        <p:spPr>
          <a:xfrm>
            <a:off x="2147105" y="2864916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147105" y="7442125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200934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4400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Objectives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82898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C2BF824-0C4B-DA1E-4082-AE2EBEE54A49}"/>
              </a:ext>
            </a:extLst>
          </p:cNvPr>
          <p:cNvSpPr txBox="1"/>
          <p:nvPr/>
        </p:nvSpPr>
        <p:spPr>
          <a:xfrm>
            <a:off x="1306043" y="3217341"/>
            <a:ext cx="15541639" cy="362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Collected Wi-Fi signal strength records (Signal in dBm, Channel</a:t>
            </a:r>
            <a:r>
              <a:rPr lang="en-US" sz="3099" u="none" spc="145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 APs</a:t>
            </a:r>
            <a:r>
              <a:rPr lang="en-US" sz="3099" spc="145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Tool: </a:t>
            </a:r>
            <a:r>
              <a:rPr lang="en-US" sz="3099" spc="145" dirty="0" err="1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Netspot</a:t>
            </a:r>
            <a:r>
              <a:rPr lang="en-US" sz="3099" spc="145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simulation and signal measurement.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Analysis: Python with Pandas, Matplotlib, and DBSCAN(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Density-Based Spatial Clustering of Applications with Noise</a:t>
            </a:r>
            <a:r>
              <a:rPr lang="en-US" sz="3099" spc="145" dirty="0">
                <a:solidFill>
                  <a:schemeClr val="tx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clustering to detect dead zones.</a:t>
            </a:r>
          </a:p>
          <a:p>
            <a:pPr algn="just">
              <a:lnSpc>
                <a:spcPts val="5703"/>
              </a:lnSpc>
            </a:pPr>
            <a:endParaRPr lang="en-US" sz="3099" spc="145" dirty="0">
              <a:solidFill>
                <a:schemeClr val="tx2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98A62B13-FF52-CC2B-B420-ED859DB82EF0}"/>
              </a:ext>
            </a:extLst>
          </p:cNvPr>
          <p:cNvSpPr/>
          <p:nvPr/>
        </p:nvSpPr>
        <p:spPr>
          <a:xfrm>
            <a:off x="2147105" y="2864916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r>
              <a:rPr lang="en-IN" dirty="0"/>
              <a:t>f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A7871B2-7F85-9072-E8A7-D528852C4A46}"/>
              </a:ext>
            </a:extLst>
          </p:cNvPr>
          <p:cNvSpPr/>
          <p:nvPr/>
        </p:nvSpPr>
        <p:spPr>
          <a:xfrm>
            <a:off x="2147105" y="7442125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C651A3B-3601-0B75-A357-F6956F1E7084}"/>
              </a:ext>
            </a:extLst>
          </p:cNvPr>
          <p:cNvSpPr/>
          <p:nvPr/>
        </p:nvSpPr>
        <p:spPr>
          <a:xfrm>
            <a:off x="8236864" y="200934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2D75380-888C-3E1A-C6F8-50FCB881D114}"/>
              </a:ext>
            </a:extLst>
          </p:cNvPr>
          <p:cNvSpPr txBox="1"/>
          <p:nvPr/>
        </p:nvSpPr>
        <p:spPr>
          <a:xfrm>
            <a:off x="1028700" y="931976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E694BCE-1701-0C55-B96F-EE0A6379D8DB}"/>
              </a:ext>
            </a:extLst>
          </p:cNvPr>
          <p:cNvSpPr/>
          <p:nvPr/>
        </p:nvSpPr>
        <p:spPr>
          <a:xfrm>
            <a:off x="8304001" y="82898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49811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2147105" y="2864916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247792" y="8191500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03311" y="21572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203311" y="867311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236DE0-1335-F422-9942-E8EDC3033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397863"/>
              </p:ext>
            </p:extLst>
          </p:nvPr>
        </p:nvGraphicFramePr>
        <p:xfrm>
          <a:off x="3810000" y="3322622"/>
          <a:ext cx="11125200" cy="4387260"/>
        </p:xfrm>
        <a:graphic>
          <a:graphicData uri="http://schemas.openxmlformats.org/drawingml/2006/table">
            <a:tbl>
              <a:tblPr/>
              <a:tblGrid>
                <a:gridCol w="3708400">
                  <a:extLst>
                    <a:ext uri="{9D8B030D-6E8A-4147-A177-3AD203B41FA5}">
                      <a16:colId xmlns:a16="http://schemas.microsoft.com/office/drawing/2014/main" val="1326793022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1058274085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229251410"/>
                    </a:ext>
                  </a:extLst>
                </a:gridCol>
              </a:tblGrid>
              <a:tr h="61437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Signal (dBm)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Means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870230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 dBm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Excellent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Perfect signal strength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109638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-50 dBm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Reliable for HD video &amp; gaming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022171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-60 dBm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OK for general use (browsing, calls)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933411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-70 dBm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Usable, but might lag or buffer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679750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-80 dBm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connection, likely unstable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686"/>
                  </a:ext>
                </a:extLst>
              </a:tr>
              <a:tr h="614370"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-90 dBm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Barely usable, may not connect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434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6A0C19-5022-8490-ED8E-FA509E609A87}"/>
              </a:ext>
            </a:extLst>
          </p:cNvPr>
          <p:cNvSpPr txBox="1"/>
          <p:nvPr/>
        </p:nvSpPr>
        <p:spPr>
          <a:xfrm>
            <a:off x="457200" y="419100"/>
            <a:ext cx="115688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RSSI - Received Signal Strength Indicator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09201" y="3252644"/>
            <a:ext cx="15541639" cy="2900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Average: -71.50 dBm (moderate).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Minimum: -90 dBm (poor).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 Zone</a:t>
            </a:r>
            <a:r>
              <a:rPr lang="en-US" sz="3099" u="none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</a:t>
            </a: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38.04% of readings ≤ -80 dBm.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Channels: Mostly 5 GHz (e.g., 161), some 2.4 GHz (e.g., 6).</a:t>
            </a:r>
          </a:p>
        </p:txBody>
      </p:sp>
      <p:sp>
        <p:nvSpPr>
          <p:cNvPr id="3" name="AutoShape 3"/>
          <p:cNvSpPr/>
          <p:nvPr/>
        </p:nvSpPr>
        <p:spPr>
          <a:xfrm>
            <a:off x="2147105" y="2864916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147105" y="7442125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200934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4400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Signal Strength Insights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82898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742273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1469858"/>
            <a:ext cx="8666073" cy="5838767"/>
          </a:xfrm>
          <a:custGeom>
            <a:avLst/>
            <a:gdLst/>
            <a:ahLst/>
            <a:cxnLst/>
            <a:rect l="l" t="t" r="r" b="b"/>
            <a:pathLst>
              <a:path w="8666073" h="5838767">
                <a:moveTo>
                  <a:pt x="0" y="0"/>
                </a:moveTo>
                <a:lnTo>
                  <a:pt x="8666073" y="0"/>
                </a:lnTo>
                <a:lnTo>
                  <a:pt x="8666073" y="5838767"/>
                </a:lnTo>
                <a:lnTo>
                  <a:pt x="0" y="58387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101241" y="1315750"/>
            <a:ext cx="7158059" cy="6146983"/>
          </a:xfrm>
          <a:custGeom>
            <a:avLst/>
            <a:gdLst/>
            <a:ahLst/>
            <a:cxnLst/>
            <a:rect l="l" t="t" r="r" b="b"/>
            <a:pathLst>
              <a:path w="7158059" h="6146983">
                <a:moveTo>
                  <a:pt x="0" y="0"/>
                </a:moveTo>
                <a:lnTo>
                  <a:pt x="7158059" y="0"/>
                </a:lnTo>
                <a:lnTo>
                  <a:pt x="7158059" y="6146983"/>
                </a:lnTo>
                <a:lnTo>
                  <a:pt x="0" y="61469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3181" y="3252644"/>
            <a:ext cx="15541639" cy="2900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Method: DBSCAN clustering on signals ≤ -80 dBm.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Findings: Clusters of poor signals indicate dead zones (e.g., classrooms, hostels).</a:t>
            </a:r>
          </a:p>
          <a:p>
            <a:pPr marL="669286" lvl="1" indent="-334643" algn="just">
              <a:lnSpc>
                <a:spcPts val="5703"/>
              </a:lnSpc>
              <a:buFont typeface="Arial"/>
              <a:buChar char="•"/>
            </a:pPr>
            <a:r>
              <a:rPr lang="en-US" sz="3099" spc="145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Issue: Uneven coverage despite 11 APs.</a:t>
            </a:r>
          </a:p>
        </p:txBody>
      </p:sp>
      <p:sp>
        <p:nvSpPr>
          <p:cNvPr id="3" name="AutoShape 3"/>
          <p:cNvSpPr/>
          <p:nvPr/>
        </p:nvSpPr>
        <p:spPr>
          <a:xfrm>
            <a:off x="2147105" y="2864916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2147105" y="7442125"/>
            <a:ext cx="1379241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236864" y="200934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14400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Dead Zone Detection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82898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742273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617662" y="1028700"/>
            <a:ext cx="10249224" cy="7046341"/>
          </a:xfrm>
          <a:custGeom>
            <a:avLst/>
            <a:gdLst/>
            <a:ahLst/>
            <a:cxnLst/>
            <a:rect l="l" t="t" r="r" b="b"/>
            <a:pathLst>
              <a:path w="10249224" h="7046341">
                <a:moveTo>
                  <a:pt x="0" y="0"/>
                </a:moveTo>
                <a:lnTo>
                  <a:pt x="10249223" y="0"/>
                </a:lnTo>
                <a:lnTo>
                  <a:pt x="10249223" y="7046341"/>
                </a:lnTo>
                <a:lnTo>
                  <a:pt x="0" y="70463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708</Words>
  <Application>Microsoft Office PowerPoint</Application>
  <PresentationFormat>Custom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Cormorant Garamond Bold Italics</vt:lpstr>
      <vt:lpstr>Times New Roman Bold</vt:lpstr>
      <vt:lpstr>Quicksand Bold</vt:lpstr>
      <vt:lpstr>Arial</vt:lpstr>
      <vt:lpstr>Anton</vt:lpstr>
      <vt:lpstr>Quicksand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Wi-Fi Coverage Optimization for a Smart Campus</dc:title>
  <dc:creator>bhavya</dc:creator>
  <cp:lastModifiedBy>Bhavya Kosuri</cp:lastModifiedBy>
  <cp:revision>2</cp:revision>
  <dcterms:created xsi:type="dcterms:W3CDTF">2006-08-16T00:00:00Z</dcterms:created>
  <dcterms:modified xsi:type="dcterms:W3CDTF">2025-04-07T12:29:25Z</dcterms:modified>
  <dc:identifier>DAGj4TpfAQU</dc:identifier>
</cp:coreProperties>
</file>