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imes New Roman Bold" charset="1" panose="02030802070405020303"/>
      <p:regular r:id="rId14"/>
    </p:embeddedFont>
    <p:embeddedFont>
      <p:font typeface="Times New Roman" charset="1" panose="02030502070405020303"/>
      <p:regular r:id="rId15"/>
    </p:embeddedFont>
    <p:embeddedFont>
      <p:font typeface="Times New Roman Bold Italics" charset="1" panose="020308020704050903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84836" y="3993548"/>
            <a:ext cx="11118328" cy="3725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227"/>
              </a:lnSpc>
            </a:pPr>
            <a:r>
              <a:rPr lang="en-US" b="true" sz="13779">
                <a:solidFill>
                  <a:srgbClr val="7ED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ECO FOOD CONNECT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37539" y="7783691"/>
            <a:ext cx="12812922" cy="2796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9" spc="3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Bhavya Likhitha Bukka</a:t>
            </a:r>
          </a:p>
          <a:p>
            <a:pPr algn="ctr">
              <a:lnSpc>
                <a:spcPts val="5444"/>
              </a:lnSpc>
            </a:pPr>
            <a:r>
              <a:rPr lang="en-US" sz="3889" spc="3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Tanmay Devraj Pillai</a:t>
            </a:r>
          </a:p>
          <a:p>
            <a:pPr algn="ctr">
              <a:lnSpc>
                <a:spcPts val="5444"/>
              </a:lnSpc>
            </a:pPr>
            <a:r>
              <a:rPr lang="en-US" sz="3889" spc="3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Akshay Raj Chevala</a:t>
            </a:r>
          </a:p>
          <a:p>
            <a:pPr algn="ctr" marL="0" indent="0" lvl="0">
              <a:lnSpc>
                <a:spcPts val="5444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207975" y="-777585"/>
            <a:ext cx="4925018" cy="4504433"/>
          </a:xfrm>
          <a:custGeom>
            <a:avLst/>
            <a:gdLst/>
            <a:ahLst/>
            <a:cxnLst/>
            <a:rect r="r" b="b" t="t" l="l"/>
            <a:pathLst>
              <a:path h="4504433" w="4925018">
                <a:moveTo>
                  <a:pt x="0" y="0"/>
                </a:moveTo>
                <a:lnTo>
                  <a:pt x="4925018" y="0"/>
                </a:lnTo>
                <a:lnTo>
                  <a:pt x="4925018" y="4504433"/>
                </a:lnTo>
                <a:lnTo>
                  <a:pt x="0" y="450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9337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173029" y="521347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43614" y="9741523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77220" y="2675638"/>
            <a:ext cx="10930730" cy="5626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U.S. wastes 133 billion pounds of food yearly</a:t>
            </a:r>
          </a:p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Restaurants generate surplus food but lack efficient redistribution systems.</a:t>
            </a:r>
          </a:p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coordination among stakeholders</a:t>
            </a:r>
          </a:p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unified platform can streamline food redistribution and reduce waste.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0541" y="981075"/>
            <a:ext cx="14786917" cy="985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5"/>
              </a:lnSpc>
            </a:pPr>
            <a:r>
              <a:rPr lang="en-US" b="true" sz="6165" spc="616">
                <a:solidFill>
                  <a:srgbClr val="7ED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531542" y="2209735"/>
            <a:ext cx="5727758" cy="6586570"/>
          </a:xfrm>
          <a:custGeom>
            <a:avLst/>
            <a:gdLst/>
            <a:ahLst/>
            <a:cxnLst/>
            <a:rect r="r" b="b" t="t" l="l"/>
            <a:pathLst>
              <a:path h="6586570" w="5727758">
                <a:moveTo>
                  <a:pt x="0" y="0"/>
                </a:moveTo>
                <a:lnTo>
                  <a:pt x="5727758" y="0"/>
                </a:lnTo>
                <a:lnTo>
                  <a:pt x="5727758" y="6586571"/>
                </a:lnTo>
                <a:lnTo>
                  <a:pt x="0" y="6586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5865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173029" y="521347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43614" y="9741523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0" y="2900127"/>
            <a:ext cx="8481365" cy="617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EcoFood Connect bridges the gap between restaurants, food banks, logistics companies, and waste management firms. </a:t>
            </a:r>
          </a:p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Smoothening the process of food donation. </a:t>
            </a:r>
          </a:p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the transportation of surplus food. Appropriate disposal of non-edible food waste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0541" y="1168148"/>
            <a:ext cx="14786917" cy="985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5"/>
              </a:lnSpc>
            </a:pPr>
            <a:r>
              <a:rPr lang="en-US" b="true" sz="6165" spc="616">
                <a:solidFill>
                  <a:srgbClr val="7ED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SOLUTION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952314" y="2928702"/>
            <a:ext cx="9144000" cy="5734455"/>
          </a:xfrm>
          <a:custGeom>
            <a:avLst/>
            <a:gdLst/>
            <a:ahLst/>
            <a:cxnLst/>
            <a:rect r="r" b="b" t="t" l="l"/>
            <a:pathLst>
              <a:path h="5734455" w="9144000">
                <a:moveTo>
                  <a:pt x="0" y="0"/>
                </a:moveTo>
                <a:lnTo>
                  <a:pt x="9144000" y="0"/>
                </a:lnTo>
                <a:lnTo>
                  <a:pt x="9144000" y="5734455"/>
                </a:lnTo>
                <a:lnTo>
                  <a:pt x="0" y="5734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17" t="-5622" r="0" b="-5622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173029" y="521347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43614" y="9741523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750541" y="753811"/>
            <a:ext cx="14786917" cy="1814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5"/>
              </a:lnSpc>
            </a:pPr>
            <a:r>
              <a:rPr lang="en-US" b="true" sz="6165" spc="616">
                <a:solidFill>
                  <a:srgbClr val="7ED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UML DIAGRAM</a:t>
            </a:r>
          </a:p>
          <a:p>
            <a:pPr algn="ctr">
              <a:lnSpc>
                <a:spcPts val="653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2630" y="2000250"/>
            <a:ext cx="18162740" cy="8286750"/>
          </a:xfrm>
          <a:custGeom>
            <a:avLst/>
            <a:gdLst/>
            <a:ahLst/>
            <a:cxnLst/>
            <a:rect r="r" b="b" t="t" l="l"/>
            <a:pathLst>
              <a:path h="8286750" w="18162740">
                <a:moveTo>
                  <a:pt x="0" y="0"/>
                </a:moveTo>
                <a:lnTo>
                  <a:pt x="18162740" y="0"/>
                </a:lnTo>
                <a:lnTo>
                  <a:pt x="18162740" y="8286750"/>
                </a:lnTo>
                <a:lnTo>
                  <a:pt x="0" y="828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573735"/>
            <a:ext cx="9158735" cy="4831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2595" indent="-476298" lvl="1">
              <a:lnSpc>
                <a:spcPts val="4676"/>
              </a:lnSpc>
              <a:buFont typeface="Arial"/>
              <a:buChar char="•"/>
            </a:pPr>
            <a:r>
              <a:rPr lang="en-US" sz="4412" spc="4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Coordination</a:t>
            </a:r>
          </a:p>
          <a:p>
            <a:pPr algn="l">
              <a:lnSpc>
                <a:spcPts val="4676"/>
              </a:lnSpc>
            </a:pPr>
          </a:p>
          <a:p>
            <a:pPr algn="l" marL="952595" indent="-476298" lvl="1">
              <a:lnSpc>
                <a:spcPts val="4676"/>
              </a:lnSpc>
              <a:buFont typeface="Arial"/>
              <a:buChar char="•"/>
            </a:pPr>
            <a:r>
              <a:rPr lang="en-US" sz="4412" spc="4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Metrics</a:t>
            </a:r>
          </a:p>
          <a:p>
            <a:pPr algn="l">
              <a:lnSpc>
                <a:spcPts val="4676"/>
              </a:lnSpc>
            </a:pPr>
          </a:p>
          <a:p>
            <a:pPr algn="l" marL="952595" indent="-476298" lvl="1">
              <a:lnSpc>
                <a:spcPts val="4676"/>
              </a:lnSpc>
              <a:buFont typeface="Arial"/>
              <a:buChar char="•"/>
            </a:pPr>
            <a:r>
              <a:rPr lang="en-US" sz="4412" spc="4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Role-Based Functionality</a:t>
            </a:r>
          </a:p>
          <a:p>
            <a:pPr algn="l">
              <a:lnSpc>
                <a:spcPts val="4676"/>
              </a:lnSpc>
            </a:pPr>
          </a:p>
          <a:p>
            <a:pPr algn="l" marL="952595" indent="-476298" lvl="1">
              <a:lnSpc>
                <a:spcPts val="4676"/>
              </a:lnSpc>
              <a:buFont typeface="Arial"/>
              <a:buChar char="•"/>
            </a:pPr>
            <a:r>
              <a:rPr lang="en-US" sz="4412" spc="4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Waste Management Integration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50541" y="1168148"/>
            <a:ext cx="14786917" cy="985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5"/>
              </a:lnSpc>
            </a:pPr>
            <a:r>
              <a:rPr lang="en-US" b="true" sz="6165" spc="616">
                <a:solidFill>
                  <a:srgbClr val="7ED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ADVANCED FEATURES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680501" y="2970167"/>
            <a:ext cx="8607499" cy="5734455"/>
          </a:xfrm>
          <a:custGeom>
            <a:avLst/>
            <a:gdLst/>
            <a:ahLst/>
            <a:cxnLst/>
            <a:rect r="r" b="b" t="t" l="l"/>
            <a:pathLst>
              <a:path h="5734455" w="8607499">
                <a:moveTo>
                  <a:pt x="0" y="0"/>
                </a:moveTo>
                <a:lnTo>
                  <a:pt x="8607499" y="0"/>
                </a:lnTo>
                <a:lnTo>
                  <a:pt x="8607499" y="5734455"/>
                </a:lnTo>
                <a:lnTo>
                  <a:pt x="0" y="5734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173029" y="521347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643614" y="9741523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173029" y="521347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43614" y="9741523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076699" y="2282481"/>
            <a:ext cx="7182601" cy="6368815"/>
          </a:xfrm>
          <a:custGeom>
            <a:avLst/>
            <a:gdLst/>
            <a:ahLst/>
            <a:cxnLst/>
            <a:rect r="r" b="b" t="t" l="l"/>
            <a:pathLst>
              <a:path h="6368815" w="7182601">
                <a:moveTo>
                  <a:pt x="0" y="0"/>
                </a:moveTo>
                <a:lnTo>
                  <a:pt x="7182601" y="0"/>
                </a:lnTo>
                <a:lnTo>
                  <a:pt x="7182601" y="6368815"/>
                </a:lnTo>
                <a:lnTo>
                  <a:pt x="0" y="6368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41" t="0" r="-7541" b="-1096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3633" y="1973867"/>
            <a:ext cx="9574054" cy="737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8"/>
              </a:lnSpc>
            </a:pPr>
            <a:r>
              <a:rPr lang="en-US" sz="3612" spc="361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Food Donation Request Workflow</a:t>
            </a:r>
          </a:p>
          <a:p>
            <a:pPr algn="l">
              <a:lnSpc>
                <a:spcPts val="3828"/>
              </a:lnSpc>
            </a:pPr>
          </a:p>
          <a:p>
            <a:pPr algn="l" marL="779879" indent="-389940" lvl="1">
              <a:lnSpc>
                <a:spcPts val="3828"/>
              </a:lnSpc>
              <a:buFont typeface="Arial"/>
              <a:buChar char="•"/>
            </a:pPr>
            <a:r>
              <a:rPr lang="en-US" sz="3612" spc="3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 Manager creates a donation request</a:t>
            </a:r>
          </a:p>
          <a:p>
            <a:pPr algn="l">
              <a:lnSpc>
                <a:spcPts val="3828"/>
              </a:lnSpc>
            </a:pPr>
          </a:p>
          <a:p>
            <a:pPr algn="l" marL="779879" indent="-389940" lvl="1">
              <a:lnSpc>
                <a:spcPts val="3828"/>
              </a:lnSpc>
              <a:buFont typeface="Arial"/>
              <a:buChar char="•"/>
            </a:pPr>
            <a:r>
              <a:rPr lang="en-US" sz="3612" spc="3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Bank Manager reviews and approves/rejects the request.</a:t>
            </a:r>
          </a:p>
          <a:p>
            <a:pPr algn="l">
              <a:lnSpc>
                <a:spcPts val="3828"/>
              </a:lnSpc>
            </a:pPr>
          </a:p>
          <a:p>
            <a:pPr algn="l" marL="779879" indent="-389940" lvl="1">
              <a:lnSpc>
                <a:spcPts val="3828"/>
              </a:lnSpc>
              <a:buFont typeface="Arial"/>
              <a:buChar char="•"/>
            </a:pPr>
            <a:r>
              <a:rPr lang="en-US" sz="3612" spc="3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Inspector evaluates the food</a:t>
            </a:r>
          </a:p>
          <a:p>
            <a:pPr algn="l">
              <a:lnSpc>
                <a:spcPts val="3828"/>
              </a:lnSpc>
            </a:pPr>
            <a:r>
              <a:rPr lang="en-US" sz="3612" spc="3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 marL="779879" indent="-389940" lvl="1">
              <a:lnSpc>
                <a:spcPts val="3828"/>
              </a:lnSpc>
              <a:buFont typeface="Arial"/>
              <a:buChar char="•"/>
            </a:pPr>
            <a:r>
              <a:rPr lang="en-US" sz="3612" spc="3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Logistics Coordinator assigns a driver and schedules pickup.</a:t>
            </a:r>
          </a:p>
          <a:p>
            <a:pPr algn="l">
              <a:lnSpc>
                <a:spcPts val="3828"/>
              </a:lnSpc>
            </a:pPr>
          </a:p>
          <a:p>
            <a:pPr algn="l" marL="779879" indent="-389940" lvl="1">
              <a:lnSpc>
                <a:spcPts val="3828"/>
              </a:lnSpc>
              <a:buFont typeface="Arial"/>
              <a:buChar char="•"/>
            </a:pPr>
            <a:r>
              <a:rPr lang="en-US" sz="3612" spc="3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is delivered, and the request is marked as "Completed."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0541" y="666384"/>
            <a:ext cx="14786917" cy="985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5"/>
              </a:lnSpc>
            </a:pPr>
            <a:r>
              <a:rPr lang="en-US" b="true" sz="6165" spc="616">
                <a:solidFill>
                  <a:srgbClr val="7ED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 CASE HIGHLIGHT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173029" y="521347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43614" y="9741523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98975" y="2602727"/>
            <a:ext cx="9574054" cy="617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food waste</a:t>
            </a:r>
          </a:p>
          <a:p>
            <a:pPr algn="l">
              <a:lnSpc>
                <a:spcPts val="4358"/>
              </a:lnSpc>
            </a:pPr>
          </a:p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Lowers greenhouse gas emissions and landfill waste.</a:t>
            </a:r>
          </a:p>
          <a:p>
            <a:pPr algn="l">
              <a:lnSpc>
                <a:spcPts val="4358"/>
              </a:lnSpc>
            </a:pPr>
          </a:p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Empowers collaboration</a:t>
            </a:r>
          </a:p>
          <a:p>
            <a:pPr algn="l">
              <a:lnSpc>
                <a:spcPts val="4358"/>
              </a:lnSpc>
            </a:pPr>
          </a:p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operational efficiency for restaurants, food banks, and logistics providers.</a:t>
            </a:r>
          </a:p>
          <a:p>
            <a:pPr algn="l">
              <a:lnSpc>
                <a:spcPts val="435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50541" y="906029"/>
            <a:ext cx="14786917" cy="985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5"/>
              </a:lnSpc>
            </a:pPr>
            <a:r>
              <a:rPr lang="en-US" b="true" sz="6165" spc="616">
                <a:solidFill>
                  <a:srgbClr val="7ED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AND VISION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643162" y="2326551"/>
            <a:ext cx="7065080" cy="6759568"/>
          </a:xfrm>
          <a:custGeom>
            <a:avLst/>
            <a:gdLst/>
            <a:ahLst/>
            <a:cxnLst/>
            <a:rect r="r" b="b" t="t" l="l"/>
            <a:pathLst>
              <a:path h="6759568" w="7065080">
                <a:moveTo>
                  <a:pt x="0" y="0"/>
                </a:moveTo>
                <a:lnTo>
                  <a:pt x="7065080" y="0"/>
                </a:lnTo>
                <a:lnTo>
                  <a:pt x="7065080" y="6759568"/>
                </a:lnTo>
                <a:lnTo>
                  <a:pt x="0" y="675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39" t="0" r="-1639" b="-7947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1340319"/>
            <a:ext cx="11402580" cy="2437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891"/>
              </a:lnSpc>
              <a:spcBef>
                <a:spcPct val="0"/>
              </a:spcBef>
            </a:pPr>
            <a:r>
              <a:rPr lang="en-US" b="true" sz="12779" i="true">
                <a:solidFill>
                  <a:srgbClr val="7ED957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10668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92202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681491" y="3777974"/>
            <a:ext cx="4925018" cy="4925018"/>
          </a:xfrm>
          <a:custGeom>
            <a:avLst/>
            <a:gdLst/>
            <a:ahLst/>
            <a:cxnLst/>
            <a:rect r="r" b="b" t="t" l="l"/>
            <a:pathLst>
              <a:path h="4925018" w="4925018">
                <a:moveTo>
                  <a:pt x="0" y="0"/>
                </a:moveTo>
                <a:lnTo>
                  <a:pt x="4925018" y="0"/>
                </a:lnTo>
                <a:lnTo>
                  <a:pt x="4925018" y="4925018"/>
                </a:lnTo>
                <a:lnTo>
                  <a:pt x="0" y="4925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DAGYxJ0Z1mc</dc:identifier>
  <dcterms:modified xsi:type="dcterms:W3CDTF">2011-08-01T06:04:30Z</dcterms:modified>
  <cp:revision>1</cp:revision>
  <dc:title>White Blue Simple Modern Enhancing Sales Strategy Presentation</dc:title>
</cp:coreProperties>
</file>