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Yq0J0jW80R1GI1bmyue3cmozk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2FE440-5F90-434F-8BF4-9D2D301ECAD5}">
  <a:tblStyle styleId="{9E2FE440-5F90-434F-8BF4-9D2D301ECAD5}"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s://github.com/bhavyanayak20"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drive.google.com/drive/folders/1sEdqIAEVx6kt4YBiN3BjWZepgAoFI6dv"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29514" y="1143000"/>
          <a:ext cx="3038675" cy="5200280"/>
        </p:xfrm>
        <a:graphic>
          <a:graphicData uri="http://schemas.openxmlformats.org/drawingml/2006/table">
            <a:tbl>
              <a:tblPr firstRow="1" bandRow="1">
                <a:noFill/>
                <a:tableStyleId>{9E2FE440-5F90-434F-8BF4-9D2D301ECAD5}</a:tableStyleId>
              </a:tblPr>
              <a:tblGrid>
                <a:gridCol w="75267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6752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b="0" u="none" strike="noStrike" cap="none"/>
                        <a:t>Java Basics, OOPS, Generics, Collections, Arrays, Loops, Lambda Exp, Stream API</a:t>
                      </a:r>
                      <a:endParaRPr/>
                    </a:p>
                    <a:p>
                      <a:pPr marL="0" marR="0" lvl="0" indent="0" algn="l" rtl="0">
                        <a:spcBef>
                          <a:spcPts val="0"/>
                        </a:spcBef>
                        <a:spcAft>
                          <a:spcPts val="0"/>
                        </a:spcAft>
                        <a:buNone/>
                      </a:pPr>
                      <a:r>
                        <a:rPr lang="en-US" sz="800" b="0" u="none" strike="noStrike" cap="none"/>
                        <a:t>Junit, Mockito, Servlets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7785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IOC &amp; 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8395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REST controllers, Implementation of GET, POST, PUT &amp; DELETE, Bean Validation &amp; Exception Handling, Testing Services, Controller &amp; Repository layer</a:t>
                      </a:r>
                      <a:endParaRPr sz="800">
                        <a:solidFill>
                          <a:schemeClr val="dk1"/>
                        </a:solidFill>
                      </a:endParaRPr>
                    </a:p>
                  </a:txBody>
                  <a:tcPr marL="91450" marR="91450" marT="45725" marB="45725"/>
                </a:tc>
                <a:extLst>
                  <a:ext uri="{0D108BD9-81ED-4DB2-BD59-A6C34878D82A}">
                    <a16:rowId xmlns:a16="http://schemas.microsoft.com/office/drawing/2014/main" val="10002"/>
                  </a:ext>
                </a:extLst>
              </a:tr>
              <a:tr h="42132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Implement DAO layer using spring Data repositories, Transaction Management</a:t>
                      </a:r>
                      <a:endParaRPr sz="800">
                        <a:solidFill>
                          <a:schemeClr val="dk1"/>
                        </a:solidFill>
                      </a:endParaRPr>
                    </a:p>
                  </a:txBody>
                  <a:tcPr marL="91450" marR="91450" marT="45725" marB="45725"/>
                </a:tc>
                <a:extLst>
                  <a:ext uri="{0D108BD9-81ED-4DB2-BD59-A6C34878D82A}">
                    <a16:rowId xmlns:a16="http://schemas.microsoft.com/office/drawing/2014/main" val="10003"/>
                  </a:ext>
                </a:extLst>
              </a:tr>
              <a:tr h="652650">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Spring Boot Starters, annotations, Messaging Service, Swagger API documents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63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Eureka, Netflix Hystrix, Netflix Zuul &amp; Config Server</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43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Components, Hooks, Event handling, Redux, Reducers.</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63725">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Database</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My SQL RDBMS Basics</a:t>
                      </a:r>
                      <a:endParaRPr/>
                    </a:p>
                    <a:p>
                      <a:pPr marL="0" marR="0" lvl="1" indent="0" algn="l" rtl="0">
                        <a:spcBef>
                          <a:spcPts val="0"/>
                        </a:spcBef>
                        <a:spcAft>
                          <a:spcPts val="0"/>
                        </a:spcAft>
                        <a:buClr>
                          <a:schemeClr val="dk1"/>
                        </a:buClr>
                        <a:buSzPts val="800"/>
                        <a:buFont typeface="Arial"/>
                        <a:buNone/>
                      </a:pP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377850">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UI Tech</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solidFill>
                            <a:schemeClr val="dk1"/>
                          </a:solidFill>
                          <a:latin typeface="Verdana"/>
                          <a:ea typeface="Verdana"/>
                          <a:cs typeface="Verdana"/>
                          <a:sym typeface="Verdana"/>
                        </a:rPr>
                        <a:t>HTML 5 &amp; CSS 3, JavaScript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8"/>
                  </a:ext>
                </a:extLst>
              </a:tr>
              <a:tr h="421325">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Tools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1"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Git, Postman, Maven, IDE</a:t>
                      </a:r>
                      <a:endParaRPr/>
                    </a:p>
                    <a:p>
                      <a:pPr marL="0" marR="0" lvl="1" indent="0" algn="l" rtl="0">
                        <a:spcBef>
                          <a:spcPts val="0"/>
                        </a:spcBef>
                        <a:spcAft>
                          <a:spcPts val="0"/>
                        </a:spcAft>
                        <a:buClr>
                          <a:schemeClr val="dk1"/>
                        </a:buClr>
                        <a:buSzPts val="800"/>
                        <a:buFont typeface="Arial"/>
                        <a:buNone/>
                      </a:pPr>
                      <a:endParaRPr sz="800" u="none" strike="noStrike" cap="none">
                        <a:solidFill>
                          <a:schemeClr val="dk1"/>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9"/>
                  </a:ext>
                </a:extLst>
              </a:tr>
              <a:tr h="515250">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Add On skills</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800"/>
                        <a:buFont typeface="Verdana"/>
                        <a:buNone/>
                      </a:pPr>
                      <a:r>
                        <a:rPr lang="en-US" sz="800" b="0" i="0" u="none" strike="noStrike" cap="none">
                          <a:solidFill>
                            <a:srgbClr val="000000"/>
                          </a:solidFill>
                          <a:latin typeface="Verdana"/>
                          <a:ea typeface="Verdana"/>
                          <a:cs typeface="Verdana"/>
                          <a:sym typeface="Verdana"/>
                        </a:rPr>
                        <a:t>Communications, Team management. Peer learning</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837113" y="2914201"/>
            <a:ext cx="4008437" cy="3092899"/>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a:t>Pharmacy Management System</a:t>
            </a:r>
            <a:endParaRPr/>
          </a:p>
          <a:p>
            <a:pPr marL="0" lvl="0" indent="0" algn="l" rtl="0">
              <a:lnSpc>
                <a:spcPct val="114000"/>
              </a:lnSpc>
              <a:spcBef>
                <a:spcPts val="1000"/>
              </a:spcBef>
              <a:spcAft>
                <a:spcPts val="0"/>
              </a:spcAft>
              <a:buClr>
                <a:schemeClr val="dk1"/>
              </a:buClr>
              <a:buSzPts val="1000"/>
              <a:buNone/>
            </a:pPr>
            <a:r>
              <a:rPr lang="en-US"/>
              <a:t>Completed end to end case study of Pharmacy Management System with microservice architecture, JWT authentication, Swagger and payment testing using Paytm, database using MongoDB, React js used for user interface.</a:t>
            </a:r>
            <a:endParaRPr b="1"/>
          </a:p>
          <a:p>
            <a:pPr marL="0" lvl="0" indent="0" algn="l" rtl="0">
              <a:lnSpc>
                <a:spcPct val="114000"/>
              </a:lnSpc>
              <a:spcBef>
                <a:spcPts val="1000"/>
              </a:spcBef>
              <a:spcAft>
                <a:spcPts val="0"/>
              </a:spcAft>
              <a:buClr>
                <a:schemeClr val="dk1"/>
              </a:buClr>
              <a:buSzPts val="1000"/>
              <a:buNone/>
            </a:pPr>
            <a:r>
              <a:rPr lang="en-US" b="1"/>
              <a:t>Online Cab Booking Application</a:t>
            </a:r>
            <a:endParaRPr/>
          </a:p>
          <a:p>
            <a:pPr marL="0" lvl="0" indent="0" algn="l" rtl="0">
              <a:lnSpc>
                <a:spcPct val="114000"/>
              </a:lnSpc>
              <a:spcBef>
                <a:spcPts val="1000"/>
              </a:spcBef>
              <a:spcAft>
                <a:spcPts val="0"/>
              </a:spcAft>
              <a:buClr>
                <a:schemeClr val="dk1"/>
              </a:buClr>
              <a:buSzPts val="1000"/>
              <a:buNone/>
            </a:pPr>
            <a:r>
              <a:rPr lang="en-US"/>
              <a:t>Completed end to end case study Online Cab Booking Application with Monolithic architecture, database using PostgresSQL, React js used for user interface.</a:t>
            </a:r>
            <a:endParaRPr/>
          </a:p>
          <a:p>
            <a:pPr marL="0" lvl="0" indent="0" algn="l" rtl="0">
              <a:lnSpc>
                <a:spcPct val="114000"/>
              </a:lnSpc>
              <a:spcBef>
                <a:spcPts val="1000"/>
              </a:spcBef>
              <a:spcAft>
                <a:spcPts val="0"/>
              </a:spcAft>
              <a:buClr>
                <a:schemeClr val="dk1"/>
              </a:buClr>
              <a:buSzPts val="1000"/>
              <a:buNone/>
            </a:pPr>
            <a:r>
              <a:rPr lang="en-US"/>
              <a:t>Completed JEE Full Stack 2.0 with React (duration:3 months) from </a:t>
            </a:r>
            <a:r>
              <a:rPr lang="en-US" b="1"/>
              <a:t>Capgemini India</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Mumbai</a:t>
            </a:r>
            <a:endParaRPr dirty="0"/>
          </a:p>
          <a:p>
            <a:pPr marL="0" lvl="0" indent="0" algn="l" rtl="0">
              <a:lnSpc>
                <a:spcPct val="90000"/>
              </a:lnSpc>
              <a:spcBef>
                <a:spcPts val="1000"/>
              </a:spcBef>
              <a:spcAft>
                <a:spcPts val="0"/>
              </a:spcAft>
              <a:buClr>
                <a:schemeClr val="lt1"/>
              </a:buClr>
              <a:buSzPts val="1100"/>
              <a:buNone/>
            </a:pPr>
            <a:endParaRPr dirty="0"/>
          </a:p>
        </p:txBody>
      </p:sp>
      <p:sp>
        <p:nvSpPr>
          <p:cNvPr id="220" name="Google Shape;220;p1"/>
          <p:cNvSpPr txBox="1">
            <a:spLocks noGrp="1"/>
          </p:cNvSpPr>
          <p:nvPr>
            <p:ph type="body" idx="6"/>
          </p:nvPr>
        </p:nvSpPr>
        <p:spPr>
          <a:xfrm>
            <a:off x="3274302" y="1570425"/>
            <a:ext cx="2750400" cy="325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bhavya.a.bhavya@capgemini.com</a:t>
            </a:r>
            <a:endParaRPr dirty="0"/>
          </a:p>
        </p:txBody>
      </p:sp>
      <p:sp>
        <p:nvSpPr>
          <p:cNvPr id="221" name="Google Shape;221;p1"/>
          <p:cNvSpPr txBox="1">
            <a:spLocks noGrp="1"/>
          </p:cNvSpPr>
          <p:nvPr>
            <p:ph type="body" idx="7"/>
          </p:nvPr>
        </p:nvSpPr>
        <p:spPr>
          <a:xfrm>
            <a:off x="3347919" y="1836349"/>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+91 8152065847</a:t>
            </a:r>
            <a:endParaRPr/>
          </a:p>
        </p:txBody>
      </p:sp>
      <p:sp>
        <p:nvSpPr>
          <p:cNvPr id="222" name="Google Shape;222;p1"/>
          <p:cNvSpPr txBox="1">
            <a:spLocks noGrp="1"/>
          </p:cNvSpPr>
          <p:nvPr>
            <p:ph type="body" idx="8"/>
          </p:nvPr>
        </p:nvSpPr>
        <p:spPr>
          <a:xfrm>
            <a:off x="439738" y="2906750"/>
            <a:ext cx="4057650" cy="3548854"/>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Full Stack Developer</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creating </a:t>
            </a:r>
            <a:r>
              <a:rPr lang="en-US" b="1"/>
              <a:t>microservices</a:t>
            </a:r>
            <a:r>
              <a:rPr lang="en-US"/>
              <a:t> with </a:t>
            </a:r>
            <a:r>
              <a:rPr lang="en-US" b="1"/>
              <a:t>Springboot, Spring Security with JWT, Spring Cloud API Gateway,</a:t>
            </a:r>
            <a:r>
              <a:rPr lang="en-US"/>
              <a:t> </a:t>
            </a:r>
            <a:r>
              <a:rPr lang="en-US" b="1"/>
              <a:t>Eureka server, Hystrix.</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creating </a:t>
            </a:r>
            <a:r>
              <a:rPr lang="en-US" b="1"/>
              <a:t>Single page Web </a:t>
            </a:r>
            <a:r>
              <a:rPr lang="en-US"/>
              <a:t>Application in </a:t>
            </a:r>
            <a:r>
              <a:rPr lang="en-US" b="1"/>
              <a:t>React </a:t>
            </a:r>
            <a:r>
              <a:rPr lang="en-US"/>
              <a:t>with Authentication with routes, react bootstrap, axios.</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implementing </a:t>
            </a:r>
            <a:r>
              <a:rPr lang="en-US" b="1"/>
              <a:t>RabbitMQ</a:t>
            </a:r>
            <a:endParaRPr/>
          </a:p>
          <a:p>
            <a:pPr marL="171450" lvl="0" indent="-171450" algn="l" rtl="0">
              <a:lnSpc>
                <a:spcPct val="114000"/>
              </a:lnSpc>
              <a:spcBef>
                <a:spcPts val="1000"/>
              </a:spcBef>
              <a:spcAft>
                <a:spcPts val="0"/>
              </a:spcAft>
              <a:buClr>
                <a:schemeClr val="dk1"/>
              </a:buClr>
              <a:buSzPts val="1000"/>
              <a:buFont typeface="Arial"/>
              <a:buChar char="•"/>
            </a:pPr>
            <a:r>
              <a:rPr lang="en-US"/>
              <a:t>Experience in creating documentation with </a:t>
            </a:r>
            <a:r>
              <a:rPr lang="en-US" b="1"/>
              <a:t>swagger</a:t>
            </a:r>
            <a:r>
              <a:rPr lang="en-US"/>
              <a:t> and </a:t>
            </a:r>
            <a:r>
              <a:rPr lang="en-US" b="1"/>
              <a:t>unit testing using Junit, Mockito.</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implementing </a:t>
            </a:r>
            <a:r>
              <a:rPr lang="en-US" b="1"/>
              <a:t>MongoDB</a:t>
            </a:r>
            <a:r>
              <a:rPr lang="en-US"/>
              <a:t> and </a:t>
            </a:r>
            <a:r>
              <a:rPr lang="en-US" b="1"/>
              <a:t>PostgreSQL</a:t>
            </a:r>
            <a:endParaRPr/>
          </a:p>
          <a:p>
            <a:pPr marL="0" lvl="0" indent="0" algn="l" rtl="0">
              <a:lnSpc>
                <a:spcPct val="114000"/>
              </a:lnSpc>
              <a:spcBef>
                <a:spcPts val="1000"/>
              </a:spcBef>
              <a:spcAft>
                <a:spcPts val="0"/>
              </a:spcAft>
              <a:buClr>
                <a:schemeClr val="dk1"/>
              </a:buClr>
              <a:buSzPts val="1000"/>
              <a:buNone/>
            </a:pPr>
            <a:br>
              <a:rPr lang="en-US"/>
            </a:br>
            <a:endParaRPr/>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Bhavya</a:t>
            </a:r>
            <a:endParaRPr/>
          </a:p>
        </p:txBody>
      </p:sp>
      <p:pic>
        <p:nvPicPr>
          <p:cNvPr id="224" name="Google Shape;224;p1">
            <a:hlinkClick r:id="rId3"/>
          </p:cNvPr>
          <p:cNvPicPr preferRelativeResize="0"/>
          <p:nvPr/>
        </p:nvPicPr>
        <p:blipFill rotWithShape="1">
          <a:blip r:embed="rId4">
            <a:alphaModFix/>
          </a:blip>
          <a:srcRect l="23582" t="2057" r="24331" b="4875"/>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6" name="Google Shape;226;p1" descr="Movie, play, video icon">
            <a:hlinkClick r:id="rId5"/>
          </p:cNvPr>
          <p:cNvPicPr preferRelativeResize="0"/>
          <p:nvPr/>
        </p:nvPicPr>
        <p:blipFill rotWithShape="1">
          <a:blip r:embed="rId6">
            <a:alphaModFix/>
          </a:blip>
          <a:srcRect/>
          <a:stretch/>
        </p:blipFill>
        <p:spPr>
          <a:xfrm>
            <a:off x="8455025" y="6331743"/>
            <a:ext cx="473075" cy="471488"/>
          </a:xfrm>
          <a:prstGeom prst="rect">
            <a:avLst/>
          </a:prstGeom>
          <a:noFill/>
          <a:ln>
            <a:noFill/>
          </a:ln>
        </p:spPr>
      </p:pic>
      <p:pic>
        <p:nvPicPr>
          <p:cNvPr id="227" name="Google Shape;227;p1" descr="Free icon download | Linkedin"/>
          <p:cNvPicPr preferRelativeResize="0"/>
          <p:nvPr/>
        </p:nvPicPr>
        <p:blipFill rotWithShape="1">
          <a:blip r:embed="rId7">
            <a:alphaModFix/>
          </a:blip>
          <a:srcRect/>
          <a:stretch/>
        </p:blipFill>
        <p:spPr>
          <a:xfrm>
            <a:off x="7746881" y="1989138"/>
            <a:ext cx="325438" cy="325437"/>
          </a:xfrm>
          <a:prstGeom prst="rect">
            <a:avLst/>
          </a:prstGeom>
          <a:noFill/>
          <a:ln>
            <a:noFill/>
          </a:ln>
        </p:spPr>
      </p:pic>
      <p:sp>
        <p:nvSpPr>
          <p:cNvPr id="228" name="Google Shape;228;p1"/>
          <p:cNvSpPr txBox="1"/>
          <p:nvPr/>
        </p:nvSpPr>
        <p:spPr>
          <a:xfrm>
            <a:off x="3108138" y="1933314"/>
            <a:ext cx="332327" cy="195846"/>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499417" y="547041"/>
            <a:ext cx="2424112" cy="42595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Computer Science : 2018 - 2022</a:t>
            </a:r>
            <a:endParaRPr/>
          </a:p>
        </p:txBody>
      </p:sp>
      <p:sp>
        <p:nvSpPr>
          <p:cNvPr id="230" name="Google Shape;230;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31" name="Google Shape;231;p1"/>
          <p:cNvSpPr>
            <a:spLocks noGrp="1"/>
          </p:cNvSpPr>
          <p:nvPr>
            <p:ph type="pic" idx="5"/>
          </p:nvPr>
        </p:nvSpPr>
        <p:spPr>
          <a:xfrm>
            <a:off x="383259" y="287492"/>
            <a:ext cx="1734208" cy="1735628"/>
          </a:xfrm>
          <a:prstGeom prst="ellipse">
            <a:avLst/>
          </a:prstGeom>
          <a:solidFill>
            <a:schemeClr val="lt1"/>
          </a:solidFill>
          <a:ln>
            <a:noFill/>
          </a:ln>
        </p:spPr>
      </p:sp>
      <p:pic>
        <p:nvPicPr>
          <p:cNvPr id="232" name="Google Shape;232;p1"/>
          <p:cNvPicPr preferRelativeResize="0"/>
          <p:nvPr/>
        </p:nvPicPr>
        <p:blipFill rotWithShape="1">
          <a:blip r:embed="rId8">
            <a:alphaModFix/>
          </a:blip>
          <a:srcRect l="5220" r="5220"/>
          <a:stretch/>
        </p:blipFill>
        <p:spPr>
          <a:xfrm>
            <a:off x="305284" y="287492"/>
            <a:ext cx="1812183" cy="1735628"/>
          </a:xfrm>
          <a:prstGeom prst="ellipse">
            <a:avLst/>
          </a:prstGeom>
          <a:no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352</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bhavya nayak</cp:lastModifiedBy>
  <cp:revision>2</cp:revision>
  <dcterms:created xsi:type="dcterms:W3CDTF">2020-09-22T06:24:34Z</dcterms:created>
  <dcterms:modified xsi:type="dcterms:W3CDTF">2023-01-05T10:28:50Z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