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1" r:id="rId5"/>
    <p:sldId id="257" r:id="rId6"/>
    <p:sldId id="264" r:id="rId7"/>
    <p:sldId id="258" r:id="rId8"/>
    <p:sldId id="259" r:id="rId9"/>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3"/>
    <p:restoredTop sz="94629"/>
  </p:normalViewPr>
  <p:slideViewPr>
    <p:cSldViewPr snapToGrid="0" snapToObjects="1">
      <p:cViewPr varScale="1">
        <p:scale>
          <a:sx n="93" d="100"/>
          <a:sy n="93" d="100"/>
        </p:scale>
        <p:origin x="1400"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lstStyle/>
          <a:p>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lstStyle/>
          <a:p>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lstStyle/>
          <a:p>
            <a:endParaRPr/>
          </a:p>
        </p:txBody>
      </p:sp>
      <p:sp>
        <p:nvSpPr>
          <p:cNvPr id="32" name="PlaceHolder 4"/>
          <p:cNvSpPr>
            <a:spLocks noGrp="1"/>
          </p:cNvSpPr>
          <p:nvPr>
            <p:ph type="body"/>
          </p:nvPr>
        </p:nvSpPr>
        <p:spPr>
          <a:xfrm>
            <a:off x="5152680" y="4059360"/>
            <a:ext cx="4426920" cy="2091240"/>
          </a:xfrm>
          <a:prstGeom prst="rect">
            <a:avLst/>
          </a:prstGeom>
        </p:spPr>
        <p:txBody>
          <a:bodyPr lIns="0" tIns="0" rIns="0" bIns="0"/>
          <a:lstStyle/>
          <a:p>
            <a:endParaRPr/>
          </a:p>
        </p:txBody>
      </p:sp>
      <p:sp>
        <p:nvSpPr>
          <p:cNvPr id="33" name="PlaceHolder 5"/>
          <p:cNvSpPr>
            <a:spLocks noGrp="1"/>
          </p:cNvSpPr>
          <p:nvPr>
            <p:ph type="body"/>
          </p:nvPr>
        </p:nvSpPr>
        <p:spPr>
          <a:xfrm>
            <a:off x="504000" y="4059360"/>
            <a:ext cx="4426920" cy="20912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35" name="PlaceHolder 2"/>
          <p:cNvSpPr>
            <a:spLocks noGrp="1"/>
          </p:cNvSpPr>
          <p:nvPr>
            <p:ph type="body"/>
          </p:nvPr>
        </p:nvSpPr>
        <p:spPr>
          <a:xfrm>
            <a:off x="504000" y="1769040"/>
            <a:ext cx="9071640" cy="4384440"/>
          </a:xfrm>
          <a:prstGeom prst="rect">
            <a:avLst/>
          </a:prstGeom>
        </p:spPr>
        <p:txBody>
          <a:bodyPr lIns="0" tIns="0" rIns="0" bIns="0"/>
          <a:lstStyle/>
          <a:p>
            <a:endParaRPr/>
          </a:p>
        </p:txBody>
      </p:sp>
      <p:sp>
        <p:nvSpPr>
          <p:cNvPr id="36" name="PlaceHolder 3"/>
          <p:cNvSpPr>
            <a:spLocks noGrp="1"/>
          </p:cNvSpPr>
          <p:nvPr>
            <p:ph type="body"/>
          </p:nvPr>
        </p:nvSpPr>
        <p:spPr>
          <a:xfrm>
            <a:off x="504000" y="1769040"/>
            <a:ext cx="9071640" cy="4384440"/>
          </a:xfrm>
          <a:prstGeom prst="rect">
            <a:avLst/>
          </a:prstGeom>
        </p:spPr>
        <p:txBody>
          <a:bodyPr lIns="0" tIns="0" rIns="0" bIns="0"/>
          <a:lstStyle/>
          <a:p>
            <a:endParaRPr/>
          </a:p>
        </p:txBody>
      </p:sp>
      <p:pic>
        <p:nvPicPr>
          <p:cNvPr id="37" name="Picture 36"/>
          <p:cNvPicPr/>
          <p:nvPr/>
        </p:nvPicPr>
        <p:blipFill>
          <a:blip r:embed="rId2"/>
          <a:stretch/>
        </p:blipFill>
        <p:spPr>
          <a:xfrm>
            <a:off x="2292120" y="1768680"/>
            <a:ext cx="5495040" cy="4384440"/>
          </a:xfrm>
          <a:prstGeom prst="rect">
            <a:avLst/>
          </a:prstGeom>
          <a:ln>
            <a:noFill/>
          </a:ln>
        </p:spPr>
      </p:pic>
      <p:pic>
        <p:nvPicPr>
          <p:cNvPr id="38" name="Picture 37"/>
          <p:cNvPicPr/>
          <p:nvPr/>
        </p:nvPicPr>
        <p:blipFill>
          <a:blip r:embed="rId2"/>
          <a:stretch/>
        </p:blipFill>
        <p:spPr>
          <a:xfrm>
            <a:off x="2292120" y="1768680"/>
            <a:ext cx="5495040" cy="438444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6" name="PlaceHolder 2"/>
          <p:cNvSpPr>
            <a:spLocks noGrp="1"/>
          </p:cNvSpPr>
          <p:nvPr>
            <p:ph type="subTitle"/>
          </p:nvPr>
        </p:nvSpPr>
        <p:spPr>
          <a:xfrm>
            <a:off x="504000" y="1769040"/>
            <a:ext cx="9071640" cy="438444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8" name="PlaceHolder 2"/>
          <p:cNvSpPr>
            <a:spLocks noGrp="1"/>
          </p:cNvSpPr>
          <p:nvPr>
            <p:ph type="body"/>
          </p:nvPr>
        </p:nvSpPr>
        <p:spPr>
          <a:xfrm>
            <a:off x="504000" y="1769040"/>
            <a:ext cx="9071640" cy="438444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10" name="PlaceHolder 2"/>
          <p:cNvSpPr>
            <a:spLocks noGrp="1"/>
          </p:cNvSpPr>
          <p:nvPr>
            <p:ph type="body"/>
          </p:nvPr>
        </p:nvSpPr>
        <p:spPr>
          <a:xfrm>
            <a:off x="504000" y="1769040"/>
            <a:ext cx="4426920" cy="4384440"/>
          </a:xfrm>
          <a:prstGeom prst="rect">
            <a:avLst/>
          </a:prstGeom>
        </p:spPr>
        <p:txBody>
          <a:bodyPr lIns="0" tIns="0" rIns="0" bIns="0"/>
          <a:lstStyle/>
          <a:p>
            <a:endParaRPr/>
          </a:p>
        </p:txBody>
      </p:sp>
      <p:sp>
        <p:nvSpPr>
          <p:cNvPr id="11" name="PlaceHolder 3"/>
          <p:cNvSpPr>
            <a:spLocks noGrp="1"/>
          </p:cNvSpPr>
          <p:nvPr>
            <p:ph type="body"/>
          </p:nvPr>
        </p:nvSpPr>
        <p:spPr>
          <a:xfrm>
            <a:off x="5152680" y="1769040"/>
            <a:ext cx="4426920" cy="438444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lstStyle/>
          <a:p>
            <a:endParaRPr/>
          </a:p>
        </p:txBody>
      </p:sp>
      <p:sp>
        <p:nvSpPr>
          <p:cNvPr id="16" name="PlaceHolder 3"/>
          <p:cNvSpPr>
            <a:spLocks noGrp="1"/>
          </p:cNvSpPr>
          <p:nvPr>
            <p:ph type="body"/>
          </p:nvPr>
        </p:nvSpPr>
        <p:spPr>
          <a:xfrm>
            <a:off x="504000" y="4059360"/>
            <a:ext cx="4426920" cy="2091240"/>
          </a:xfrm>
          <a:prstGeom prst="rect">
            <a:avLst/>
          </a:prstGeom>
        </p:spPr>
        <p:txBody>
          <a:bodyPr lIns="0" tIns="0" rIns="0" bIns="0"/>
          <a:lstStyle/>
          <a:p>
            <a:endParaRPr/>
          </a:p>
        </p:txBody>
      </p:sp>
      <p:sp>
        <p:nvSpPr>
          <p:cNvPr id="17" name="PlaceHolder 4"/>
          <p:cNvSpPr>
            <a:spLocks noGrp="1"/>
          </p:cNvSpPr>
          <p:nvPr>
            <p:ph type="body"/>
          </p:nvPr>
        </p:nvSpPr>
        <p:spPr>
          <a:xfrm>
            <a:off x="5152680" y="1769040"/>
            <a:ext cx="4426920" cy="438444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19" name="PlaceHolder 2"/>
          <p:cNvSpPr>
            <a:spLocks noGrp="1"/>
          </p:cNvSpPr>
          <p:nvPr>
            <p:ph type="body"/>
          </p:nvPr>
        </p:nvSpPr>
        <p:spPr>
          <a:xfrm>
            <a:off x="504000" y="1769040"/>
            <a:ext cx="4426920" cy="4384440"/>
          </a:xfrm>
          <a:prstGeom prst="rect">
            <a:avLst/>
          </a:prstGeom>
        </p:spPr>
        <p:txBody>
          <a:bodyPr lIns="0" tIns="0" rIns="0" bIns="0"/>
          <a:lstStyle/>
          <a:p>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lstStyle/>
          <a:p>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lstStyle/>
          <a:p>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lstStyle/>
          <a:p>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r>
              <a:rPr lang="en-US" sz="4400">
                <a:latin typeface="DejaVu Sans"/>
              </a:rPr>
              <a:t>Click to edit the title text format</a:t>
            </a:r>
            <a:endParaRPr/>
          </a:p>
        </p:txBody>
      </p:sp>
      <p:sp>
        <p:nvSpPr>
          <p:cNvPr id="6" name="PlaceHolder 2"/>
          <p:cNvSpPr>
            <a:spLocks noGrp="1"/>
          </p:cNvSpPr>
          <p:nvPr>
            <p:ph type="body"/>
          </p:nvPr>
        </p:nvSpPr>
        <p:spPr>
          <a:xfrm>
            <a:off x="504000" y="1769040"/>
            <a:ext cx="9071640" cy="4384440"/>
          </a:xfrm>
          <a:prstGeom prst="rect">
            <a:avLst/>
          </a:prstGeom>
        </p:spPr>
        <p:txBody>
          <a:bodyPr lIns="0" tIns="0" rIns="0" bIns="0"/>
          <a:lstStyle/>
          <a:p>
            <a:pPr>
              <a:buSzPct val="45000"/>
              <a:buFont typeface="StarSymbol"/>
              <a:buChar char=""/>
            </a:pPr>
            <a:r>
              <a:rPr lang="en-US" sz="3200">
                <a:latin typeface="DejaVu Sans"/>
              </a:rPr>
              <a:t>Click to edit the outline text format</a:t>
            </a:r>
            <a:endParaRPr/>
          </a:p>
          <a:p>
            <a:pPr lvl="1">
              <a:buSzPct val="75000"/>
              <a:buFont typeface="StarSymbol"/>
              <a:buChar char=""/>
            </a:pPr>
            <a:r>
              <a:rPr lang="en-US" sz="2800">
                <a:latin typeface="DejaVu Sans"/>
              </a:rPr>
              <a:t>Second Outline Level</a:t>
            </a:r>
            <a:endParaRPr/>
          </a:p>
          <a:p>
            <a:pPr lvl="2">
              <a:buSzPct val="45000"/>
              <a:buFont typeface="StarSymbol"/>
              <a:buChar char=""/>
            </a:pPr>
            <a:r>
              <a:rPr lang="en-US" sz="2400">
                <a:latin typeface="DejaVu Sans"/>
              </a:rPr>
              <a:t>Third Outline Level</a:t>
            </a:r>
            <a:endParaRPr/>
          </a:p>
          <a:p>
            <a:pPr lvl="3">
              <a:buSzPct val="75000"/>
              <a:buFont typeface="StarSymbol"/>
              <a:buChar char=""/>
            </a:pPr>
            <a:r>
              <a:rPr lang="en-US" sz="2000">
                <a:latin typeface="DejaVu Sans"/>
              </a:rPr>
              <a:t>Fourth Outline Level</a:t>
            </a:r>
            <a:endParaRPr/>
          </a:p>
          <a:p>
            <a:pPr lvl="4">
              <a:buSzPct val="45000"/>
              <a:buFont typeface="StarSymbol"/>
              <a:buChar char=""/>
            </a:pPr>
            <a:r>
              <a:rPr lang="en-US" sz="2000">
                <a:latin typeface="DejaVu Sans"/>
              </a:rPr>
              <a:t>Fifth Outline Level</a:t>
            </a:r>
            <a:endParaRPr/>
          </a:p>
          <a:p>
            <a:pPr lvl="5">
              <a:buSzPct val="45000"/>
              <a:buFont typeface="StarSymbol"/>
              <a:buChar char=""/>
            </a:pPr>
            <a:r>
              <a:rPr lang="en-US" sz="2000">
                <a:latin typeface="DejaVu Sans"/>
              </a:rPr>
              <a:t>Sixth Outline Level</a:t>
            </a:r>
            <a:endParaRPr/>
          </a:p>
          <a:p>
            <a:pPr lvl="6">
              <a:buSzPct val="45000"/>
              <a:buFont typeface="StarSymbol"/>
              <a:buChar char=""/>
            </a:pPr>
            <a:r>
              <a:rPr lang="en-US" sz="2000">
                <a:latin typeface="DejaVu Sans"/>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tIns="0" rIns="0" bIns="0"/>
          <a:lstStyle/>
          <a:p>
            <a:r>
              <a:rPr lang="en-US" sz="1400">
                <a:latin typeface="DejaVu Serif"/>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tIns="0" rIns="0" bIns="0"/>
          <a:lstStyle/>
          <a:p>
            <a:pPr algn="ctr"/>
            <a:r>
              <a:rPr lang="en-US" sz="1400">
                <a:latin typeface="DejaVu Serif"/>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tIns="0" rIns="0" bIns="0"/>
          <a:lstStyle/>
          <a:p>
            <a:pPr algn="r"/>
            <a:fld id="{3A4D59E9-F44A-4E10-9625-06F6999FAC4C}" type="slidenum">
              <a:rPr lang="en-US" sz="1400">
                <a:latin typeface="DejaVu Serif"/>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Shape 1"/>
          <p:cNvSpPr txBox="1"/>
          <p:nvPr/>
        </p:nvSpPr>
        <p:spPr>
          <a:xfrm>
            <a:off x="438120" y="3035520"/>
            <a:ext cx="9071640" cy="1262160"/>
          </a:xfrm>
          <a:prstGeom prst="rect">
            <a:avLst/>
          </a:prstGeom>
          <a:noFill/>
          <a:ln>
            <a:noFill/>
          </a:ln>
        </p:spPr>
        <p:txBody>
          <a:bodyPr lIns="0" tIns="0" rIns="0" bIns="0" anchor="ctr"/>
          <a:lstStyle/>
          <a:p>
            <a:pPr algn="ctr"/>
            <a:r>
              <a:rPr lang="en-US" sz="4400">
                <a:latin typeface="DejaVu Sans"/>
              </a:rPr>
              <a:t>Secure eVoting Portal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Shape 1"/>
          <p:cNvSpPr txBox="1"/>
          <p:nvPr/>
        </p:nvSpPr>
        <p:spPr>
          <a:xfrm>
            <a:off x="395258" y="3035520"/>
            <a:ext cx="9071640" cy="1262160"/>
          </a:xfrm>
          <a:prstGeom prst="rect">
            <a:avLst/>
          </a:prstGeom>
          <a:noFill/>
          <a:ln>
            <a:noFill/>
          </a:ln>
        </p:spPr>
        <p:txBody>
          <a:bodyPr lIns="0" tIns="0" rIns="0" bIns="0" anchor="ctr"/>
          <a:lstStyle/>
          <a:p>
            <a:pPr algn="ctr"/>
            <a:endParaRPr lang="en-US" dirty="0" smtClean="0"/>
          </a:p>
          <a:p>
            <a:pPr algn="ctr"/>
            <a:endParaRPr lang="en-US" dirty="0" smtClean="0"/>
          </a:p>
          <a:p>
            <a:pPr algn="ctr"/>
            <a:endParaRPr lang="en-US" dirty="0" smtClean="0"/>
          </a:p>
          <a:p>
            <a:pPr algn="ctr"/>
            <a:r>
              <a:rPr lang="en-US" dirty="0" smtClean="0"/>
              <a:t>Tool Tips/ Sample Video ( next edition) </a:t>
            </a:r>
          </a:p>
          <a:p>
            <a:pPr algn="ctr"/>
            <a:r>
              <a:rPr lang="en-US" dirty="0" smtClean="0"/>
              <a:t>Vote for multiple persons and regional voting</a:t>
            </a:r>
          </a:p>
          <a:p>
            <a:pPr algn="ctr"/>
            <a:r>
              <a:rPr lang="en-US" dirty="0" smtClean="0"/>
              <a:t>UI/UX</a:t>
            </a:r>
          </a:p>
          <a:p>
            <a:pPr algn="ctr"/>
            <a:endParaRPr lang="en-US" dirty="0" smtClean="0"/>
          </a:p>
          <a:p>
            <a:pPr algn="ctr"/>
            <a:endParaRPr lang="en-US" dirty="0" smtClean="0"/>
          </a:p>
          <a:p>
            <a:pPr algn="ctr"/>
            <a:endParaRPr lang="en-US" dirty="0" smtClean="0"/>
          </a:p>
        </p:txBody>
      </p:sp>
    </p:spTree>
    <p:extLst>
      <p:ext uri="{BB962C8B-B14F-4D97-AF65-F5344CB8AC3E}">
        <p14:creationId xmlns:p14="http://schemas.microsoft.com/office/powerpoint/2010/main" val="165337737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Experience</a:t>
            </a:r>
            <a:endParaRPr lang="en-US" dirty="0"/>
          </a:p>
        </p:txBody>
      </p:sp>
      <p:sp>
        <p:nvSpPr>
          <p:cNvPr id="3" name="Subtitle 2"/>
          <p:cNvSpPr>
            <a:spLocks noGrp="1"/>
          </p:cNvSpPr>
          <p:nvPr>
            <p:ph type="subTitle"/>
          </p:nvPr>
        </p:nvSpPr>
        <p:spPr>
          <a:xfrm>
            <a:off x="504000" y="1271589"/>
            <a:ext cx="9071640" cy="5843586"/>
          </a:xfrm>
        </p:spPr>
        <p:txBody>
          <a:bodyPr/>
          <a:lstStyle/>
          <a:p>
            <a:r>
              <a:rPr lang="en-US" dirty="0" smtClean="0"/>
              <a:t>User gets an E-Mail with a password protected document containing login credentials</a:t>
            </a:r>
          </a:p>
          <a:p>
            <a:r>
              <a:rPr lang="en-US" dirty="0" smtClean="0"/>
              <a:t>User logs in using the given credentials</a:t>
            </a:r>
          </a:p>
          <a:p>
            <a:r>
              <a:rPr lang="en-US" dirty="0" smtClean="0"/>
              <a:t>User sees a sample demo of the entire process of voting</a:t>
            </a:r>
          </a:p>
          <a:p>
            <a:r>
              <a:rPr lang="en-US" dirty="0" smtClean="0"/>
              <a:t>User selects his/her candidates for each post</a:t>
            </a:r>
          </a:p>
          <a:p>
            <a:r>
              <a:rPr lang="en-US" dirty="0" smtClean="0"/>
              <a:t>User submits his/her vote along with an One Time Password sent to his registered mobile number or email</a:t>
            </a:r>
          </a:p>
          <a:p>
            <a:r>
              <a:rPr lang="en-US" dirty="0" smtClean="0"/>
              <a:t>User receives his/her private ballot id</a:t>
            </a:r>
          </a:p>
        </p:txBody>
      </p:sp>
    </p:spTree>
    <p:extLst>
      <p:ext uri="{BB962C8B-B14F-4D97-AF65-F5344CB8AC3E}">
        <p14:creationId xmlns:p14="http://schemas.microsoft.com/office/powerpoint/2010/main" val="1494613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Shape 1"/>
          <p:cNvSpPr txBox="1"/>
          <p:nvPr/>
        </p:nvSpPr>
        <p:spPr>
          <a:xfrm>
            <a:off x="504000" y="138015"/>
            <a:ext cx="9071640" cy="1262160"/>
          </a:xfrm>
          <a:prstGeom prst="rect">
            <a:avLst/>
          </a:prstGeom>
          <a:noFill/>
          <a:ln>
            <a:noFill/>
          </a:ln>
        </p:spPr>
        <p:txBody>
          <a:bodyPr lIns="0" tIns="0" rIns="0" bIns="0" anchor="ctr"/>
          <a:lstStyle/>
          <a:p>
            <a:pPr algn="ctr"/>
            <a:r>
              <a:rPr lang="en-US" sz="4200" dirty="0" smtClean="0">
                <a:latin typeface="DejaVu Sans"/>
              </a:rPr>
              <a:t>Highlights</a:t>
            </a:r>
            <a:endParaRPr sz="4200" dirty="0"/>
          </a:p>
        </p:txBody>
      </p:sp>
      <p:sp>
        <p:nvSpPr>
          <p:cNvPr id="49" name="TextShape 2"/>
          <p:cNvSpPr txBox="1"/>
          <p:nvPr/>
        </p:nvSpPr>
        <p:spPr>
          <a:xfrm>
            <a:off x="504000" y="1185863"/>
            <a:ext cx="9071640" cy="6115049"/>
          </a:xfrm>
          <a:prstGeom prst="rect">
            <a:avLst/>
          </a:prstGeom>
          <a:noFill/>
          <a:ln>
            <a:noFill/>
          </a:ln>
        </p:spPr>
        <p:txBody>
          <a:bodyPr lIns="0" tIns="0" rIns="0" bIns="0"/>
          <a:lstStyle/>
          <a:p>
            <a:pPr marL="457200" indent="-457200">
              <a:buSzPct val="45000"/>
              <a:buFont typeface="Arial" charset="0"/>
              <a:buChar char="•"/>
            </a:pPr>
            <a:r>
              <a:rPr lang="en-US" sz="2800" dirty="0" smtClean="0">
                <a:latin typeface="DejaVu Sans"/>
              </a:rPr>
              <a:t>IP address of the user is being tracked every time the user logs in.</a:t>
            </a:r>
            <a:endParaRPr lang="en-US" sz="2800" dirty="0" smtClean="0">
              <a:latin typeface="DejaVu Sans"/>
            </a:endParaRPr>
          </a:p>
          <a:p>
            <a:pPr marL="285750" indent="-285750">
              <a:buSzPct val="45000"/>
              <a:buFont typeface="Arial" charset="0"/>
              <a:buChar char="•"/>
            </a:pPr>
            <a:endParaRPr sz="2800" dirty="0"/>
          </a:p>
          <a:p>
            <a:pPr marL="457200" indent="-457200">
              <a:buSzPct val="45000"/>
              <a:buFont typeface="Arial" charset="0"/>
              <a:buChar char="•"/>
            </a:pPr>
            <a:r>
              <a:rPr lang="en-US" sz="2800" dirty="0">
                <a:latin typeface="DejaVu Sans"/>
              </a:rPr>
              <a:t>We will have show a </a:t>
            </a:r>
            <a:r>
              <a:rPr lang="en-US" sz="2800" dirty="0" smtClean="0">
                <a:latin typeface="DejaVu Sans"/>
              </a:rPr>
              <a:t>demo of the entire process when a user logs in for the first time.</a:t>
            </a:r>
          </a:p>
          <a:p>
            <a:pPr marL="457200" indent="-457200">
              <a:buSzPct val="45000"/>
              <a:buFont typeface="Arial" charset="0"/>
              <a:buChar char="•"/>
            </a:pPr>
            <a:endParaRPr sz="2800" dirty="0"/>
          </a:p>
          <a:p>
            <a:pPr marL="457200" indent="-457200">
              <a:buSzPct val="45000"/>
              <a:buFont typeface="Arial" charset="0"/>
              <a:buChar char="•"/>
            </a:pPr>
            <a:r>
              <a:rPr lang="en-US" sz="2800" dirty="0">
                <a:latin typeface="DejaVu Sans"/>
              </a:rPr>
              <a:t>Votes are auto-saved after every </a:t>
            </a:r>
            <a:r>
              <a:rPr lang="en-US" sz="2800" dirty="0" smtClean="0">
                <a:latin typeface="DejaVu Sans"/>
              </a:rPr>
              <a:t>selection. User can logout and log back in later to find his/her selection safe.</a:t>
            </a:r>
          </a:p>
          <a:p>
            <a:pPr marL="457200" indent="-457200">
              <a:buSzPct val="45000"/>
              <a:buFont typeface="Arial" charset="0"/>
              <a:buChar char="•"/>
            </a:pPr>
            <a:endParaRPr sz="2800" dirty="0"/>
          </a:p>
          <a:p>
            <a:pPr marL="457200" indent="-457200">
              <a:buSzPct val="45000"/>
              <a:buFont typeface="Arial" charset="0"/>
              <a:buChar char="•"/>
            </a:pPr>
            <a:r>
              <a:rPr lang="en-US" sz="2800" dirty="0">
                <a:latin typeface="DejaVu Sans"/>
              </a:rPr>
              <a:t>Finally, a summary of the user's selection is shown and user has to confirm before the votes are </a:t>
            </a:r>
            <a:r>
              <a:rPr lang="en-US" sz="2800" dirty="0" smtClean="0">
                <a:latin typeface="DejaVu Sans"/>
              </a:rPr>
              <a:t>cast</a:t>
            </a:r>
          </a:p>
          <a:p>
            <a:pPr>
              <a:buSzPct val="45000"/>
            </a:pPr>
            <a:endParaRPr lang="en-US" sz="2800" dirty="0" smtClean="0">
              <a:latin typeface="DejaVu Sans"/>
            </a:endParaRPr>
          </a:p>
          <a:p>
            <a:pPr marL="457200" indent="-457200">
              <a:buSzPct val="45000"/>
              <a:buFont typeface="Arial" charset="0"/>
              <a:buChar char="•"/>
            </a:pPr>
            <a:r>
              <a:rPr lang="en-US" sz="2800" dirty="0" smtClean="0">
                <a:latin typeface="DejaVu Sans"/>
              </a:rPr>
              <a:t>Accessibility features like font increase, font decrease are available </a:t>
            </a:r>
            <a:endParaRPr sz="2800" dirty="0"/>
          </a:p>
          <a:p>
            <a:pPr>
              <a:buSzPct val="45000"/>
              <a:buFont typeface="StarSymbol"/>
              <a:buChar char=""/>
            </a:pPr>
            <a:endParaRPr sz="28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Shape 1"/>
          <p:cNvSpPr txBox="1"/>
          <p:nvPr/>
        </p:nvSpPr>
        <p:spPr>
          <a:xfrm>
            <a:off x="504000" y="301320"/>
            <a:ext cx="9071640" cy="1262160"/>
          </a:xfrm>
          <a:prstGeom prst="rect">
            <a:avLst/>
          </a:prstGeom>
          <a:noFill/>
          <a:ln>
            <a:noFill/>
          </a:ln>
        </p:spPr>
        <p:txBody>
          <a:bodyPr lIns="0" tIns="0" rIns="0" bIns="0" anchor="ctr"/>
          <a:lstStyle/>
          <a:p>
            <a:pPr algn="ctr"/>
            <a:r>
              <a:rPr lang="en-US" sz="4400">
                <a:latin typeface="DejaVu Sans"/>
              </a:rPr>
              <a:t>Security</a:t>
            </a:r>
            <a:endParaRPr/>
          </a:p>
        </p:txBody>
      </p:sp>
      <p:sp>
        <p:nvSpPr>
          <p:cNvPr id="41" name="TextShape 2"/>
          <p:cNvSpPr txBox="1"/>
          <p:nvPr/>
        </p:nvSpPr>
        <p:spPr>
          <a:xfrm>
            <a:off x="504000" y="1563479"/>
            <a:ext cx="9071640" cy="5516193"/>
          </a:xfrm>
          <a:prstGeom prst="rect">
            <a:avLst/>
          </a:prstGeom>
          <a:noFill/>
          <a:ln>
            <a:noFill/>
          </a:ln>
        </p:spPr>
        <p:txBody>
          <a:bodyPr lIns="0" tIns="0" rIns="0" bIns="0"/>
          <a:lstStyle/>
          <a:p>
            <a:pPr marL="457200" indent="-457200">
              <a:buSzPct val="45000"/>
              <a:buFont typeface="Arial" charset="0"/>
              <a:buChar char="•"/>
            </a:pPr>
            <a:r>
              <a:rPr lang="en-US" sz="2800" strike="noStrike" dirty="0">
                <a:solidFill>
                  <a:srgbClr val="000000"/>
                </a:solidFill>
                <a:latin typeface="DejaVu Sans"/>
                <a:ea typeface="DejaVu Sans"/>
              </a:rPr>
              <a:t>The system uses </a:t>
            </a:r>
            <a:r>
              <a:rPr lang="en-US" sz="2800" dirty="0">
                <a:solidFill>
                  <a:srgbClr val="000000"/>
                </a:solidFill>
                <a:latin typeface="DejaVu Sans"/>
                <a:ea typeface="DejaVu Sans"/>
              </a:rPr>
              <a:t>d</a:t>
            </a:r>
            <a:r>
              <a:rPr lang="en-US" sz="2800" strike="noStrike" dirty="0" smtClean="0">
                <a:solidFill>
                  <a:srgbClr val="000000"/>
                </a:solidFill>
                <a:latin typeface="DejaVu Sans"/>
                <a:ea typeface="DejaVu Sans"/>
              </a:rPr>
              <a:t>efense </a:t>
            </a:r>
            <a:r>
              <a:rPr lang="en-US" sz="2800" strike="noStrike" dirty="0">
                <a:solidFill>
                  <a:srgbClr val="000000"/>
                </a:solidFill>
                <a:latin typeface="DejaVu Sans"/>
                <a:ea typeface="DejaVu Sans"/>
              </a:rPr>
              <a:t>in Depth principles and can sustain an attack </a:t>
            </a:r>
            <a:r>
              <a:rPr lang="en-US" sz="2800" dirty="0" smtClean="0">
                <a:solidFill>
                  <a:srgbClr val="000000"/>
                </a:solidFill>
                <a:latin typeface="DejaVu Sans"/>
                <a:ea typeface="DejaVu Sans"/>
              </a:rPr>
              <a:t>in any</a:t>
            </a:r>
            <a:r>
              <a:rPr lang="en-US" sz="2800" dirty="0">
                <a:solidFill>
                  <a:srgbClr val="000000"/>
                </a:solidFill>
                <a:latin typeface="DejaVu Sans"/>
                <a:ea typeface="DejaVu Sans"/>
              </a:rPr>
              <a:t> </a:t>
            </a:r>
            <a:r>
              <a:rPr lang="en-US" sz="2800" strike="noStrike" dirty="0" smtClean="0">
                <a:solidFill>
                  <a:srgbClr val="000000"/>
                </a:solidFill>
                <a:latin typeface="DejaVu Sans"/>
                <a:ea typeface="DejaVu Sans"/>
              </a:rPr>
              <a:t>worst </a:t>
            </a:r>
            <a:r>
              <a:rPr lang="en-US" sz="2800" strike="noStrike" dirty="0">
                <a:solidFill>
                  <a:srgbClr val="000000"/>
                </a:solidFill>
                <a:latin typeface="DejaVu Sans"/>
                <a:ea typeface="DejaVu Sans"/>
              </a:rPr>
              <a:t>case scenario, a breach without leaking any sensitive information</a:t>
            </a:r>
            <a:r>
              <a:rPr lang="en-US" sz="2800" strike="noStrike" dirty="0" smtClean="0">
                <a:solidFill>
                  <a:srgbClr val="000000"/>
                </a:solidFill>
                <a:latin typeface="DejaVu Sans"/>
                <a:ea typeface="DejaVu Sans"/>
              </a:rPr>
              <a:t>.</a:t>
            </a:r>
          </a:p>
          <a:p>
            <a:pPr marL="457200" indent="-457200">
              <a:buSzPct val="45000"/>
              <a:buFont typeface="Arial" charset="0"/>
              <a:buChar char="•"/>
            </a:pPr>
            <a:endParaRPr sz="2800" dirty="0"/>
          </a:p>
          <a:p>
            <a:pPr marL="457200" indent="-457200">
              <a:buSzPct val="45000"/>
              <a:buFont typeface="Arial" charset="0"/>
              <a:buChar char="•"/>
            </a:pPr>
            <a:r>
              <a:rPr lang="en-US" sz="2800" strike="noStrike" dirty="0">
                <a:solidFill>
                  <a:srgbClr val="000000"/>
                </a:solidFill>
                <a:latin typeface="DejaVu Sans"/>
                <a:ea typeface="DejaVu Sans"/>
              </a:rPr>
              <a:t>To achieve this we ensured that the website is free of any injections and security </a:t>
            </a:r>
            <a:r>
              <a:rPr lang="en-US" sz="2800" strike="noStrike" dirty="0" smtClean="0">
                <a:solidFill>
                  <a:srgbClr val="000000"/>
                </a:solidFill>
                <a:latin typeface="DejaVu Sans"/>
                <a:ea typeface="DejaVu Sans"/>
              </a:rPr>
              <a:t>flaws.</a:t>
            </a:r>
          </a:p>
          <a:p>
            <a:pPr marL="457200" indent="-457200">
              <a:buSzPct val="45000"/>
              <a:buFont typeface="Arial" charset="0"/>
              <a:buChar char="•"/>
            </a:pPr>
            <a:r>
              <a:rPr lang="en-US" sz="2800" dirty="0" smtClean="0">
                <a:solidFill>
                  <a:srgbClr val="000000"/>
                </a:solidFill>
                <a:latin typeface="DejaVu Sans"/>
              </a:rPr>
              <a:t>incorporates </a:t>
            </a:r>
            <a:endParaRPr lang="en-US" sz="2800" dirty="0">
              <a:solidFill>
                <a:srgbClr val="000000"/>
              </a:solidFill>
              <a:latin typeface="DejaVu Sans"/>
              <a:ea typeface="DejaVu Sans"/>
            </a:endParaRPr>
          </a:p>
          <a:p>
            <a:pPr marL="457200" indent="-457200">
              <a:buSzPct val="45000"/>
              <a:buFont typeface="Arial" charset="0"/>
              <a:buChar char="•"/>
            </a:pPr>
            <a:r>
              <a:rPr lang="en-US" sz="2800" strike="noStrike" dirty="0" smtClean="0">
                <a:solidFill>
                  <a:srgbClr val="000000"/>
                </a:solidFill>
                <a:latin typeface="DejaVu Sans"/>
                <a:ea typeface="DejaVu Sans"/>
              </a:rPr>
              <a:t>The </a:t>
            </a:r>
            <a:r>
              <a:rPr lang="en-US" sz="2800" strike="noStrike" dirty="0">
                <a:solidFill>
                  <a:srgbClr val="000000"/>
                </a:solidFill>
                <a:latin typeface="DejaVu Sans"/>
                <a:ea typeface="DejaVu Sans"/>
              </a:rPr>
              <a:t>system also </a:t>
            </a:r>
            <a:r>
              <a:rPr lang="en-US" sz="2800" strike="noStrike" dirty="0" smtClean="0">
                <a:solidFill>
                  <a:srgbClr val="000000"/>
                </a:solidFill>
                <a:latin typeface="DejaVu Sans"/>
                <a:ea typeface="DejaVu Sans"/>
              </a:rPr>
              <a:t>a </a:t>
            </a:r>
            <a:r>
              <a:rPr lang="en-US" sz="2800" strike="noStrike" dirty="0">
                <a:solidFill>
                  <a:srgbClr val="000000"/>
                </a:solidFill>
                <a:latin typeface="DejaVu Sans"/>
                <a:ea typeface="DejaVu Sans"/>
              </a:rPr>
              <a:t>highly sophisticated Web Application Firewall which will prevent information breach in case of any attack. </a:t>
            </a:r>
            <a:endParaRPr lang="en-US" sz="2800" strike="noStrike" dirty="0" smtClean="0">
              <a:solidFill>
                <a:srgbClr val="000000"/>
              </a:solidFill>
              <a:latin typeface="DejaVu Sans"/>
              <a:ea typeface="DejaVu Sans"/>
            </a:endParaRPr>
          </a:p>
          <a:p>
            <a:pPr marL="457200" indent="-457200">
              <a:buSzPct val="45000"/>
              <a:buFont typeface="Arial" charset="0"/>
              <a:buChar char="•"/>
            </a:pPr>
            <a:endParaRPr lang="en-US" sz="2800" dirty="0">
              <a:solidFill>
                <a:srgbClr val="000000"/>
              </a:solidFill>
              <a:latin typeface="DejaVu Sans"/>
              <a:ea typeface="DejaVu Sans"/>
            </a:endParaRPr>
          </a:p>
          <a:p>
            <a:pPr marL="457200" indent="-457200">
              <a:buSzPct val="45000"/>
              <a:buFont typeface="Arial" charset="0"/>
              <a:buChar char="•"/>
            </a:pPr>
            <a:r>
              <a:rPr lang="en-US" sz="2800" strike="noStrike" dirty="0" smtClean="0">
                <a:solidFill>
                  <a:srgbClr val="000000"/>
                </a:solidFill>
                <a:latin typeface="DejaVu Sans"/>
                <a:ea typeface="DejaVu Sans"/>
              </a:rPr>
              <a:t>The </a:t>
            </a:r>
            <a:r>
              <a:rPr lang="en-US" sz="2800" strike="noStrike" dirty="0">
                <a:solidFill>
                  <a:srgbClr val="000000"/>
                </a:solidFill>
                <a:latin typeface="DejaVu Sans"/>
                <a:ea typeface="DejaVu Sans"/>
              </a:rPr>
              <a:t>hardened Linux server prevents attacks via all other channels.</a:t>
            </a:r>
            <a:endParaRPr sz="28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Shape 1"/>
          <p:cNvSpPr txBox="1"/>
          <p:nvPr/>
        </p:nvSpPr>
        <p:spPr>
          <a:xfrm>
            <a:off x="504000" y="301320"/>
            <a:ext cx="9071640" cy="1262160"/>
          </a:xfrm>
          <a:prstGeom prst="rect">
            <a:avLst/>
          </a:prstGeom>
          <a:noFill/>
          <a:ln>
            <a:noFill/>
          </a:ln>
        </p:spPr>
        <p:txBody>
          <a:bodyPr lIns="0" tIns="0" rIns="0" bIns="0" anchor="ctr"/>
          <a:lstStyle/>
          <a:p>
            <a:pPr algn="ctr"/>
            <a:r>
              <a:rPr lang="en-US" sz="4400">
                <a:latin typeface="DejaVu Sans"/>
              </a:rPr>
              <a:t>Security</a:t>
            </a:r>
            <a:endParaRPr/>
          </a:p>
        </p:txBody>
      </p:sp>
      <p:sp>
        <p:nvSpPr>
          <p:cNvPr id="2" name="TextBox 1"/>
          <p:cNvSpPr txBox="1"/>
          <p:nvPr/>
        </p:nvSpPr>
        <p:spPr>
          <a:xfrm>
            <a:off x="623455" y="1563480"/>
            <a:ext cx="9185563" cy="6370975"/>
          </a:xfrm>
          <a:prstGeom prst="rect">
            <a:avLst/>
          </a:prstGeom>
          <a:noFill/>
        </p:spPr>
        <p:txBody>
          <a:bodyPr wrap="square" rtlCol="0">
            <a:spAutoFit/>
          </a:bodyPr>
          <a:lstStyle/>
          <a:p>
            <a:pPr>
              <a:buSzPct val="45000"/>
            </a:pPr>
            <a:endParaRPr lang="en-US" sz="2400" dirty="0">
              <a:latin typeface="DejaVu Sans"/>
            </a:endParaRPr>
          </a:p>
          <a:p>
            <a:pPr marL="285750" indent="-285750">
              <a:buSzPct val="45000"/>
              <a:buFont typeface="Arial" charset="0"/>
              <a:buChar char="•"/>
            </a:pPr>
            <a:r>
              <a:rPr lang="en-US" sz="2400" dirty="0" smtClean="0">
                <a:latin typeface="DejaVu Sans"/>
              </a:rPr>
              <a:t>The user’s vote is stored in the database along with a unique and anonymous </a:t>
            </a:r>
            <a:r>
              <a:rPr lang="en-US" sz="2400" b="1" dirty="0" smtClean="0">
                <a:latin typeface="DejaVu Sans"/>
              </a:rPr>
              <a:t>Ballot ID</a:t>
            </a:r>
            <a:r>
              <a:rPr lang="en-US" sz="2400" dirty="0" smtClean="0">
                <a:latin typeface="DejaVu Sans"/>
              </a:rPr>
              <a:t>.</a:t>
            </a:r>
          </a:p>
          <a:p>
            <a:pPr marL="285750" indent="-285750">
              <a:buSzPct val="45000"/>
              <a:buFont typeface="Arial" charset="0"/>
              <a:buChar char="•"/>
            </a:pPr>
            <a:endParaRPr lang="en-US" sz="2400" dirty="0" smtClean="0">
              <a:latin typeface="DejaVu Sans"/>
            </a:endParaRPr>
          </a:p>
          <a:p>
            <a:pPr marL="285750" indent="-285750">
              <a:buSzPct val="45000"/>
              <a:buFont typeface="Arial" charset="0"/>
              <a:buChar char="•"/>
            </a:pPr>
            <a:r>
              <a:rPr lang="en-US" sz="2400" dirty="0" smtClean="0">
                <a:latin typeface="DejaVu Sans"/>
              </a:rPr>
              <a:t>This  Ballot ID is encrypted in the back end so that, the only person who can access the user’s votes is the user itself. Even the database administrator will not be able to see which user has voted for which candidate. </a:t>
            </a:r>
          </a:p>
          <a:p>
            <a:pPr>
              <a:buSzPct val="45000"/>
            </a:pPr>
            <a:endParaRPr lang="en-US" sz="2400" dirty="0" smtClean="0">
              <a:latin typeface="DejaVu Sans"/>
            </a:endParaRPr>
          </a:p>
          <a:p>
            <a:pPr marL="285750" indent="-285750">
              <a:buSzPct val="45000"/>
              <a:buFont typeface="Arial" charset="0"/>
              <a:buChar char="•"/>
            </a:pPr>
            <a:r>
              <a:rPr lang="en-US" sz="2400" dirty="0" smtClean="0">
                <a:latin typeface="DejaVu Sans"/>
              </a:rPr>
              <a:t>The </a:t>
            </a:r>
            <a:r>
              <a:rPr lang="en-US" sz="2400" b="1" dirty="0" smtClean="0">
                <a:latin typeface="DejaVu Sans"/>
              </a:rPr>
              <a:t>Ballot ID </a:t>
            </a:r>
            <a:r>
              <a:rPr lang="en-US" sz="2400" dirty="0" smtClean="0">
                <a:latin typeface="DejaVu Sans"/>
              </a:rPr>
              <a:t>is then emailed to the user upon voting. When results are declared, we show the number of votes each candidate gets along with th</a:t>
            </a:r>
            <a:r>
              <a:rPr lang="en-US" sz="2400" dirty="0" smtClean="0">
                <a:latin typeface="DejaVu Sans"/>
              </a:rPr>
              <a:t>e </a:t>
            </a:r>
            <a:r>
              <a:rPr lang="en-US" sz="2400" b="1" dirty="0" smtClean="0">
                <a:latin typeface="DejaVu Sans"/>
              </a:rPr>
              <a:t>Ballot IDs</a:t>
            </a:r>
            <a:r>
              <a:rPr lang="en-US" sz="2400" dirty="0" smtClean="0">
                <a:latin typeface="DejaVu Sans"/>
              </a:rPr>
              <a:t> that actually voted for him.</a:t>
            </a:r>
          </a:p>
          <a:p>
            <a:pPr>
              <a:buSzPct val="45000"/>
            </a:pPr>
            <a:endParaRPr lang="en-US" sz="2400" dirty="0" smtClean="0">
              <a:latin typeface="DejaVu Sans"/>
            </a:endParaRPr>
          </a:p>
          <a:p>
            <a:pPr marL="285750" indent="-285750">
              <a:buSzPct val="45000"/>
              <a:buFont typeface="Arial" charset="0"/>
              <a:buChar char="•"/>
            </a:pPr>
            <a:r>
              <a:rPr lang="en-US" sz="2400" dirty="0" smtClean="0">
                <a:latin typeface="DejaVu Sans"/>
              </a:rPr>
              <a:t>This ensures transparency and fairness. </a:t>
            </a:r>
          </a:p>
          <a:p>
            <a:pPr>
              <a:buSzPct val="45000"/>
              <a:buFont typeface="StarSymbol"/>
              <a:buChar char=""/>
            </a:pPr>
            <a:endParaRPr lang="en-US" sz="2400" dirty="0" smtClean="0"/>
          </a:p>
          <a:p>
            <a:endParaRPr lang="en-US" sz="2400" dirty="0"/>
          </a:p>
        </p:txBody>
      </p:sp>
    </p:spTree>
    <p:extLst>
      <p:ext uri="{BB962C8B-B14F-4D97-AF65-F5344CB8AC3E}">
        <p14:creationId xmlns:p14="http://schemas.microsoft.com/office/powerpoint/2010/main" val="56239573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Shape 1"/>
          <p:cNvSpPr txBox="1"/>
          <p:nvPr/>
        </p:nvSpPr>
        <p:spPr>
          <a:xfrm>
            <a:off x="504000" y="301320"/>
            <a:ext cx="9071640" cy="1262160"/>
          </a:xfrm>
          <a:prstGeom prst="rect">
            <a:avLst/>
          </a:prstGeom>
          <a:noFill/>
          <a:ln>
            <a:noFill/>
          </a:ln>
        </p:spPr>
        <p:txBody>
          <a:bodyPr lIns="0" tIns="0" rIns="0" bIns="0" anchor="ctr"/>
          <a:lstStyle/>
          <a:p>
            <a:pPr algn="ctr"/>
            <a:r>
              <a:rPr lang="en-US" sz="4400">
                <a:latin typeface="DejaVu Sans"/>
              </a:rPr>
              <a:t>Verification</a:t>
            </a:r>
            <a:endParaRPr/>
          </a:p>
        </p:txBody>
      </p:sp>
      <p:sp>
        <p:nvSpPr>
          <p:cNvPr id="43" name="TextShape 2"/>
          <p:cNvSpPr txBox="1"/>
          <p:nvPr/>
        </p:nvSpPr>
        <p:spPr>
          <a:xfrm>
            <a:off x="504000" y="1769040"/>
            <a:ext cx="9071640" cy="4384440"/>
          </a:xfrm>
          <a:prstGeom prst="rect">
            <a:avLst/>
          </a:prstGeom>
          <a:noFill/>
          <a:ln>
            <a:noFill/>
          </a:ln>
        </p:spPr>
        <p:txBody>
          <a:bodyPr lIns="0" tIns="0" rIns="0" bIns="0"/>
          <a:lstStyle/>
          <a:p>
            <a:pPr marL="571500" indent="-571500">
              <a:buSzPct val="45000"/>
              <a:buFont typeface="Arial" charset="0"/>
              <a:buChar char="•"/>
            </a:pPr>
            <a:r>
              <a:rPr lang="en-US" sz="3600" dirty="0">
                <a:latin typeface="DejaVu Sans"/>
              </a:rPr>
              <a:t>The login credentials generated and will be sent to the user via his registered </a:t>
            </a:r>
            <a:r>
              <a:rPr lang="en-US" sz="3600" dirty="0" smtClean="0">
                <a:latin typeface="DejaVu Sans"/>
              </a:rPr>
              <a:t>email</a:t>
            </a:r>
          </a:p>
          <a:p>
            <a:pPr marL="571500" indent="-571500">
              <a:buSzPct val="45000"/>
              <a:buFont typeface="Arial" charset="0"/>
              <a:buChar char="•"/>
            </a:pPr>
            <a:endParaRPr lang="en-US" sz="3600" dirty="0">
              <a:latin typeface="DejaVu Sans"/>
            </a:endParaRPr>
          </a:p>
          <a:p>
            <a:pPr marL="571500" indent="-571500">
              <a:buSzPct val="45000"/>
              <a:buFont typeface="Arial" charset="0"/>
              <a:buChar char="•"/>
            </a:pPr>
            <a:endParaRPr sz="3600" dirty="0"/>
          </a:p>
          <a:p>
            <a:pPr marL="571500" indent="-571500">
              <a:buSzPct val="45000"/>
              <a:buFont typeface="Arial" charset="0"/>
              <a:buChar char="•"/>
            </a:pPr>
            <a:r>
              <a:rPr lang="en-US" sz="3600" dirty="0">
                <a:latin typeface="DejaVu Sans"/>
              </a:rPr>
              <a:t>Before the votes can be casted, the voter must enter an OTP sent to him via mobile and/or email</a:t>
            </a:r>
            <a:endParaRPr sz="3600" dirty="0"/>
          </a:p>
          <a:p>
            <a:pPr marL="571500" indent="-571500">
              <a:buSzPct val="45000"/>
              <a:buFont typeface="Arial" charset="0"/>
              <a:buChar char="•"/>
            </a:pP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Shape 1"/>
          <p:cNvSpPr txBox="1"/>
          <p:nvPr/>
        </p:nvSpPr>
        <p:spPr>
          <a:xfrm>
            <a:off x="504000" y="301320"/>
            <a:ext cx="9071640" cy="1262160"/>
          </a:xfrm>
          <a:prstGeom prst="rect">
            <a:avLst/>
          </a:prstGeom>
          <a:noFill/>
          <a:ln>
            <a:noFill/>
          </a:ln>
        </p:spPr>
        <p:txBody>
          <a:bodyPr lIns="0" tIns="0" rIns="0" bIns="0" anchor="ctr"/>
          <a:lstStyle/>
          <a:p>
            <a:pPr algn="ctr"/>
            <a:r>
              <a:rPr lang="en-US" sz="4400">
                <a:latin typeface="DejaVu Sans"/>
              </a:rPr>
              <a:t>Reliablility</a:t>
            </a:r>
            <a:endParaRPr/>
          </a:p>
        </p:txBody>
      </p:sp>
      <p:sp>
        <p:nvSpPr>
          <p:cNvPr id="45" name="TextShape 2"/>
          <p:cNvSpPr txBox="1"/>
          <p:nvPr/>
        </p:nvSpPr>
        <p:spPr>
          <a:xfrm>
            <a:off x="504000" y="1769040"/>
            <a:ext cx="9071640" cy="4384440"/>
          </a:xfrm>
          <a:prstGeom prst="rect">
            <a:avLst/>
          </a:prstGeom>
          <a:noFill/>
          <a:ln>
            <a:noFill/>
          </a:ln>
        </p:spPr>
        <p:txBody>
          <a:bodyPr lIns="0" tIns="0" rIns="0" bIns="0"/>
          <a:lstStyle/>
          <a:p>
            <a:pPr marL="457200" indent="-457200">
              <a:buSzPct val="45000"/>
              <a:buFont typeface="Arial" charset="0"/>
              <a:buChar char="•"/>
            </a:pPr>
            <a:r>
              <a:rPr lang="en-US" sz="3200" dirty="0">
                <a:latin typeface="DejaVu Sans"/>
              </a:rPr>
              <a:t>99.99% uptime hosting </a:t>
            </a:r>
            <a:r>
              <a:rPr lang="en-US" sz="3200" dirty="0" smtClean="0">
                <a:latin typeface="DejaVu Sans"/>
              </a:rPr>
              <a:t>providers</a:t>
            </a:r>
          </a:p>
          <a:p>
            <a:pPr marL="285750" indent="-285750">
              <a:buSzPct val="45000"/>
              <a:buFont typeface="Arial" charset="0"/>
              <a:buChar char="•"/>
            </a:pPr>
            <a:endParaRPr dirty="0"/>
          </a:p>
          <a:p>
            <a:pPr marL="457200" indent="-457200">
              <a:buSzPct val="45000"/>
              <a:buFont typeface="Arial" charset="0"/>
              <a:buChar char="•"/>
            </a:pPr>
            <a:r>
              <a:rPr lang="en-US" sz="3200" dirty="0">
                <a:latin typeface="DejaVu Sans"/>
              </a:rPr>
              <a:t>Advanced </a:t>
            </a:r>
            <a:r>
              <a:rPr lang="en-US" sz="3200" dirty="0" err="1">
                <a:latin typeface="DejaVu Sans"/>
              </a:rPr>
              <a:t>DDoS</a:t>
            </a:r>
            <a:r>
              <a:rPr lang="en-US" sz="3200" dirty="0">
                <a:latin typeface="DejaVu Sans"/>
              </a:rPr>
              <a:t> </a:t>
            </a:r>
            <a:r>
              <a:rPr lang="en-US" sz="3200" dirty="0" smtClean="0">
                <a:latin typeface="DejaVu Sans"/>
              </a:rPr>
              <a:t>mitigation</a:t>
            </a:r>
          </a:p>
          <a:p>
            <a:pPr marL="285750" indent="-285750">
              <a:buSzPct val="45000"/>
              <a:buFont typeface="Arial" charset="0"/>
              <a:buChar char="•"/>
            </a:pPr>
            <a:endParaRPr dirty="0"/>
          </a:p>
          <a:p>
            <a:pPr marL="457200" indent="-457200">
              <a:buSzPct val="45000"/>
              <a:buFont typeface="Arial" charset="0"/>
              <a:buChar char="•"/>
            </a:pPr>
            <a:r>
              <a:rPr lang="en-US" sz="3200" dirty="0">
                <a:latin typeface="DejaVu Sans"/>
              </a:rPr>
              <a:t>Clustering with servers and databases </a:t>
            </a:r>
            <a:r>
              <a:rPr lang="en-US" sz="3200" dirty="0" smtClean="0">
                <a:latin typeface="DejaVu Sans"/>
              </a:rPr>
              <a:t>located across </a:t>
            </a:r>
            <a:r>
              <a:rPr lang="en-US" sz="3200" dirty="0">
                <a:latin typeface="DejaVu Sans"/>
              </a:rPr>
              <a:t>multiple locations to restore services even in time of </a:t>
            </a:r>
            <a:r>
              <a:rPr lang="en-US" sz="3200" dirty="0" smtClean="0">
                <a:latin typeface="DejaVu Sans"/>
              </a:rPr>
              <a:t>downtimes</a:t>
            </a:r>
          </a:p>
          <a:p>
            <a:pPr marL="285750" indent="-285750">
              <a:buSzPct val="45000"/>
              <a:buFont typeface="Arial" charset="0"/>
              <a:buChar char="•"/>
            </a:pPr>
            <a:endParaRPr dirty="0"/>
          </a:p>
          <a:p>
            <a:pPr marL="457200" indent="-457200">
              <a:buSzPct val="45000"/>
              <a:buFont typeface="Arial" charset="0"/>
              <a:buChar char="•"/>
            </a:pPr>
            <a:r>
              <a:rPr lang="en-US" sz="3200" dirty="0" smtClean="0">
                <a:latin typeface="DejaVu Sans"/>
              </a:rPr>
              <a:t>Additionally </a:t>
            </a:r>
            <a:r>
              <a:rPr lang="en-US" sz="3200" dirty="0">
                <a:latin typeface="DejaVu Sans"/>
              </a:rPr>
              <a:t>data backups are made at scheduled intervals</a:t>
            </a:r>
            <a:endParaRPr dirty="0"/>
          </a:p>
          <a:p>
            <a:pPr marL="285750" indent="-285750">
              <a:buSzPct val="45000"/>
              <a:buFont typeface="Arial" charset="0"/>
              <a:buChar char="•"/>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1808</TotalTime>
  <Words>420</Words>
  <Application>Microsoft Macintosh PowerPoint</Application>
  <PresentationFormat>Custom</PresentationFormat>
  <Paragraphs>55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DejaVu Sans</vt:lpstr>
      <vt:lpstr>DejaVu Serif</vt:lpstr>
      <vt:lpstr>StarSymbol</vt:lpstr>
      <vt:lpstr>Arial</vt:lpstr>
      <vt:lpstr>Office Theme</vt:lpstr>
      <vt:lpstr>PowerPoint Presentation</vt:lpstr>
      <vt:lpstr>PowerPoint Presentation</vt:lpstr>
      <vt:lpstr>Experience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11</cp:revision>
  <dcterms:created xsi:type="dcterms:W3CDTF">2015-03-25T22:18:25Z</dcterms:created>
  <dcterms:modified xsi:type="dcterms:W3CDTF">2015-03-26T18:26:36Z</dcterms:modified>
  <dc:language>en-US</dc:language>
</cp:coreProperties>
</file>