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Space Mono Bold" charset="1" panose="02000809030000020004"/>
      <p:regular r:id="rId13"/>
    </p:embeddedFont>
    <p:embeddedFont>
      <p:font typeface="Be Vietnam" charset="1" panose="00000500000000000000"/>
      <p:regular r:id="rId14"/>
    </p:embeddedFont>
    <p:embeddedFont>
      <p:font typeface="Arial Bold" charset="1" panose="020B0802020202020204"/>
      <p:regular r:id="rId15"/>
    </p:embeddedFont>
    <p:embeddedFont>
      <p:font typeface="Arial" charset="1" panose="020B0502020202020204"/>
      <p:regular r:id="rId16"/>
    </p:embeddedFont>
    <p:embeddedFont>
      <p:font typeface="Be Vietnam Ultra-Bold" charset="1" panose="00000900000000000000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306896" y="3196946"/>
            <a:ext cx="13583997" cy="4732036"/>
            <a:chOff x="0" y="0"/>
            <a:chExt cx="18111996" cy="6309382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534844" y="415755"/>
              <a:ext cx="17577152" cy="589362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17577152" cy="5893627"/>
              <a:chOff x="0" y="0"/>
              <a:chExt cx="1893824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4060279" y="7200900"/>
            <a:ext cx="4114800" cy="411480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6157741" y="1887365"/>
            <a:ext cx="709004" cy="685800"/>
          </a:xfrm>
          <a:custGeom>
            <a:avLst/>
            <a:gdLst/>
            <a:ahLst/>
            <a:cxnLst/>
            <a:rect r="r" b="b" t="t" l="l"/>
            <a:pathLst>
              <a:path h="685800" w="709004">
                <a:moveTo>
                  <a:pt x="0" y="0"/>
                </a:moveTo>
                <a:lnTo>
                  <a:pt x="709004" y="0"/>
                </a:lnTo>
                <a:lnTo>
                  <a:pt x="709004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886305" y="4199435"/>
            <a:ext cx="14625938" cy="3040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11700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OPTIMIZATION ALGORITHM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86305" y="1778240"/>
            <a:ext cx="776531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AOA PROJECT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093747" y="1921115"/>
            <a:ext cx="284509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PRESENTATION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1608315" y="7086663"/>
            <a:ext cx="4903928" cy="3007573"/>
            <a:chOff x="0" y="0"/>
            <a:chExt cx="5518051" cy="338421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31750" y="31750"/>
              <a:ext cx="5454551" cy="3320714"/>
            </a:xfrm>
            <a:custGeom>
              <a:avLst/>
              <a:gdLst/>
              <a:ahLst/>
              <a:cxnLst/>
              <a:rect r="r" b="b" t="t" l="l"/>
              <a:pathLst>
                <a:path h="3320714" w="5454551">
                  <a:moveTo>
                    <a:pt x="5361841" y="3320714"/>
                  </a:moveTo>
                  <a:lnTo>
                    <a:pt x="92710" y="3320714"/>
                  </a:lnTo>
                  <a:cubicBezTo>
                    <a:pt x="41910" y="3320714"/>
                    <a:pt x="0" y="3278803"/>
                    <a:pt x="0" y="322800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360571" y="0"/>
                  </a:lnTo>
                  <a:cubicBezTo>
                    <a:pt x="5411371" y="0"/>
                    <a:pt x="5453281" y="41910"/>
                    <a:pt x="5453281" y="92710"/>
                  </a:cubicBezTo>
                  <a:lnTo>
                    <a:pt x="5453281" y="3226734"/>
                  </a:lnTo>
                  <a:cubicBezTo>
                    <a:pt x="5454551" y="3278803"/>
                    <a:pt x="5412641" y="3320714"/>
                    <a:pt x="5361841" y="332071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518051" cy="3384214"/>
            </a:xfrm>
            <a:custGeom>
              <a:avLst/>
              <a:gdLst/>
              <a:ahLst/>
              <a:cxnLst/>
              <a:rect r="r" b="b" t="t" l="l"/>
              <a:pathLst>
                <a:path h="3384214" w="5518051">
                  <a:moveTo>
                    <a:pt x="5393591" y="59690"/>
                  </a:moveTo>
                  <a:cubicBezTo>
                    <a:pt x="5429151" y="59690"/>
                    <a:pt x="5458361" y="88900"/>
                    <a:pt x="5458361" y="124460"/>
                  </a:cubicBezTo>
                  <a:lnTo>
                    <a:pt x="5458361" y="3259754"/>
                  </a:lnTo>
                  <a:cubicBezTo>
                    <a:pt x="5458361" y="3295314"/>
                    <a:pt x="5429151" y="3324523"/>
                    <a:pt x="5393591" y="3324523"/>
                  </a:cubicBezTo>
                  <a:lnTo>
                    <a:pt x="124460" y="3324523"/>
                  </a:lnTo>
                  <a:cubicBezTo>
                    <a:pt x="88900" y="3324523"/>
                    <a:pt x="59690" y="3295314"/>
                    <a:pt x="59690" y="325975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393591" y="59690"/>
                  </a:lnTo>
                  <a:moveTo>
                    <a:pt x="53935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259754"/>
                  </a:lnTo>
                  <a:cubicBezTo>
                    <a:pt x="0" y="3328334"/>
                    <a:pt x="55880" y="3384214"/>
                    <a:pt x="124460" y="3384214"/>
                  </a:cubicBezTo>
                  <a:lnTo>
                    <a:pt x="5393591" y="3384214"/>
                  </a:lnTo>
                  <a:cubicBezTo>
                    <a:pt x="5462171" y="3384214"/>
                    <a:pt x="5518051" y="3328334"/>
                    <a:pt x="5518051" y="3259754"/>
                  </a:cubicBezTo>
                  <a:lnTo>
                    <a:pt x="5518051" y="124460"/>
                  </a:lnTo>
                  <a:cubicBezTo>
                    <a:pt x="5518051" y="55880"/>
                    <a:pt x="5462171" y="0"/>
                    <a:pt x="539359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1934801" y="7210488"/>
            <a:ext cx="4577442" cy="271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 spc="4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ADARSH MADIVALA</a:t>
            </a:r>
          </a:p>
          <a:p>
            <a:pPr algn="l">
              <a:lnSpc>
                <a:spcPts val="4200"/>
              </a:lnSpc>
            </a:pPr>
            <a:r>
              <a:rPr lang="en-US" b="true" sz="3000" spc="4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VAISHNAVI MAGADUM</a:t>
            </a:r>
          </a:p>
          <a:p>
            <a:pPr algn="l">
              <a:lnSpc>
                <a:spcPts val="4200"/>
              </a:lnSpc>
            </a:pPr>
            <a:r>
              <a:rPr lang="en-US" b="true" sz="3000" spc="4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BHAVYA PANDYA </a:t>
            </a:r>
          </a:p>
          <a:p>
            <a:pPr algn="l">
              <a:lnSpc>
                <a:spcPts val="4200"/>
              </a:lnSpc>
            </a:pPr>
            <a:r>
              <a:rPr lang="en-US" b="true" sz="3000" spc="4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SAKSHI PARADKAR </a:t>
            </a:r>
          </a:p>
          <a:p>
            <a:pPr algn="l">
              <a:lnSpc>
                <a:spcPts val="4200"/>
              </a:lnSpc>
            </a:pPr>
            <a:r>
              <a:rPr lang="en-US" b="true" sz="3000" spc="4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KRISHA PATEL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66647" y="-2177764"/>
            <a:ext cx="5104149" cy="510414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35728" y="7799534"/>
            <a:ext cx="5974263" cy="2487466"/>
          </a:xfrm>
          <a:custGeom>
            <a:avLst/>
            <a:gdLst/>
            <a:ahLst/>
            <a:cxnLst/>
            <a:rect r="r" b="b" t="t" l="l"/>
            <a:pathLst>
              <a:path h="2487466" w="5974263">
                <a:moveTo>
                  <a:pt x="0" y="0"/>
                </a:moveTo>
                <a:lnTo>
                  <a:pt x="5974264" y="0"/>
                </a:lnTo>
                <a:lnTo>
                  <a:pt x="5974264" y="2487466"/>
                </a:lnTo>
                <a:lnTo>
                  <a:pt x="0" y="2487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798616" y="374311"/>
            <a:ext cx="7474224" cy="7475719"/>
            <a:chOff x="0" y="0"/>
            <a:chExt cx="634873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-80705" y="5956452"/>
            <a:ext cx="4163858" cy="416385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06896" y="1203993"/>
            <a:ext cx="7090068" cy="5323673"/>
            <a:chOff x="0" y="0"/>
            <a:chExt cx="845693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440643" y="8433307"/>
            <a:ext cx="15406714" cy="1219919"/>
            <a:chOff x="0" y="0"/>
            <a:chExt cx="30050193" cy="237940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31750" y="31750"/>
              <a:ext cx="29986694" cy="2315905"/>
            </a:xfrm>
            <a:custGeom>
              <a:avLst/>
              <a:gdLst/>
              <a:ahLst/>
              <a:cxnLst/>
              <a:rect r="r" b="b" t="t" l="l"/>
              <a:pathLst>
                <a:path h="2315905" w="29986694">
                  <a:moveTo>
                    <a:pt x="29893983" y="2315905"/>
                  </a:moveTo>
                  <a:lnTo>
                    <a:pt x="92710" y="2315905"/>
                  </a:lnTo>
                  <a:cubicBezTo>
                    <a:pt x="41910" y="2315905"/>
                    <a:pt x="0" y="2273995"/>
                    <a:pt x="0" y="222319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892712" y="0"/>
                  </a:lnTo>
                  <a:cubicBezTo>
                    <a:pt x="29943512" y="0"/>
                    <a:pt x="29985422" y="41910"/>
                    <a:pt x="29985422" y="92710"/>
                  </a:cubicBezTo>
                  <a:lnTo>
                    <a:pt x="29985422" y="2221925"/>
                  </a:lnTo>
                  <a:cubicBezTo>
                    <a:pt x="29986694" y="2273995"/>
                    <a:pt x="29944783" y="2315905"/>
                    <a:pt x="29893983" y="23159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0050194" cy="2379405"/>
            </a:xfrm>
            <a:custGeom>
              <a:avLst/>
              <a:gdLst/>
              <a:ahLst/>
              <a:cxnLst/>
              <a:rect r="r" b="b" t="t" l="l"/>
              <a:pathLst>
                <a:path h="2379405" w="30050194">
                  <a:moveTo>
                    <a:pt x="29925733" y="59690"/>
                  </a:moveTo>
                  <a:cubicBezTo>
                    <a:pt x="29961294" y="59690"/>
                    <a:pt x="29990504" y="88900"/>
                    <a:pt x="29990504" y="124460"/>
                  </a:cubicBezTo>
                  <a:lnTo>
                    <a:pt x="29990504" y="2254945"/>
                  </a:lnTo>
                  <a:cubicBezTo>
                    <a:pt x="29990504" y="2290505"/>
                    <a:pt x="29961294" y="2319715"/>
                    <a:pt x="29925733" y="2319715"/>
                  </a:cubicBezTo>
                  <a:lnTo>
                    <a:pt x="124460" y="2319715"/>
                  </a:lnTo>
                  <a:cubicBezTo>
                    <a:pt x="88900" y="2319715"/>
                    <a:pt x="59690" y="2290505"/>
                    <a:pt x="59690" y="225494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925733" y="59690"/>
                  </a:lnTo>
                  <a:moveTo>
                    <a:pt x="299257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54945"/>
                  </a:lnTo>
                  <a:cubicBezTo>
                    <a:pt x="0" y="2323525"/>
                    <a:pt x="55880" y="2379405"/>
                    <a:pt x="124460" y="2379405"/>
                  </a:cubicBezTo>
                  <a:lnTo>
                    <a:pt x="29925733" y="2379405"/>
                  </a:lnTo>
                  <a:cubicBezTo>
                    <a:pt x="29994312" y="2379405"/>
                    <a:pt x="30050194" y="2323525"/>
                    <a:pt x="30050194" y="2254945"/>
                  </a:cubicBezTo>
                  <a:lnTo>
                    <a:pt x="30050194" y="124460"/>
                  </a:lnTo>
                  <a:cubicBezTo>
                    <a:pt x="30050194" y="55880"/>
                    <a:pt x="29994312" y="0"/>
                    <a:pt x="299257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751373" y="2369347"/>
            <a:ext cx="6201115" cy="2926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31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optimization algorithm</a:t>
            </a: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method or procedure used to find the best possible solution (maximum or minimum) to a problem from a set of feasible solutions, under given constraints.</a:t>
            </a:r>
          </a:p>
          <a:p>
            <a:pPr algn="l">
              <a:lnSpc>
                <a:spcPts val="209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2001224" y="8526184"/>
            <a:ext cx="12791480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What</a:t>
            </a:r>
            <a:r>
              <a:rPr lang="en-US" sz="56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is an Optimization Algorithm?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070059" y="1316031"/>
            <a:ext cx="6931338" cy="6483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9"/>
              </a:lnSpc>
            </a:pP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Types of Optimization Algorithms:</a:t>
            </a:r>
          </a:p>
          <a:p>
            <a:pPr algn="l">
              <a:lnSpc>
                <a:spcPts val="3949"/>
              </a:lnSpc>
            </a:pPr>
          </a:p>
          <a:p>
            <a:pPr algn="l">
              <a:lnSpc>
                <a:spcPts val="3949"/>
              </a:lnSpc>
            </a:pP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1</a:t>
            </a:r>
            <a:r>
              <a:rPr lang="en-US" sz="3037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.Classical (Deterministic)</a:t>
            </a: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: Usually efficient, good for convex problems.</a:t>
            </a:r>
          </a:p>
          <a:p>
            <a:pPr algn="l">
              <a:lnSpc>
                <a:spcPts val="3949"/>
              </a:lnSpc>
            </a:pPr>
            <a:r>
              <a:rPr lang="en-US" sz="3037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Gradient Descent</a:t>
            </a: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(GD).</a:t>
            </a:r>
          </a:p>
          <a:p>
            <a:pPr algn="l">
              <a:lnSpc>
                <a:spcPts val="3949"/>
              </a:lnSpc>
            </a:pPr>
          </a:p>
          <a:p>
            <a:pPr algn="l">
              <a:lnSpc>
                <a:spcPts val="3949"/>
              </a:lnSpc>
            </a:pP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2. </a:t>
            </a:r>
            <a:r>
              <a:rPr lang="en-US" sz="3037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Metaheuristic (Stochastic)</a:t>
            </a: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: Good for complex, non-convex, NP-hard problems</a:t>
            </a:r>
          </a:p>
          <a:p>
            <a:pPr algn="l">
              <a:lnSpc>
                <a:spcPts val="3949"/>
              </a:lnSpc>
            </a:pPr>
            <a:r>
              <a:rPr lang="en-US" sz="3037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Genetic Algorithm</a:t>
            </a: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(GA), </a:t>
            </a:r>
            <a:r>
              <a:rPr lang="en-US" sz="3037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Simulated Annealing</a:t>
            </a: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(SA), </a:t>
            </a:r>
            <a:r>
              <a:rPr lang="en-US" sz="3037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Particle Swarm Optimization</a:t>
            </a: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(PSO).</a:t>
            </a:r>
          </a:p>
          <a:p>
            <a:pPr algn="l">
              <a:lnSpc>
                <a:spcPts val="4469"/>
              </a:lnSpc>
            </a:pP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5195929" y="8681871"/>
            <a:ext cx="722792" cy="722792"/>
          </a:xfrm>
          <a:custGeom>
            <a:avLst/>
            <a:gdLst/>
            <a:ahLst/>
            <a:cxnLst/>
            <a:rect r="r" b="b" t="t" l="l"/>
            <a:pathLst>
              <a:path h="722792" w="722792">
                <a:moveTo>
                  <a:pt x="0" y="0"/>
                </a:moveTo>
                <a:lnTo>
                  <a:pt x="722792" y="0"/>
                </a:lnTo>
                <a:lnTo>
                  <a:pt x="722792" y="722792"/>
                </a:lnTo>
                <a:lnTo>
                  <a:pt x="0" y="7227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2286" y="7058926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08653" y="610156"/>
            <a:ext cx="5814826" cy="5815989"/>
            <a:chOff x="0" y="0"/>
            <a:chExt cx="634873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073904" y="-379645"/>
            <a:ext cx="3959423" cy="395942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918767" y="1590450"/>
            <a:ext cx="5042930" cy="4440836"/>
            <a:chOff x="0" y="0"/>
            <a:chExt cx="6723907" cy="592111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6723907" cy="3800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20"/>
                </a:lnSpc>
              </a:pPr>
              <a:r>
                <a:rPr lang="en-US" sz="3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Iterative optimization algorithm that updates parameters in the direction of the negative gradient of the objective function until convergence.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076227"/>
              <a:ext cx="6165030" cy="1844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89"/>
                </a:lnSpc>
              </a:pPr>
              <a:r>
                <a:rPr lang="en-US" sz="4299" b="true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Gradient Descent (GD)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87186" y="7204062"/>
            <a:ext cx="5466165" cy="2616769"/>
            <a:chOff x="0" y="0"/>
            <a:chExt cx="6626933" cy="317245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31750" y="31750"/>
              <a:ext cx="6563433" cy="3108953"/>
            </a:xfrm>
            <a:custGeom>
              <a:avLst/>
              <a:gdLst/>
              <a:ahLst/>
              <a:cxnLst/>
              <a:rect r="r" b="b" t="t" l="l"/>
              <a:pathLst>
                <a:path h="3108953" w="6563433">
                  <a:moveTo>
                    <a:pt x="6470724" y="3108953"/>
                  </a:moveTo>
                  <a:lnTo>
                    <a:pt x="92710" y="3108953"/>
                  </a:lnTo>
                  <a:cubicBezTo>
                    <a:pt x="41910" y="3108953"/>
                    <a:pt x="0" y="3067043"/>
                    <a:pt x="0" y="301624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69454" y="0"/>
                  </a:lnTo>
                  <a:cubicBezTo>
                    <a:pt x="6520253" y="0"/>
                    <a:pt x="6562164" y="41910"/>
                    <a:pt x="6562164" y="92710"/>
                  </a:cubicBezTo>
                  <a:lnTo>
                    <a:pt x="6562164" y="3014973"/>
                  </a:lnTo>
                  <a:cubicBezTo>
                    <a:pt x="6563433" y="3067043"/>
                    <a:pt x="6521524" y="3108953"/>
                    <a:pt x="6470724" y="310895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26933" cy="3172453"/>
            </a:xfrm>
            <a:custGeom>
              <a:avLst/>
              <a:gdLst/>
              <a:ahLst/>
              <a:cxnLst/>
              <a:rect r="r" b="b" t="t" l="l"/>
              <a:pathLst>
                <a:path h="3172453" w="6626933">
                  <a:moveTo>
                    <a:pt x="6502474" y="59690"/>
                  </a:moveTo>
                  <a:cubicBezTo>
                    <a:pt x="6538033" y="59690"/>
                    <a:pt x="6567243" y="88900"/>
                    <a:pt x="6567243" y="124460"/>
                  </a:cubicBezTo>
                  <a:lnTo>
                    <a:pt x="6567243" y="3047993"/>
                  </a:lnTo>
                  <a:cubicBezTo>
                    <a:pt x="6567243" y="3083553"/>
                    <a:pt x="6538033" y="3112763"/>
                    <a:pt x="6502474" y="3112763"/>
                  </a:cubicBezTo>
                  <a:lnTo>
                    <a:pt x="124460" y="3112763"/>
                  </a:lnTo>
                  <a:cubicBezTo>
                    <a:pt x="88900" y="3112763"/>
                    <a:pt x="59690" y="3083553"/>
                    <a:pt x="59690" y="304799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502474" y="59690"/>
                  </a:lnTo>
                  <a:moveTo>
                    <a:pt x="650247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047993"/>
                  </a:lnTo>
                  <a:cubicBezTo>
                    <a:pt x="0" y="3116573"/>
                    <a:pt x="55880" y="3172453"/>
                    <a:pt x="124460" y="3172453"/>
                  </a:cubicBezTo>
                  <a:lnTo>
                    <a:pt x="6502474" y="3172453"/>
                  </a:lnTo>
                  <a:cubicBezTo>
                    <a:pt x="6571053" y="3172453"/>
                    <a:pt x="6626933" y="3116573"/>
                    <a:pt x="6626933" y="3047993"/>
                  </a:cubicBezTo>
                  <a:lnTo>
                    <a:pt x="6626933" y="124460"/>
                  </a:lnTo>
                  <a:cubicBezTo>
                    <a:pt x="6626933" y="55880"/>
                    <a:pt x="6571053" y="0"/>
                    <a:pt x="650247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827114" y="7507558"/>
            <a:ext cx="5134584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5"/>
              </a:lnSpc>
            </a:pPr>
            <a:r>
              <a:rPr lang="en-US" sz="306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Time Complexity = O(k⋅n⋅</a:t>
            </a:r>
            <a:r>
              <a:rPr lang="en-US" b="true" sz="306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d)</a:t>
            </a:r>
          </a:p>
          <a:p>
            <a:pPr algn="l">
              <a:lnSpc>
                <a:spcPts val="1275"/>
              </a:lnSpc>
            </a:pPr>
          </a:p>
          <a:p>
            <a:pPr algn="l">
              <a:lnSpc>
                <a:spcPts val="3795"/>
              </a:lnSpc>
            </a:pPr>
            <a:r>
              <a:rPr lang="en-US" sz="31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= number of iterations</a:t>
            </a:r>
          </a:p>
          <a:p>
            <a:pPr algn="l">
              <a:lnSpc>
                <a:spcPts val="3795"/>
              </a:lnSpc>
            </a:pPr>
            <a:r>
              <a:rPr lang="en-US" sz="31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number of samples</a:t>
            </a:r>
          </a:p>
          <a:p>
            <a:pPr algn="l">
              <a:lnSpc>
                <a:spcPts val="3795"/>
              </a:lnSpc>
            </a:pPr>
            <a:r>
              <a:rPr lang="en-US" sz="31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= number of features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9221247" y="338485"/>
            <a:ext cx="6943376" cy="6944765"/>
            <a:chOff x="0" y="0"/>
            <a:chExt cx="634873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556344" y="1433664"/>
            <a:ext cx="6273182" cy="5374286"/>
            <a:chOff x="0" y="0"/>
            <a:chExt cx="8364243" cy="7165714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66675"/>
              <a:ext cx="8364243" cy="5045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20"/>
                </a:lnSpc>
              </a:pPr>
              <a:r>
                <a:rPr lang="en-US" sz="3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Instead of strictly following the gradient, Simulated Annealing (SA) explores the parameter space by accepting not only better solutions but sometimes worse ones, depending on a "temperature" that cools over time. This helps escape local minima.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5320827"/>
              <a:ext cx="7669025" cy="1844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89"/>
                </a:lnSpc>
              </a:pPr>
              <a:r>
                <a:rPr lang="en-US" sz="4299" b="true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Simulated Annealing (SA)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225068" y="7757338"/>
            <a:ext cx="8935734" cy="2063492"/>
            <a:chOff x="0" y="0"/>
            <a:chExt cx="12345393" cy="285087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31750" y="31750"/>
              <a:ext cx="12281893" cy="2787371"/>
            </a:xfrm>
            <a:custGeom>
              <a:avLst/>
              <a:gdLst/>
              <a:ahLst/>
              <a:cxnLst/>
              <a:rect r="r" b="b" t="t" l="l"/>
              <a:pathLst>
                <a:path h="2787371" w="12281893">
                  <a:moveTo>
                    <a:pt x="12189183" y="2787371"/>
                  </a:moveTo>
                  <a:lnTo>
                    <a:pt x="92710" y="2787371"/>
                  </a:lnTo>
                  <a:cubicBezTo>
                    <a:pt x="41910" y="2787371"/>
                    <a:pt x="0" y="2745461"/>
                    <a:pt x="0" y="269466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187913" y="0"/>
                  </a:lnTo>
                  <a:cubicBezTo>
                    <a:pt x="12238713" y="0"/>
                    <a:pt x="12280623" y="41910"/>
                    <a:pt x="12280623" y="92710"/>
                  </a:cubicBezTo>
                  <a:lnTo>
                    <a:pt x="12280623" y="2693391"/>
                  </a:lnTo>
                  <a:cubicBezTo>
                    <a:pt x="12281893" y="2745461"/>
                    <a:pt x="12239983" y="2787371"/>
                    <a:pt x="12189183" y="278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345394" cy="2850871"/>
            </a:xfrm>
            <a:custGeom>
              <a:avLst/>
              <a:gdLst/>
              <a:ahLst/>
              <a:cxnLst/>
              <a:rect r="r" b="b" t="t" l="l"/>
              <a:pathLst>
                <a:path h="2850871" w="12345394">
                  <a:moveTo>
                    <a:pt x="12220933" y="59690"/>
                  </a:moveTo>
                  <a:cubicBezTo>
                    <a:pt x="12256493" y="59690"/>
                    <a:pt x="12285704" y="88900"/>
                    <a:pt x="12285704" y="124460"/>
                  </a:cubicBezTo>
                  <a:lnTo>
                    <a:pt x="12285704" y="2726411"/>
                  </a:lnTo>
                  <a:cubicBezTo>
                    <a:pt x="12285704" y="2761971"/>
                    <a:pt x="12256493" y="2791181"/>
                    <a:pt x="12220933" y="2791181"/>
                  </a:cubicBezTo>
                  <a:lnTo>
                    <a:pt x="124460" y="2791181"/>
                  </a:lnTo>
                  <a:cubicBezTo>
                    <a:pt x="88900" y="2791181"/>
                    <a:pt x="59690" y="2761971"/>
                    <a:pt x="59690" y="272641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220933" y="59690"/>
                  </a:lnTo>
                  <a:moveTo>
                    <a:pt x="122209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726411"/>
                  </a:lnTo>
                  <a:cubicBezTo>
                    <a:pt x="0" y="2794991"/>
                    <a:pt x="55880" y="2850871"/>
                    <a:pt x="124460" y="2850871"/>
                  </a:cubicBezTo>
                  <a:lnTo>
                    <a:pt x="12220933" y="2850871"/>
                  </a:lnTo>
                  <a:cubicBezTo>
                    <a:pt x="12289513" y="2850871"/>
                    <a:pt x="12345394" y="2794991"/>
                    <a:pt x="12345394" y="2726411"/>
                  </a:cubicBezTo>
                  <a:lnTo>
                    <a:pt x="12345394" y="124460"/>
                  </a:lnTo>
                  <a:cubicBezTo>
                    <a:pt x="12345394" y="55880"/>
                    <a:pt x="12289513" y="0"/>
                    <a:pt x="122209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460173" y="7931158"/>
            <a:ext cx="8593443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0"/>
              </a:lnSpc>
            </a:pPr>
            <a:r>
              <a:rPr lang="en-US" b="true" sz="312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Time Complexity = O ( k ⋅ f </a:t>
            </a:r>
            <a:r>
              <a:rPr lang="en-US" b="true" sz="312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)</a:t>
            </a:r>
          </a:p>
          <a:p>
            <a:pPr algn="ctr">
              <a:lnSpc>
                <a:spcPts val="1350"/>
              </a:lnSpc>
            </a:pPr>
          </a:p>
          <a:p>
            <a:pPr algn="l" marL="674790" indent="-337395" lvl="1">
              <a:lnSpc>
                <a:spcPts val="3750"/>
              </a:lnSpc>
              <a:buFont typeface="Arial"/>
              <a:buChar char="•"/>
            </a:pPr>
            <a:r>
              <a:rPr lang="en-US" sz="31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= number of iterations/temperature steps</a:t>
            </a:r>
          </a:p>
          <a:p>
            <a:pPr algn="l" marL="674790" indent="-337395" lvl="1">
              <a:lnSpc>
                <a:spcPts val="3750"/>
              </a:lnSpc>
              <a:buFont typeface="Arial"/>
              <a:buChar char="•"/>
            </a:pPr>
            <a:r>
              <a:rPr lang="en-US" sz="31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cost of evaluating the objective function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41228" y="135250"/>
            <a:ext cx="5104149" cy="510414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01274" y="3183826"/>
            <a:ext cx="6641409" cy="3244361"/>
            <a:chOff x="0" y="0"/>
            <a:chExt cx="9737324" cy="47567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1750" y="31750"/>
              <a:ext cx="9673824" cy="4693230"/>
            </a:xfrm>
            <a:custGeom>
              <a:avLst/>
              <a:gdLst/>
              <a:ahLst/>
              <a:cxnLst/>
              <a:rect r="r" b="b" t="t" l="l"/>
              <a:pathLst>
                <a:path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737325" cy="4756731"/>
            </a:xfrm>
            <a:custGeom>
              <a:avLst/>
              <a:gdLst/>
              <a:ahLst/>
              <a:cxnLst/>
              <a:rect r="r" b="b" t="t" l="l"/>
              <a:pathLst>
                <a:path h="4756731" w="9737325">
                  <a:moveTo>
                    <a:pt x="9612864" y="59690"/>
                  </a:moveTo>
                  <a:cubicBezTo>
                    <a:pt x="9648424" y="59690"/>
                    <a:pt x="9677635" y="88900"/>
                    <a:pt x="9677635" y="124460"/>
                  </a:cubicBezTo>
                  <a:lnTo>
                    <a:pt x="9677635" y="4632270"/>
                  </a:lnTo>
                  <a:cubicBezTo>
                    <a:pt x="9677635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5" y="4700850"/>
                    <a:pt x="9737325" y="4632270"/>
                  </a:cubicBezTo>
                  <a:lnTo>
                    <a:pt x="9737325" y="124460"/>
                  </a:lnTo>
                  <a:cubicBezTo>
                    <a:pt x="9737325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2523755"/>
            <a:ext cx="7060237" cy="3607533"/>
            <a:chOff x="0" y="0"/>
            <a:chExt cx="9413649" cy="481004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321299" y="368386"/>
              <a:ext cx="9092350" cy="4441657"/>
              <a:chOff x="0" y="0"/>
              <a:chExt cx="9737324" cy="47567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9737325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5">
                    <a:moveTo>
                      <a:pt x="9612864" y="59690"/>
                    </a:moveTo>
                    <a:cubicBezTo>
                      <a:pt x="9648424" y="59690"/>
                      <a:pt x="9677635" y="88900"/>
                      <a:pt x="9677635" y="124460"/>
                    </a:cubicBezTo>
                    <a:lnTo>
                      <a:pt x="9677635" y="4632270"/>
                    </a:lnTo>
                    <a:cubicBezTo>
                      <a:pt x="9677635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5" y="4700850"/>
                      <a:pt x="9737325" y="4632270"/>
                    </a:cubicBezTo>
                    <a:lnTo>
                      <a:pt x="9737325" y="124460"/>
                    </a:lnTo>
                    <a:cubicBezTo>
                      <a:pt x="9737325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9092350" cy="4441657"/>
              <a:chOff x="0" y="0"/>
              <a:chExt cx="9737324" cy="475673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737325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5">
                    <a:moveTo>
                      <a:pt x="9612864" y="59690"/>
                    </a:moveTo>
                    <a:cubicBezTo>
                      <a:pt x="9648424" y="59690"/>
                      <a:pt x="9677635" y="88900"/>
                      <a:pt x="9677635" y="124460"/>
                    </a:cubicBezTo>
                    <a:lnTo>
                      <a:pt x="9677635" y="4632270"/>
                    </a:lnTo>
                    <a:cubicBezTo>
                      <a:pt x="9677635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5" y="4700850"/>
                      <a:pt x="9737325" y="4632270"/>
                    </a:cubicBezTo>
                    <a:lnTo>
                      <a:pt x="9737325" y="124460"/>
                    </a:lnTo>
                    <a:cubicBezTo>
                      <a:pt x="9737325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10987901" y="3593529"/>
            <a:ext cx="4915561" cy="364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Best</a:t>
            </a:r>
          </a:p>
          <a:p>
            <a:pPr algn="ctr"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debater's argument</a:t>
            </a:r>
          </a:p>
          <a:p>
            <a:pPr algn="ctr"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goes here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7192" y="2804485"/>
            <a:ext cx="6183253" cy="263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7"/>
              </a:lnSpc>
            </a:pPr>
            <a:r>
              <a:rPr lang="en-US" sz="30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an optimization technique inspired by natural selection and genetics. It evolves a population of candidate solutions using selection, crossover, and mutation to gradually improve fitness.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887830"/>
            <a:ext cx="7986557" cy="1200762"/>
            <a:chOff x="0" y="0"/>
            <a:chExt cx="8733103" cy="13130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5304201" y="7523421"/>
            <a:ext cx="5974263" cy="2487466"/>
          </a:xfrm>
          <a:custGeom>
            <a:avLst/>
            <a:gdLst/>
            <a:ahLst/>
            <a:cxnLst/>
            <a:rect r="r" b="b" t="t" l="l"/>
            <a:pathLst>
              <a:path h="2487466" w="5974263">
                <a:moveTo>
                  <a:pt x="0" y="0"/>
                </a:moveTo>
                <a:lnTo>
                  <a:pt x="5974264" y="0"/>
                </a:lnTo>
                <a:lnTo>
                  <a:pt x="5974264" y="2487466"/>
                </a:lnTo>
                <a:lnTo>
                  <a:pt x="0" y="2487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0022887" y="1831110"/>
            <a:ext cx="7763159" cy="7764712"/>
            <a:chOff x="0" y="0"/>
            <a:chExt cx="634873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577141" y="1164678"/>
            <a:ext cx="6341708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Genetic Algorithm (GA)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7928374" y="1145310"/>
            <a:ext cx="709004" cy="685800"/>
          </a:xfrm>
          <a:custGeom>
            <a:avLst/>
            <a:gdLst/>
            <a:ahLst/>
            <a:cxnLst/>
            <a:rect r="r" b="b" t="t" l="l"/>
            <a:pathLst>
              <a:path h="685800" w="709004">
                <a:moveTo>
                  <a:pt x="0" y="0"/>
                </a:moveTo>
                <a:lnTo>
                  <a:pt x="709004" y="0"/>
                </a:lnTo>
                <a:lnTo>
                  <a:pt x="709004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487221" y="3938093"/>
            <a:ext cx="6834490" cy="4951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1"/>
              </a:lnSpc>
            </a:pPr>
          </a:p>
          <a:p>
            <a:pPr algn="l">
              <a:lnSpc>
                <a:spcPts val="3297"/>
              </a:lnSpc>
            </a:pPr>
            <a:r>
              <a:rPr lang="en-US" sz="29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Population-based optimization algorithm inspired by the social behavior of birds flocking or fish schooling, where particles (solutions) move through the search space to find the best solution.</a:t>
            </a:r>
          </a:p>
          <a:p>
            <a:pPr algn="l">
              <a:lnSpc>
                <a:spcPts val="3297"/>
              </a:lnSpc>
            </a:pPr>
          </a:p>
          <a:p>
            <a:pPr algn="l">
              <a:lnSpc>
                <a:spcPts val="3297"/>
              </a:lnSpc>
            </a:pPr>
            <a:r>
              <a:rPr lang="en-US" sz="2998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Time Complexity = O(k⋅(P⋅d+P⋅f))</a:t>
            </a:r>
          </a:p>
          <a:p>
            <a:pPr algn="l">
              <a:lnSpc>
                <a:spcPts val="3297"/>
              </a:lnSpc>
            </a:pPr>
            <a:r>
              <a:rPr lang="en-US" sz="29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= number of iterations , </a:t>
            </a:r>
          </a:p>
          <a:p>
            <a:pPr algn="l">
              <a:lnSpc>
                <a:spcPts val="3297"/>
              </a:lnSpc>
            </a:pPr>
            <a:r>
              <a:rPr lang="en-US" sz="29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swarm size</a:t>
            </a:r>
          </a:p>
          <a:p>
            <a:pPr algn="l">
              <a:lnSpc>
                <a:spcPts val="3297"/>
              </a:lnSpc>
            </a:pPr>
            <a:r>
              <a:rPr lang="en-US" sz="29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= number of dimensions ,</a:t>
            </a:r>
          </a:p>
          <a:p>
            <a:pPr algn="l">
              <a:lnSpc>
                <a:spcPts val="3297"/>
              </a:lnSpc>
            </a:pPr>
            <a:r>
              <a:rPr lang="en-US" sz="29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 = cost of evaluating fitness per particle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306745" y="2744665"/>
            <a:ext cx="7195443" cy="139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Particle Swarm Optimization </a:t>
            </a:r>
          </a:p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(PSO)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811257" y="7115696"/>
            <a:ext cx="7826121" cy="2316580"/>
            <a:chOff x="0" y="0"/>
            <a:chExt cx="8806193" cy="260668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31750" y="31750"/>
              <a:ext cx="8742693" cy="2543187"/>
            </a:xfrm>
            <a:custGeom>
              <a:avLst/>
              <a:gdLst/>
              <a:ahLst/>
              <a:cxnLst/>
              <a:rect r="r" b="b" t="t" l="l"/>
              <a:pathLst>
                <a:path h="2543187" w="8742693">
                  <a:moveTo>
                    <a:pt x="8649983" y="2543187"/>
                  </a:moveTo>
                  <a:lnTo>
                    <a:pt x="92710" y="2543187"/>
                  </a:lnTo>
                  <a:cubicBezTo>
                    <a:pt x="41910" y="2543187"/>
                    <a:pt x="0" y="2501277"/>
                    <a:pt x="0" y="245047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648712" y="0"/>
                  </a:lnTo>
                  <a:cubicBezTo>
                    <a:pt x="8699512" y="0"/>
                    <a:pt x="8741423" y="41910"/>
                    <a:pt x="8741423" y="92710"/>
                  </a:cubicBezTo>
                  <a:lnTo>
                    <a:pt x="8741423" y="2449207"/>
                  </a:lnTo>
                  <a:cubicBezTo>
                    <a:pt x="8742693" y="2501277"/>
                    <a:pt x="8700783" y="2543187"/>
                    <a:pt x="8649983" y="254318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806193" cy="2606688"/>
            </a:xfrm>
            <a:custGeom>
              <a:avLst/>
              <a:gdLst/>
              <a:ahLst/>
              <a:cxnLst/>
              <a:rect r="r" b="b" t="t" l="l"/>
              <a:pathLst>
                <a:path h="2606688" w="8806193">
                  <a:moveTo>
                    <a:pt x="8681733" y="59690"/>
                  </a:moveTo>
                  <a:cubicBezTo>
                    <a:pt x="8717293" y="59690"/>
                    <a:pt x="8746503" y="88900"/>
                    <a:pt x="8746503" y="124460"/>
                  </a:cubicBezTo>
                  <a:lnTo>
                    <a:pt x="8746503" y="2482228"/>
                  </a:lnTo>
                  <a:cubicBezTo>
                    <a:pt x="8746503" y="2517788"/>
                    <a:pt x="8717293" y="2546997"/>
                    <a:pt x="8681733" y="2546997"/>
                  </a:cubicBezTo>
                  <a:lnTo>
                    <a:pt x="124460" y="2546997"/>
                  </a:lnTo>
                  <a:cubicBezTo>
                    <a:pt x="88900" y="2546997"/>
                    <a:pt x="59690" y="2517788"/>
                    <a:pt x="59690" y="248222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81733" y="59690"/>
                  </a:lnTo>
                  <a:moveTo>
                    <a:pt x="86817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482228"/>
                  </a:lnTo>
                  <a:cubicBezTo>
                    <a:pt x="0" y="2550807"/>
                    <a:pt x="55880" y="2606688"/>
                    <a:pt x="124460" y="2606688"/>
                  </a:cubicBezTo>
                  <a:lnTo>
                    <a:pt x="8681733" y="2606688"/>
                  </a:lnTo>
                  <a:cubicBezTo>
                    <a:pt x="8750312" y="2606688"/>
                    <a:pt x="8806193" y="2550807"/>
                    <a:pt x="8806193" y="2482228"/>
                  </a:cubicBezTo>
                  <a:lnTo>
                    <a:pt x="8806193" y="124460"/>
                  </a:lnTo>
                  <a:cubicBezTo>
                    <a:pt x="8806193" y="55880"/>
                    <a:pt x="8750312" y="0"/>
                    <a:pt x="86817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028700" y="7399737"/>
            <a:ext cx="7313983" cy="229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8"/>
              </a:lnSpc>
            </a:pPr>
            <a:r>
              <a:rPr lang="en-US" sz="307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Time Complexity = O(G⋅(P⋅f + P logP))</a:t>
            </a:r>
          </a:p>
          <a:p>
            <a:pPr algn="l">
              <a:lnSpc>
                <a:spcPts val="3378"/>
              </a:lnSpc>
            </a:pPr>
            <a:r>
              <a:rPr lang="en-US" sz="30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= number of generations</a:t>
            </a:r>
          </a:p>
          <a:p>
            <a:pPr algn="l">
              <a:lnSpc>
                <a:spcPts val="3378"/>
              </a:lnSpc>
            </a:pPr>
            <a:r>
              <a:rPr lang="en-US" sz="30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population size</a:t>
            </a:r>
          </a:p>
          <a:p>
            <a:pPr algn="l">
              <a:lnSpc>
                <a:spcPts val="3378"/>
              </a:lnSpc>
            </a:pPr>
            <a:r>
              <a:rPr lang="en-US" sz="30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cost of evaluating fitness per individual</a:t>
            </a:r>
          </a:p>
          <a:p>
            <a:pPr algn="l">
              <a:lnSpc>
                <a:spcPts val="403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16927" y="2534173"/>
            <a:ext cx="3475102" cy="2609327"/>
            <a:chOff x="0" y="0"/>
            <a:chExt cx="845693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093699" y="2515380"/>
            <a:ext cx="3525158" cy="2646912"/>
            <a:chOff x="0" y="0"/>
            <a:chExt cx="845693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-80705" y="5956452"/>
            <a:ext cx="4163858" cy="4163858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498816" y="7170380"/>
            <a:ext cx="15290369" cy="2881040"/>
            <a:chOff x="0" y="0"/>
            <a:chExt cx="20387158" cy="384138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384992" y="747920"/>
              <a:ext cx="20002166" cy="3093466"/>
              <a:chOff x="0" y="0"/>
              <a:chExt cx="16403906" cy="2536971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31750" y="31750"/>
                <a:ext cx="16340406" cy="2473471"/>
              </a:xfrm>
              <a:custGeom>
                <a:avLst/>
                <a:gdLst/>
                <a:ahLst/>
                <a:cxnLst/>
                <a:rect r="r" b="b" t="t" l="l"/>
                <a:pathLst>
                  <a:path h="2473471" w="16340406">
                    <a:moveTo>
                      <a:pt x="16247695" y="2473471"/>
                    </a:moveTo>
                    <a:lnTo>
                      <a:pt x="92710" y="2473471"/>
                    </a:lnTo>
                    <a:cubicBezTo>
                      <a:pt x="41910" y="2473471"/>
                      <a:pt x="0" y="2431561"/>
                      <a:pt x="0" y="238076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246425" y="0"/>
                    </a:lnTo>
                    <a:cubicBezTo>
                      <a:pt x="16297225" y="0"/>
                      <a:pt x="16339136" y="41910"/>
                      <a:pt x="16339136" y="92710"/>
                    </a:cubicBezTo>
                    <a:lnTo>
                      <a:pt x="16339136" y="2379491"/>
                    </a:lnTo>
                    <a:cubicBezTo>
                      <a:pt x="16340406" y="2431561"/>
                      <a:pt x="16298495" y="2473471"/>
                      <a:pt x="16247695" y="24734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6403906" cy="2536972"/>
              </a:xfrm>
              <a:custGeom>
                <a:avLst/>
                <a:gdLst/>
                <a:ahLst/>
                <a:cxnLst/>
                <a:rect r="r" b="b" t="t" l="l"/>
                <a:pathLst>
                  <a:path h="2536972" w="16403906">
                    <a:moveTo>
                      <a:pt x="16279445" y="59690"/>
                    </a:moveTo>
                    <a:cubicBezTo>
                      <a:pt x="16315006" y="59690"/>
                      <a:pt x="16344216" y="88900"/>
                      <a:pt x="16344216" y="124460"/>
                    </a:cubicBezTo>
                    <a:lnTo>
                      <a:pt x="16344216" y="2412511"/>
                    </a:lnTo>
                    <a:cubicBezTo>
                      <a:pt x="16344216" y="2448072"/>
                      <a:pt x="16315006" y="2477281"/>
                      <a:pt x="16279445" y="2477281"/>
                    </a:cubicBezTo>
                    <a:lnTo>
                      <a:pt x="124460" y="2477281"/>
                    </a:lnTo>
                    <a:cubicBezTo>
                      <a:pt x="88900" y="2477281"/>
                      <a:pt x="59690" y="2448072"/>
                      <a:pt x="59690" y="241251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6279447" y="59690"/>
                    </a:lnTo>
                    <a:moveTo>
                      <a:pt x="1627944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412511"/>
                    </a:lnTo>
                    <a:cubicBezTo>
                      <a:pt x="0" y="2481091"/>
                      <a:pt x="55880" y="2536972"/>
                      <a:pt x="124460" y="2536972"/>
                    </a:cubicBezTo>
                    <a:lnTo>
                      <a:pt x="16279447" y="2536972"/>
                    </a:lnTo>
                    <a:cubicBezTo>
                      <a:pt x="16348025" y="2536972"/>
                      <a:pt x="16403906" y="2481091"/>
                      <a:pt x="16403906" y="2412511"/>
                    </a:cubicBezTo>
                    <a:lnTo>
                      <a:pt x="16403906" y="124460"/>
                    </a:lnTo>
                    <a:cubicBezTo>
                      <a:pt x="16403906" y="55880"/>
                      <a:pt x="16348025" y="0"/>
                      <a:pt x="1627944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20002166" cy="3093466"/>
              <a:chOff x="0" y="0"/>
              <a:chExt cx="16403906" cy="253697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31750" y="31750"/>
                <a:ext cx="16340406" cy="2473471"/>
              </a:xfrm>
              <a:custGeom>
                <a:avLst/>
                <a:gdLst/>
                <a:ahLst/>
                <a:cxnLst/>
                <a:rect r="r" b="b" t="t" l="l"/>
                <a:pathLst>
                  <a:path h="2473471" w="16340406">
                    <a:moveTo>
                      <a:pt x="16247695" y="2473471"/>
                    </a:moveTo>
                    <a:lnTo>
                      <a:pt x="92710" y="2473471"/>
                    </a:lnTo>
                    <a:cubicBezTo>
                      <a:pt x="41910" y="2473471"/>
                      <a:pt x="0" y="2431561"/>
                      <a:pt x="0" y="238076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246425" y="0"/>
                    </a:lnTo>
                    <a:cubicBezTo>
                      <a:pt x="16297225" y="0"/>
                      <a:pt x="16339136" y="41910"/>
                      <a:pt x="16339136" y="92710"/>
                    </a:cubicBezTo>
                    <a:lnTo>
                      <a:pt x="16339136" y="2379491"/>
                    </a:lnTo>
                    <a:cubicBezTo>
                      <a:pt x="16340406" y="2431561"/>
                      <a:pt x="16298495" y="2473471"/>
                      <a:pt x="16247695" y="24734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6403906" cy="2536972"/>
              </a:xfrm>
              <a:custGeom>
                <a:avLst/>
                <a:gdLst/>
                <a:ahLst/>
                <a:cxnLst/>
                <a:rect r="r" b="b" t="t" l="l"/>
                <a:pathLst>
                  <a:path h="2536972" w="16403906">
                    <a:moveTo>
                      <a:pt x="16279445" y="59690"/>
                    </a:moveTo>
                    <a:cubicBezTo>
                      <a:pt x="16315006" y="59690"/>
                      <a:pt x="16344216" y="88900"/>
                      <a:pt x="16344216" y="124460"/>
                    </a:cubicBezTo>
                    <a:lnTo>
                      <a:pt x="16344216" y="2412511"/>
                    </a:lnTo>
                    <a:cubicBezTo>
                      <a:pt x="16344216" y="2448072"/>
                      <a:pt x="16315006" y="2477281"/>
                      <a:pt x="16279445" y="2477281"/>
                    </a:cubicBezTo>
                    <a:lnTo>
                      <a:pt x="124460" y="2477281"/>
                    </a:lnTo>
                    <a:cubicBezTo>
                      <a:pt x="88900" y="2477281"/>
                      <a:pt x="59690" y="2448072"/>
                      <a:pt x="59690" y="241251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6279447" y="59690"/>
                    </a:lnTo>
                    <a:moveTo>
                      <a:pt x="1627944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412511"/>
                    </a:lnTo>
                    <a:cubicBezTo>
                      <a:pt x="0" y="2481091"/>
                      <a:pt x="55880" y="2536972"/>
                      <a:pt x="124460" y="2536972"/>
                    </a:cubicBezTo>
                    <a:lnTo>
                      <a:pt x="16279447" y="2536972"/>
                    </a:lnTo>
                    <a:cubicBezTo>
                      <a:pt x="16348025" y="2536972"/>
                      <a:pt x="16403906" y="2481091"/>
                      <a:pt x="16403906" y="2412511"/>
                    </a:cubicBezTo>
                    <a:lnTo>
                      <a:pt x="16403906" y="124460"/>
                    </a:lnTo>
                    <a:cubicBezTo>
                      <a:pt x="16403906" y="55880"/>
                      <a:pt x="16348025" y="0"/>
                      <a:pt x="1627944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8" id="28"/>
          <p:cNvGrpSpPr/>
          <p:nvPr/>
        </p:nvGrpSpPr>
        <p:grpSpPr>
          <a:xfrm rot="0">
            <a:off x="15073904" y="-379645"/>
            <a:ext cx="3959423" cy="3959423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5112986" y="326312"/>
            <a:ext cx="11202242" cy="1886617"/>
            <a:chOff x="0" y="0"/>
            <a:chExt cx="14936322" cy="2515489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14936322" cy="2515489"/>
              <a:chOff x="0" y="0"/>
              <a:chExt cx="12816736" cy="215852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31750" y="31750"/>
                <a:ext cx="12753236" cy="2095020"/>
              </a:xfrm>
              <a:custGeom>
                <a:avLst/>
                <a:gdLst/>
                <a:ahLst/>
                <a:cxnLst/>
                <a:rect r="r" b="b" t="t" l="l"/>
                <a:pathLst>
                  <a:path h="2095020" w="12753236">
                    <a:moveTo>
                      <a:pt x="12660526" y="2095020"/>
                    </a:moveTo>
                    <a:lnTo>
                      <a:pt x="92710" y="2095020"/>
                    </a:lnTo>
                    <a:cubicBezTo>
                      <a:pt x="41910" y="2095020"/>
                      <a:pt x="0" y="2053110"/>
                      <a:pt x="0" y="200231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2659256" y="0"/>
                    </a:lnTo>
                    <a:cubicBezTo>
                      <a:pt x="12710056" y="0"/>
                      <a:pt x="12751966" y="41910"/>
                      <a:pt x="12751966" y="92710"/>
                    </a:cubicBezTo>
                    <a:lnTo>
                      <a:pt x="12751966" y="2001040"/>
                    </a:lnTo>
                    <a:cubicBezTo>
                      <a:pt x="12753236" y="2053110"/>
                      <a:pt x="12711326" y="2095020"/>
                      <a:pt x="12660526" y="209502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2816736" cy="2158520"/>
              </a:xfrm>
              <a:custGeom>
                <a:avLst/>
                <a:gdLst/>
                <a:ahLst/>
                <a:cxnLst/>
                <a:rect r="r" b="b" t="t" l="l"/>
                <a:pathLst>
                  <a:path h="2158520" w="12816736">
                    <a:moveTo>
                      <a:pt x="12692276" y="59690"/>
                    </a:moveTo>
                    <a:cubicBezTo>
                      <a:pt x="12727836" y="59690"/>
                      <a:pt x="12757045" y="88900"/>
                      <a:pt x="12757045" y="124460"/>
                    </a:cubicBezTo>
                    <a:lnTo>
                      <a:pt x="12757045" y="2034060"/>
                    </a:lnTo>
                    <a:cubicBezTo>
                      <a:pt x="12757045" y="2069620"/>
                      <a:pt x="12727836" y="2098830"/>
                      <a:pt x="12692276" y="2098830"/>
                    </a:cubicBezTo>
                    <a:lnTo>
                      <a:pt x="124460" y="2098830"/>
                    </a:lnTo>
                    <a:cubicBezTo>
                      <a:pt x="88900" y="2098830"/>
                      <a:pt x="59690" y="2069620"/>
                      <a:pt x="59690" y="203406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2692276" y="59690"/>
                    </a:lnTo>
                    <a:moveTo>
                      <a:pt x="12692276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034060"/>
                    </a:lnTo>
                    <a:cubicBezTo>
                      <a:pt x="0" y="2102640"/>
                      <a:pt x="55880" y="2158520"/>
                      <a:pt x="124460" y="2158520"/>
                    </a:cubicBezTo>
                    <a:lnTo>
                      <a:pt x="12692276" y="2158520"/>
                    </a:lnTo>
                    <a:cubicBezTo>
                      <a:pt x="12760856" y="2158520"/>
                      <a:pt x="12816736" y="2102640"/>
                      <a:pt x="12816736" y="2034060"/>
                    </a:cubicBezTo>
                    <a:lnTo>
                      <a:pt x="12816736" y="124460"/>
                    </a:lnTo>
                    <a:cubicBezTo>
                      <a:pt x="12816736" y="55880"/>
                      <a:pt x="12760856" y="0"/>
                      <a:pt x="12692276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4" id="34"/>
            <p:cNvSpPr txBox="true"/>
            <p:nvPr/>
          </p:nvSpPr>
          <p:spPr>
            <a:xfrm rot="0">
              <a:off x="572434" y="417644"/>
              <a:ext cx="11739281" cy="15468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67"/>
                </a:lnSpc>
              </a:pPr>
              <a:r>
                <a:rPr lang="en-US" sz="3262" spc="48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Apply Optimization to Logistic Regression using Student Performance Dataset 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28700" y="609175"/>
            <a:ext cx="3475102" cy="1383758"/>
            <a:chOff x="0" y="0"/>
            <a:chExt cx="4633469" cy="1845010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4633469" cy="1845010"/>
              <a:chOff x="0" y="0"/>
              <a:chExt cx="3910292" cy="1557047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31750" y="31750"/>
                <a:ext cx="3846792" cy="1493547"/>
              </a:xfrm>
              <a:custGeom>
                <a:avLst/>
                <a:gdLst/>
                <a:ahLst/>
                <a:cxnLst/>
                <a:rect r="r" b="b" t="t" l="l"/>
                <a:pathLst>
                  <a:path h="1493547" w="3846792">
                    <a:moveTo>
                      <a:pt x="3754082" y="1493547"/>
                    </a:moveTo>
                    <a:lnTo>
                      <a:pt x="92710" y="1493547"/>
                    </a:lnTo>
                    <a:cubicBezTo>
                      <a:pt x="41910" y="1493547"/>
                      <a:pt x="0" y="1451637"/>
                      <a:pt x="0" y="1400837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752812" y="0"/>
                    </a:lnTo>
                    <a:cubicBezTo>
                      <a:pt x="3803612" y="0"/>
                      <a:pt x="3845522" y="41910"/>
                      <a:pt x="3845522" y="92710"/>
                    </a:cubicBezTo>
                    <a:lnTo>
                      <a:pt x="3845522" y="1399567"/>
                    </a:lnTo>
                    <a:cubicBezTo>
                      <a:pt x="3846792" y="1451637"/>
                      <a:pt x="3804882" y="1493547"/>
                      <a:pt x="3754082" y="149354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3910292" cy="1557047"/>
              </a:xfrm>
              <a:custGeom>
                <a:avLst/>
                <a:gdLst/>
                <a:ahLst/>
                <a:cxnLst/>
                <a:rect r="r" b="b" t="t" l="l"/>
                <a:pathLst>
                  <a:path h="1557047" w="3910292">
                    <a:moveTo>
                      <a:pt x="3785832" y="59690"/>
                    </a:moveTo>
                    <a:cubicBezTo>
                      <a:pt x="3821392" y="59690"/>
                      <a:pt x="3850602" y="88900"/>
                      <a:pt x="3850602" y="124460"/>
                    </a:cubicBezTo>
                    <a:lnTo>
                      <a:pt x="3850602" y="1432587"/>
                    </a:lnTo>
                    <a:cubicBezTo>
                      <a:pt x="3850602" y="1468147"/>
                      <a:pt x="3821392" y="1497357"/>
                      <a:pt x="3785832" y="1497357"/>
                    </a:cubicBezTo>
                    <a:lnTo>
                      <a:pt x="124460" y="1497357"/>
                    </a:lnTo>
                    <a:cubicBezTo>
                      <a:pt x="88900" y="1497357"/>
                      <a:pt x="59690" y="1468147"/>
                      <a:pt x="59690" y="1432587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85832" y="59690"/>
                    </a:lnTo>
                    <a:moveTo>
                      <a:pt x="378583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32587"/>
                    </a:lnTo>
                    <a:cubicBezTo>
                      <a:pt x="0" y="1501167"/>
                      <a:pt x="55880" y="1557047"/>
                      <a:pt x="124460" y="1557047"/>
                    </a:cubicBezTo>
                    <a:lnTo>
                      <a:pt x="3785832" y="1557047"/>
                    </a:lnTo>
                    <a:cubicBezTo>
                      <a:pt x="3854412" y="1557047"/>
                      <a:pt x="3910292" y="1501167"/>
                      <a:pt x="3910292" y="1432587"/>
                    </a:cubicBezTo>
                    <a:lnTo>
                      <a:pt x="3910292" y="124460"/>
                    </a:lnTo>
                    <a:cubicBezTo>
                      <a:pt x="3910292" y="55880"/>
                      <a:pt x="3854412" y="0"/>
                      <a:pt x="378583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654264" y="472841"/>
              <a:ext cx="3308025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b="true" sz="3600" spc="53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COMPARE</a:t>
              </a:r>
            </a:p>
          </p:txBody>
        </p:sp>
      </p:grpSp>
      <p:grpSp>
        <p:nvGrpSpPr>
          <p:cNvPr name="Group 40" id="40"/>
          <p:cNvGrpSpPr>
            <a:grpSpLocks noChangeAspect="true"/>
          </p:cNvGrpSpPr>
          <p:nvPr/>
        </p:nvGrpSpPr>
        <p:grpSpPr>
          <a:xfrm rot="0">
            <a:off x="9831310" y="2559343"/>
            <a:ext cx="3525158" cy="2646912"/>
            <a:chOff x="0" y="0"/>
            <a:chExt cx="8456930" cy="63500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8" id="48"/>
          <p:cNvGrpSpPr>
            <a:grpSpLocks noChangeAspect="true"/>
          </p:cNvGrpSpPr>
          <p:nvPr/>
        </p:nvGrpSpPr>
        <p:grpSpPr>
          <a:xfrm rot="0">
            <a:off x="14543124" y="2559343"/>
            <a:ext cx="3525158" cy="2646912"/>
            <a:chOff x="0" y="0"/>
            <a:chExt cx="8456930" cy="63500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6" id="56"/>
          <p:cNvSpPr/>
          <p:nvPr/>
        </p:nvSpPr>
        <p:spPr>
          <a:xfrm flipH="false" flipV="false" rot="0">
            <a:off x="344075" y="5382459"/>
            <a:ext cx="3831686" cy="1236423"/>
          </a:xfrm>
          <a:custGeom>
            <a:avLst/>
            <a:gdLst/>
            <a:ahLst/>
            <a:cxnLst/>
            <a:rect r="r" b="b" t="t" l="l"/>
            <a:pathLst>
              <a:path h="1236423" w="3831686">
                <a:moveTo>
                  <a:pt x="0" y="0"/>
                </a:moveTo>
                <a:lnTo>
                  <a:pt x="3831686" y="0"/>
                </a:lnTo>
                <a:lnTo>
                  <a:pt x="3831686" y="1236422"/>
                </a:lnTo>
                <a:lnTo>
                  <a:pt x="0" y="1236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4809967" y="5382459"/>
            <a:ext cx="3988862" cy="1188988"/>
          </a:xfrm>
          <a:custGeom>
            <a:avLst/>
            <a:gdLst/>
            <a:ahLst/>
            <a:cxnLst/>
            <a:rect r="r" b="b" t="t" l="l"/>
            <a:pathLst>
              <a:path h="1188988" w="3988862">
                <a:moveTo>
                  <a:pt x="0" y="0"/>
                </a:moveTo>
                <a:lnTo>
                  <a:pt x="3988862" y="0"/>
                </a:lnTo>
                <a:lnTo>
                  <a:pt x="3988862" y="1188987"/>
                </a:lnTo>
                <a:lnTo>
                  <a:pt x="0" y="11889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9606422" y="5410202"/>
            <a:ext cx="3974934" cy="1208679"/>
          </a:xfrm>
          <a:custGeom>
            <a:avLst/>
            <a:gdLst/>
            <a:ahLst/>
            <a:cxnLst/>
            <a:rect r="r" b="b" t="t" l="l"/>
            <a:pathLst>
              <a:path h="1208679" w="3974934">
                <a:moveTo>
                  <a:pt x="0" y="0"/>
                </a:moveTo>
                <a:lnTo>
                  <a:pt x="3974934" y="0"/>
                </a:lnTo>
                <a:lnTo>
                  <a:pt x="3974934" y="1208679"/>
                </a:lnTo>
                <a:lnTo>
                  <a:pt x="0" y="12086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14020715" y="5382459"/>
            <a:ext cx="4164920" cy="1549797"/>
          </a:xfrm>
          <a:custGeom>
            <a:avLst/>
            <a:gdLst/>
            <a:ahLst/>
            <a:cxnLst/>
            <a:rect r="r" b="b" t="t" l="l"/>
            <a:pathLst>
              <a:path h="1549797" w="4164920">
                <a:moveTo>
                  <a:pt x="0" y="0"/>
                </a:moveTo>
                <a:lnTo>
                  <a:pt x="4164920" y="0"/>
                </a:lnTo>
                <a:lnTo>
                  <a:pt x="4164920" y="1549796"/>
                </a:lnTo>
                <a:lnTo>
                  <a:pt x="0" y="15497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6009" b="0"/>
            </a:stretch>
          </a:blipFill>
        </p:spPr>
      </p:sp>
      <p:sp>
        <p:nvSpPr>
          <p:cNvPr name="TextBox 60" id="60"/>
          <p:cNvSpPr txBox="true"/>
          <p:nvPr/>
        </p:nvSpPr>
        <p:spPr>
          <a:xfrm rot="0">
            <a:off x="1890207" y="7256105"/>
            <a:ext cx="14028800" cy="217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2"/>
              </a:lnSpc>
            </a:pPr>
            <a:r>
              <a:rPr lang="en-US" sz="2686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Gradient Descent</a:t>
            </a:r>
            <a:r>
              <a:rPr lang="en-US" sz="2686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is highly efficient for convex problems like student performance prediction, converging quickly with time complexity O(n·d·k). </a:t>
            </a:r>
          </a:p>
          <a:p>
            <a:pPr algn="just">
              <a:lnSpc>
                <a:spcPts val="3492"/>
              </a:lnSpc>
            </a:pPr>
            <a:r>
              <a:rPr lang="en-US" b="true" sz="2686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Metaheuristic algorithms (SA, GA, PSO)</a:t>
            </a:r>
            <a:r>
              <a:rPr lang="en-US" sz="2686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are slower and computationally expensive, as they explore large solution spaces iteratively. For convex, differentiable problems, GD is faster, scalable, and more practical.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4202748" y="3567374"/>
            <a:ext cx="58023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VS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9956144" y="3289932"/>
            <a:ext cx="327549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Genetic Algorithm 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54801" y="3219711"/>
            <a:ext cx="2999353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Gradient Descent 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4562174" y="2914911"/>
            <a:ext cx="3506108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Particle Swarm Optimization </a:t>
            </a:r>
          </a:p>
        </p:txBody>
      </p:sp>
      <p:grpSp>
        <p:nvGrpSpPr>
          <p:cNvPr name="Group 65" id="65"/>
          <p:cNvGrpSpPr/>
          <p:nvPr/>
        </p:nvGrpSpPr>
        <p:grpSpPr>
          <a:xfrm rot="0">
            <a:off x="5096477" y="3240232"/>
            <a:ext cx="3531904" cy="1831235"/>
            <a:chOff x="0" y="0"/>
            <a:chExt cx="4709206" cy="2441646"/>
          </a:xfrm>
        </p:grpSpPr>
        <p:sp>
          <p:nvSpPr>
            <p:cNvPr name="TextBox 66" id="66"/>
            <p:cNvSpPr txBox="true"/>
            <p:nvPr/>
          </p:nvSpPr>
          <p:spPr>
            <a:xfrm rot="0">
              <a:off x="0" y="-9525"/>
              <a:ext cx="4709206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sz="40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Simulated Annealing </a:t>
              </a:r>
            </a:p>
          </p:txBody>
        </p:sp>
        <p:sp>
          <p:nvSpPr>
            <p:cNvPr name="TextBox 67" id="67"/>
            <p:cNvSpPr txBox="true"/>
            <p:nvPr/>
          </p:nvSpPr>
          <p:spPr>
            <a:xfrm rot="0">
              <a:off x="0" y="1717746"/>
              <a:ext cx="4709206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</a:p>
          </p:txBody>
        </p:sp>
      </p:grpSp>
      <p:sp>
        <p:nvSpPr>
          <p:cNvPr name="TextBox 68" id="68"/>
          <p:cNvSpPr txBox="true"/>
          <p:nvPr/>
        </p:nvSpPr>
        <p:spPr>
          <a:xfrm rot="0">
            <a:off x="13582885" y="3611337"/>
            <a:ext cx="733822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VS.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8854799" y="3611337"/>
            <a:ext cx="733822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VS.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86897" y="3212627"/>
            <a:ext cx="5101232" cy="510123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272055" y="34954"/>
            <a:ext cx="3974490" cy="3974490"/>
          </a:xfrm>
          <a:custGeom>
            <a:avLst/>
            <a:gdLst/>
            <a:ahLst/>
            <a:cxnLst/>
            <a:rect r="r" b="b" t="t" l="l"/>
            <a:pathLst>
              <a:path h="3974490" w="3974490">
                <a:moveTo>
                  <a:pt x="0" y="0"/>
                </a:moveTo>
                <a:lnTo>
                  <a:pt x="3974490" y="0"/>
                </a:lnTo>
                <a:lnTo>
                  <a:pt x="3974490" y="3974490"/>
                </a:lnTo>
                <a:lnTo>
                  <a:pt x="0" y="3974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408331" y="309072"/>
            <a:ext cx="11718254" cy="1411507"/>
            <a:chOff x="0" y="0"/>
            <a:chExt cx="15624339" cy="188201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5624339" cy="1882010"/>
              <a:chOff x="0" y="0"/>
              <a:chExt cx="12813621" cy="15434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31750" y="31750"/>
                <a:ext cx="12750122" cy="1479948"/>
              </a:xfrm>
              <a:custGeom>
                <a:avLst/>
                <a:gdLst/>
                <a:ahLst/>
                <a:cxnLst/>
                <a:rect r="r" b="b" t="t" l="l"/>
                <a:pathLst>
                  <a:path h="1479948" w="12750122">
                    <a:moveTo>
                      <a:pt x="12657411" y="1479948"/>
                    </a:moveTo>
                    <a:lnTo>
                      <a:pt x="92710" y="1479948"/>
                    </a:lnTo>
                    <a:cubicBezTo>
                      <a:pt x="41910" y="1479948"/>
                      <a:pt x="0" y="1438038"/>
                      <a:pt x="0" y="138723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2656141" y="0"/>
                    </a:lnTo>
                    <a:cubicBezTo>
                      <a:pt x="12706941" y="0"/>
                      <a:pt x="12748851" y="41910"/>
                      <a:pt x="12748851" y="92710"/>
                    </a:cubicBezTo>
                    <a:lnTo>
                      <a:pt x="12748851" y="1385968"/>
                    </a:lnTo>
                    <a:cubicBezTo>
                      <a:pt x="12750122" y="1438038"/>
                      <a:pt x="12708211" y="1479948"/>
                      <a:pt x="12657411" y="147994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2813622" cy="1543448"/>
              </a:xfrm>
              <a:custGeom>
                <a:avLst/>
                <a:gdLst/>
                <a:ahLst/>
                <a:cxnLst/>
                <a:rect r="r" b="b" t="t" l="l"/>
                <a:pathLst>
                  <a:path h="1543448" w="12813622">
                    <a:moveTo>
                      <a:pt x="12689161" y="59690"/>
                    </a:moveTo>
                    <a:cubicBezTo>
                      <a:pt x="12724722" y="59690"/>
                      <a:pt x="12753932" y="88900"/>
                      <a:pt x="12753932" y="124460"/>
                    </a:cubicBezTo>
                    <a:lnTo>
                      <a:pt x="12753932" y="1418988"/>
                    </a:lnTo>
                    <a:cubicBezTo>
                      <a:pt x="12753932" y="1454548"/>
                      <a:pt x="12724722" y="1483758"/>
                      <a:pt x="12689161" y="1483758"/>
                    </a:cubicBezTo>
                    <a:lnTo>
                      <a:pt x="124460" y="1483758"/>
                    </a:lnTo>
                    <a:cubicBezTo>
                      <a:pt x="88900" y="1483758"/>
                      <a:pt x="59690" y="1454548"/>
                      <a:pt x="59690" y="141898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2689162" y="59690"/>
                    </a:lnTo>
                    <a:moveTo>
                      <a:pt x="1268916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18988"/>
                    </a:lnTo>
                    <a:cubicBezTo>
                      <a:pt x="0" y="1487568"/>
                      <a:pt x="55880" y="1543448"/>
                      <a:pt x="124460" y="1543448"/>
                    </a:cubicBezTo>
                    <a:lnTo>
                      <a:pt x="12689162" y="1543448"/>
                    </a:lnTo>
                    <a:cubicBezTo>
                      <a:pt x="12757741" y="1543448"/>
                      <a:pt x="12813622" y="1487568"/>
                      <a:pt x="12813622" y="1418988"/>
                    </a:cubicBezTo>
                    <a:lnTo>
                      <a:pt x="12813622" y="124460"/>
                    </a:lnTo>
                    <a:cubicBezTo>
                      <a:pt x="12813622" y="55880"/>
                      <a:pt x="12757741" y="0"/>
                      <a:pt x="1268916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598802" y="509840"/>
              <a:ext cx="12280031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sz="3600" spc="53" b="true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  Traveling Salesman Problem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35736" y="336821"/>
            <a:ext cx="3475102" cy="1383758"/>
            <a:chOff x="0" y="0"/>
            <a:chExt cx="4633469" cy="184501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633469" cy="1845010"/>
              <a:chOff x="0" y="0"/>
              <a:chExt cx="3910292" cy="1557047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31750" y="31750"/>
                <a:ext cx="3846792" cy="1493547"/>
              </a:xfrm>
              <a:custGeom>
                <a:avLst/>
                <a:gdLst/>
                <a:ahLst/>
                <a:cxnLst/>
                <a:rect r="r" b="b" t="t" l="l"/>
                <a:pathLst>
                  <a:path h="1493547" w="3846792">
                    <a:moveTo>
                      <a:pt x="3754082" y="1493547"/>
                    </a:moveTo>
                    <a:lnTo>
                      <a:pt x="92710" y="1493547"/>
                    </a:lnTo>
                    <a:cubicBezTo>
                      <a:pt x="41910" y="1493547"/>
                      <a:pt x="0" y="1451637"/>
                      <a:pt x="0" y="1400837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752812" y="0"/>
                    </a:lnTo>
                    <a:cubicBezTo>
                      <a:pt x="3803612" y="0"/>
                      <a:pt x="3845522" y="41910"/>
                      <a:pt x="3845522" y="92710"/>
                    </a:cubicBezTo>
                    <a:lnTo>
                      <a:pt x="3845522" y="1399567"/>
                    </a:lnTo>
                    <a:cubicBezTo>
                      <a:pt x="3846792" y="1451637"/>
                      <a:pt x="3804882" y="1493547"/>
                      <a:pt x="3754082" y="149354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910292" cy="1557047"/>
              </a:xfrm>
              <a:custGeom>
                <a:avLst/>
                <a:gdLst/>
                <a:ahLst/>
                <a:cxnLst/>
                <a:rect r="r" b="b" t="t" l="l"/>
                <a:pathLst>
                  <a:path h="1557047" w="3910292">
                    <a:moveTo>
                      <a:pt x="3785832" y="59690"/>
                    </a:moveTo>
                    <a:cubicBezTo>
                      <a:pt x="3821392" y="59690"/>
                      <a:pt x="3850602" y="88900"/>
                      <a:pt x="3850602" y="124460"/>
                    </a:cubicBezTo>
                    <a:lnTo>
                      <a:pt x="3850602" y="1432587"/>
                    </a:lnTo>
                    <a:cubicBezTo>
                      <a:pt x="3850602" y="1468147"/>
                      <a:pt x="3821392" y="1497357"/>
                      <a:pt x="3785832" y="1497357"/>
                    </a:cubicBezTo>
                    <a:lnTo>
                      <a:pt x="124460" y="1497357"/>
                    </a:lnTo>
                    <a:cubicBezTo>
                      <a:pt x="88900" y="1497357"/>
                      <a:pt x="59690" y="1468147"/>
                      <a:pt x="59690" y="1432587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85832" y="59690"/>
                    </a:lnTo>
                    <a:moveTo>
                      <a:pt x="378583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32587"/>
                    </a:lnTo>
                    <a:cubicBezTo>
                      <a:pt x="0" y="1501167"/>
                      <a:pt x="55880" y="1557047"/>
                      <a:pt x="124460" y="1557047"/>
                    </a:cubicBezTo>
                    <a:lnTo>
                      <a:pt x="3785832" y="1557047"/>
                    </a:lnTo>
                    <a:cubicBezTo>
                      <a:pt x="3854412" y="1557047"/>
                      <a:pt x="3910292" y="1501167"/>
                      <a:pt x="3910292" y="1432587"/>
                    </a:cubicBezTo>
                    <a:lnTo>
                      <a:pt x="3910292" y="124460"/>
                    </a:lnTo>
                    <a:cubicBezTo>
                      <a:pt x="3910292" y="55880"/>
                      <a:pt x="3854412" y="0"/>
                      <a:pt x="378583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654264" y="472841"/>
              <a:ext cx="3308025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b="true" sz="3600" spc="53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COMPARE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5400000">
            <a:off x="15689027" y="650871"/>
            <a:ext cx="783407" cy="783407"/>
          </a:xfrm>
          <a:custGeom>
            <a:avLst/>
            <a:gdLst/>
            <a:ahLst/>
            <a:cxnLst/>
            <a:rect r="r" b="b" t="t" l="l"/>
            <a:pathLst>
              <a:path h="783407" w="783407">
                <a:moveTo>
                  <a:pt x="0" y="0"/>
                </a:moveTo>
                <a:lnTo>
                  <a:pt x="783407" y="0"/>
                </a:lnTo>
                <a:lnTo>
                  <a:pt x="783407" y="783407"/>
                </a:lnTo>
                <a:lnTo>
                  <a:pt x="0" y="7834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5387" y="6477947"/>
            <a:ext cx="5868959" cy="1635888"/>
          </a:xfrm>
          <a:custGeom>
            <a:avLst/>
            <a:gdLst/>
            <a:ahLst/>
            <a:cxnLst/>
            <a:rect r="r" b="b" t="t" l="l"/>
            <a:pathLst>
              <a:path h="1635888" w="5868959">
                <a:moveTo>
                  <a:pt x="0" y="0"/>
                </a:moveTo>
                <a:lnTo>
                  <a:pt x="5868958" y="0"/>
                </a:lnTo>
                <a:lnTo>
                  <a:pt x="5868958" y="1635887"/>
                </a:lnTo>
                <a:lnTo>
                  <a:pt x="0" y="16358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78394" y="2022199"/>
            <a:ext cx="5242944" cy="4259892"/>
          </a:xfrm>
          <a:custGeom>
            <a:avLst/>
            <a:gdLst/>
            <a:ahLst/>
            <a:cxnLst/>
            <a:rect r="r" b="b" t="t" l="l"/>
            <a:pathLst>
              <a:path h="4259892" w="5242944">
                <a:moveTo>
                  <a:pt x="0" y="0"/>
                </a:moveTo>
                <a:lnTo>
                  <a:pt x="5242944" y="0"/>
                </a:lnTo>
                <a:lnTo>
                  <a:pt x="5242944" y="4259893"/>
                </a:lnTo>
                <a:lnTo>
                  <a:pt x="0" y="42598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460735" y="1990163"/>
            <a:ext cx="5267367" cy="4291929"/>
          </a:xfrm>
          <a:custGeom>
            <a:avLst/>
            <a:gdLst/>
            <a:ahLst/>
            <a:cxnLst/>
            <a:rect r="r" b="b" t="t" l="l"/>
            <a:pathLst>
              <a:path h="4291929" w="5267367">
                <a:moveTo>
                  <a:pt x="0" y="0"/>
                </a:moveTo>
                <a:lnTo>
                  <a:pt x="5267368" y="0"/>
                </a:lnTo>
                <a:lnTo>
                  <a:pt x="5267368" y="4291929"/>
                </a:lnTo>
                <a:lnTo>
                  <a:pt x="0" y="42919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337134" y="6477947"/>
            <a:ext cx="5754170" cy="1595694"/>
          </a:xfrm>
          <a:custGeom>
            <a:avLst/>
            <a:gdLst/>
            <a:ahLst/>
            <a:cxnLst/>
            <a:rect r="r" b="b" t="t" l="l"/>
            <a:pathLst>
              <a:path h="1595694" w="5754170">
                <a:moveTo>
                  <a:pt x="0" y="0"/>
                </a:moveTo>
                <a:lnTo>
                  <a:pt x="5754170" y="0"/>
                </a:lnTo>
                <a:lnTo>
                  <a:pt x="5754170" y="1595694"/>
                </a:lnTo>
                <a:lnTo>
                  <a:pt x="0" y="15956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4708684" y="6834542"/>
            <a:ext cx="5101232" cy="5101232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2467500" y="1990163"/>
            <a:ext cx="5530187" cy="4291929"/>
          </a:xfrm>
          <a:custGeom>
            <a:avLst/>
            <a:gdLst/>
            <a:ahLst/>
            <a:cxnLst/>
            <a:rect r="r" b="b" t="t" l="l"/>
            <a:pathLst>
              <a:path h="4291929" w="5530187">
                <a:moveTo>
                  <a:pt x="0" y="0"/>
                </a:moveTo>
                <a:lnTo>
                  <a:pt x="5530187" y="0"/>
                </a:lnTo>
                <a:lnTo>
                  <a:pt x="5530187" y="4291929"/>
                </a:lnTo>
                <a:lnTo>
                  <a:pt x="0" y="429192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2396104" y="6477947"/>
            <a:ext cx="5677001" cy="1542111"/>
          </a:xfrm>
          <a:custGeom>
            <a:avLst/>
            <a:gdLst/>
            <a:ahLst/>
            <a:cxnLst/>
            <a:rect r="r" b="b" t="t" l="l"/>
            <a:pathLst>
              <a:path h="1542111" w="5677001">
                <a:moveTo>
                  <a:pt x="0" y="0"/>
                </a:moveTo>
                <a:lnTo>
                  <a:pt x="5677001" y="0"/>
                </a:lnTo>
                <a:lnTo>
                  <a:pt x="5677001" y="1542110"/>
                </a:lnTo>
                <a:lnTo>
                  <a:pt x="0" y="154211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835736" y="8391538"/>
            <a:ext cx="13374044" cy="17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7"/>
              </a:lnSpc>
            </a:pPr>
            <a:r>
              <a:rPr lang="en-US" sz="2998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Simulated Annealing (SA)</a:t>
            </a:r>
            <a:r>
              <a:rPr lang="en-US" sz="299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is preferred for fast, near-optimal solutions. </a:t>
            </a:r>
          </a:p>
          <a:p>
            <a:pPr algn="l">
              <a:lnSpc>
                <a:spcPts val="3297"/>
              </a:lnSpc>
            </a:pPr>
            <a:r>
              <a:rPr lang="en-US" sz="2998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Genetic Algorithm (GA)</a:t>
            </a:r>
            <a:r>
              <a:rPr lang="en-US" sz="299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is ideal when high accuracy and cost minimization are critical, despite longer computation. </a:t>
            </a:r>
          </a:p>
          <a:p>
            <a:pPr algn="l">
              <a:lnSpc>
                <a:spcPts val="3297"/>
              </a:lnSpc>
            </a:pPr>
            <a:r>
              <a:rPr lang="en-US" sz="2998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Particle Swarm Optimization (PSO)</a:t>
            </a:r>
            <a:r>
              <a:rPr lang="en-US" sz="299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balances speed and solution quality.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8087" y="8468784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06896" y="2769285"/>
            <a:ext cx="15674207" cy="5460169"/>
            <a:chOff x="0" y="0"/>
            <a:chExt cx="20898943" cy="728022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3168327" y="-120216"/>
            <a:ext cx="3586158" cy="3475313"/>
          </a:xfrm>
          <a:custGeom>
            <a:avLst/>
            <a:gdLst/>
            <a:ahLst/>
            <a:cxnLst/>
            <a:rect r="r" b="b" t="t" l="l"/>
            <a:pathLst>
              <a:path h="3475313" w="3586158">
                <a:moveTo>
                  <a:pt x="0" y="0"/>
                </a:moveTo>
                <a:lnTo>
                  <a:pt x="3586158" y="0"/>
                </a:lnTo>
                <a:lnTo>
                  <a:pt x="3586158" y="3475313"/>
                </a:lnTo>
                <a:lnTo>
                  <a:pt x="0" y="3475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886305" y="4038720"/>
            <a:ext cx="14052533" cy="3042182"/>
            <a:chOff x="0" y="0"/>
            <a:chExt cx="18736711" cy="405624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44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Thank you!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934985" y="3301228"/>
              <a:ext cx="10866741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Analysis Of Algorithms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DAGxWiY-_kc</dc:identifier>
  <dcterms:modified xsi:type="dcterms:W3CDTF">2011-08-01T06:04:30Z</dcterms:modified>
  <cp:revision>1</cp:revision>
  <dc:title>OPTIMIZATION ALGORITHM</dc:title>
</cp:coreProperties>
</file>