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Space Mono Bold" charset="1" panose="02000809030000020004"/>
      <p:regular r:id="rId13"/>
    </p:embeddedFont>
    <p:embeddedFont>
      <p:font typeface="Be Vietnam" charset="1" panose="00000500000000000000"/>
      <p:regular r:id="rId14"/>
    </p:embeddedFont>
    <p:embeddedFont>
      <p:font typeface="Arial Bold" charset="1" panose="020B0802020202020204"/>
      <p:regular r:id="rId15"/>
    </p:embeddedFont>
    <p:embeddedFont>
      <p:font typeface="Arial" charset="1" panose="020B0502020202020204"/>
      <p:regular r:id="rId16"/>
    </p:embeddedFont>
    <p:embeddedFont>
      <p:font typeface="Be Vietnam Ultra-Bold" charset="1" panose="000009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15041" y="1616010"/>
            <a:ext cx="3951704" cy="1200762"/>
            <a:chOff x="0" y="0"/>
            <a:chExt cx="4321090" cy="13130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4257590" cy="1249503"/>
            </a:xfrm>
            <a:custGeom>
              <a:avLst/>
              <a:gdLst/>
              <a:ahLst/>
              <a:cxnLst/>
              <a:rect r="r" b="b" t="t" l="l"/>
              <a:pathLst>
                <a:path h="1249503" w="4257590">
                  <a:moveTo>
                    <a:pt x="4164880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4163610" y="0"/>
                  </a:lnTo>
                  <a:cubicBezTo>
                    <a:pt x="4214410" y="0"/>
                    <a:pt x="4256320" y="41910"/>
                    <a:pt x="4256320" y="92710"/>
                  </a:cubicBezTo>
                  <a:lnTo>
                    <a:pt x="4256320" y="1155523"/>
                  </a:lnTo>
                  <a:cubicBezTo>
                    <a:pt x="4257590" y="1207593"/>
                    <a:pt x="4215680" y="1249503"/>
                    <a:pt x="4164880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21091" cy="1313003"/>
            </a:xfrm>
            <a:custGeom>
              <a:avLst/>
              <a:gdLst/>
              <a:ahLst/>
              <a:cxnLst/>
              <a:rect r="r" b="b" t="t" l="l"/>
              <a:pathLst>
                <a:path h="1313003" w="4321091">
                  <a:moveTo>
                    <a:pt x="4196630" y="59690"/>
                  </a:moveTo>
                  <a:cubicBezTo>
                    <a:pt x="4232190" y="59690"/>
                    <a:pt x="4261400" y="88900"/>
                    <a:pt x="4261400" y="124460"/>
                  </a:cubicBezTo>
                  <a:lnTo>
                    <a:pt x="4261400" y="1188543"/>
                  </a:lnTo>
                  <a:cubicBezTo>
                    <a:pt x="4261400" y="1224103"/>
                    <a:pt x="4232190" y="1253313"/>
                    <a:pt x="4196630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196630" y="59690"/>
                  </a:lnTo>
                  <a:moveTo>
                    <a:pt x="41966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4196630" y="1313003"/>
                  </a:lnTo>
                  <a:cubicBezTo>
                    <a:pt x="4265210" y="1313003"/>
                    <a:pt x="4321091" y="1257123"/>
                    <a:pt x="4321091" y="1188543"/>
                  </a:cubicBezTo>
                  <a:lnTo>
                    <a:pt x="4321091" y="124460"/>
                  </a:lnTo>
                  <a:cubicBezTo>
                    <a:pt x="4321091" y="55880"/>
                    <a:pt x="4265210" y="0"/>
                    <a:pt x="41966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2283375" y="-1951210"/>
            <a:ext cx="5959819" cy="595981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4A9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306896" y="3196946"/>
            <a:ext cx="13583997" cy="4732036"/>
            <a:chOff x="0" y="0"/>
            <a:chExt cx="18111996" cy="6309382"/>
          </a:xfrm>
        </p:grpSpPr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534844" y="415755"/>
              <a:ext cx="17577152" cy="589362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0" y="0"/>
              <a:ext cx="17577152" cy="5893627"/>
              <a:chOff x="0" y="0"/>
              <a:chExt cx="18938240" cy="6350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8" id="18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0" id="20"/>
          <p:cNvGrpSpPr/>
          <p:nvPr/>
        </p:nvGrpSpPr>
        <p:grpSpPr>
          <a:xfrm rot="0">
            <a:off x="1306896" y="1643759"/>
            <a:ext cx="11066699" cy="1173012"/>
            <a:chOff x="0" y="0"/>
            <a:chExt cx="12452590" cy="131991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31750" y="31750"/>
              <a:ext cx="12389090" cy="1256409"/>
            </a:xfrm>
            <a:custGeom>
              <a:avLst/>
              <a:gdLst/>
              <a:ahLst/>
              <a:cxnLst/>
              <a:rect r="r" b="b" t="t" l="l"/>
              <a:pathLst>
                <a:path h="1256409" w="12389090">
                  <a:moveTo>
                    <a:pt x="12296380" y="1256409"/>
                  </a:moveTo>
                  <a:lnTo>
                    <a:pt x="92710" y="1256409"/>
                  </a:lnTo>
                  <a:cubicBezTo>
                    <a:pt x="41910" y="1256409"/>
                    <a:pt x="0" y="1214499"/>
                    <a:pt x="0" y="1163699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295110" y="0"/>
                  </a:lnTo>
                  <a:cubicBezTo>
                    <a:pt x="12345910" y="0"/>
                    <a:pt x="12387821" y="41910"/>
                    <a:pt x="12387821" y="92710"/>
                  </a:cubicBezTo>
                  <a:lnTo>
                    <a:pt x="12387821" y="1162430"/>
                  </a:lnTo>
                  <a:cubicBezTo>
                    <a:pt x="12389090" y="1214499"/>
                    <a:pt x="12347180" y="1256409"/>
                    <a:pt x="12296380" y="125640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452590" cy="1319910"/>
            </a:xfrm>
            <a:custGeom>
              <a:avLst/>
              <a:gdLst/>
              <a:ahLst/>
              <a:cxnLst/>
              <a:rect r="r" b="b" t="t" l="l"/>
              <a:pathLst>
                <a:path h="1319910" w="12452590">
                  <a:moveTo>
                    <a:pt x="12328130" y="59690"/>
                  </a:moveTo>
                  <a:cubicBezTo>
                    <a:pt x="12363690" y="59690"/>
                    <a:pt x="12392900" y="88900"/>
                    <a:pt x="12392900" y="124460"/>
                  </a:cubicBezTo>
                  <a:lnTo>
                    <a:pt x="12392900" y="1195450"/>
                  </a:lnTo>
                  <a:cubicBezTo>
                    <a:pt x="12392900" y="1231010"/>
                    <a:pt x="12363690" y="1260219"/>
                    <a:pt x="12328130" y="1260219"/>
                  </a:cubicBezTo>
                  <a:lnTo>
                    <a:pt x="124460" y="1260219"/>
                  </a:lnTo>
                  <a:cubicBezTo>
                    <a:pt x="88900" y="1260219"/>
                    <a:pt x="59690" y="1231010"/>
                    <a:pt x="59690" y="119545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328130" y="59690"/>
                  </a:lnTo>
                  <a:moveTo>
                    <a:pt x="12328130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95450"/>
                  </a:lnTo>
                  <a:cubicBezTo>
                    <a:pt x="0" y="1264030"/>
                    <a:pt x="55880" y="1319910"/>
                    <a:pt x="124460" y="1319910"/>
                  </a:cubicBezTo>
                  <a:lnTo>
                    <a:pt x="12328130" y="1319910"/>
                  </a:lnTo>
                  <a:cubicBezTo>
                    <a:pt x="12396710" y="1319910"/>
                    <a:pt x="12452590" y="1264030"/>
                    <a:pt x="12452590" y="1195450"/>
                  </a:cubicBezTo>
                  <a:lnTo>
                    <a:pt x="12452590" y="124460"/>
                  </a:lnTo>
                  <a:cubicBezTo>
                    <a:pt x="12452590" y="55880"/>
                    <a:pt x="12396710" y="0"/>
                    <a:pt x="1232813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4060279" y="7200900"/>
            <a:ext cx="4114800" cy="4114800"/>
            <a:chOff x="0" y="0"/>
            <a:chExt cx="6350000" cy="63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16157741" y="1887365"/>
            <a:ext cx="709004" cy="685800"/>
          </a:xfrm>
          <a:custGeom>
            <a:avLst/>
            <a:gdLst/>
            <a:ahLst/>
            <a:cxnLst/>
            <a:rect r="r" b="b" t="t" l="l"/>
            <a:pathLst>
              <a:path h="685800" w="709004">
                <a:moveTo>
                  <a:pt x="0" y="0"/>
                </a:moveTo>
                <a:lnTo>
                  <a:pt x="709004" y="0"/>
                </a:lnTo>
                <a:lnTo>
                  <a:pt x="709004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886305" y="4199435"/>
            <a:ext cx="14625938" cy="3040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00"/>
              </a:lnSpc>
            </a:pPr>
            <a:r>
              <a:rPr lang="en-US" sz="11700" b="true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OPTIMIZATION ALGORITHM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886305" y="1778240"/>
            <a:ext cx="776531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 spc="67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AOA PROJECT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093747" y="1921115"/>
            <a:ext cx="284509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44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PRESENTATION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1608315" y="7086663"/>
            <a:ext cx="4903928" cy="3007573"/>
            <a:chOff x="0" y="0"/>
            <a:chExt cx="5518051" cy="338421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31750" y="31750"/>
              <a:ext cx="5454551" cy="3320714"/>
            </a:xfrm>
            <a:custGeom>
              <a:avLst/>
              <a:gdLst/>
              <a:ahLst/>
              <a:cxnLst/>
              <a:rect r="r" b="b" t="t" l="l"/>
              <a:pathLst>
                <a:path h="3320714" w="5454551">
                  <a:moveTo>
                    <a:pt x="5361841" y="3320714"/>
                  </a:moveTo>
                  <a:lnTo>
                    <a:pt x="92710" y="3320714"/>
                  </a:lnTo>
                  <a:cubicBezTo>
                    <a:pt x="41910" y="3320714"/>
                    <a:pt x="0" y="3278803"/>
                    <a:pt x="0" y="322800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5360571" y="0"/>
                  </a:lnTo>
                  <a:cubicBezTo>
                    <a:pt x="5411371" y="0"/>
                    <a:pt x="5453281" y="41910"/>
                    <a:pt x="5453281" y="92710"/>
                  </a:cubicBezTo>
                  <a:lnTo>
                    <a:pt x="5453281" y="3226734"/>
                  </a:lnTo>
                  <a:cubicBezTo>
                    <a:pt x="5454551" y="3278803"/>
                    <a:pt x="5412641" y="3320714"/>
                    <a:pt x="5361841" y="332071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5518051" cy="3384214"/>
            </a:xfrm>
            <a:custGeom>
              <a:avLst/>
              <a:gdLst/>
              <a:ahLst/>
              <a:cxnLst/>
              <a:rect r="r" b="b" t="t" l="l"/>
              <a:pathLst>
                <a:path h="3384214" w="5518051">
                  <a:moveTo>
                    <a:pt x="5393591" y="59690"/>
                  </a:moveTo>
                  <a:cubicBezTo>
                    <a:pt x="5429151" y="59690"/>
                    <a:pt x="5458361" y="88900"/>
                    <a:pt x="5458361" y="124460"/>
                  </a:cubicBezTo>
                  <a:lnTo>
                    <a:pt x="5458361" y="3259754"/>
                  </a:lnTo>
                  <a:cubicBezTo>
                    <a:pt x="5458361" y="3295314"/>
                    <a:pt x="5429151" y="3324523"/>
                    <a:pt x="5393591" y="3324523"/>
                  </a:cubicBezTo>
                  <a:lnTo>
                    <a:pt x="124460" y="3324523"/>
                  </a:lnTo>
                  <a:cubicBezTo>
                    <a:pt x="88900" y="3324523"/>
                    <a:pt x="59690" y="3295314"/>
                    <a:pt x="59690" y="3259754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5393591" y="59690"/>
                  </a:lnTo>
                  <a:moveTo>
                    <a:pt x="5393591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259754"/>
                  </a:lnTo>
                  <a:cubicBezTo>
                    <a:pt x="0" y="3328334"/>
                    <a:pt x="55880" y="3384214"/>
                    <a:pt x="124460" y="3384214"/>
                  </a:cubicBezTo>
                  <a:lnTo>
                    <a:pt x="5393591" y="3384214"/>
                  </a:lnTo>
                  <a:cubicBezTo>
                    <a:pt x="5462171" y="3384214"/>
                    <a:pt x="5518051" y="3328334"/>
                    <a:pt x="5518051" y="3259754"/>
                  </a:cubicBezTo>
                  <a:lnTo>
                    <a:pt x="5518051" y="124460"/>
                  </a:lnTo>
                  <a:cubicBezTo>
                    <a:pt x="5518051" y="55880"/>
                    <a:pt x="5462171" y="0"/>
                    <a:pt x="539359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1934801" y="7210488"/>
            <a:ext cx="4577442" cy="2714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 spc="4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ADARSH MADIVALA</a:t>
            </a:r>
          </a:p>
          <a:p>
            <a:pPr algn="l">
              <a:lnSpc>
                <a:spcPts val="4200"/>
              </a:lnSpc>
            </a:pPr>
            <a:r>
              <a:rPr lang="en-US" b="true" sz="3000" spc="4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VAISHNAVI MAGADUM</a:t>
            </a:r>
          </a:p>
          <a:p>
            <a:pPr algn="l">
              <a:lnSpc>
                <a:spcPts val="4200"/>
              </a:lnSpc>
            </a:pPr>
            <a:r>
              <a:rPr lang="en-US" b="true" sz="3000" spc="4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BHAVYA PANDYA </a:t>
            </a:r>
          </a:p>
          <a:p>
            <a:pPr algn="l">
              <a:lnSpc>
                <a:spcPts val="4200"/>
              </a:lnSpc>
            </a:pPr>
            <a:r>
              <a:rPr lang="en-US" b="true" sz="3000" spc="4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SAKSHI PARADKAR </a:t>
            </a:r>
          </a:p>
          <a:p>
            <a:pPr algn="l">
              <a:lnSpc>
                <a:spcPts val="4200"/>
              </a:lnSpc>
            </a:pPr>
            <a:r>
              <a:rPr lang="en-US" b="true" sz="3000" spc="4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KRISHA PATEL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66647" y="-2177764"/>
            <a:ext cx="5104149" cy="510414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535728" y="7799534"/>
            <a:ext cx="5974263" cy="2487466"/>
          </a:xfrm>
          <a:custGeom>
            <a:avLst/>
            <a:gdLst/>
            <a:ahLst/>
            <a:cxnLst/>
            <a:rect r="r" b="b" t="t" l="l"/>
            <a:pathLst>
              <a:path h="2487466" w="5974263">
                <a:moveTo>
                  <a:pt x="0" y="0"/>
                </a:moveTo>
                <a:lnTo>
                  <a:pt x="5974264" y="0"/>
                </a:lnTo>
                <a:lnTo>
                  <a:pt x="5974264" y="2487466"/>
                </a:lnTo>
                <a:lnTo>
                  <a:pt x="0" y="2487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798616" y="374311"/>
            <a:ext cx="7474224" cy="7475719"/>
            <a:chOff x="0" y="0"/>
            <a:chExt cx="634873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-80705" y="5956452"/>
            <a:ext cx="4163858" cy="4163858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06896" y="1203993"/>
            <a:ext cx="7090068" cy="5323673"/>
            <a:chOff x="0" y="0"/>
            <a:chExt cx="845693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440643" y="8433307"/>
            <a:ext cx="15406714" cy="1219919"/>
            <a:chOff x="0" y="0"/>
            <a:chExt cx="30050193" cy="237940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31750" y="31750"/>
              <a:ext cx="29986694" cy="2315905"/>
            </a:xfrm>
            <a:custGeom>
              <a:avLst/>
              <a:gdLst/>
              <a:ahLst/>
              <a:cxnLst/>
              <a:rect r="r" b="b" t="t" l="l"/>
              <a:pathLst>
                <a:path h="2315905" w="29986694">
                  <a:moveTo>
                    <a:pt x="29893983" y="2315905"/>
                  </a:moveTo>
                  <a:lnTo>
                    <a:pt x="92710" y="2315905"/>
                  </a:lnTo>
                  <a:cubicBezTo>
                    <a:pt x="41910" y="2315905"/>
                    <a:pt x="0" y="2273995"/>
                    <a:pt x="0" y="222319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29892712" y="0"/>
                  </a:lnTo>
                  <a:cubicBezTo>
                    <a:pt x="29943512" y="0"/>
                    <a:pt x="29985422" y="41910"/>
                    <a:pt x="29985422" y="92710"/>
                  </a:cubicBezTo>
                  <a:lnTo>
                    <a:pt x="29985422" y="2221925"/>
                  </a:lnTo>
                  <a:cubicBezTo>
                    <a:pt x="29986694" y="2273995"/>
                    <a:pt x="29944783" y="2315905"/>
                    <a:pt x="29893983" y="231590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0050194" cy="2379405"/>
            </a:xfrm>
            <a:custGeom>
              <a:avLst/>
              <a:gdLst/>
              <a:ahLst/>
              <a:cxnLst/>
              <a:rect r="r" b="b" t="t" l="l"/>
              <a:pathLst>
                <a:path h="2379405" w="30050194">
                  <a:moveTo>
                    <a:pt x="29925733" y="59690"/>
                  </a:moveTo>
                  <a:cubicBezTo>
                    <a:pt x="29961294" y="59690"/>
                    <a:pt x="29990504" y="88900"/>
                    <a:pt x="29990504" y="124460"/>
                  </a:cubicBezTo>
                  <a:lnTo>
                    <a:pt x="29990504" y="2254945"/>
                  </a:lnTo>
                  <a:cubicBezTo>
                    <a:pt x="29990504" y="2290505"/>
                    <a:pt x="29961294" y="2319715"/>
                    <a:pt x="29925733" y="2319715"/>
                  </a:cubicBezTo>
                  <a:lnTo>
                    <a:pt x="124460" y="2319715"/>
                  </a:lnTo>
                  <a:cubicBezTo>
                    <a:pt x="88900" y="2319715"/>
                    <a:pt x="59690" y="2290505"/>
                    <a:pt x="59690" y="2254945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29925733" y="59690"/>
                  </a:lnTo>
                  <a:moveTo>
                    <a:pt x="299257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254945"/>
                  </a:lnTo>
                  <a:cubicBezTo>
                    <a:pt x="0" y="2323525"/>
                    <a:pt x="55880" y="2379405"/>
                    <a:pt x="124460" y="2379405"/>
                  </a:cubicBezTo>
                  <a:lnTo>
                    <a:pt x="29925733" y="2379405"/>
                  </a:lnTo>
                  <a:cubicBezTo>
                    <a:pt x="29994312" y="2379405"/>
                    <a:pt x="30050194" y="2323525"/>
                    <a:pt x="30050194" y="2254945"/>
                  </a:cubicBezTo>
                  <a:lnTo>
                    <a:pt x="30050194" y="124460"/>
                  </a:lnTo>
                  <a:cubicBezTo>
                    <a:pt x="30050194" y="55880"/>
                    <a:pt x="29994312" y="0"/>
                    <a:pt x="299257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751373" y="2369347"/>
            <a:ext cx="6201115" cy="2926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31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optimization algorithm</a:t>
            </a:r>
            <a:r>
              <a:rPr lang="en-US" sz="3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method or procedure used to find the best possible solution (maximum or minimum) to a problem from a set of feasible solutions, under given constraints.</a:t>
            </a:r>
          </a:p>
          <a:p>
            <a:pPr algn="l">
              <a:lnSpc>
                <a:spcPts val="209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2001224" y="8526184"/>
            <a:ext cx="12791480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0"/>
              </a:lnSpc>
            </a:pPr>
            <a:r>
              <a:rPr lang="en-US" sz="56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What</a:t>
            </a:r>
            <a:r>
              <a:rPr lang="en-US" sz="56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is an Optimization Algorithm?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070059" y="1316031"/>
            <a:ext cx="6931338" cy="6483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9"/>
              </a:lnSpc>
            </a:pPr>
            <a:r>
              <a:rPr lang="en-US" sz="3037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Types of Optimization Algorithms:</a:t>
            </a:r>
          </a:p>
          <a:p>
            <a:pPr algn="l">
              <a:lnSpc>
                <a:spcPts val="3949"/>
              </a:lnSpc>
            </a:pPr>
          </a:p>
          <a:p>
            <a:pPr algn="l">
              <a:lnSpc>
                <a:spcPts val="3949"/>
              </a:lnSpc>
            </a:pPr>
            <a:r>
              <a:rPr lang="en-US" sz="3037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1</a:t>
            </a:r>
            <a:r>
              <a:rPr lang="en-US" sz="3037" b="true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.Classical (Deterministic)</a:t>
            </a:r>
            <a:r>
              <a:rPr lang="en-US" sz="3037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: Usually efficient, good for convex problems.</a:t>
            </a:r>
          </a:p>
          <a:p>
            <a:pPr algn="l">
              <a:lnSpc>
                <a:spcPts val="3949"/>
              </a:lnSpc>
            </a:pPr>
            <a:r>
              <a:rPr lang="en-US" sz="3037" b="true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Gradient Descent</a:t>
            </a:r>
            <a:r>
              <a:rPr lang="en-US" sz="3037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(GD).</a:t>
            </a:r>
          </a:p>
          <a:p>
            <a:pPr algn="l">
              <a:lnSpc>
                <a:spcPts val="3949"/>
              </a:lnSpc>
            </a:pPr>
          </a:p>
          <a:p>
            <a:pPr algn="l">
              <a:lnSpc>
                <a:spcPts val="3949"/>
              </a:lnSpc>
            </a:pPr>
            <a:r>
              <a:rPr lang="en-US" sz="3037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2. </a:t>
            </a:r>
            <a:r>
              <a:rPr lang="en-US" sz="3037" b="true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Metaheuristic (Stochastic)</a:t>
            </a:r>
            <a:r>
              <a:rPr lang="en-US" sz="3037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: Good for complex, non-convex, NP-hard problems</a:t>
            </a:r>
          </a:p>
          <a:p>
            <a:pPr algn="l">
              <a:lnSpc>
                <a:spcPts val="3949"/>
              </a:lnSpc>
            </a:pPr>
            <a:r>
              <a:rPr lang="en-US" sz="3037" b="true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Genetic Algorithm</a:t>
            </a:r>
            <a:r>
              <a:rPr lang="en-US" sz="3037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(GA), </a:t>
            </a:r>
            <a:r>
              <a:rPr lang="en-US" sz="3037" b="true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Simulated Annealing</a:t>
            </a:r>
            <a:r>
              <a:rPr lang="en-US" sz="3037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(SA), </a:t>
            </a:r>
            <a:r>
              <a:rPr lang="en-US" sz="3037" b="true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Particle Swarm Optimization</a:t>
            </a:r>
            <a:r>
              <a:rPr lang="en-US" sz="3037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(PSO).</a:t>
            </a:r>
          </a:p>
          <a:p>
            <a:pPr algn="l">
              <a:lnSpc>
                <a:spcPts val="4469"/>
              </a:lnSpc>
            </a:pP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5195929" y="8681871"/>
            <a:ext cx="722792" cy="722792"/>
          </a:xfrm>
          <a:custGeom>
            <a:avLst/>
            <a:gdLst/>
            <a:ahLst/>
            <a:cxnLst/>
            <a:rect r="r" b="b" t="t" l="l"/>
            <a:pathLst>
              <a:path h="722792" w="722792">
                <a:moveTo>
                  <a:pt x="0" y="0"/>
                </a:moveTo>
                <a:lnTo>
                  <a:pt x="722792" y="0"/>
                </a:lnTo>
                <a:lnTo>
                  <a:pt x="722792" y="722792"/>
                </a:lnTo>
                <a:lnTo>
                  <a:pt x="0" y="7227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72286" y="7058926"/>
            <a:ext cx="7574892" cy="3401815"/>
          </a:xfrm>
          <a:custGeom>
            <a:avLst/>
            <a:gdLst/>
            <a:ahLst/>
            <a:cxnLst/>
            <a:rect r="r" b="b" t="t" l="l"/>
            <a:pathLst>
              <a:path h="3401815" w="7574892">
                <a:moveTo>
                  <a:pt x="0" y="0"/>
                </a:moveTo>
                <a:lnTo>
                  <a:pt x="7574892" y="0"/>
                </a:lnTo>
                <a:lnTo>
                  <a:pt x="7574892" y="3401815"/>
                </a:lnTo>
                <a:lnTo>
                  <a:pt x="0" y="34018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408653" y="610156"/>
            <a:ext cx="5814826" cy="5815989"/>
            <a:chOff x="0" y="0"/>
            <a:chExt cx="634873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073904" y="-379645"/>
            <a:ext cx="3959423" cy="3959423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918767" y="1590450"/>
            <a:ext cx="5042930" cy="4440836"/>
            <a:chOff x="0" y="0"/>
            <a:chExt cx="6723907" cy="592111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66675"/>
              <a:ext cx="6723907" cy="3800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20"/>
                </a:lnSpc>
              </a:pPr>
              <a:r>
                <a:rPr lang="en-US" sz="3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Iterative optimization algorithm that updates parameters in the direction of the negative gradient of the objective function until convergence.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4076227"/>
              <a:ext cx="6165030" cy="18448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89"/>
                </a:lnSpc>
              </a:pPr>
              <a:r>
                <a:rPr lang="en-US" sz="4299" b="true">
                  <a:solidFill>
                    <a:srgbClr val="000000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Gradient Descent (GD) 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87186" y="7204062"/>
            <a:ext cx="5466165" cy="2616769"/>
            <a:chOff x="0" y="0"/>
            <a:chExt cx="6626933" cy="317245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31750" y="31750"/>
              <a:ext cx="6563433" cy="3108953"/>
            </a:xfrm>
            <a:custGeom>
              <a:avLst/>
              <a:gdLst/>
              <a:ahLst/>
              <a:cxnLst/>
              <a:rect r="r" b="b" t="t" l="l"/>
              <a:pathLst>
                <a:path h="3108953" w="6563433">
                  <a:moveTo>
                    <a:pt x="6470724" y="3108953"/>
                  </a:moveTo>
                  <a:lnTo>
                    <a:pt x="92710" y="3108953"/>
                  </a:lnTo>
                  <a:cubicBezTo>
                    <a:pt x="41910" y="3108953"/>
                    <a:pt x="0" y="3067043"/>
                    <a:pt x="0" y="301624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6469454" y="0"/>
                  </a:lnTo>
                  <a:cubicBezTo>
                    <a:pt x="6520253" y="0"/>
                    <a:pt x="6562164" y="41910"/>
                    <a:pt x="6562164" y="92710"/>
                  </a:cubicBezTo>
                  <a:lnTo>
                    <a:pt x="6562164" y="3014973"/>
                  </a:lnTo>
                  <a:cubicBezTo>
                    <a:pt x="6563433" y="3067043"/>
                    <a:pt x="6521524" y="3108953"/>
                    <a:pt x="6470724" y="310895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26933" cy="3172453"/>
            </a:xfrm>
            <a:custGeom>
              <a:avLst/>
              <a:gdLst/>
              <a:ahLst/>
              <a:cxnLst/>
              <a:rect r="r" b="b" t="t" l="l"/>
              <a:pathLst>
                <a:path h="3172453" w="6626933">
                  <a:moveTo>
                    <a:pt x="6502474" y="59690"/>
                  </a:moveTo>
                  <a:cubicBezTo>
                    <a:pt x="6538033" y="59690"/>
                    <a:pt x="6567243" y="88900"/>
                    <a:pt x="6567243" y="124460"/>
                  </a:cubicBezTo>
                  <a:lnTo>
                    <a:pt x="6567243" y="3047993"/>
                  </a:lnTo>
                  <a:cubicBezTo>
                    <a:pt x="6567243" y="3083553"/>
                    <a:pt x="6538033" y="3112763"/>
                    <a:pt x="6502474" y="3112763"/>
                  </a:cubicBezTo>
                  <a:lnTo>
                    <a:pt x="124460" y="3112763"/>
                  </a:lnTo>
                  <a:cubicBezTo>
                    <a:pt x="88900" y="3112763"/>
                    <a:pt x="59690" y="3083553"/>
                    <a:pt x="59690" y="304799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6502474" y="59690"/>
                  </a:lnTo>
                  <a:moveTo>
                    <a:pt x="6502474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3047993"/>
                  </a:lnTo>
                  <a:cubicBezTo>
                    <a:pt x="0" y="3116573"/>
                    <a:pt x="55880" y="3172453"/>
                    <a:pt x="124460" y="3172453"/>
                  </a:cubicBezTo>
                  <a:lnTo>
                    <a:pt x="6502474" y="3172453"/>
                  </a:lnTo>
                  <a:cubicBezTo>
                    <a:pt x="6571053" y="3172453"/>
                    <a:pt x="6626933" y="3116573"/>
                    <a:pt x="6626933" y="3047993"/>
                  </a:cubicBezTo>
                  <a:lnTo>
                    <a:pt x="6626933" y="124460"/>
                  </a:lnTo>
                  <a:cubicBezTo>
                    <a:pt x="6626933" y="55880"/>
                    <a:pt x="6571053" y="0"/>
                    <a:pt x="650247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827114" y="7507558"/>
            <a:ext cx="5134584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5"/>
              </a:lnSpc>
            </a:pPr>
            <a:r>
              <a:rPr lang="en-US" sz="306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Time Complexity = O(k⋅n⋅</a:t>
            </a:r>
            <a:r>
              <a:rPr lang="en-US" b="true" sz="3063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d)</a:t>
            </a:r>
          </a:p>
          <a:p>
            <a:pPr algn="l">
              <a:lnSpc>
                <a:spcPts val="1275"/>
              </a:lnSpc>
            </a:pPr>
          </a:p>
          <a:p>
            <a:pPr algn="l">
              <a:lnSpc>
                <a:spcPts val="3795"/>
              </a:lnSpc>
            </a:pPr>
            <a:r>
              <a:rPr lang="en-US" sz="316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= number of iterations</a:t>
            </a:r>
          </a:p>
          <a:p>
            <a:pPr algn="l">
              <a:lnSpc>
                <a:spcPts val="3795"/>
              </a:lnSpc>
            </a:pPr>
            <a:r>
              <a:rPr lang="en-US" sz="316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number of samples</a:t>
            </a:r>
          </a:p>
          <a:p>
            <a:pPr algn="l">
              <a:lnSpc>
                <a:spcPts val="3795"/>
              </a:lnSpc>
            </a:pPr>
            <a:r>
              <a:rPr lang="en-US" sz="316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= number of features</a:t>
            </a:r>
          </a:p>
        </p:txBody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9221247" y="338485"/>
            <a:ext cx="6943376" cy="6944765"/>
            <a:chOff x="0" y="0"/>
            <a:chExt cx="634873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9556344" y="1433664"/>
            <a:ext cx="6273182" cy="5374286"/>
            <a:chOff x="0" y="0"/>
            <a:chExt cx="8364243" cy="7165714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66675"/>
              <a:ext cx="8364243" cy="5045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20"/>
                </a:lnSpc>
              </a:pPr>
              <a:r>
                <a:rPr lang="en-US" sz="31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Instead of strictly following the gradient, Simulated Annealing (SA) explores the parameter space by accepting not only better solutions but sometimes worse ones, depending on a "temperature" that cools over time. This helps escape local minima.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5320827"/>
              <a:ext cx="7669025" cy="18448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89"/>
                </a:lnSpc>
              </a:pPr>
              <a:r>
                <a:rPr lang="en-US" sz="4299" b="true">
                  <a:solidFill>
                    <a:srgbClr val="000000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Simulated Annealing (SA)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225068" y="7757338"/>
            <a:ext cx="8935734" cy="2063492"/>
            <a:chOff x="0" y="0"/>
            <a:chExt cx="12345393" cy="285087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31750" y="31750"/>
              <a:ext cx="12281893" cy="2787371"/>
            </a:xfrm>
            <a:custGeom>
              <a:avLst/>
              <a:gdLst/>
              <a:ahLst/>
              <a:cxnLst/>
              <a:rect r="r" b="b" t="t" l="l"/>
              <a:pathLst>
                <a:path h="2787371" w="12281893">
                  <a:moveTo>
                    <a:pt x="12189183" y="2787371"/>
                  </a:moveTo>
                  <a:lnTo>
                    <a:pt x="92710" y="2787371"/>
                  </a:lnTo>
                  <a:cubicBezTo>
                    <a:pt x="41910" y="2787371"/>
                    <a:pt x="0" y="2745461"/>
                    <a:pt x="0" y="269466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2187913" y="0"/>
                  </a:lnTo>
                  <a:cubicBezTo>
                    <a:pt x="12238713" y="0"/>
                    <a:pt x="12280623" y="41910"/>
                    <a:pt x="12280623" y="92710"/>
                  </a:cubicBezTo>
                  <a:lnTo>
                    <a:pt x="12280623" y="2693391"/>
                  </a:lnTo>
                  <a:cubicBezTo>
                    <a:pt x="12281893" y="2745461"/>
                    <a:pt x="12239983" y="2787371"/>
                    <a:pt x="12189183" y="278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345394" cy="2850871"/>
            </a:xfrm>
            <a:custGeom>
              <a:avLst/>
              <a:gdLst/>
              <a:ahLst/>
              <a:cxnLst/>
              <a:rect r="r" b="b" t="t" l="l"/>
              <a:pathLst>
                <a:path h="2850871" w="12345394">
                  <a:moveTo>
                    <a:pt x="12220933" y="59690"/>
                  </a:moveTo>
                  <a:cubicBezTo>
                    <a:pt x="12256493" y="59690"/>
                    <a:pt x="12285704" y="88900"/>
                    <a:pt x="12285704" y="124460"/>
                  </a:cubicBezTo>
                  <a:lnTo>
                    <a:pt x="12285704" y="2726411"/>
                  </a:lnTo>
                  <a:cubicBezTo>
                    <a:pt x="12285704" y="2761971"/>
                    <a:pt x="12256493" y="2791181"/>
                    <a:pt x="12220933" y="2791181"/>
                  </a:cubicBezTo>
                  <a:lnTo>
                    <a:pt x="124460" y="2791181"/>
                  </a:lnTo>
                  <a:cubicBezTo>
                    <a:pt x="88900" y="2791181"/>
                    <a:pt x="59690" y="2761971"/>
                    <a:pt x="59690" y="272641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2220933" y="59690"/>
                  </a:lnTo>
                  <a:moveTo>
                    <a:pt x="122209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726411"/>
                  </a:lnTo>
                  <a:cubicBezTo>
                    <a:pt x="0" y="2794991"/>
                    <a:pt x="55880" y="2850871"/>
                    <a:pt x="124460" y="2850871"/>
                  </a:cubicBezTo>
                  <a:lnTo>
                    <a:pt x="12220933" y="2850871"/>
                  </a:lnTo>
                  <a:cubicBezTo>
                    <a:pt x="12289513" y="2850871"/>
                    <a:pt x="12345394" y="2794991"/>
                    <a:pt x="12345394" y="2726411"/>
                  </a:cubicBezTo>
                  <a:lnTo>
                    <a:pt x="12345394" y="124460"/>
                  </a:lnTo>
                  <a:cubicBezTo>
                    <a:pt x="12345394" y="55880"/>
                    <a:pt x="12289513" y="0"/>
                    <a:pt x="122209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8460173" y="7931158"/>
            <a:ext cx="8593443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0"/>
              </a:lnSpc>
            </a:pPr>
            <a:r>
              <a:rPr lang="en-US" b="true" sz="312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Time Complexity = O ( k ⋅ f </a:t>
            </a:r>
            <a:r>
              <a:rPr lang="en-US" b="true" sz="312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)</a:t>
            </a:r>
          </a:p>
          <a:p>
            <a:pPr algn="ctr">
              <a:lnSpc>
                <a:spcPts val="1350"/>
              </a:lnSpc>
            </a:pPr>
          </a:p>
          <a:p>
            <a:pPr algn="l" marL="674790" indent="-337395" lvl="1">
              <a:lnSpc>
                <a:spcPts val="3750"/>
              </a:lnSpc>
              <a:buFont typeface="Arial"/>
              <a:buChar char="•"/>
            </a:pPr>
            <a:r>
              <a:rPr lang="en-US" sz="31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 = number of iterations/temperature steps</a:t>
            </a:r>
          </a:p>
          <a:p>
            <a:pPr algn="l" marL="674790" indent="-337395" lvl="1">
              <a:lnSpc>
                <a:spcPts val="3750"/>
              </a:lnSpc>
              <a:buFont typeface="Arial"/>
              <a:buChar char="•"/>
            </a:pPr>
            <a:r>
              <a:rPr lang="en-US" sz="31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cost of evaluating the objective function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241228" y="135250"/>
            <a:ext cx="5104149" cy="510414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2911587"/>
            <a:ext cx="7013377" cy="3192009"/>
            <a:chOff x="0" y="0"/>
            <a:chExt cx="10282687" cy="467997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31750" y="31750"/>
              <a:ext cx="10219187" cy="4616476"/>
            </a:xfrm>
            <a:custGeom>
              <a:avLst/>
              <a:gdLst/>
              <a:ahLst/>
              <a:cxnLst/>
              <a:rect r="r" b="b" t="t" l="l"/>
              <a:pathLst>
                <a:path h="4616476" w="10219187">
                  <a:moveTo>
                    <a:pt x="10126477" y="4616476"/>
                  </a:moveTo>
                  <a:lnTo>
                    <a:pt x="92710" y="4616476"/>
                  </a:lnTo>
                  <a:cubicBezTo>
                    <a:pt x="41910" y="4616476"/>
                    <a:pt x="0" y="4574565"/>
                    <a:pt x="0" y="4523765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0125207" y="0"/>
                  </a:lnTo>
                  <a:cubicBezTo>
                    <a:pt x="10176007" y="0"/>
                    <a:pt x="10217917" y="41910"/>
                    <a:pt x="10217917" y="92710"/>
                  </a:cubicBezTo>
                  <a:lnTo>
                    <a:pt x="10217917" y="4522496"/>
                  </a:lnTo>
                  <a:cubicBezTo>
                    <a:pt x="10219187" y="4574565"/>
                    <a:pt x="10177277" y="4616476"/>
                    <a:pt x="10126477" y="46164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282687" cy="4679976"/>
            </a:xfrm>
            <a:custGeom>
              <a:avLst/>
              <a:gdLst/>
              <a:ahLst/>
              <a:cxnLst/>
              <a:rect r="r" b="b" t="t" l="l"/>
              <a:pathLst>
                <a:path h="4679976" w="10282687">
                  <a:moveTo>
                    <a:pt x="10158227" y="59690"/>
                  </a:moveTo>
                  <a:cubicBezTo>
                    <a:pt x="10193787" y="59690"/>
                    <a:pt x="10222997" y="88900"/>
                    <a:pt x="10222997" y="124460"/>
                  </a:cubicBezTo>
                  <a:lnTo>
                    <a:pt x="10222997" y="4555516"/>
                  </a:lnTo>
                  <a:cubicBezTo>
                    <a:pt x="10222997" y="4591076"/>
                    <a:pt x="10193787" y="4620285"/>
                    <a:pt x="10158227" y="4620285"/>
                  </a:cubicBezTo>
                  <a:lnTo>
                    <a:pt x="124460" y="4620285"/>
                  </a:lnTo>
                  <a:cubicBezTo>
                    <a:pt x="88900" y="4620285"/>
                    <a:pt x="59690" y="4591076"/>
                    <a:pt x="59690" y="4555516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0158227" y="59690"/>
                  </a:lnTo>
                  <a:moveTo>
                    <a:pt x="10158227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4555516"/>
                  </a:lnTo>
                  <a:cubicBezTo>
                    <a:pt x="0" y="4624096"/>
                    <a:pt x="55880" y="4679976"/>
                    <a:pt x="124460" y="4679976"/>
                  </a:cubicBezTo>
                  <a:lnTo>
                    <a:pt x="10158227" y="4679976"/>
                  </a:lnTo>
                  <a:cubicBezTo>
                    <a:pt x="10226807" y="4679976"/>
                    <a:pt x="10282687" y="4624096"/>
                    <a:pt x="10282687" y="4555516"/>
                  </a:cubicBezTo>
                  <a:lnTo>
                    <a:pt x="10282687" y="124460"/>
                  </a:lnTo>
                  <a:cubicBezTo>
                    <a:pt x="10282687" y="55880"/>
                    <a:pt x="10226807" y="0"/>
                    <a:pt x="1015822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48769" y="2213698"/>
            <a:ext cx="7060237" cy="3607533"/>
            <a:chOff x="0" y="0"/>
            <a:chExt cx="9413649" cy="4810043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321299" y="368386"/>
              <a:ext cx="9092350" cy="4441657"/>
              <a:chOff x="0" y="0"/>
              <a:chExt cx="9737324" cy="47567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9737325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5">
                    <a:moveTo>
                      <a:pt x="9612864" y="59690"/>
                    </a:moveTo>
                    <a:cubicBezTo>
                      <a:pt x="9648424" y="59690"/>
                      <a:pt x="9677635" y="88900"/>
                      <a:pt x="9677635" y="124460"/>
                    </a:cubicBezTo>
                    <a:lnTo>
                      <a:pt x="9677635" y="4632270"/>
                    </a:lnTo>
                    <a:cubicBezTo>
                      <a:pt x="9677635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5" y="4700850"/>
                      <a:pt x="9737325" y="4632270"/>
                    </a:cubicBezTo>
                    <a:lnTo>
                      <a:pt x="9737325" y="124460"/>
                    </a:lnTo>
                    <a:cubicBezTo>
                      <a:pt x="9737325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0"/>
              <a:ext cx="9092350" cy="4441657"/>
              <a:chOff x="0" y="0"/>
              <a:chExt cx="9737324" cy="475673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31750" y="31750"/>
                <a:ext cx="9673824" cy="4693230"/>
              </a:xfrm>
              <a:custGeom>
                <a:avLst/>
                <a:gdLst/>
                <a:ahLst/>
                <a:cxnLst/>
                <a:rect r="r" b="b" t="t" l="l"/>
                <a:pathLst>
                  <a:path h="4693230" w="9673824">
                    <a:moveTo>
                      <a:pt x="9581114" y="4693230"/>
                    </a:moveTo>
                    <a:lnTo>
                      <a:pt x="92710" y="4693230"/>
                    </a:lnTo>
                    <a:cubicBezTo>
                      <a:pt x="41910" y="4693230"/>
                      <a:pt x="0" y="4651320"/>
                      <a:pt x="0" y="460052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9579845" y="0"/>
                    </a:lnTo>
                    <a:cubicBezTo>
                      <a:pt x="9630645" y="0"/>
                      <a:pt x="9672555" y="41910"/>
                      <a:pt x="9672555" y="92710"/>
                    </a:cubicBezTo>
                    <a:lnTo>
                      <a:pt x="9672555" y="4599250"/>
                    </a:lnTo>
                    <a:cubicBezTo>
                      <a:pt x="9673824" y="4651320"/>
                      <a:pt x="9631914" y="4693230"/>
                      <a:pt x="9581114" y="469323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9737325" cy="4756731"/>
              </a:xfrm>
              <a:custGeom>
                <a:avLst/>
                <a:gdLst/>
                <a:ahLst/>
                <a:cxnLst/>
                <a:rect r="r" b="b" t="t" l="l"/>
                <a:pathLst>
                  <a:path h="4756731" w="9737325">
                    <a:moveTo>
                      <a:pt x="9612864" y="59690"/>
                    </a:moveTo>
                    <a:cubicBezTo>
                      <a:pt x="9648424" y="59690"/>
                      <a:pt x="9677635" y="88900"/>
                      <a:pt x="9677635" y="124460"/>
                    </a:cubicBezTo>
                    <a:lnTo>
                      <a:pt x="9677635" y="4632270"/>
                    </a:lnTo>
                    <a:cubicBezTo>
                      <a:pt x="9677635" y="4667831"/>
                      <a:pt x="9648424" y="4697040"/>
                      <a:pt x="9612864" y="4697040"/>
                    </a:cubicBezTo>
                    <a:lnTo>
                      <a:pt x="124460" y="4697040"/>
                    </a:lnTo>
                    <a:cubicBezTo>
                      <a:pt x="88900" y="4697040"/>
                      <a:pt x="59690" y="4667831"/>
                      <a:pt x="59690" y="463227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9612864" y="59690"/>
                    </a:lnTo>
                    <a:moveTo>
                      <a:pt x="9612864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4632270"/>
                    </a:lnTo>
                    <a:cubicBezTo>
                      <a:pt x="0" y="4700850"/>
                      <a:pt x="55880" y="4756731"/>
                      <a:pt x="124460" y="4756731"/>
                    </a:cubicBezTo>
                    <a:lnTo>
                      <a:pt x="9612864" y="4756731"/>
                    </a:lnTo>
                    <a:cubicBezTo>
                      <a:pt x="9681445" y="4756731"/>
                      <a:pt x="9737325" y="4700850"/>
                      <a:pt x="9737325" y="4632270"/>
                    </a:cubicBezTo>
                    <a:lnTo>
                      <a:pt x="9737325" y="124460"/>
                    </a:lnTo>
                    <a:cubicBezTo>
                      <a:pt x="9737325" y="55880"/>
                      <a:pt x="9681445" y="0"/>
                      <a:pt x="961286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TextBox 14" id="14"/>
          <p:cNvSpPr txBox="true"/>
          <p:nvPr/>
        </p:nvSpPr>
        <p:spPr>
          <a:xfrm rot="0">
            <a:off x="1187261" y="2599965"/>
            <a:ext cx="6183253" cy="2639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87"/>
              </a:lnSpc>
            </a:pPr>
            <a:r>
              <a:rPr lang="en-US" sz="307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an optimization technique inspired by natural selection and genetics. It evolves a population of candidate solutions using selection, crossover, and mutation to gradually improve fitness.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565540" y="608441"/>
            <a:ext cx="7986557" cy="1200762"/>
            <a:chOff x="0" y="0"/>
            <a:chExt cx="8733103" cy="13130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1750" y="31750"/>
              <a:ext cx="8669603" cy="1249503"/>
            </a:xfrm>
            <a:custGeom>
              <a:avLst/>
              <a:gdLst/>
              <a:ahLst/>
              <a:cxnLst/>
              <a:rect r="r" b="b" t="t" l="l"/>
              <a:pathLst>
                <a:path h="1249503" w="8669603">
                  <a:moveTo>
                    <a:pt x="8576893" y="1249503"/>
                  </a:moveTo>
                  <a:lnTo>
                    <a:pt x="92710" y="1249503"/>
                  </a:lnTo>
                  <a:cubicBezTo>
                    <a:pt x="41910" y="1249503"/>
                    <a:pt x="0" y="1207593"/>
                    <a:pt x="0" y="1156793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575622" y="0"/>
                  </a:lnTo>
                  <a:cubicBezTo>
                    <a:pt x="8626422" y="0"/>
                    <a:pt x="8668333" y="41910"/>
                    <a:pt x="8668333" y="92710"/>
                  </a:cubicBezTo>
                  <a:lnTo>
                    <a:pt x="8668333" y="1155523"/>
                  </a:lnTo>
                  <a:cubicBezTo>
                    <a:pt x="8669603" y="1207593"/>
                    <a:pt x="8627693" y="1249503"/>
                    <a:pt x="8576893" y="124950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733103" cy="1313003"/>
            </a:xfrm>
            <a:custGeom>
              <a:avLst/>
              <a:gdLst/>
              <a:ahLst/>
              <a:cxnLst/>
              <a:rect r="r" b="b" t="t" l="l"/>
              <a:pathLst>
                <a:path h="1313003" w="8733103">
                  <a:moveTo>
                    <a:pt x="8608643" y="59690"/>
                  </a:moveTo>
                  <a:cubicBezTo>
                    <a:pt x="8644203" y="59690"/>
                    <a:pt x="8673412" y="88900"/>
                    <a:pt x="8673412" y="124460"/>
                  </a:cubicBezTo>
                  <a:lnTo>
                    <a:pt x="8673412" y="1188543"/>
                  </a:lnTo>
                  <a:cubicBezTo>
                    <a:pt x="8673412" y="1224103"/>
                    <a:pt x="8644203" y="1253313"/>
                    <a:pt x="8608643" y="1253313"/>
                  </a:cubicBezTo>
                  <a:lnTo>
                    <a:pt x="124460" y="1253313"/>
                  </a:lnTo>
                  <a:cubicBezTo>
                    <a:pt x="88900" y="1253313"/>
                    <a:pt x="59690" y="1224103"/>
                    <a:pt x="59690" y="1188543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608643" y="59690"/>
                  </a:lnTo>
                  <a:moveTo>
                    <a:pt x="860864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188543"/>
                  </a:lnTo>
                  <a:cubicBezTo>
                    <a:pt x="0" y="1257123"/>
                    <a:pt x="55880" y="1313003"/>
                    <a:pt x="124460" y="1313003"/>
                  </a:cubicBezTo>
                  <a:lnTo>
                    <a:pt x="8608643" y="1313003"/>
                  </a:lnTo>
                  <a:cubicBezTo>
                    <a:pt x="8677222" y="1313003"/>
                    <a:pt x="8733103" y="1257123"/>
                    <a:pt x="8733103" y="1188543"/>
                  </a:cubicBezTo>
                  <a:lnTo>
                    <a:pt x="8733103" y="124460"/>
                  </a:lnTo>
                  <a:cubicBezTo>
                    <a:pt x="8733103" y="55880"/>
                    <a:pt x="8677222" y="0"/>
                    <a:pt x="860864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4821874" y="7503771"/>
            <a:ext cx="5974263" cy="2487466"/>
          </a:xfrm>
          <a:custGeom>
            <a:avLst/>
            <a:gdLst/>
            <a:ahLst/>
            <a:cxnLst/>
            <a:rect r="r" b="b" t="t" l="l"/>
            <a:pathLst>
              <a:path h="2487466" w="5974263">
                <a:moveTo>
                  <a:pt x="0" y="0"/>
                </a:moveTo>
                <a:lnTo>
                  <a:pt x="5974263" y="0"/>
                </a:lnTo>
                <a:lnTo>
                  <a:pt x="5974263" y="2487466"/>
                </a:lnTo>
                <a:lnTo>
                  <a:pt x="0" y="24874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748769" y="867510"/>
            <a:ext cx="6341708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b="true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Genetic Algorithm (GA)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7509565" y="865922"/>
            <a:ext cx="709004" cy="685800"/>
          </a:xfrm>
          <a:custGeom>
            <a:avLst/>
            <a:gdLst/>
            <a:ahLst/>
            <a:cxnLst/>
            <a:rect r="r" b="b" t="t" l="l"/>
            <a:pathLst>
              <a:path h="685800" w="709004">
                <a:moveTo>
                  <a:pt x="0" y="0"/>
                </a:moveTo>
                <a:lnTo>
                  <a:pt x="709004" y="0"/>
                </a:lnTo>
                <a:lnTo>
                  <a:pt x="709004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565540" y="6808446"/>
            <a:ext cx="7826121" cy="2449854"/>
            <a:chOff x="0" y="0"/>
            <a:chExt cx="8806193" cy="275665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31750" y="31750"/>
              <a:ext cx="8742693" cy="2693151"/>
            </a:xfrm>
            <a:custGeom>
              <a:avLst/>
              <a:gdLst/>
              <a:ahLst/>
              <a:cxnLst/>
              <a:rect r="r" b="b" t="t" l="l"/>
              <a:pathLst>
                <a:path h="2693151" w="8742693">
                  <a:moveTo>
                    <a:pt x="8649983" y="2693151"/>
                  </a:moveTo>
                  <a:lnTo>
                    <a:pt x="92710" y="2693151"/>
                  </a:lnTo>
                  <a:cubicBezTo>
                    <a:pt x="41910" y="2693151"/>
                    <a:pt x="0" y="2651241"/>
                    <a:pt x="0" y="2600441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8648712" y="0"/>
                  </a:lnTo>
                  <a:cubicBezTo>
                    <a:pt x="8699512" y="0"/>
                    <a:pt x="8741423" y="41910"/>
                    <a:pt x="8741423" y="92710"/>
                  </a:cubicBezTo>
                  <a:lnTo>
                    <a:pt x="8741423" y="2599171"/>
                  </a:lnTo>
                  <a:cubicBezTo>
                    <a:pt x="8742693" y="2651241"/>
                    <a:pt x="8700783" y="2693151"/>
                    <a:pt x="8649983" y="26931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806193" cy="2756651"/>
            </a:xfrm>
            <a:custGeom>
              <a:avLst/>
              <a:gdLst/>
              <a:ahLst/>
              <a:cxnLst/>
              <a:rect r="r" b="b" t="t" l="l"/>
              <a:pathLst>
                <a:path h="2756651" w="8806193">
                  <a:moveTo>
                    <a:pt x="8681733" y="59690"/>
                  </a:moveTo>
                  <a:cubicBezTo>
                    <a:pt x="8717293" y="59690"/>
                    <a:pt x="8746503" y="88900"/>
                    <a:pt x="8746503" y="124460"/>
                  </a:cubicBezTo>
                  <a:lnTo>
                    <a:pt x="8746503" y="2632191"/>
                  </a:lnTo>
                  <a:cubicBezTo>
                    <a:pt x="8746503" y="2667751"/>
                    <a:pt x="8717293" y="2696961"/>
                    <a:pt x="8681733" y="2696961"/>
                  </a:cubicBezTo>
                  <a:lnTo>
                    <a:pt x="124460" y="2696961"/>
                  </a:lnTo>
                  <a:cubicBezTo>
                    <a:pt x="88900" y="2696961"/>
                    <a:pt x="59690" y="2667751"/>
                    <a:pt x="59690" y="263219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8681733" y="59690"/>
                  </a:lnTo>
                  <a:moveTo>
                    <a:pt x="8681733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632191"/>
                  </a:lnTo>
                  <a:cubicBezTo>
                    <a:pt x="0" y="2700771"/>
                    <a:pt x="55880" y="2756651"/>
                    <a:pt x="124460" y="2756651"/>
                  </a:cubicBezTo>
                  <a:lnTo>
                    <a:pt x="8681733" y="2756651"/>
                  </a:lnTo>
                  <a:cubicBezTo>
                    <a:pt x="8750312" y="2756651"/>
                    <a:pt x="8806193" y="2700771"/>
                    <a:pt x="8806193" y="2632191"/>
                  </a:cubicBezTo>
                  <a:lnTo>
                    <a:pt x="8806193" y="124460"/>
                  </a:lnTo>
                  <a:cubicBezTo>
                    <a:pt x="8806193" y="55880"/>
                    <a:pt x="8750312" y="0"/>
                    <a:pt x="868173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821609" y="7151346"/>
            <a:ext cx="7313983" cy="2290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8"/>
              </a:lnSpc>
            </a:pPr>
            <a:r>
              <a:rPr lang="en-US" sz="3071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Time Complexity = O(G⋅(P⋅f + P logP))</a:t>
            </a:r>
          </a:p>
          <a:p>
            <a:pPr algn="l">
              <a:lnSpc>
                <a:spcPts val="3378"/>
              </a:lnSpc>
            </a:pPr>
            <a:r>
              <a:rPr lang="en-US" sz="30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= number of generations</a:t>
            </a:r>
          </a:p>
          <a:p>
            <a:pPr algn="l">
              <a:lnSpc>
                <a:spcPts val="3378"/>
              </a:lnSpc>
            </a:pPr>
            <a:r>
              <a:rPr lang="en-US" sz="30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population size</a:t>
            </a:r>
          </a:p>
          <a:p>
            <a:pPr algn="l">
              <a:lnSpc>
                <a:spcPts val="3378"/>
              </a:lnSpc>
            </a:pPr>
            <a:r>
              <a:rPr lang="en-US" sz="30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cost of evaluating fitness per individual</a:t>
            </a:r>
          </a:p>
          <a:p>
            <a:pPr algn="l">
              <a:lnSpc>
                <a:spcPts val="4038"/>
              </a:lnSpc>
            </a:pPr>
          </a:p>
        </p:txBody>
      </p: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0058865" y="1512035"/>
            <a:ext cx="7200435" cy="7201875"/>
            <a:chOff x="0" y="0"/>
            <a:chExt cx="6348730" cy="6350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0384227" y="2533649"/>
            <a:ext cx="6549711" cy="6537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7"/>
              </a:lnSpc>
            </a:pPr>
            <a:r>
              <a:rPr lang="en-US" sz="337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Convex problems </a:t>
            </a:r>
          </a:p>
          <a:p>
            <a:pPr algn="l">
              <a:lnSpc>
                <a:spcPts val="1517"/>
              </a:lnSpc>
            </a:pPr>
          </a:p>
          <a:p>
            <a:pPr algn="just">
              <a:lnSpc>
                <a:spcPts val="3387"/>
              </a:lnSpc>
            </a:pPr>
            <a:r>
              <a:rPr lang="en-US" sz="307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(e.g., least squares, logistic regression with convex regularizers) have one global minimum. Any local minimum is global; descent methods are reliable.</a:t>
            </a:r>
          </a:p>
          <a:p>
            <a:pPr algn="l">
              <a:lnSpc>
                <a:spcPts val="3387"/>
              </a:lnSpc>
            </a:pPr>
          </a:p>
          <a:p>
            <a:pPr algn="l">
              <a:lnSpc>
                <a:spcPts val="3717"/>
              </a:lnSpc>
            </a:pPr>
            <a:r>
              <a:rPr lang="en-US" sz="337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Non-convex problems </a:t>
            </a:r>
          </a:p>
          <a:p>
            <a:pPr algn="l">
              <a:lnSpc>
                <a:spcPts val="1517"/>
              </a:lnSpc>
            </a:pPr>
          </a:p>
          <a:p>
            <a:pPr algn="just">
              <a:lnSpc>
                <a:spcPts val="3387"/>
              </a:lnSpc>
            </a:pPr>
            <a:r>
              <a:rPr lang="en-US" sz="307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(e.g., deep nets, matrix factorization, feature selection, Rastrigin) have many local minima and saddle points; global optimality is hard (often NP-hard).</a:t>
            </a:r>
          </a:p>
          <a:p>
            <a:pPr algn="just">
              <a:lnSpc>
                <a:spcPts val="338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889070" y="2444271"/>
            <a:ext cx="3475102" cy="2609327"/>
            <a:chOff x="0" y="0"/>
            <a:chExt cx="845693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7470394" y="2444271"/>
            <a:ext cx="3525158" cy="2646912"/>
            <a:chOff x="0" y="0"/>
            <a:chExt cx="845693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-80705" y="5956452"/>
            <a:ext cx="4163858" cy="4163858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-5081" y="-3810"/>
              <a:ext cx="6357621" cy="6353810"/>
            </a:xfrm>
            <a:custGeom>
              <a:avLst/>
              <a:gdLst/>
              <a:ahLst/>
              <a:cxnLst/>
              <a:rect r="r" b="b" t="t" l="l"/>
              <a:pathLst>
                <a:path h="6353810" w="6357621">
                  <a:moveTo>
                    <a:pt x="6334761" y="3182620"/>
                  </a:moveTo>
                  <a:cubicBezTo>
                    <a:pt x="5600701" y="3411220"/>
                    <a:pt x="5129531" y="3605530"/>
                    <a:pt x="4759961" y="3831590"/>
                  </a:cubicBezTo>
                  <a:cubicBezTo>
                    <a:pt x="4861561" y="4251960"/>
                    <a:pt x="5057141" y="4723130"/>
                    <a:pt x="5414011" y="5403850"/>
                  </a:cubicBezTo>
                  <a:lnTo>
                    <a:pt x="5424171" y="5422900"/>
                  </a:lnTo>
                  <a:lnTo>
                    <a:pt x="5405121" y="5412740"/>
                  </a:lnTo>
                  <a:cubicBezTo>
                    <a:pt x="4724401" y="5055870"/>
                    <a:pt x="4253231" y="4859020"/>
                    <a:pt x="3832861" y="4758690"/>
                  </a:cubicBezTo>
                  <a:cubicBezTo>
                    <a:pt x="3606801" y="5128260"/>
                    <a:pt x="3412490" y="5599430"/>
                    <a:pt x="3183890" y="6333490"/>
                  </a:cubicBezTo>
                  <a:lnTo>
                    <a:pt x="3177540" y="6353810"/>
                  </a:lnTo>
                  <a:lnTo>
                    <a:pt x="3171190" y="6333490"/>
                  </a:lnTo>
                  <a:cubicBezTo>
                    <a:pt x="2942590" y="5599430"/>
                    <a:pt x="2748280" y="5128260"/>
                    <a:pt x="2522220" y="4758690"/>
                  </a:cubicBezTo>
                  <a:cubicBezTo>
                    <a:pt x="2101850" y="4860290"/>
                    <a:pt x="1630680" y="5055870"/>
                    <a:pt x="949960" y="5412740"/>
                  </a:cubicBezTo>
                  <a:lnTo>
                    <a:pt x="930910" y="5422900"/>
                  </a:lnTo>
                  <a:lnTo>
                    <a:pt x="941070" y="5403850"/>
                  </a:lnTo>
                  <a:cubicBezTo>
                    <a:pt x="1297940" y="4723130"/>
                    <a:pt x="1494790" y="4251960"/>
                    <a:pt x="1595120" y="3831590"/>
                  </a:cubicBezTo>
                  <a:cubicBezTo>
                    <a:pt x="1225550" y="3605530"/>
                    <a:pt x="754380" y="3411220"/>
                    <a:pt x="20320" y="3182620"/>
                  </a:cubicBezTo>
                  <a:lnTo>
                    <a:pt x="0" y="3176270"/>
                  </a:lnTo>
                  <a:lnTo>
                    <a:pt x="20320" y="3169920"/>
                  </a:lnTo>
                  <a:cubicBezTo>
                    <a:pt x="754380" y="2941320"/>
                    <a:pt x="1225550" y="2747010"/>
                    <a:pt x="1595120" y="2520950"/>
                  </a:cubicBezTo>
                  <a:cubicBezTo>
                    <a:pt x="1493520" y="2100580"/>
                    <a:pt x="1297940" y="1629410"/>
                    <a:pt x="941070" y="948690"/>
                  </a:cubicBezTo>
                  <a:lnTo>
                    <a:pt x="933451" y="930910"/>
                  </a:lnTo>
                  <a:lnTo>
                    <a:pt x="952501" y="941070"/>
                  </a:lnTo>
                  <a:cubicBezTo>
                    <a:pt x="1633221" y="1297940"/>
                    <a:pt x="2104391" y="1494790"/>
                    <a:pt x="2524761" y="1595120"/>
                  </a:cubicBezTo>
                  <a:cubicBezTo>
                    <a:pt x="2750821" y="1225550"/>
                    <a:pt x="2945131" y="754380"/>
                    <a:pt x="3173731" y="20320"/>
                  </a:cubicBezTo>
                  <a:lnTo>
                    <a:pt x="3180081" y="0"/>
                  </a:lnTo>
                  <a:lnTo>
                    <a:pt x="3186431" y="20320"/>
                  </a:lnTo>
                  <a:cubicBezTo>
                    <a:pt x="3415031" y="754380"/>
                    <a:pt x="3609341" y="1225550"/>
                    <a:pt x="3835401" y="1595120"/>
                  </a:cubicBezTo>
                  <a:cubicBezTo>
                    <a:pt x="4255771" y="1493520"/>
                    <a:pt x="4726941" y="1297940"/>
                    <a:pt x="5407661" y="941070"/>
                  </a:cubicBezTo>
                  <a:lnTo>
                    <a:pt x="5426711" y="930910"/>
                  </a:lnTo>
                  <a:lnTo>
                    <a:pt x="5416551" y="949960"/>
                  </a:lnTo>
                  <a:cubicBezTo>
                    <a:pt x="5059681" y="1630680"/>
                    <a:pt x="4862831" y="2101850"/>
                    <a:pt x="4762501" y="2522220"/>
                  </a:cubicBezTo>
                  <a:cubicBezTo>
                    <a:pt x="5132072" y="2748280"/>
                    <a:pt x="5603242" y="2942590"/>
                    <a:pt x="6337301" y="3171190"/>
                  </a:cubicBezTo>
                  <a:lnTo>
                    <a:pt x="6357622" y="3177540"/>
                  </a:lnTo>
                  <a:lnTo>
                    <a:pt x="6334761" y="318262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41910" y="40640"/>
              <a:ext cx="6263640" cy="6263640"/>
            </a:xfrm>
            <a:custGeom>
              <a:avLst/>
              <a:gdLst/>
              <a:ahLst/>
              <a:cxnLst/>
              <a:rect r="r" b="b" t="t" l="l"/>
              <a:pathLst>
                <a:path h="6263640" w="6263640">
                  <a:moveTo>
                    <a:pt x="4700270" y="3785870"/>
                  </a:moveTo>
                  <a:cubicBezTo>
                    <a:pt x="4800600" y="4204970"/>
                    <a:pt x="4993640" y="4672330"/>
                    <a:pt x="5346700" y="5346700"/>
                  </a:cubicBezTo>
                  <a:cubicBezTo>
                    <a:pt x="4672330" y="4993640"/>
                    <a:pt x="4204970" y="4800600"/>
                    <a:pt x="3785870" y="4700270"/>
                  </a:cubicBezTo>
                  <a:lnTo>
                    <a:pt x="3780790" y="4699000"/>
                  </a:lnTo>
                  <a:lnTo>
                    <a:pt x="3778250" y="4702810"/>
                  </a:lnTo>
                  <a:cubicBezTo>
                    <a:pt x="3552190" y="5069840"/>
                    <a:pt x="3359150" y="5538470"/>
                    <a:pt x="3131820" y="6263640"/>
                  </a:cubicBezTo>
                  <a:cubicBezTo>
                    <a:pt x="2904490" y="5537199"/>
                    <a:pt x="2711450" y="5069840"/>
                    <a:pt x="2485390" y="4702810"/>
                  </a:cubicBezTo>
                  <a:lnTo>
                    <a:pt x="2482850" y="4699000"/>
                  </a:lnTo>
                  <a:lnTo>
                    <a:pt x="2477770" y="4700270"/>
                  </a:lnTo>
                  <a:cubicBezTo>
                    <a:pt x="2058670" y="4800600"/>
                    <a:pt x="1591310" y="4993640"/>
                    <a:pt x="916940" y="5346700"/>
                  </a:cubicBezTo>
                  <a:cubicBezTo>
                    <a:pt x="1270000" y="4672330"/>
                    <a:pt x="1464310" y="4204970"/>
                    <a:pt x="1563370" y="3785870"/>
                  </a:cubicBezTo>
                  <a:lnTo>
                    <a:pt x="1564640" y="3780790"/>
                  </a:lnTo>
                  <a:lnTo>
                    <a:pt x="1560830" y="3778250"/>
                  </a:lnTo>
                  <a:cubicBezTo>
                    <a:pt x="1193800" y="3552190"/>
                    <a:pt x="725170" y="3359150"/>
                    <a:pt x="0" y="3131820"/>
                  </a:cubicBezTo>
                  <a:cubicBezTo>
                    <a:pt x="726440" y="2904490"/>
                    <a:pt x="1193800" y="2711450"/>
                    <a:pt x="1560830" y="2485390"/>
                  </a:cubicBezTo>
                  <a:lnTo>
                    <a:pt x="1564640" y="2482850"/>
                  </a:lnTo>
                  <a:lnTo>
                    <a:pt x="1563370" y="2477770"/>
                  </a:lnTo>
                  <a:cubicBezTo>
                    <a:pt x="1463040" y="2058670"/>
                    <a:pt x="1270000" y="1591310"/>
                    <a:pt x="916940" y="916940"/>
                  </a:cubicBezTo>
                  <a:cubicBezTo>
                    <a:pt x="1591310" y="1270000"/>
                    <a:pt x="2058670" y="1464310"/>
                    <a:pt x="2477770" y="1563370"/>
                  </a:cubicBezTo>
                  <a:lnTo>
                    <a:pt x="2482850" y="1564640"/>
                  </a:lnTo>
                  <a:lnTo>
                    <a:pt x="2485390" y="1560830"/>
                  </a:lnTo>
                  <a:cubicBezTo>
                    <a:pt x="2711450" y="1193800"/>
                    <a:pt x="2904490" y="725170"/>
                    <a:pt x="3131820" y="0"/>
                  </a:cubicBezTo>
                  <a:cubicBezTo>
                    <a:pt x="3359150" y="726440"/>
                    <a:pt x="3552190" y="1193800"/>
                    <a:pt x="3778250" y="1560830"/>
                  </a:cubicBezTo>
                  <a:lnTo>
                    <a:pt x="3780790" y="1564640"/>
                  </a:lnTo>
                  <a:lnTo>
                    <a:pt x="3785870" y="1563370"/>
                  </a:lnTo>
                  <a:cubicBezTo>
                    <a:pt x="4204970" y="1463040"/>
                    <a:pt x="4672330" y="1270000"/>
                    <a:pt x="5346700" y="916940"/>
                  </a:cubicBezTo>
                  <a:cubicBezTo>
                    <a:pt x="4993640" y="1591310"/>
                    <a:pt x="4800600" y="2058670"/>
                    <a:pt x="4700270" y="2477770"/>
                  </a:cubicBezTo>
                  <a:lnTo>
                    <a:pt x="4699000" y="2482850"/>
                  </a:lnTo>
                  <a:lnTo>
                    <a:pt x="4702810" y="2485390"/>
                  </a:lnTo>
                  <a:cubicBezTo>
                    <a:pt x="5069840" y="2711450"/>
                    <a:pt x="5538470" y="2904490"/>
                    <a:pt x="6263640" y="3131820"/>
                  </a:cubicBezTo>
                  <a:cubicBezTo>
                    <a:pt x="5537199" y="3359150"/>
                    <a:pt x="5069840" y="3552190"/>
                    <a:pt x="4702810" y="3778250"/>
                  </a:cubicBezTo>
                  <a:lnTo>
                    <a:pt x="4699000" y="3780790"/>
                  </a:lnTo>
                  <a:lnTo>
                    <a:pt x="4700270" y="37858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1498816" y="7170380"/>
            <a:ext cx="15290369" cy="2881040"/>
            <a:chOff x="0" y="0"/>
            <a:chExt cx="20387158" cy="384138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384992" y="747920"/>
              <a:ext cx="20002166" cy="3093466"/>
              <a:chOff x="0" y="0"/>
              <a:chExt cx="16403906" cy="2536971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31750" y="31750"/>
                <a:ext cx="16340406" cy="2473471"/>
              </a:xfrm>
              <a:custGeom>
                <a:avLst/>
                <a:gdLst/>
                <a:ahLst/>
                <a:cxnLst/>
                <a:rect r="r" b="b" t="t" l="l"/>
                <a:pathLst>
                  <a:path h="2473471" w="16340406">
                    <a:moveTo>
                      <a:pt x="16247695" y="2473471"/>
                    </a:moveTo>
                    <a:lnTo>
                      <a:pt x="92710" y="2473471"/>
                    </a:lnTo>
                    <a:cubicBezTo>
                      <a:pt x="41910" y="2473471"/>
                      <a:pt x="0" y="2431561"/>
                      <a:pt x="0" y="238076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6246425" y="0"/>
                    </a:lnTo>
                    <a:cubicBezTo>
                      <a:pt x="16297225" y="0"/>
                      <a:pt x="16339136" y="41910"/>
                      <a:pt x="16339136" y="92710"/>
                    </a:cubicBezTo>
                    <a:lnTo>
                      <a:pt x="16339136" y="2379491"/>
                    </a:lnTo>
                    <a:cubicBezTo>
                      <a:pt x="16340406" y="2431561"/>
                      <a:pt x="16298495" y="2473471"/>
                      <a:pt x="16247695" y="247347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6403906" cy="2536972"/>
              </a:xfrm>
              <a:custGeom>
                <a:avLst/>
                <a:gdLst/>
                <a:ahLst/>
                <a:cxnLst/>
                <a:rect r="r" b="b" t="t" l="l"/>
                <a:pathLst>
                  <a:path h="2536972" w="16403906">
                    <a:moveTo>
                      <a:pt x="16279445" y="59690"/>
                    </a:moveTo>
                    <a:cubicBezTo>
                      <a:pt x="16315006" y="59690"/>
                      <a:pt x="16344216" y="88900"/>
                      <a:pt x="16344216" y="124460"/>
                    </a:cubicBezTo>
                    <a:lnTo>
                      <a:pt x="16344216" y="2412511"/>
                    </a:lnTo>
                    <a:cubicBezTo>
                      <a:pt x="16344216" y="2448072"/>
                      <a:pt x="16315006" y="2477281"/>
                      <a:pt x="16279445" y="2477281"/>
                    </a:cubicBezTo>
                    <a:lnTo>
                      <a:pt x="124460" y="2477281"/>
                    </a:lnTo>
                    <a:cubicBezTo>
                      <a:pt x="88900" y="2477281"/>
                      <a:pt x="59690" y="2448072"/>
                      <a:pt x="59690" y="241251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6279447" y="59690"/>
                    </a:lnTo>
                    <a:moveTo>
                      <a:pt x="1627944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412511"/>
                    </a:lnTo>
                    <a:cubicBezTo>
                      <a:pt x="0" y="2481091"/>
                      <a:pt x="55880" y="2536972"/>
                      <a:pt x="124460" y="2536972"/>
                    </a:cubicBezTo>
                    <a:lnTo>
                      <a:pt x="16279447" y="2536972"/>
                    </a:lnTo>
                    <a:cubicBezTo>
                      <a:pt x="16348025" y="2536972"/>
                      <a:pt x="16403906" y="2481091"/>
                      <a:pt x="16403906" y="2412511"/>
                    </a:cubicBezTo>
                    <a:lnTo>
                      <a:pt x="16403906" y="124460"/>
                    </a:lnTo>
                    <a:cubicBezTo>
                      <a:pt x="16403906" y="55880"/>
                      <a:pt x="16348025" y="0"/>
                      <a:pt x="1627944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25" id="25"/>
            <p:cNvGrpSpPr/>
            <p:nvPr/>
          </p:nvGrpSpPr>
          <p:grpSpPr>
            <a:xfrm rot="0">
              <a:off x="0" y="0"/>
              <a:ext cx="20002166" cy="3093466"/>
              <a:chOff x="0" y="0"/>
              <a:chExt cx="16403906" cy="2536971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31750" y="31750"/>
                <a:ext cx="16340406" cy="2473471"/>
              </a:xfrm>
              <a:custGeom>
                <a:avLst/>
                <a:gdLst/>
                <a:ahLst/>
                <a:cxnLst/>
                <a:rect r="r" b="b" t="t" l="l"/>
                <a:pathLst>
                  <a:path h="2473471" w="16340406">
                    <a:moveTo>
                      <a:pt x="16247695" y="2473471"/>
                    </a:moveTo>
                    <a:lnTo>
                      <a:pt x="92710" y="2473471"/>
                    </a:lnTo>
                    <a:cubicBezTo>
                      <a:pt x="41910" y="2473471"/>
                      <a:pt x="0" y="2431561"/>
                      <a:pt x="0" y="2380761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6246425" y="0"/>
                    </a:lnTo>
                    <a:cubicBezTo>
                      <a:pt x="16297225" y="0"/>
                      <a:pt x="16339136" y="41910"/>
                      <a:pt x="16339136" y="92710"/>
                    </a:cubicBezTo>
                    <a:lnTo>
                      <a:pt x="16339136" y="2379491"/>
                    </a:lnTo>
                    <a:cubicBezTo>
                      <a:pt x="16340406" y="2431561"/>
                      <a:pt x="16298495" y="2473471"/>
                      <a:pt x="16247695" y="247347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6403906" cy="2536972"/>
              </a:xfrm>
              <a:custGeom>
                <a:avLst/>
                <a:gdLst/>
                <a:ahLst/>
                <a:cxnLst/>
                <a:rect r="r" b="b" t="t" l="l"/>
                <a:pathLst>
                  <a:path h="2536972" w="16403906">
                    <a:moveTo>
                      <a:pt x="16279445" y="59690"/>
                    </a:moveTo>
                    <a:cubicBezTo>
                      <a:pt x="16315006" y="59690"/>
                      <a:pt x="16344216" y="88900"/>
                      <a:pt x="16344216" y="124460"/>
                    </a:cubicBezTo>
                    <a:lnTo>
                      <a:pt x="16344216" y="2412511"/>
                    </a:lnTo>
                    <a:cubicBezTo>
                      <a:pt x="16344216" y="2448072"/>
                      <a:pt x="16315006" y="2477281"/>
                      <a:pt x="16279445" y="2477281"/>
                    </a:cubicBezTo>
                    <a:lnTo>
                      <a:pt x="124460" y="2477281"/>
                    </a:lnTo>
                    <a:cubicBezTo>
                      <a:pt x="88900" y="2477281"/>
                      <a:pt x="59690" y="2448072"/>
                      <a:pt x="59690" y="2412511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6279447" y="59690"/>
                    </a:lnTo>
                    <a:moveTo>
                      <a:pt x="16279447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412511"/>
                    </a:lnTo>
                    <a:cubicBezTo>
                      <a:pt x="0" y="2481091"/>
                      <a:pt x="55880" y="2536972"/>
                      <a:pt x="124460" y="2536972"/>
                    </a:cubicBezTo>
                    <a:lnTo>
                      <a:pt x="16279447" y="2536972"/>
                    </a:lnTo>
                    <a:cubicBezTo>
                      <a:pt x="16348025" y="2536972"/>
                      <a:pt x="16403906" y="2481091"/>
                      <a:pt x="16403906" y="2412511"/>
                    </a:cubicBezTo>
                    <a:lnTo>
                      <a:pt x="16403906" y="124460"/>
                    </a:lnTo>
                    <a:cubicBezTo>
                      <a:pt x="16403906" y="55880"/>
                      <a:pt x="16348025" y="0"/>
                      <a:pt x="1627944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28" id="28"/>
          <p:cNvGrpSpPr/>
          <p:nvPr/>
        </p:nvGrpSpPr>
        <p:grpSpPr>
          <a:xfrm rot="0">
            <a:off x="15073904" y="-379645"/>
            <a:ext cx="3959423" cy="3959423"/>
            <a:chOff x="0" y="0"/>
            <a:chExt cx="6350000" cy="6350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5112986" y="326312"/>
            <a:ext cx="11202242" cy="1886617"/>
            <a:chOff x="0" y="0"/>
            <a:chExt cx="14936322" cy="2515489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14936322" cy="2515489"/>
              <a:chOff x="0" y="0"/>
              <a:chExt cx="12816736" cy="215852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31750" y="31750"/>
                <a:ext cx="12753236" cy="2095020"/>
              </a:xfrm>
              <a:custGeom>
                <a:avLst/>
                <a:gdLst/>
                <a:ahLst/>
                <a:cxnLst/>
                <a:rect r="r" b="b" t="t" l="l"/>
                <a:pathLst>
                  <a:path h="2095020" w="12753236">
                    <a:moveTo>
                      <a:pt x="12660526" y="2095020"/>
                    </a:moveTo>
                    <a:lnTo>
                      <a:pt x="92710" y="2095020"/>
                    </a:lnTo>
                    <a:cubicBezTo>
                      <a:pt x="41910" y="2095020"/>
                      <a:pt x="0" y="2053110"/>
                      <a:pt x="0" y="2002310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2659256" y="0"/>
                    </a:lnTo>
                    <a:cubicBezTo>
                      <a:pt x="12710056" y="0"/>
                      <a:pt x="12751966" y="41910"/>
                      <a:pt x="12751966" y="92710"/>
                    </a:cubicBezTo>
                    <a:lnTo>
                      <a:pt x="12751966" y="2001040"/>
                    </a:lnTo>
                    <a:cubicBezTo>
                      <a:pt x="12753236" y="2053110"/>
                      <a:pt x="12711326" y="2095020"/>
                      <a:pt x="12660526" y="209502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12816736" cy="2158520"/>
              </a:xfrm>
              <a:custGeom>
                <a:avLst/>
                <a:gdLst/>
                <a:ahLst/>
                <a:cxnLst/>
                <a:rect r="r" b="b" t="t" l="l"/>
                <a:pathLst>
                  <a:path h="2158520" w="12816736">
                    <a:moveTo>
                      <a:pt x="12692276" y="59690"/>
                    </a:moveTo>
                    <a:cubicBezTo>
                      <a:pt x="12727836" y="59690"/>
                      <a:pt x="12757045" y="88900"/>
                      <a:pt x="12757045" y="124460"/>
                    </a:cubicBezTo>
                    <a:lnTo>
                      <a:pt x="12757045" y="2034060"/>
                    </a:lnTo>
                    <a:cubicBezTo>
                      <a:pt x="12757045" y="2069620"/>
                      <a:pt x="12727836" y="2098830"/>
                      <a:pt x="12692276" y="2098830"/>
                    </a:cubicBezTo>
                    <a:lnTo>
                      <a:pt x="124460" y="2098830"/>
                    </a:lnTo>
                    <a:cubicBezTo>
                      <a:pt x="88900" y="2098830"/>
                      <a:pt x="59690" y="2069620"/>
                      <a:pt x="59690" y="2034060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2692276" y="59690"/>
                    </a:lnTo>
                    <a:moveTo>
                      <a:pt x="12692276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034060"/>
                    </a:lnTo>
                    <a:cubicBezTo>
                      <a:pt x="0" y="2102640"/>
                      <a:pt x="55880" y="2158520"/>
                      <a:pt x="124460" y="2158520"/>
                    </a:cubicBezTo>
                    <a:lnTo>
                      <a:pt x="12692276" y="2158520"/>
                    </a:lnTo>
                    <a:cubicBezTo>
                      <a:pt x="12760856" y="2158520"/>
                      <a:pt x="12816736" y="2102640"/>
                      <a:pt x="12816736" y="2034060"/>
                    </a:cubicBezTo>
                    <a:lnTo>
                      <a:pt x="12816736" y="124460"/>
                    </a:lnTo>
                    <a:cubicBezTo>
                      <a:pt x="12816736" y="55880"/>
                      <a:pt x="12760856" y="0"/>
                      <a:pt x="12692276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4" id="34"/>
            <p:cNvSpPr txBox="true"/>
            <p:nvPr/>
          </p:nvSpPr>
          <p:spPr>
            <a:xfrm rot="0">
              <a:off x="572434" y="417644"/>
              <a:ext cx="11739281" cy="15468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67"/>
                </a:lnSpc>
              </a:pPr>
              <a:r>
                <a:rPr lang="en-US" sz="3262" spc="48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Apply Optimization to Logistic Regression using Student Performance Dataset 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28700" y="609175"/>
            <a:ext cx="3475102" cy="1383758"/>
            <a:chOff x="0" y="0"/>
            <a:chExt cx="4633469" cy="1845010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4633469" cy="1845010"/>
              <a:chOff x="0" y="0"/>
              <a:chExt cx="3910292" cy="1557047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31750" y="31750"/>
                <a:ext cx="3846792" cy="1493547"/>
              </a:xfrm>
              <a:custGeom>
                <a:avLst/>
                <a:gdLst/>
                <a:ahLst/>
                <a:cxnLst/>
                <a:rect r="r" b="b" t="t" l="l"/>
                <a:pathLst>
                  <a:path h="1493547" w="3846792">
                    <a:moveTo>
                      <a:pt x="3754082" y="1493547"/>
                    </a:moveTo>
                    <a:lnTo>
                      <a:pt x="92710" y="1493547"/>
                    </a:lnTo>
                    <a:cubicBezTo>
                      <a:pt x="41910" y="1493547"/>
                      <a:pt x="0" y="1451637"/>
                      <a:pt x="0" y="1400837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752812" y="0"/>
                    </a:lnTo>
                    <a:cubicBezTo>
                      <a:pt x="3803612" y="0"/>
                      <a:pt x="3845522" y="41910"/>
                      <a:pt x="3845522" y="92710"/>
                    </a:cubicBezTo>
                    <a:lnTo>
                      <a:pt x="3845522" y="1399567"/>
                    </a:lnTo>
                    <a:cubicBezTo>
                      <a:pt x="3846792" y="1451637"/>
                      <a:pt x="3804882" y="1493547"/>
                      <a:pt x="3754082" y="149354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3910292" cy="1557047"/>
              </a:xfrm>
              <a:custGeom>
                <a:avLst/>
                <a:gdLst/>
                <a:ahLst/>
                <a:cxnLst/>
                <a:rect r="r" b="b" t="t" l="l"/>
                <a:pathLst>
                  <a:path h="1557047" w="3910292">
                    <a:moveTo>
                      <a:pt x="3785832" y="59690"/>
                    </a:moveTo>
                    <a:cubicBezTo>
                      <a:pt x="3821392" y="59690"/>
                      <a:pt x="3850602" y="88900"/>
                      <a:pt x="3850602" y="124460"/>
                    </a:cubicBezTo>
                    <a:lnTo>
                      <a:pt x="3850602" y="1432587"/>
                    </a:lnTo>
                    <a:cubicBezTo>
                      <a:pt x="3850602" y="1468147"/>
                      <a:pt x="3821392" y="1497357"/>
                      <a:pt x="3785832" y="1497357"/>
                    </a:cubicBezTo>
                    <a:lnTo>
                      <a:pt x="124460" y="1497357"/>
                    </a:lnTo>
                    <a:cubicBezTo>
                      <a:pt x="88900" y="1497357"/>
                      <a:pt x="59690" y="1468147"/>
                      <a:pt x="59690" y="1432587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85832" y="59690"/>
                    </a:lnTo>
                    <a:moveTo>
                      <a:pt x="378583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32587"/>
                    </a:lnTo>
                    <a:cubicBezTo>
                      <a:pt x="0" y="1501167"/>
                      <a:pt x="55880" y="1557047"/>
                      <a:pt x="124460" y="1557047"/>
                    </a:cubicBezTo>
                    <a:lnTo>
                      <a:pt x="3785832" y="1557047"/>
                    </a:lnTo>
                    <a:cubicBezTo>
                      <a:pt x="3854412" y="1557047"/>
                      <a:pt x="3910292" y="1501167"/>
                      <a:pt x="3910292" y="1432587"/>
                    </a:cubicBezTo>
                    <a:lnTo>
                      <a:pt x="3910292" y="124460"/>
                    </a:lnTo>
                    <a:cubicBezTo>
                      <a:pt x="3910292" y="55880"/>
                      <a:pt x="3854412" y="0"/>
                      <a:pt x="378583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9" id="39"/>
            <p:cNvSpPr txBox="true"/>
            <p:nvPr/>
          </p:nvSpPr>
          <p:spPr>
            <a:xfrm rot="0">
              <a:off x="654264" y="472841"/>
              <a:ext cx="3308025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b="true" sz="3600" spc="53">
                  <a:solidFill>
                    <a:srgbClr val="000000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COMPARE</a:t>
              </a:r>
            </a:p>
          </p:txBody>
        </p:sp>
      </p:grpSp>
      <p:grpSp>
        <p:nvGrpSpPr>
          <p:cNvPr name="Group 40" id="40"/>
          <p:cNvGrpSpPr>
            <a:grpSpLocks noChangeAspect="true"/>
          </p:cNvGrpSpPr>
          <p:nvPr/>
        </p:nvGrpSpPr>
        <p:grpSpPr>
          <a:xfrm rot="0">
            <a:off x="14033567" y="2444271"/>
            <a:ext cx="3525158" cy="2646912"/>
            <a:chOff x="0" y="0"/>
            <a:chExt cx="8456930" cy="63500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4569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8456930">
                  <a:moveTo>
                    <a:pt x="8456930" y="355600"/>
                  </a:moveTo>
                  <a:lnTo>
                    <a:pt x="8456930" y="637540"/>
                  </a:lnTo>
                  <a:lnTo>
                    <a:pt x="8455661" y="5728970"/>
                  </a:lnTo>
                  <a:lnTo>
                    <a:pt x="8455661" y="5994400"/>
                  </a:lnTo>
                  <a:cubicBezTo>
                    <a:pt x="8455661" y="6189980"/>
                    <a:pt x="8295641" y="6350000"/>
                    <a:pt x="8100061" y="6350000"/>
                  </a:cubicBezTo>
                  <a:lnTo>
                    <a:pt x="355600" y="6350000"/>
                  </a:lnTo>
                  <a:cubicBezTo>
                    <a:pt x="160020" y="6350000"/>
                    <a:pt x="0" y="6189980"/>
                    <a:pt x="0" y="5994400"/>
                  </a:cubicBezTo>
                  <a:lnTo>
                    <a:pt x="0" y="638810"/>
                  </a:lnTo>
                  <a:cubicBezTo>
                    <a:pt x="0" y="637540"/>
                    <a:pt x="0" y="638810"/>
                    <a:pt x="0" y="637540"/>
                  </a:cubicBezTo>
                  <a:cubicBezTo>
                    <a:pt x="0" y="636270"/>
                    <a:pt x="0" y="636270"/>
                    <a:pt x="0" y="636270"/>
                  </a:cubicBezTo>
                  <a:lnTo>
                    <a:pt x="0" y="355600"/>
                  </a:lnTo>
                  <a:cubicBezTo>
                    <a:pt x="0" y="160020"/>
                    <a:pt x="160020" y="0"/>
                    <a:pt x="355600" y="0"/>
                  </a:cubicBezTo>
                  <a:lnTo>
                    <a:pt x="8101330" y="0"/>
                  </a:lnTo>
                  <a:cubicBezTo>
                    <a:pt x="8296910" y="0"/>
                    <a:pt x="8456930" y="160020"/>
                    <a:pt x="8456930" y="3556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828040" y="26543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196850"/>
                  </a:moveTo>
                  <a:lnTo>
                    <a:pt x="175260" y="196850"/>
                  </a:lnTo>
                  <a:lnTo>
                    <a:pt x="175260" y="0"/>
                  </a:lnTo>
                  <a:lnTo>
                    <a:pt x="165100" y="0"/>
                  </a:lnTo>
                  <a:lnTo>
                    <a:pt x="165100" y="171450"/>
                  </a:lnTo>
                  <a:cubicBezTo>
                    <a:pt x="165100" y="179070"/>
                    <a:pt x="158750" y="186690"/>
                    <a:pt x="149860" y="186690"/>
                  </a:cubicBezTo>
                  <a:lnTo>
                    <a:pt x="0" y="18669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786130" y="224790"/>
              <a:ext cx="175260" cy="196850"/>
            </a:xfrm>
            <a:custGeom>
              <a:avLst/>
              <a:gdLst/>
              <a:ahLst/>
              <a:cxnLst/>
              <a:rect r="r" b="b" t="t" l="l"/>
              <a:pathLst>
                <a:path h="196850" w="175260">
                  <a:moveTo>
                    <a:pt x="0" y="0"/>
                  </a:moveTo>
                  <a:lnTo>
                    <a:pt x="175260" y="0"/>
                  </a:lnTo>
                  <a:lnTo>
                    <a:pt x="175260" y="196850"/>
                  </a:lnTo>
                  <a:lnTo>
                    <a:pt x="0" y="19685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683260" y="5888990"/>
              <a:ext cx="2155190" cy="287020"/>
            </a:xfrm>
            <a:custGeom>
              <a:avLst/>
              <a:gdLst/>
              <a:ahLst/>
              <a:cxnLst/>
              <a:rect r="r" b="b" t="t" l="l"/>
              <a:pathLst>
                <a:path h="287020" w="2155190">
                  <a:moveTo>
                    <a:pt x="2011680" y="0"/>
                  </a:moveTo>
                  <a:lnTo>
                    <a:pt x="143510" y="0"/>
                  </a:lnTo>
                  <a:cubicBezTo>
                    <a:pt x="64770" y="0"/>
                    <a:pt x="0" y="64770"/>
                    <a:pt x="0" y="143510"/>
                  </a:cubicBezTo>
                  <a:cubicBezTo>
                    <a:pt x="0" y="222250"/>
                    <a:pt x="64770" y="287020"/>
                    <a:pt x="143510" y="287020"/>
                  </a:cubicBezTo>
                  <a:lnTo>
                    <a:pt x="2012950" y="287020"/>
                  </a:lnTo>
                  <a:cubicBezTo>
                    <a:pt x="2091690" y="287020"/>
                    <a:pt x="2155190" y="222250"/>
                    <a:pt x="2155190" y="143510"/>
                  </a:cubicBezTo>
                  <a:cubicBezTo>
                    <a:pt x="2155190" y="64770"/>
                    <a:pt x="2090420" y="0"/>
                    <a:pt x="201168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45" id="45"/>
            <p:cNvSpPr/>
            <p:nvPr/>
          </p:nvSpPr>
          <p:spPr>
            <a:xfrm flipH="false" flipV="false" rot="0">
              <a:off x="31750" y="31750"/>
              <a:ext cx="8392160" cy="590550"/>
            </a:xfrm>
            <a:custGeom>
              <a:avLst/>
              <a:gdLst/>
              <a:ahLst/>
              <a:cxnLst/>
              <a:rect r="r" b="b" t="t" l="l"/>
              <a:pathLst>
                <a:path h="590550" w="8392160">
                  <a:moveTo>
                    <a:pt x="0" y="590550"/>
                  </a:moveTo>
                  <a:lnTo>
                    <a:pt x="8392160" y="590550"/>
                  </a:lnTo>
                  <a:lnTo>
                    <a:pt x="8392160" y="323850"/>
                  </a:lnTo>
                  <a:cubicBezTo>
                    <a:pt x="8392160" y="146050"/>
                    <a:pt x="8247380" y="0"/>
                    <a:pt x="8068310" y="0"/>
                  </a:cubicBezTo>
                  <a:lnTo>
                    <a:pt x="323850" y="0"/>
                  </a:lnTo>
                  <a:cubicBezTo>
                    <a:pt x="144780" y="0"/>
                    <a:pt x="0" y="144780"/>
                    <a:pt x="0" y="323850"/>
                  </a:cubicBezTo>
                  <a:lnTo>
                    <a:pt x="0" y="590550"/>
                  </a:lnTo>
                  <a:close/>
                  <a:moveTo>
                    <a:pt x="1182370" y="297180"/>
                  </a:moveTo>
                  <a:lnTo>
                    <a:pt x="1426210" y="297180"/>
                  </a:lnTo>
                  <a:cubicBezTo>
                    <a:pt x="1435100" y="297180"/>
                    <a:pt x="1441450" y="304800"/>
                    <a:pt x="1441450" y="312420"/>
                  </a:cubicBezTo>
                  <a:cubicBezTo>
                    <a:pt x="1441450" y="321310"/>
                    <a:pt x="1433830" y="327660"/>
                    <a:pt x="1426210" y="327660"/>
                  </a:cubicBezTo>
                  <a:lnTo>
                    <a:pt x="1182370" y="327660"/>
                  </a:lnTo>
                  <a:cubicBezTo>
                    <a:pt x="1173480" y="327660"/>
                    <a:pt x="1167130" y="320040"/>
                    <a:pt x="1167130" y="312420"/>
                  </a:cubicBezTo>
                  <a:cubicBezTo>
                    <a:pt x="1167130" y="303530"/>
                    <a:pt x="1174750" y="297180"/>
                    <a:pt x="1182370" y="297180"/>
                  </a:cubicBezTo>
                  <a:close/>
                  <a:moveTo>
                    <a:pt x="723900" y="177800"/>
                  </a:moveTo>
                  <a:cubicBezTo>
                    <a:pt x="723900" y="170180"/>
                    <a:pt x="730250" y="162560"/>
                    <a:pt x="739140" y="162560"/>
                  </a:cubicBezTo>
                  <a:lnTo>
                    <a:pt x="946150" y="162560"/>
                  </a:lnTo>
                  <a:cubicBezTo>
                    <a:pt x="953770" y="162560"/>
                    <a:pt x="961390" y="168910"/>
                    <a:pt x="961390" y="177800"/>
                  </a:cubicBezTo>
                  <a:lnTo>
                    <a:pt x="961390" y="203200"/>
                  </a:lnTo>
                  <a:lnTo>
                    <a:pt x="986790" y="203200"/>
                  </a:lnTo>
                  <a:cubicBezTo>
                    <a:pt x="994410" y="203200"/>
                    <a:pt x="1002030" y="209550"/>
                    <a:pt x="1002030" y="218440"/>
                  </a:cubicBezTo>
                  <a:lnTo>
                    <a:pt x="1002030" y="445770"/>
                  </a:lnTo>
                  <a:cubicBezTo>
                    <a:pt x="1002030" y="453390"/>
                    <a:pt x="995680" y="461010"/>
                    <a:pt x="986790" y="461010"/>
                  </a:cubicBezTo>
                  <a:lnTo>
                    <a:pt x="779780" y="461010"/>
                  </a:lnTo>
                  <a:cubicBezTo>
                    <a:pt x="772160" y="461010"/>
                    <a:pt x="764540" y="454660"/>
                    <a:pt x="764540" y="445770"/>
                  </a:cubicBezTo>
                  <a:lnTo>
                    <a:pt x="764540" y="420370"/>
                  </a:lnTo>
                  <a:lnTo>
                    <a:pt x="739140" y="420370"/>
                  </a:lnTo>
                  <a:cubicBezTo>
                    <a:pt x="730250" y="420370"/>
                    <a:pt x="723900" y="414020"/>
                    <a:pt x="723900" y="405130"/>
                  </a:cubicBezTo>
                  <a:lnTo>
                    <a:pt x="723900" y="177800"/>
                  </a:lnTo>
                  <a:close/>
                  <a:moveTo>
                    <a:pt x="289560" y="165100"/>
                  </a:moveTo>
                  <a:cubicBezTo>
                    <a:pt x="295910" y="158750"/>
                    <a:pt x="306070" y="160020"/>
                    <a:pt x="311150" y="166370"/>
                  </a:cubicBezTo>
                  <a:lnTo>
                    <a:pt x="421640" y="288290"/>
                  </a:lnTo>
                  <a:lnTo>
                    <a:pt x="532130" y="166370"/>
                  </a:lnTo>
                  <a:cubicBezTo>
                    <a:pt x="538480" y="160020"/>
                    <a:pt x="547370" y="160020"/>
                    <a:pt x="553720" y="165100"/>
                  </a:cubicBezTo>
                  <a:cubicBezTo>
                    <a:pt x="560070" y="171450"/>
                    <a:pt x="560070" y="180340"/>
                    <a:pt x="554990" y="186690"/>
                  </a:cubicBezTo>
                  <a:lnTo>
                    <a:pt x="441960" y="311150"/>
                  </a:lnTo>
                  <a:lnTo>
                    <a:pt x="554990" y="435610"/>
                  </a:lnTo>
                  <a:cubicBezTo>
                    <a:pt x="561340" y="441960"/>
                    <a:pt x="560070" y="452120"/>
                    <a:pt x="553720" y="457200"/>
                  </a:cubicBezTo>
                  <a:cubicBezTo>
                    <a:pt x="551180" y="459740"/>
                    <a:pt x="547370" y="461010"/>
                    <a:pt x="543560" y="461010"/>
                  </a:cubicBezTo>
                  <a:cubicBezTo>
                    <a:pt x="539750" y="461010"/>
                    <a:pt x="534670" y="459740"/>
                    <a:pt x="532130" y="455930"/>
                  </a:cubicBezTo>
                  <a:lnTo>
                    <a:pt x="421640" y="334010"/>
                  </a:lnTo>
                  <a:lnTo>
                    <a:pt x="311150" y="457200"/>
                  </a:lnTo>
                  <a:cubicBezTo>
                    <a:pt x="308610" y="461010"/>
                    <a:pt x="303530" y="462280"/>
                    <a:pt x="299720" y="462280"/>
                  </a:cubicBezTo>
                  <a:cubicBezTo>
                    <a:pt x="295910" y="462280"/>
                    <a:pt x="292100" y="461010"/>
                    <a:pt x="289560" y="458470"/>
                  </a:cubicBezTo>
                  <a:cubicBezTo>
                    <a:pt x="283210" y="452120"/>
                    <a:pt x="283210" y="441960"/>
                    <a:pt x="288290" y="435610"/>
                  </a:cubicBezTo>
                  <a:lnTo>
                    <a:pt x="401320" y="311150"/>
                  </a:lnTo>
                  <a:lnTo>
                    <a:pt x="288290" y="186690"/>
                  </a:lnTo>
                  <a:cubicBezTo>
                    <a:pt x="281940" y="180340"/>
                    <a:pt x="283210" y="170180"/>
                    <a:pt x="289560" y="165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31750" y="652780"/>
              <a:ext cx="8393430" cy="5059680"/>
            </a:xfrm>
            <a:custGeom>
              <a:avLst/>
              <a:gdLst/>
              <a:ahLst/>
              <a:cxnLst/>
              <a:rect r="r" b="b" t="t" l="l"/>
              <a:pathLst>
                <a:path h="5059680" w="8393430">
                  <a:moveTo>
                    <a:pt x="0" y="0"/>
                  </a:moveTo>
                  <a:lnTo>
                    <a:pt x="8393430" y="0"/>
                  </a:lnTo>
                  <a:lnTo>
                    <a:pt x="8393430" y="5059680"/>
                  </a:lnTo>
                  <a:lnTo>
                    <a:pt x="0" y="505968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31750" y="5744210"/>
              <a:ext cx="8393430" cy="574040"/>
            </a:xfrm>
            <a:custGeom>
              <a:avLst/>
              <a:gdLst/>
              <a:ahLst/>
              <a:cxnLst/>
              <a:rect r="r" b="b" t="t" l="l"/>
              <a:pathLst>
                <a:path h="574040" w="8393430">
                  <a:moveTo>
                    <a:pt x="8393430" y="0"/>
                  </a:moveTo>
                  <a:lnTo>
                    <a:pt x="0" y="0"/>
                  </a:lnTo>
                  <a:cubicBezTo>
                    <a:pt x="0" y="68580"/>
                    <a:pt x="0" y="157480"/>
                    <a:pt x="0" y="250190"/>
                  </a:cubicBezTo>
                  <a:cubicBezTo>
                    <a:pt x="0" y="427990"/>
                    <a:pt x="144780" y="574040"/>
                    <a:pt x="323850" y="574040"/>
                  </a:cubicBezTo>
                  <a:lnTo>
                    <a:pt x="8068310" y="574040"/>
                  </a:lnTo>
                  <a:cubicBezTo>
                    <a:pt x="8247380" y="574040"/>
                    <a:pt x="8393430" y="429260"/>
                    <a:pt x="8393430" y="250190"/>
                  </a:cubicBezTo>
                  <a:lnTo>
                    <a:pt x="8393430" y="0"/>
                  </a:lnTo>
                  <a:close/>
                  <a:moveTo>
                    <a:pt x="435610" y="401320"/>
                  </a:moveTo>
                  <a:cubicBezTo>
                    <a:pt x="433070" y="406400"/>
                    <a:pt x="426720" y="410210"/>
                    <a:pt x="421640" y="410210"/>
                  </a:cubicBezTo>
                  <a:cubicBezTo>
                    <a:pt x="419100" y="410210"/>
                    <a:pt x="416560" y="410210"/>
                    <a:pt x="414020" y="408940"/>
                  </a:cubicBezTo>
                  <a:lnTo>
                    <a:pt x="199390" y="300990"/>
                  </a:lnTo>
                  <a:cubicBezTo>
                    <a:pt x="194310" y="298450"/>
                    <a:pt x="190500" y="293370"/>
                    <a:pt x="190500" y="287020"/>
                  </a:cubicBezTo>
                  <a:cubicBezTo>
                    <a:pt x="190500" y="280670"/>
                    <a:pt x="194310" y="275590"/>
                    <a:pt x="199390" y="273050"/>
                  </a:cubicBezTo>
                  <a:lnTo>
                    <a:pt x="414020" y="166370"/>
                  </a:lnTo>
                  <a:cubicBezTo>
                    <a:pt x="421640" y="162560"/>
                    <a:pt x="430530" y="165100"/>
                    <a:pt x="435610" y="173990"/>
                  </a:cubicBezTo>
                  <a:cubicBezTo>
                    <a:pt x="438150" y="180340"/>
                    <a:pt x="435610" y="190500"/>
                    <a:pt x="427990" y="194310"/>
                  </a:cubicBezTo>
                  <a:lnTo>
                    <a:pt x="241300" y="287020"/>
                  </a:lnTo>
                  <a:lnTo>
                    <a:pt x="427990" y="379730"/>
                  </a:lnTo>
                  <a:cubicBezTo>
                    <a:pt x="435610" y="383540"/>
                    <a:pt x="439420" y="392430"/>
                    <a:pt x="435610" y="401320"/>
                  </a:cubicBezTo>
                  <a:close/>
                  <a:moveTo>
                    <a:pt x="2663190" y="462280"/>
                  </a:moveTo>
                  <a:lnTo>
                    <a:pt x="795020" y="462280"/>
                  </a:lnTo>
                  <a:cubicBezTo>
                    <a:pt x="698500" y="462280"/>
                    <a:pt x="619760" y="383540"/>
                    <a:pt x="619760" y="287020"/>
                  </a:cubicBezTo>
                  <a:cubicBezTo>
                    <a:pt x="619760" y="190501"/>
                    <a:pt x="698500" y="111760"/>
                    <a:pt x="795020" y="111760"/>
                  </a:cubicBezTo>
                  <a:lnTo>
                    <a:pt x="2664460" y="111760"/>
                  </a:lnTo>
                  <a:cubicBezTo>
                    <a:pt x="2760980" y="111760"/>
                    <a:pt x="2838450" y="190501"/>
                    <a:pt x="2838450" y="287020"/>
                  </a:cubicBezTo>
                  <a:cubicBezTo>
                    <a:pt x="2838450" y="383540"/>
                    <a:pt x="2759710" y="462280"/>
                    <a:pt x="2663190" y="462280"/>
                  </a:cubicBezTo>
                  <a:close/>
                  <a:moveTo>
                    <a:pt x="8194040" y="300990"/>
                  </a:moveTo>
                  <a:lnTo>
                    <a:pt x="7979410" y="407670"/>
                  </a:lnTo>
                  <a:cubicBezTo>
                    <a:pt x="7976870" y="408940"/>
                    <a:pt x="7974330" y="408940"/>
                    <a:pt x="7971790" y="408940"/>
                  </a:cubicBezTo>
                  <a:cubicBezTo>
                    <a:pt x="7965440" y="408940"/>
                    <a:pt x="7960360" y="405130"/>
                    <a:pt x="7957820" y="400050"/>
                  </a:cubicBezTo>
                  <a:cubicBezTo>
                    <a:pt x="7954011" y="392430"/>
                    <a:pt x="7956551" y="382270"/>
                    <a:pt x="7965440" y="378460"/>
                  </a:cubicBezTo>
                  <a:lnTo>
                    <a:pt x="8152130" y="285750"/>
                  </a:lnTo>
                  <a:lnTo>
                    <a:pt x="7965440" y="193040"/>
                  </a:lnTo>
                  <a:cubicBezTo>
                    <a:pt x="7957820" y="189230"/>
                    <a:pt x="7954010" y="180340"/>
                    <a:pt x="7957820" y="171450"/>
                  </a:cubicBezTo>
                  <a:cubicBezTo>
                    <a:pt x="7961630" y="163830"/>
                    <a:pt x="7970520" y="160020"/>
                    <a:pt x="7979411" y="163830"/>
                  </a:cubicBezTo>
                  <a:lnTo>
                    <a:pt x="8194041" y="270510"/>
                  </a:lnTo>
                  <a:cubicBezTo>
                    <a:pt x="8199121" y="275590"/>
                    <a:pt x="8202931" y="281940"/>
                    <a:pt x="8202931" y="287020"/>
                  </a:cubicBezTo>
                  <a:cubicBezTo>
                    <a:pt x="8202930" y="293370"/>
                    <a:pt x="8199120" y="298450"/>
                    <a:pt x="8194040" y="3009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8" id="48"/>
          <p:cNvSpPr/>
          <p:nvPr/>
        </p:nvSpPr>
        <p:spPr>
          <a:xfrm flipH="false" flipV="false" rot="0">
            <a:off x="643241" y="5495847"/>
            <a:ext cx="4246573" cy="1225521"/>
          </a:xfrm>
          <a:custGeom>
            <a:avLst/>
            <a:gdLst/>
            <a:ahLst/>
            <a:cxnLst/>
            <a:rect r="r" b="b" t="t" l="l"/>
            <a:pathLst>
              <a:path h="1225521" w="4246573">
                <a:moveTo>
                  <a:pt x="0" y="0"/>
                </a:moveTo>
                <a:lnTo>
                  <a:pt x="4246573" y="0"/>
                </a:lnTo>
                <a:lnTo>
                  <a:pt x="4246573" y="1225521"/>
                </a:lnTo>
                <a:lnTo>
                  <a:pt x="0" y="1225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7061514" y="5495847"/>
            <a:ext cx="4349666" cy="1269869"/>
          </a:xfrm>
          <a:custGeom>
            <a:avLst/>
            <a:gdLst/>
            <a:ahLst/>
            <a:cxnLst/>
            <a:rect r="r" b="b" t="t" l="l"/>
            <a:pathLst>
              <a:path h="1269869" w="4349666">
                <a:moveTo>
                  <a:pt x="0" y="0"/>
                </a:moveTo>
                <a:lnTo>
                  <a:pt x="4349666" y="0"/>
                </a:lnTo>
                <a:lnTo>
                  <a:pt x="4349666" y="1269869"/>
                </a:lnTo>
                <a:lnTo>
                  <a:pt x="0" y="12698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13582880" y="5511077"/>
            <a:ext cx="4277177" cy="1254639"/>
          </a:xfrm>
          <a:custGeom>
            <a:avLst/>
            <a:gdLst/>
            <a:ahLst/>
            <a:cxnLst/>
            <a:rect r="r" b="b" t="t" l="l"/>
            <a:pathLst>
              <a:path h="1254639" w="4277177">
                <a:moveTo>
                  <a:pt x="0" y="0"/>
                </a:moveTo>
                <a:lnTo>
                  <a:pt x="4277177" y="0"/>
                </a:lnTo>
                <a:lnTo>
                  <a:pt x="4277177" y="1254639"/>
                </a:lnTo>
                <a:lnTo>
                  <a:pt x="0" y="12546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1890207" y="7256105"/>
            <a:ext cx="14028800" cy="217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2"/>
              </a:lnSpc>
            </a:pPr>
            <a:r>
              <a:rPr lang="en-US" sz="2686" b="true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Gradient Descent</a:t>
            </a:r>
            <a:r>
              <a:rPr lang="en-US" sz="2686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is highly efficient for convex problems like student performance prediction, converging quickly with time complexity O(n·d·k). </a:t>
            </a:r>
          </a:p>
          <a:p>
            <a:pPr algn="just">
              <a:lnSpc>
                <a:spcPts val="3492"/>
              </a:lnSpc>
            </a:pPr>
            <a:r>
              <a:rPr lang="en-US" b="true" sz="2686">
                <a:solidFill>
                  <a:srgbClr val="00000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Metaheuristic algorithms (SA, GA)</a:t>
            </a:r>
            <a:r>
              <a:rPr lang="en-US" sz="2686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 are slower and computationally expensive, as they explore large solution spaces iteratively. For convex, differentiable problems, GD is faster, scalable, and more practical.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5481058" y="3608162"/>
            <a:ext cx="874911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b="true" sz="3799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V/S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4158401" y="3129809"/>
            <a:ext cx="327549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Genetic Algorithm 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088282" y="3129809"/>
            <a:ext cx="2999353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rPr>
              <a:t>Gradient Descent 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7470394" y="3139334"/>
            <a:ext cx="3531904" cy="1831235"/>
            <a:chOff x="0" y="0"/>
            <a:chExt cx="4709206" cy="2441646"/>
          </a:xfrm>
        </p:grpSpPr>
        <p:sp>
          <p:nvSpPr>
            <p:cNvPr name="TextBox 56" id="56"/>
            <p:cNvSpPr txBox="true"/>
            <p:nvPr/>
          </p:nvSpPr>
          <p:spPr>
            <a:xfrm rot="0">
              <a:off x="0" y="-9525"/>
              <a:ext cx="4709206" cy="163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00"/>
                </a:lnSpc>
              </a:pPr>
              <a:r>
                <a:rPr lang="en-US" sz="4000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Simulated Annealing </a:t>
              </a:r>
            </a:p>
          </p:txBody>
        </p:sp>
        <p:sp>
          <p:nvSpPr>
            <p:cNvPr name="TextBox 57" id="57"/>
            <p:cNvSpPr txBox="true"/>
            <p:nvPr/>
          </p:nvSpPr>
          <p:spPr>
            <a:xfrm rot="0">
              <a:off x="0" y="1717746"/>
              <a:ext cx="4709206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</a:p>
          </p:txBody>
        </p:sp>
      </p:grpSp>
      <p:sp>
        <p:nvSpPr>
          <p:cNvPr name="TextBox 58" id="58"/>
          <p:cNvSpPr txBox="true"/>
          <p:nvPr/>
        </p:nvSpPr>
        <p:spPr>
          <a:xfrm rot="0">
            <a:off x="12006942" y="3608162"/>
            <a:ext cx="1037034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b="true" sz="3799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V/S.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86897" y="3212627"/>
            <a:ext cx="5101232" cy="5101232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272055" y="34954"/>
            <a:ext cx="3974490" cy="3974490"/>
          </a:xfrm>
          <a:custGeom>
            <a:avLst/>
            <a:gdLst/>
            <a:ahLst/>
            <a:cxnLst/>
            <a:rect r="r" b="b" t="t" l="l"/>
            <a:pathLst>
              <a:path h="3974490" w="3974490">
                <a:moveTo>
                  <a:pt x="0" y="0"/>
                </a:moveTo>
                <a:lnTo>
                  <a:pt x="3974490" y="0"/>
                </a:lnTo>
                <a:lnTo>
                  <a:pt x="3974490" y="3974490"/>
                </a:lnTo>
                <a:lnTo>
                  <a:pt x="0" y="39744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956081" y="309072"/>
            <a:ext cx="11092216" cy="2022004"/>
            <a:chOff x="0" y="0"/>
            <a:chExt cx="14789621" cy="269600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4789621" cy="2696005"/>
              <a:chOff x="0" y="0"/>
              <a:chExt cx="13520393" cy="246463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31750" y="31750"/>
                <a:ext cx="13456893" cy="2401137"/>
              </a:xfrm>
              <a:custGeom>
                <a:avLst/>
                <a:gdLst/>
                <a:ahLst/>
                <a:cxnLst/>
                <a:rect r="r" b="b" t="t" l="l"/>
                <a:pathLst>
                  <a:path h="2401137" w="13456893">
                    <a:moveTo>
                      <a:pt x="13364183" y="2401137"/>
                    </a:moveTo>
                    <a:lnTo>
                      <a:pt x="92710" y="2401137"/>
                    </a:lnTo>
                    <a:cubicBezTo>
                      <a:pt x="41910" y="2401137"/>
                      <a:pt x="0" y="2359227"/>
                      <a:pt x="0" y="2308427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13362913" y="0"/>
                    </a:lnTo>
                    <a:cubicBezTo>
                      <a:pt x="13413713" y="0"/>
                      <a:pt x="13455624" y="41910"/>
                      <a:pt x="13455624" y="92710"/>
                    </a:cubicBezTo>
                    <a:lnTo>
                      <a:pt x="13455624" y="2307157"/>
                    </a:lnTo>
                    <a:cubicBezTo>
                      <a:pt x="13456893" y="2359227"/>
                      <a:pt x="13414983" y="2401137"/>
                      <a:pt x="13364183" y="240113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3520393" cy="2464637"/>
              </a:xfrm>
              <a:custGeom>
                <a:avLst/>
                <a:gdLst/>
                <a:ahLst/>
                <a:cxnLst/>
                <a:rect r="r" b="b" t="t" l="l"/>
                <a:pathLst>
                  <a:path h="2464637" w="13520393">
                    <a:moveTo>
                      <a:pt x="13395933" y="59690"/>
                    </a:moveTo>
                    <a:cubicBezTo>
                      <a:pt x="13431493" y="59690"/>
                      <a:pt x="13460702" y="88900"/>
                      <a:pt x="13460702" y="124460"/>
                    </a:cubicBezTo>
                    <a:lnTo>
                      <a:pt x="13460702" y="2340177"/>
                    </a:lnTo>
                    <a:cubicBezTo>
                      <a:pt x="13460702" y="2375737"/>
                      <a:pt x="13431493" y="2404947"/>
                      <a:pt x="13395933" y="2404947"/>
                    </a:cubicBezTo>
                    <a:lnTo>
                      <a:pt x="124460" y="2404947"/>
                    </a:lnTo>
                    <a:cubicBezTo>
                      <a:pt x="88900" y="2404947"/>
                      <a:pt x="59690" y="2375737"/>
                      <a:pt x="59690" y="2340177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13395933" y="59690"/>
                    </a:lnTo>
                    <a:moveTo>
                      <a:pt x="13395933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2340177"/>
                    </a:lnTo>
                    <a:cubicBezTo>
                      <a:pt x="0" y="2408757"/>
                      <a:pt x="55880" y="2464637"/>
                      <a:pt x="124460" y="2464637"/>
                    </a:cubicBezTo>
                    <a:lnTo>
                      <a:pt x="13395933" y="2464637"/>
                    </a:lnTo>
                    <a:cubicBezTo>
                      <a:pt x="13464513" y="2464637"/>
                      <a:pt x="13520393" y="2408757"/>
                      <a:pt x="13520393" y="2340177"/>
                    </a:cubicBezTo>
                    <a:lnTo>
                      <a:pt x="13520393" y="124460"/>
                    </a:lnTo>
                    <a:cubicBezTo>
                      <a:pt x="13520393" y="55880"/>
                      <a:pt x="13464513" y="0"/>
                      <a:pt x="13395933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566812" y="450513"/>
              <a:ext cx="11623980" cy="17283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21"/>
                </a:lnSpc>
              </a:pPr>
              <a:r>
                <a:rPr lang="en-US" sz="3229" spc="48" b="true">
                  <a:solidFill>
                    <a:srgbClr val="000000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 Traveling Salesman Problem</a:t>
              </a:r>
            </a:p>
            <a:p>
              <a:pPr algn="l">
                <a:lnSpc>
                  <a:spcPts val="2999"/>
                </a:lnSpc>
              </a:pPr>
              <a:r>
                <a:rPr lang="en-US" sz="2142" spc="32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A salesman must visit a set of cities exactly once, return to the starting city, and minimize the total travel distance (or cost)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11599" y="923120"/>
            <a:ext cx="3475102" cy="1383758"/>
            <a:chOff x="0" y="0"/>
            <a:chExt cx="4633469" cy="184501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4633469" cy="1845010"/>
              <a:chOff x="0" y="0"/>
              <a:chExt cx="3910292" cy="1557047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31750" y="31750"/>
                <a:ext cx="3846792" cy="1493547"/>
              </a:xfrm>
              <a:custGeom>
                <a:avLst/>
                <a:gdLst/>
                <a:ahLst/>
                <a:cxnLst/>
                <a:rect r="r" b="b" t="t" l="l"/>
                <a:pathLst>
                  <a:path h="1493547" w="3846792">
                    <a:moveTo>
                      <a:pt x="3754082" y="1493547"/>
                    </a:moveTo>
                    <a:lnTo>
                      <a:pt x="92710" y="1493547"/>
                    </a:lnTo>
                    <a:cubicBezTo>
                      <a:pt x="41910" y="1493547"/>
                      <a:pt x="0" y="1451637"/>
                      <a:pt x="0" y="1400837"/>
                    </a:cubicBezTo>
                    <a:lnTo>
                      <a:pt x="0" y="92710"/>
                    </a:lnTo>
                    <a:cubicBezTo>
                      <a:pt x="0" y="41910"/>
                      <a:pt x="41910" y="0"/>
                      <a:pt x="92710" y="0"/>
                    </a:cubicBezTo>
                    <a:lnTo>
                      <a:pt x="3752812" y="0"/>
                    </a:lnTo>
                    <a:cubicBezTo>
                      <a:pt x="3803612" y="0"/>
                      <a:pt x="3845522" y="41910"/>
                      <a:pt x="3845522" y="92710"/>
                    </a:cubicBezTo>
                    <a:lnTo>
                      <a:pt x="3845522" y="1399567"/>
                    </a:lnTo>
                    <a:cubicBezTo>
                      <a:pt x="3846792" y="1451637"/>
                      <a:pt x="3804882" y="1493547"/>
                      <a:pt x="3754082" y="1493547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910292" cy="1557047"/>
              </a:xfrm>
              <a:custGeom>
                <a:avLst/>
                <a:gdLst/>
                <a:ahLst/>
                <a:cxnLst/>
                <a:rect r="r" b="b" t="t" l="l"/>
                <a:pathLst>
                  <a:path h="1557047" w="3910292">
                    <a:moveTo>
                      <a:pt x="3785832" y="59690"/>
                    </a:moveTo>
                    <a:cubicBezTo>
                      <a:pt x="3821392" y="59690"/>
                      <a:pt x="3850602" y="88900"/>
                      <a:pt x="3850602" y="124460"/>
                    </a:cubicBezTo>
                    <a:lnTo>
                      <a:pt x="3850602" y="1432587"/>
                    </a:lnTo>
                    <a:cubicBezTo>
                      <a:pt x="3850602" y="1468147"/>
                      <a:pt x="3821392" y="1497357"/>
                      <a:pt x="3785832" y="1497357"/>
                    </a:cubicBezTo>
                    <a:lnTo>
                      <a:pt x="124460" y="1497357"/>
                    </a:lnTo>
                    <a:cubicBezTo>
                      <a:pt x="88900" y="1497357"/>
                      <a:pt x="59690" y="1468147"/>
                      <a:pt x="59690" y="1432587"/>
                    </a:cubicBezTo>
                    <a:lnTo>
                      <a:pt x="59690" y="124460"/>
                    </a:lnTo>
                    <a:cubicBezTo>
                      <a:pt x="59690" y="88900"/>
                      <a:pt x="88900" y="59690"/>
                      <a:pt x="124460" y="59690"/>
                    </a:cubicBezTo>
                    <a:lnTo>
                      <a:pt x="3785832" y="59690"/>
                    </a:lnTo>
                    <a:moveTo>
                      <a:pt x="3785832" y="0"/>
                    </a:move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1432587"/>
                    </a:lnTo>
                    <a:cubicBezTo>
                      <a:pt x="0" y="1501167"/>
                      <a:pt x="55880" y="1557047"/>
                      <a:pt x="124460" y="1557047"/>
                    </a:cubicBezTo>
                    <a:lnTo>
                      <a:pt x="3785832" y="1557047"/>
                    </a:lnTo>
                    <a:cubicBezTo>
                      <a:pt x="3854412" y="1557047"/>
                      <a:pt x="3910292" y="1501167"/>
                      <a:pt x="3910292" y="1432587"/>
                    </a:cubicBezTo>
                    <a:lnTo>
                      <a:pt x="3910292" y="124460"/>
                    </a:lnTo>
                    <a:cubicBezTo>
                      <a:pt x="3910292" y="55880"/>
                      <a:pt x="3854412" y="0"/>
                      <a:pt x="3785832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4" id="14"/>
            <p:cNvSpPr txBox="true"/>
            <p:nvPr/>
          </p:nvSpPr>
          <p:spPr>
            <a:xfrm rot="0">
              <a:off x="654264" y="472841"/>
              <a:ext cx="3308025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b="true" sz="3600" spc="53">
                  <a:solidFill>
                    <a:srgbClr val="000000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COMPARE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5400000">
            <a:off x="15497258" y="1028700"/>
            <a:ext cx="783407" cy="783407"/>
          </a:xfrm>
          <a:custGeom>
            <a:avLst/>
            <a:gdLst/>
            <a:ahLst/>
            <a:cxnLst/>
            <a:rect r="r" b="b" t="t" l="l"/>
            <a:pathLst>
              <a:path h="783407" w="783407">
                <a:moveTo>
                  <a:pt x="0" y="0"/>
                </a:moveTo>
                <a:lnTo>
                  <a:pt x="783407" y="0"/>
                </a:lnTo>
                <a:lnTo>
                  <a:pt x="783407" y="783407"/>
                </a:lnTo>
                <a:lnTo>
                  <a:pt x="0" y="7834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83531" y="8070248"/>
            <a:ext cx="5868959" cy="1635888"/>
          </a:xfrm>
          <a:custGeom>
            <a:avLst/>
            <a:gdLst/>
            <a:ahLst/>
            <a:cxnLst/>
            <a:rect r="r" b="b" t="t" l="l"/>
            <a:pathLst>
              <a:path h="1635888" w="5868959">
                <a:moveTo>
                  <a:pt x="0" y="0"/>
                </a:moveTo>
                <a:lnTo>
                  <a:pt x="5868958" y="0"/>
                </a:lnTo>
                <a:lnTo>
                  <a:pt x="5868958" y="1635888"/>
                </a:lnTo>
                <a:lnTo>
                  <a:pt x="0" y="16358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83531" y="2958300"/>
            <a:ext cx="5868959" cy="4768529"/>
          </a:xfrm>
          <a:custGeom>
            <a:avLst/>
            <a:gdLst/>
            <a:ahLst/>
            <a:cxnLst/>
            <a:rect r="r" b="b" t="t" l="l"/>
            <a:pathLst>
              <a:path h="4768529" w="5868959">
                <a:moveTo>
                  <a:pt x="0" y="0"/>
                </a:moveTo>
                <a:lnTo>
                  <a:pt x="5868958" y="0"/>
                </a:lnTo>
                <a:lnTo>
                  <a:pt x="5868958" y="4768529"/>
                </a:lnTo>
                <a:lnTo>
                  <a:pt x="0" y="47685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4708684" y="6834542"/>
            <a:ext cx="5101232" cy="5101232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4A98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6823989" y="2958300"/>
            <a:ext cx="5852285" cy="4768529"/>
          </a:xfrm>
          <a:custGeom>
            <a:avLst/>
            <a:gdLst/>
            <a:ahLst/>
            <a:cxnLst/>
            <a:rect r="r" b="b" t="t" l="l"/>
            <a:pathLst>
              <a:path h="4768529" w="5852285">
                <a:moveTo>
                  <a:pt x="0" y="0"/>
                </a:moveTo>
                <a:lnTo>
                  <a:pt x="5852286" y="0"/>
                </a:lnTo>
                <a:lnTo>
                  <a:pt x="5852286" y="4768529"/>
                </a:lnTo>
                <a:lnTo>
                  <a:pt x="0" y="47685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823989" y="8110442"/>
            <a:ext cx="5852285" cy="1595694"/>
          </a:xfrm>
          <a:custGeom>
            <a:avLst/>
            <a:gdLst/>
            <a:ahLst/>
            <a:cxnLst/>
            <a:rect r="r" b="b" t="t" l="l"/>
            <a:pathLst>
              <a:path h="1595694" w="5852285">
                <a:moveTo>
                  <a:pt x="0" y="0"/>
                </a:moveTo>
                <a:lnTo>
                  <a:pt x="5852286" y="0"/>
                </a:lnTo>
                <a:lnTo>
                  <a:pt x="5852286" y="1595694"/>
                </a:lnTo>
                <a:lnTo>
                  <a:pt x="0" y="15956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852" r="0" b="-852"/>
            </a:stretch>
          </a:blipFill>
        </p:spPr>
      </p: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13095231" y="4009444"/>
            <a:ext cx="4804054" cy="4805015"/>
            <a:chOff x="0" y="0"/>
            <a:chExt cx="634873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00" y="524510"/>
              <a:ext cx="6324600" cy="5814060"/>
            </a:xfrm>
            <a:custGeom>
              <a:avLst/>
              <a:gdLst/>
              <a:ahLst/>
              <a:cxnLst/>
              <a:rect r="r" b="b" t="t" l="l"/>
              <a:pathLst>
                <a:path h="5814060" w="6324600">
                  <a:moveTo>
                    <a:pt x="5095240" y="0"/>
                  </a:moveTo>
                  <a:lnTo>
                    <a:pt x="5412740" y="0"/>
                  </a:lnTo>
                  <a:moveTo>
                    <a:pt x="5412740" y="0"/>
                  </a:moveTo>
                  <a:lnTo>
                    <a:pt x="6324600" y="0"/>
                  </a:lnTo>
                  <a:lnTo>
                    <a:pt x="6324600" y="5441950"/>
                  </a:lnTo>
                  <a:cubicBezTo>
                    <a:pt x="6324600" y="5599430"/>
                    <a:pt x="6225540" y="5735320"/>
                    <a:pt x="6087110" y="5788660"/>
                  </a:cubicBezTo>
                  <a:lnTo>
                    <a:pt x="6087110" y="5814060"/>
                  </a:lnTo>
                  <a:lnTo>
                    <a:pt x="372110" y="5814060"/>
                  </a:lnTo>
                  <a:cubicBezTo>
                    <a:pt x="167640" y="5812790"/>
                    <a:pt x="0" y="5645150"/>
                    <a:pt x="0" y="5440680"/>
                  </a:cubicBezTo>
                  <a:lnTo>
                    <a:pt x="0" y="0"/>
                  </a:lnTo>
                  <a:lnTo>
                    <a:pt x="5095240" y="0"/>
                  </a:lnTo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2700" y="12700"/>
              <a:ext cx="6324600" cy="698500"/>
            </a:xfrm>
            <a:custGeom>
              <a:avLst/>
              <a:gdLst/>
              <a:ahLst/>
              <a:cxnLst/>
              <a:rect r="r" b="b" t="t" l="l"/>
              <a:pathLst>
                <a:path h="698500" w="6324600">
                  <a:moveTo>
                    <a:pt x="6324600" y="372110"/>
                  </a:moveTo>
                  <a:lnTo>
                    <a:pt x="6324600" y="698500"/>
                  </a:lnTo>
                  <a:lnTo>
                    <a:pt x="5259070" y="698500"/>
                  </a:lnTo>
                  <a:moveTo>
                    <a:pt x="5259070" y="698500"/>
                  </a:moveTo>
                  <a:lnTo>
                    <a:pt x="0" y="698500"/>
                  </a:lnTo>
                  <a:lnTo>
                    <a:pt x="0" y="369570"/>
                  </a:lnTo>
                  <a:cubicBezTo>
                    <a:pt x="0" y="165100"/>
                    <a:pt x="165100" y="0"/>
                    <a:pt x="369570" y="0"/>
                  </a:cubicBezTo>
                  <a:lnTo>
                    <a:pt x="5952490" y="0"/>
                  </a:lnTo>
                  <a:cubicBezTo>
                    <a:pt x="6158230" y="0"/>
                    <a:pt x="6324600" y="166370"/>
                    <a:pt x="6324600" y="372110"/>
                  </a:cubicBezTo>
                </a:path>
              </a:pathLst>
            </a:custGeom>
            <a:solidFill>
              <a:srgbClr val="F4F4F4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4870450" y="236220"/>
              <a:ext cx="1106170" cy="279400"/>
            </a:xfrm>
            <a:custGeom>
              <a:avLst/>
              <a:gdLst/>
              <a:ahLst/>
              <a:cxnLst/>
              <a:rect r="r" b="b" t="t" l="l"/>
              <a:pathLst>
                <a:path h="279400" w="1106170">
                  <a:moveTo>
                    <a:pt x="279400" y="0"/>
                  </a:moveTo>
                  <a:lnTo>
                    <a:pt x="0" y="0"/>
                  </a:lnTo>
                  <a:lnTo>
                    <a:pt x="0" y="279400"/>
                  </a:lnTo>
                  <a:lnTo>
                    <a:pt x="279400" y="279400"/>
                  </a:lnTo>
                  <a:lnTo>
                    <a:pt x="279400" y="0"/>
                  </a:lnTo>
                  <a:close/>
                  <a:moveTo>
                    <a:pt x="1106170" y="0"/>
                  </a:moveTo>
                  <a:lnTo>
                    <a:pt x="826770" y="0"/>
                  </a:lnTo>
                  <a:lnTo>
                    <a:pt x="826770" y="279400"/>
                  </a:lnTo>
                  <a:lnTo>
                    <a:pt x="1106170" y="279400"/>
                  </a:lnTo>
                  <a:lnTo>
                    <a:pt x="1106170" y="0"/>
                  </a:lnTo>
                  <a:close/>
                  <a:moveTo>
                    <a:pt x="692150" y="0"/>
                  </a:moveTo>
                  <a:lnTo>
                    <a:pt x="412750" y="0"/>
                  </a:lnTo>
                  <a:lnTo>
                    <a:pt x="412750" y="279400"/>
                  </a:lnTo>
                  <a:lnTo>
                    <a:pt x="692150" y="279400"/>
                  </a:lnTo>
                  <a:lnTo>
                    <a:pt x="6921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4873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48730">
                  <a:moveTo>
                    <a:pt x="384810" y="6350000"/>
                  </a:moveTo>
                  <a:cubicBezTo>
                    <a:pt x="172720" y="6350000"/>
                    <a:pt x="0" y="6177280"/>
                    <a:pt x="0" y="5963920"/>
                  </a:cubicBezTo>
                  <a:lnTo>
                    <a:pt x="0" y="384810"/>
                  </a:lnTo>
                  <a:cubicBezTo>
                    <a:pt x="0" y="172720"/>
                    <a:pt x="172720" y="0"/>
                    <a:pt x="384810" y="0"/>
                  </a:cubicBezTo>
                  <a:lnTo>
                    <a:pt x="5965190" y="0"/>
                  </a:lnTo>
                  <a:cubicBezTo>
                    <a:pt x="6068060" y="0"/>
                    <a:pt x="6164580" y="40640"/>
                    <a:pt x="6236970" y="113030"/>
                  </a:cubicBezTo>
                  <a:cubicBezTo>
                    <a:pt x="6309360" y="185420"/>
                    <a:pt x="6348730" y="281940"/>
                    <a:pt x="6347460" y="384810"/>
                  </a:cubicBezTo>
                  <a:lnTo>
                    <a:pt x="6347460" y="5963920"/>
                  </a:lnTo>
                  <a:cubicBezTo>
                    <a:pt x="6347460" y="6122670"/>
                    <a:pt x="6248400" y="6266180"/>
                    <a:pt x="6102350" y="6323330"/>
                  </a:cubicBezTo>
                  <a:cubicBezTo>
                    <a:pt x="6056630" y="6341109"/>
                    <a:pt x="6012180" y="6350000"/>
                    <a:pt x="5962650" y="6350000"/>
                  </a:cubicBezTo>
                  <a:lnTo>
                    <a:pt x="384810" y="6350000"/>
                  </a:lnTo>
                  <a:lnTo>
                    <a:pt x="384810" y="6350000"/>
                  </a:lnTo>
                  <a:close/>
                  <a:moveTo>
                    <a:pt x="25400" y="5963920"/>
                  </a:moveTo>
                  <a:cubicBezTo>
                    <a:pt x="25400" y="6162040"/>
                    <a:pt x="186690" y="6323330"/>
                    <a:pt x="384810" y="6323330"/>
                  </a:cubicBezTo>
                  <a:lnTo>
                    <a:pt x="5963920" y="6323330"/>
                  </a:lnTo>
                  <a:cubicBezTo>
                    <a:pt x="6010910" y="6323330"/>
                    <a:pt x="6052820" y="6315710"/>
                    <a:pt x="6093460" y="6299200"/>
                  </a:cubicBezTo>
                  <a:cubicBezTo>
                    <a:pt x="6229350" y="6247130"/>
                    <a:pt x="6322060" y="6113780"/>
                    <a:pt x="6323330" y="5967730"/>
                  </a:cubicBezTo>
                  <a:lnTo>
                    <a:pt x="6322060" y="5965190"/>
                  </a:lnTo>
                  <a:lnTo>
                    <a:pt x="6322060" y="723900"/>
                  </a:lnTo>
                  <a:lnTo>
                    <a:pt x="25400" y="723900"/>
                  </a:lnTo>
                  <a:lnTo>
                    <a:pt x="25400" y="5963920"/>
                  </a:lnTo>
                  <a:close/>
                  <a:moveTo>
                    <a:pt x="6324600" y="697230"/>
                  </a:moveTo>
                  <a:lnTo>
                    <a:pt x="6324600" y="384810"/>
                  </a:lnTo>
                  <a:cubicBezTo>
                    <a:pt x="6324600" y="186690"/>
                    <a:pt x="6163310" y="25400"/>
                    <a:pt x="5965190" y="25400"/>
                  </a:cubicBezTo>
                  <a:lnTo>
                    <a:pt x="386080" y="25400"/>
                  </a:lnTo>
                  <a:cubicBezTo>
                    <a:pt x="187960" y="25400"/>
                    <a:pt x="26670" y="186690"/>
                    <a:pt x="26670" y="384810"/>
                  </a:cubicBezTo>
                  <a:lnTo>
                    <a:pt x="26670" y="697230"/>
                  </a:lnTo>
                  <a:lnTo>
                    <a:pt x="6324600" y="697230"/>
                  </a:lnTo>
                  <a:close/>
                  <a:moveTo>
                    <a:pt x="5697220" y="527050"/>
                  </a:moveTo>
                  <a:cubicBezTo>
                    <a:pt x="5690870" y="527050"/>
                    <a:pt x="5684520" y="521970"/>
                    <a:pt x="5684520" y="514350"/>
                  </a:cubicBezTo>
                  <a:lnTo>
                    <a:pt x="5684520" y="234950"/>
                  </a:lnTo>
                  <a:cubicBezTo>
                    <a:pt x="5684520" y="228600"/>
                    <a:pt x="5689600" y="222250"/>
                    <a:pt x="5697220" y="222250"/>
                  </a:cubicBezTo>
                  <a:lnTo>
                    <a:pt x="5976620" y="222250"/>
                  </a:lnTo>
                  <a:cubicBezTo>
                    <a:pt x="5980430" y="222250"/>
                    <a:pt x="5984240" y="223520"/>
                    <a:pt x="5986780" y="227330"/>
                  </a:cubicBezTo>
                  <a:cubicBezTo>
                    <a:pt x="5989320" y="229870"/>
                    <a:pt x="5989320" y="232410"/>
                    <a:pt x="5989320" y="236220"/>
                  </a:cubicBezTo>
                  <a:lnTo>
                    <a:pt x="5989320" y="514350"/>
                  </a:lnTo>
                  <a:cubicBezTo>
                    <a:pt x="5989320" y="520700"/>
                    <a:pt x="5984240" y="527050"/>
                    <a:pt x="5976620" y="527050"/>
                  </a:cubicBezTo>
                  <a:lnTo>
                    <a:pt x="5697220" y="527050"/>
                  </a:lnTo>
                  <a:close/>
                  <a:moveTo>
                    <a:pt x="5963920" y="501650"/>
                  </a:moveTo>
                  <a:lnTo>
                    <a:pt x="5963920" y="248920"/>
                  </a:lnTo>
                  <a:lnTo>
                    <a:pt x="5711190" y="248920"/>
                  </a:lnTo>
                  <a:lnTo>
                    <a:pt x="5711190" y="501650"/>
                  </a:lnTo>
                  <a:lnTo>
                    <a:pt x="5963920" y="501650"/>
                  </a:lnTo>
                  <a:close/>
                  <a:moveTo>
                    <a:pt x="5284470" y="527050"/>
                  </a:moveTo>
                  <a:cubicBezTo>
                    <a:pt x="5278120" y="527050"/>
                    <a:pt x="5271770" y="521970"/>
                    <a:pt x="5271770" y="514350"/>
                  </a:cubicBezTo>
                  <a:lnTo>
                    <a:pt x="5271770" y="234950"/>
                  </a:lnTo>
                  <a:cubicBezTo>
                    <a:pt x="5271770" y="228600"/>
                    <a:pt x="5276850" y="222250"/>
                    <a:pt x="5284470" y="222250"/>
                  </a:cubicBezTo>
                  <a:lnTo>
                    <a:pt x="5563870" y="222250"/>
                  </a:lnTo>
                  <a:cubicBezTo>
                    <a:pt x="5567680" y="222250"/>
                    <a:pt x="5571490" y="223520"/>
                    <a:pt x="5574030" y="227330"/>
                  </a:cubicBezTo>
                  <a:cubicBezTo>
                    <a:pt x="5576570" y="229870"/>
                    <a:pt x="5576570" y="232410"/>
                    <a:pt x="5576570" y="236220"/>
                  </a:cubicBezTo>
                  <a:lnTo>
                    <a:pt x="5576570" y="514350"/>
                  </a:lnTo>
                  <a:cubicBezTo>
                    <a:pt x="5576570" y="520700"/>
                    <a:pt x="5571490" y="527050"/>
                    <a:pt x="5563870" y="527050"/>
                  </a:cubicBezTo>
                  <a:lnTo>
                    <a:pt x="5284470" y="527050"/>
                  </a:lnTo>
                  <a:close/>
                  <a:moveTo>
                    <a:pt x="5551170" y="501650"/>
                  </a:moveTo>
                  <a:lnTo>
                    <a:pt x="5551170" y="248920"/>
                  </a:lnTo>
                  <a:lnTo>
                    <a:pt x="5298440" y="248920"/>
                  </a:lnTo>
                  <a:lnTo>
                    <a:pt x="5298440" y="501650"/>
                  </a:lnTo>
                  <a:lnTo>
                    <a:pt x="5551170" y="501650"/>
                  </a:lnTo>
                  <a:close/>
                  <a:moveTo>
                    <a:pt x="4870450" y="527050"/>
                  </a:moveTo>
                  <a:cubicBezTo>
                    <a:pt x="4864100" y="527050"/>
                    <a:pt x="4857750" y="521970"/>
                    <a:pt x="4857750" y="514350"/>
                  </a:cubicBezTo>
                  <a:lnTo>
                    <a:pt x="4857750" y="234950"/>
                  </a:lnTo>
                  <a:cubicBezTo>
                    <a:pt x="4857750" y="228600"/>
                    <a:pt x="4862830" y="222250"/>
                    <a:pt x="4870450" y="222250"/>
                  </a:cubicBezTo>
                  <a:lnTo>
                    <a:pt x="5149850" y="222250"/>
                  </a:lnTo>
                  <a:cubicBezTo>
                    <a:pt x="5153660" y="222250"/>
                    <a:pt x="5157470" y="223520"/>
                    <a:pt x="5160010" y="227330"/>
                  </a:cubicBezTo>
                  <a:cubicBezTo>
                    <a:pt x="5162550" y="229870"/>
                    <a:pt x="5162550" y="232410"/>
                    <a:pt x="5162550" y="236220"/>
                  </a:cubicBezTo>
                  <a:lnTo>
                    <a:pt x="5162550" y="514350"/>
                  </a:lnTo>
                  <a:cubicBezTo>
                    <a:pt x="5162550" y="520700"/>
                    <a:pt x="5157470" y="527050"/>
                    <a:pt x="5149850" y="527050"/>
                  </a:cubicBezTo>
                  <a:lnTo>
                    <a:pt x="4870450" y="527050"/>
                  </a:lnTo>
                  <a:close/>
                  <a:moveTo>
                    <a:pt x="5137150" y="501650"/>
                  </a:moveTo>
                  <a:lnTo>
                    <a:pt x="5137150" y="248920"/>
                  </a:lnTo>
                  <a:lnTo>
                    <a:pt x="4884420" y="248920"/>
                  </a:lnTo>
                  <a:lnTo>
                    <a:pt x="4884420" y="501650"/>
                  </a:lnTo>
                  <a:lnTo>
                    <a:pt x="5137150" y="501650"/>
                  </a:lnTo>
                  <a:close/>
                  <a:moveTo>
                    <a:pt x="5908040" y="458470"/>
                  </a:moveTo>
                  <a:cubicBezTo>
                    <a:pt x="5905500" y="458470"/>
                    <a:pt x="5901690" y="457200"/>
                    <a:pt x="5899150" y="455930"/>
                  </a:cubicBezTo>
                  <a:lnTo>
                    <a:pt x="5838190" y="394970"/>
                  </a:lnTo>
                  <a:lnTo>
                    <a:pt x="5777230" y="455930"/>
                  </a:lnTo>
                  <a:cubicBezTo>
                    <a:pt x="5773420" y="459740"/>
                    <a:pt x="5770880" y="459740"/>
                    <a:pt x="5768340" y="459740"/>
                  </a:cubicBezTo>
                  <a:cubicBezTo>
                    <a:pt x="5765800" y="459740"/>
                    <a:pt x="5761990" y="458470"/>
                    <a:pt x="5759450" y="457200"/>
                  </a:cubicBezTo>
                  <a:cubicBezTo>
                    <a:pt x="5754370" y="450850"/>
                    <a:pt x="5754370" y="443230"/>
                    <a:pt x="5758180" y="438150"/>
                  </a:cubicBezTo>
                  <a:lnTo>
                    <a:pt x="5819140" y="377190"/>
                  </a:lnTo>
                  <a:lnTo>
                    <a:pt x="5758180" y="316230"/>
                  </a:lnTo>
                  <a:cubicBezTo>
                    <a:pt x="5753100" y="311150"/>
                    <a:pt x="5753100" y="302260"/>
                    <a:pt x="5758180" y="297180"/>
                  </a:cubicBezTo>
                  <a:cubicBezTo>
                    <a:pt x="5760720" y="294640"/>
                    <a:pt x="5763260" y="293370"/>
                    <a:pt x="5767070" y="293370"/>
                  </a:cubicBezTo>
                  <a:cubicBezTo>
                    <a:pt x="5770880" y="293370"/>
                    <a:pt x="5774690" y="294640"/>
                    <a:pt x="5775960" y="297180"/>
                  </a:cubicBezTo>
                  <a:lnTo>
                    <a:pt x="5836920" y="358140"/>
                  </a:lnTo>
                  <a:lnTo>
                    <a:pt x="5897880" y="297180"/>
                  </a:lnTo>
                  <a:cubicBezTo>
                    <a:pt x="5900420" y="294640"/>
                    <a:pt x="5902960" y="293370"/>
                    <a:pt x="5906770" y="293370"/>
                  </a:cubicBezTo>
                  <a:cubicBezTo>
                    <a:pt x="5910580" y="293370"/>
                    <a:pt x="5914390" y="294640"/>
                    <a:pt x="5915660" y="297180"/>
                  </a:cubicBezTo>
                  <a:cubicBezTo>
                    <a:pt x="5920740" y="302260"/>
                    <a:pt x="5920740" y="311150"/>
                    <a:pt x="5915660" y="316230"/>
                  </a:cubicBezTo>
                  <a:lnTo>
                    <a:pt x="5854700" y="377190"/>
                  </a:lnTo>
                  <a:lnTo>
                    <a:pt x="5915660" y="438150"/>
                  </a:lnTo>
                  <a:cubicBezTo>
                    <a:pt x="5920740" y="443230"/>
                    <a:pt x="5920740" y="452120"/>
                    <a:pt x="5915660" y="457200"/>
                  </a:cubicBezTo>
                  <a:cubicBezTo>
                    <a:pt x="5914390" y="458470"/>
                    <a:pt x="5910580" y="458470"/>
                    <a:pt x="5908040" y="458470"/>
                  </a:cubicBezTo>
                  <a:close/>
                  <a:moveTo>
                    <a:pt x="5346700" y="458470"/>
                  </a:moveTo>
                  <a:cubicBezTo>
                    <a:pt x="5340350" y="458470"/>
                    <a:pt x="5334000" y="452120"/>
                    <a:pt x="5334000" y="445770"/>
                  </a:cubicBezTo>
                  <a:lnTo>
                    <a:pt x="5334000" y="306070"/>
                  </a:lnTo>
                  <a:cubicBezTo>
                    <a:pt x="5334000" y="299720"/>
                    <a:pt x="5339080" y="293370"/>
                    <a:pt x="5346700" y="293370"/>
                  </a:cubicBezTo>
                  <a:lnTo>
                    <a:pt x="5500370" y="293370"/>
                  </a:lnTo>
                  <a:cubicBezTo>
                    <a:pt x="5506720" y="293370"/>
                    <a:pt x="5513070" y="298450"/>
                    <a:pt x="5513070" y="306070"/>
                  </a:cubicBezTo>
                  <a:lnTo>
                    <a:pt x="5513070" y="445770"/>
                  </a:lnTo>
                  <a:cubicBezTo>
                    <a:pt x="5513070" y="452120"/>
                    <a:pt x="5507990" y="458470"/>
                    <a:pt x="5500370" y="458470"/>
                  </a:cubicBezTo>
                  <a:lnTo>
                    <a:pt x="5346700" y="458470"/>
                  </a:lnTo>
                  <a:close/>
                  <a:moveTo>
                    <a:pt x="5488940" y="431800"/>
                  </a:moveTo>
                  <a:lnTo>
                    <a:pt x="5488940" y="351790"/>
                  </a:lnTo>
                  <a:lnTo>
                    <a:pt x="5360670" y="351790"/>
                  </a:lnTo>
                  <a:lnTo>
                    <a:pt x="5360670" y="431800"/>
                  </a:lnTo>
                  <a:lnTo>
                    <a:pt x="5488940" y="431800"/>
                  </a:lnTo>
                  <a:close/>
                  <a:moveTo>
                    <a:pt x="4922520" y="457200"/>
                  </a:moveTo>
                  <a:cubicBezTo>
                    <a:pt x="4916170" y="457200"/>
                    <a:pt x="4911090" y="452120"/>
                    <a:pt x="4911090" y="444500"/>
                  </a:cubicBezTo>
                  <a:cubicBezTo>
                    <a:pt x="4911090" y="436880"/>
                    <a:pt x="4917440" y="431800"/>
                    <a:pt x="4923790" y="431800"/>
                  </a:cubicBezTo>
                  <a:lnTo>
                    <a:pt x="5095240" y="431800"/>
                  </a:lnTo>
                  <a:cubicBezTo>
                    <a:pt x="5102860" y="431800"/>
                    <a:pt x="5107940" y="438150"/>
                    <a:pt x="5107940" y="444500"/>
                  </a:cubicBezTo>
                  <a:cubicBezTo>
                    <a:pt x="5107940" y="450850"/>
                    <a:pt x="5101590" y="457200"/>
                    <a:pt x="5095240" y="457200"/>
                  </a:cubicBezTo>
                  <a:lnTo>
                    <a:pt x="4923790" y="457200"/>
                  </a:lnTo>
                  <a:cubicBezTo>
                    <a:pt x="4925060" y="457200"/>
                    <a:pt x="4923790" y="457200"/>
                    <a:pt x="4922520" y="45720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3251791" y="4756297"/>
            <a:ext cx="4490935" cy="3597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52"/>
              </a:lnSpc>
            </a:pPr>
            <a:r>
              <a:rPr lang="en-US" sz="2865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Simulated Annealing (SA)</a:t>
            </a:r>
            <a:r>
              <a:rPr lang="en-US" sz="28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preferred for fast, near-optimal solutions. </a:t>
            </a:r>
          </a:p>
          <a:p>
            <a:pPr algn="just">
              <a:lnSpc>
                <a:spcPts val="3152"/>
              </a:lnSpc>
            </a:pPr>
          </a:p>
          <a:p>
            <a:pPr algn="just">
              <a:lnSpc>
                <a:spcPts val="3152"/>
              </a:lnSpc>
            </a:pPr>
            <a:r>
              <a:rPr lang="en-US" sz="2865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Genetic Algorithm (GA)</a:t>
            </a:r>
            <a:r>
              <a:rPr lang="en-US" sz="286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is ideal when high accuracy and cost minimization are critical, despite longer computation.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38087" y="8468784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06896" y="2769285"/>
            <a:ext cx="15674207" cy="5460169"/>
            <a:chOff x="0" y="0"/>
            <a:chExt cx="20898943" cy="7280226"/>
          </a:xfrm>
        </p:grpSpPr>
        <p:grpSp>
          <p:nvGrpSpPr>
            <p:cNvPr name="Group 5" id="5"/>
            <p:cNvGrpSpPr>
              <a:grpSpLocks noChangeAspect="true"/>
            </p:cNvGrpSpPr>
            <p:nvPr/>
          </p:nvGrpSpPr>
          <p:grpSpPr>
            <a:xfrm rot="0">
              <a:off x="617142" y="479729"/>
              <a:ext cx="20281801" cy="6800497"/>
              <a:chOff x="0" y="0"/>
              <a:chExt cx="18938240" cy="63500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10" id="10"/>
            <p:cNvGrpSpPr>
              <a:grpSpLocks noChangeAspect="true"/>
            </p:cNvGrpSpPr>
            <p:nvPr/>
          </p:nvGrpSpPr>
          <p:grpSpPr>
            <a:xfrm rot="0">
              <a:off x="0" y="0"/>
              <a:ext cx="20281801" cy="6800497"/>
              <a:chOff x="0" y="0"/>
              <a:chExt cx="18938240" cy="63500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27940" y="27940"/>
                <a:ext cx="18882360" cy="918210"/>
              </a:xfrm>
              <a:custGeom>
                <a:avLst/>
                <a:gdLst/>
                <a:ahLst/>
                <a:cxnLst/>
                <a:rect r="r" b="b" t="t" l="l"/>
                <a:pathLst>
                  <a:path h="918210" w="18882360">
                    <a:moveTo>
                      <a:pt x="18882360" y="918210"/>
                    </a:moveTo>
                    <a:lnTo>
                      <a:pt x="12447270" y="918210"/>
                    </a:lnTo>
                    <a:moveTo>
                      <a:pt x="12447270" y="918210"/>
                    </a:moveTo>
                    <a:lnTo>
                      <a:pt x="0" y="918210"/>
                    </a:lnTo>
                    <a:lnTo>
                      <a:pt x="0" y="445770"/>
                    </a:lnTo>
                    <a:cubicBezTo>
                      <a:pt x="0" y="200660"/>
                      <a:pt x="199390" y="0"/>
                      <a:pt x="445770" y="0"/>
                    </a:cubicBezTo>
                    <a:lnTo>
                      <a:pt x="18437860" y="0"/>
                    </a:lnTo>
                    <a:cubicBezTo>
                      <a:pt x="18682971" y="0"/>
                      <a:pt x="18882360" y="199390"/>
                      <a:pt x="18882360" y="445770"/>
                    </a:cubicBezTo>
                    <a:lnTo>
                      <a:pt x="18882360" y="918210"/>
                    </a:lnTo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name="Freeform 12" id="12"/>
              <p:cNvSpPr/>
              <p:nvPr/>
            </p:nvSpPr>
            <p:spPr>
              <a:xfrm flipH="false" flipV="false" rot="0">
                <a:off x="27940" y="944880"/>
                <a:ext cx="18882360" cy="5377180"/>
              </a:xfrm>
              <a:custGeom>
                <a:avLst/>
                <a:gdLst/>
                <a:ahLst/>
                <a:cxnLst/>
                <a:rect r="r" b="b" t="t" l="l"/>
                <a:pathLst>
                  <a:path h="5377180" w="18882360">
                    <a:moveTo>
                      <a:pt x="9331960" y="0"/>
                    </a:moveTo>
                    <a:lnTo>
                      <a:pt x="18882360" y="0"/>
                    </a:lnTo>
                    <a:lnTo>
                      <a:pt x="18882360" y="4931410"/>
                    </a:lnTo>
                    <a:cubicBezTo>
                      <a:pt x="18882360" y="5176520"/>
                      <a:pt x="18682971" y="5377180"/>
                      <a:pt x="18436590" y="5377180"/>
                    </a:cubicBezTo>
                    <a:lnTo>
                      <a:pt x="445770" y="5377180"/>
                    </a:lnTo>
                    <a:cubicBezTo>
                      <a:pt x="200660" y="5377180"/>
                      <a:pt x="0" y="5177790"/>
                      <a:pt x="0" y="4931410"/>
                    </a:cubicBezTo>
                    <a:lnTo>
                      <a:pt x="0" y="0"/>
                    </a:lnTo>
                    <a:lnTo>
                      <a:pt x="9014460" y="0"/>
                    </a:lnTo>
                    <a:moveTo>
                      <a:pt x="9014460" y="0"/>
                    </a:moveTo>
                    <a:lnTo>
                      <a:pt x="9331960" y="0"/>
                    </a:lnTo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13" id="13"/>
              <p:cNvSpPr/>
              <p:nvPr/>
            </p:nvSpPr>
            <p:spPr>
              <a:xfrm flipH="false" flipV="false" rot="0">
                <a:off x="499110" y="299720"/>
                <a:ext cx="1515110" cy="368300"/>
              </a:xfrm>
              <a:custGeom>
                <a:avLst/>
                <a:gdLst/>
                <a:ahLst/>
                <a:cxnLst/>
                <a:rect r="r" b="b" t="t" l="l"/>
                <a:pathLst>
                  <a:path h="368300" w="1515110">
                    <a:moveTo>
                      <a:pt x="184150" y="0"/>
                    </a:moveTo>
                    <a:cubicBezTo>
                      <a:pt x="82550" y="0"/>
                      <a:pt x="0" y="82550"/>
                      <a:pt x="0" y="184150"/>
                    </a:cubicBezTo>
                    <a:cubicBezTo>
                      <a:pt x="0" y="285750"/>
                      <a:pt x="82550" y="368300"/>
                      <a:pt x="184150" y="368300"/>
                    </a:cubicBezTo>
                    <a:cubicBezTo>
                      <a:pt x="285750" y="368300"/>
                      <a:pt x="368300" y="285750"/>
                      <a:pt x="368300" y="184150"/>
                    </a:cubicBezTo>
                    <a:cubicBezTo>
                      <a:pt x="368300" y="82550"/>
                      <a:pt x="285750" y="0"/>
                      <a:pt x="184150" y="0"/>
                    </a:cubicBezTo>
                    <a:close/>
                    <a:moveTo>
                      <a:pt x="756920" y="0"/>
                    </a:moveTo>
                    <a:cubicBezTo>
                      <a:pt x="655320" y="0"/>
                      <a:pt x="572770" y="82550"/>
                      <a:pt x="572770" y="184150"/>
                    </a:cubicBezTo>
                    <a:cubicBezTo>
                      <a:pt x="572770" y="285750"/>
                      <a:pt x="655320" y="368300"/>
                      <a:pt x="756920" y="368300"/>
                    </a:cubicBezTo>
                    <a:cubicBezTo>
                      <a:pt x="858520" y="368300"/>
                      <a:pt x="941070" y="285750"/>
                      <a:pt x="941070" y="184150"/>
                    </a:cubicBezTo>
                    <a:cubicBezTo>
                      <a:pt x="941070" y="82550"/>
                      <a:pt x="858520" y="0"/>
                      <a:pt x="756920" y="0"/>
                    </a:cubicBezTo>
                    <a:close/>
                    <a:moveTo>
                      <a:pt x="1330960" y="0"/>
                    </a:moveTo>
                    <a:cubicBezTo>
                      <a:pt x="1229360" y="0"/>
                      <a:pt x="1146810" y="82550"/>
                      <a:pt x="1146810" y="184150"/>
                    </a:cubicBezTo>
                    <a:cubicBezTo>
                      <a:pt x="1146810" y="285750"/>
                      <a:pt x="1229360" y="368300"/>
                      <a:pt x="1330960" y="368300"/>
                    </a:cubicBezTo>
                    <a:cubicBezTo>
                      <a:pt x="1432560" y="368300"/>
                      <a:pt x="1515110" y="285750"/>
                      <a:pt x="1515110" y="184150"/>
                    </a:cubicBezTo>
                    <a:cubicBezTo>
                      <a:pt x="1515110" y="82550"/>
                      <a:pt x="1432560" y="0"/>
                      <a:pt x="133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939511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18939511">
                    <a:moveTo>
                      <a:pt x="18464530" y="0"/>
                    </a:moveTo>
                    <a:lnTo>
                      <a:pt x="473710" y="0"/>
                    </a:lnTo>
                    <a:cubicBezTo>
                      <a:pt x="212090" y="0"/>
                      <a:pt x="0" y="212090"/>
                      <a:pt x="0" y="473710"/>
                    </a:cubicBezTo>
                    <a:lnTo>
                      <a:pt x="0" y="946150"/>
                    </a:lnTo>
                    <a:lnTo>
                      <a:pt x="0" y="5877560"/>
                    </a:lnTo>
                    <a:cubicBezTo>
                      <a:pt x="0" y="6137910"/>
                      <a:pt x="212090" y="6350000"/>
                      <a:pt x="473710" y="6350000"/>
                    </a:cubicBezTo>
                    <a:lnTo>
                      <a:pt x="18465800" y="6350000"/>
                    </a:lnTo>
                    <a:cubicBezTo>
                      <a:pt x="18727420" y="6350000"/>
                      <a:pt x="18939511" y="6137910"/>
                      <a:pt x="18939511" y="5876290"/>
                    </a:cubicBezTo>
                    <a:lnTo>
                      <a:pt x="18939511" y="944880"/>
                    </a:lnTo>
                    <a:lnTo>
                      <a:pt x="18939511" y="473710"/>
                    </a:lnTo>
                    <a:cubicBezTo>
                      <a:pt x="18938239" y="212090"/>
                      <a:pt x="18726150" y="0"/>
                      <a:pt x="18464530" y="0"/>
                    </a:cubicBezTo>
                    <a:close/>
                    <a:moveTo>
                      <a:pt x="55880" y="473710"/>
                    </a:moveTo>
                    <a:cubicBezTo>
                      <a:pt x="55880" y="243840"/>
                      <a:pt x="242570" y="55880"/>
                      <a:pt x="473710" y="55880"/>
                    </a:cubicBezTo>
                    <a:lnTo>
                      <a:pt x="18465800" y="55880"/>
                    </a:lnTo>
                    <a:cubicBezTo>
                      <a:pt x="18695670" y="55880"/>
                      <a:pt x="18883630" y="242570"/>
                      <a:pt x="18883630" y="473710"/>
                    </a:cubicBezTo>
                    <a:lnTo>
                      <a:pt x="18883630" y="918210"/>
                    </a:lnTo>
                    <a:lnTo>
                      <a:pt x="55880" y="918210"/>
                    </a:lnTo>
                    <a:lnTo>
                      <a:pt x="55880" y="473710"/>
                    </a:lnTo>
                    <a:close/>
                    <a:moveTo>
                      <a:pt x="18464530" y="6294120"/>
                    </a:moveTo>
                    <a:lnTo>
                      <a:pt x="473710" y="6294120"/>
                    </a:lnTo>
                    <a:cubicBezTo>
                      <a:pt x="243840" y="6294120"/>
                      <a:pt x="55880" y="6107430"/>
                      <a:pt x="55880" y="5876290"/>
                    </a:cubicBezTo>
                    <a:lnTo>
                      <a:pt x="55880" y="972820"/>
                    </a:lnTo>
                    <a:lnTo>
                      <a:pt x="18882361" y="972820"/>
                    </a:lnTo>
                    <a:lnTo>
                      <a:pt x="18882361" y="5876290"/>
                    </a:lnTo>
                    <a:cubicBezTo>
                      <a:pt x="18882361" y="6107430"/>
                      <a:pt x="18695670" y="6294120"/>
                      <a:pt x="18464530" y="6294120"/>
                    </a:cubicBezTo>
                    <a:close/>
                    <a:moveTo>
                      <a:pt x="683260" y="273050"/>
                    </a:moveTo>
                    <a:cubicBezTo>
                      <a:pt x="566420" y="273050"/>
                      <a:pt x="471170" y="368300"/>
                      <a:pt x="471170" y="485140"/>
                    </a:cubicBezTo>
                    <a:cubicBezTo>
                      <a:pt x="471170" y="601980"/>
                      <a:pt x="566420" y="697230"/>
                      <a:pt x="683260" y="697230"/>
                    </a:cubicBezTo>
                    <a:cubicBezTo>
                      <a:pt x="800100" y="697230"/>
                      <a:pt x="895350" y="601980"/>
                      <a:pt x="895350" y="485140"/>
                    </a:cubicBezTo>
                    <a:cubicBezTo>
                      <a:pt x="895350" y="368300"/>
                      <a:pt x="800100" y="273050"/>
                      <a:pt x="683260" y="273050"/>
                    </a:cubicBezTo>
                    <a:close/>
                    <a:moveTo>
                      <a:pt x="683260" y="641350"/>
                    </a:moveTo>
                    <a:cubicBezTo>
                      <a:pt x="596900" y="641350"/>
                      <a:pt x="527050" y="571500"/>
                      <a:pt x="527050" y="485140"/>
                    </a:cubicBezTo>
                    <a:cubicBezTo>
                      <a:pt x="527050" y="398780"/>
                      <a:pt x="596900" y="328930"/>
                      <a:pt x="683260" y="328930"/>
                    </a:cubicBezTo>
                    <a:cubicBezTo>
                      <a:pt x="769620" y="328930"/>
                      <a:pt x="839470" y="398780"/>
                      <a:pt x="839470" y="485140"/>
                    </a:cubicBezTo>
                    <a:cubicBezTo>
                      <a:pt x="839470" y="571500"/>
                      <a:pt x="769620" y="641350"/>
                      <a:pt x="683260" y="641350"/>
                    </a:cubicBezTo>
                    <a:close/>
                    <a:moveTo>
                      <a:pt x="1256030" y="273050"/>
                    </a:moveTo>
                    <a:cubicBezTo>
                      <a:pt x="1139190" y="273050"/>
                      <a:pt x="1043940" y="368300"/>
                      <a:pt x="1043940" y="485140"/>
                    </a:cubicBezTo>
                    <a:cubicBezTo>
                      <a:pt x="1043940" y="601980"/>
                      <a:pt x="1139190" y="697230"/>
                      <a:pt x="1256030" y="697230"/>
                    </a:cubicBezTo>
                    <a:cubicBezTo>
                      <a:pt x="1372870" y="697230"/>
                      <a:pt x="1468120" y="601980"/>
                      <a:pt x="1468120" y="485140"/>
                    </a:cubicBezTo>
                    <a:cubicBezTo>
                      <a:pt x="1468120" y="368300"/>
                      <a:pt x="1372870" y="273050"/>
                      <a:pt x="1256030" y="273050"/>
                    </a:cubicBezTo>
                    <a:close/>
                    <a:moveTo>
                      <a:pt x="1256030" y="641350"/>
                    </a:moveTo>
                    <a:cubicBezTo>
                      <a:pt x="1169670" y="641350"/>
                      <a:pt x="1099820" y="571500"/>
                      <a:pt x="1099820" y="485140"/>
                    </a:cubicBezTo>
                    <a:cubicBezTo>
                      <a:pt x="1099820" y="398780"/>
                      <a:pt x="1169670" y="328930"/>
                      <a:pt x="1256030" y="328930"/>
                    </a:cubicBezTo>
                    <a:cubicBezTo>
                      <a:pt x="1342390" y="328930"/>
                      <a:pt x="1412240" y="398780"/>
                      <a:pt x="1412240" y="485140"/>
                    </a:cubicBezTo>
                    <a:cubicBezTo>
                      <a:pt x="1412240" y="571500"/>
                      <a:pt x="1342390" y="641350"/>
                      <a:pt x="1256030" y="641350"/>
                    </a:cubicBezTo>
                    <a:close/>
                    <a:moveTo>
                      <a:pt x="1830070" y="273050"/>
                    </a:moveTo>
                    <a:cubicBezTo>
                      <a:pt x="1713230" y="273050"/>
                      <a:pt x="1617980" y="368300"/>
                      <a:pt x="1617980" y="485140"/>
                    </a:cubicBezTo>
                    <a:cubicBezTo>
                      <a:pt x="1617980" y="601980"/>
                      <a:pt x="1713230" y="697230"/>
                      <a:pt x="1830070" y="697230"/>
                    </a:cubicBezTo>
                    <a:cubicBezTo>
                      <a:pt x="1946910" y="697230"/>
                      <a:pt x="2042160" y="601980"/>
                      <a:pt x="2042160" y="485140"/>
                    </a:cubicBezTo>
                    <a:cubicBezTo>
                      <a:pt x="2042160" y="368300"/>
                      <a:pt x="1946910" y="273050"/>
                      <a:pt x="1830070" y="273050"/>
                    </a:cubicBezTo>
                    <a:close/>
                    <a:moveTo>
                      <a:pt x="1830070" y="641350"/>
                    </a:moveTo>
                    <a:cubicBezTo>
                      <a:pt x="1743710" y="641350"/>
                      <a:pt x="1673860" y="571500"/>
                      <a:pt x="1673860" y="485140"/>
                    </a:cubicBezTo>
                    <a:cubicBezTo>
                      <a:pt x="1673860" y="398780"/>
                      <a:pt x="1743710" y="328930"/>
                      <a:pt x="1830070" y="328930"/>
                    </a:cubicBezTo>
                    <a:cubicBezTo>
                      <a:pt x="1916430" y="328930"/>
                      <a:pt x="1986280" y="398780"/>
                      <a:pt x="1986280" y="485140"/>
                    </a:cubicBezTo>
                    <a:cubicBezTo>
                      <a:pt x="1986280" y="571500"/>
                      <a:pt x="1915160" y="641350"/>
                      <a:pt x="1830070" y="641350"/>
                    </a:cubicBezTo>
                    <a:close/>
                    <a:moveTo>
                      <a:pt x="18502630" y="488950"/>
                    </a:moveTo>
                    <a:cubicBezTo>
                      <a:pt x="18502630" y="504190"/>
                      <a:pt x="18489930" y="516890"/>
                      <a:pt x="18474691" y="516890"/>
                    </a:cubicBezTo>
                    <a:lnTo>
                      <a:pt x="18474691" y="516890"/>
                    </a:lnTo>
                    <a:lnTo>
                      <a:pt x="18318480" y="515620"/>
                    </a:lnTo>
                    <a:lnTo>
                      <a:pt x="18318480" y="670560"/>
                    </a:lnTo>
                    <a:cubicBezTo>
                      <a:pt x="18318480" y="685800"/>
                      <a:pt x="18305780" y="698500"/>
                      <a:pt x="18290541" y="698500"/>
                    </a:cubicBezTo>
                    <a:cubicBezTo>
                      <a:pt x="18275302" y="698500"/>
                      <a:pt x="18262602" y="685800"/>
                      <a:pt x="18262602" y="670560"/>
                    </a:cubicBezTo>
                    <a:lnTo>
                      <a:pt x="18262602" y="515620"/>
                    </a:lnTo>
                    <a:lnTo>
                      <a:pt x="18106391" y="514350"/>
                    </a:lnTo>
                    <a:cubicBezTo>
                      <a:pt x="18091152" y="514350"/>
                      <a:pt x="18078452" y="501650"/>
                      <a:pt x="18078452" y="486410"/>
                    </a:cubicBezTo>
                    <a:cubicBezTo>
                      <a:pt x="18078452" y="471170"/>
                      <a:pt x="18091152" y="458470"/>
                      <a:pt x="18106391" y="458470"/>
                    </a:cubicBezTo>
                    <a:lnTo>
                      <a:pt x="18106391" y="458470"/>
                    </a:lnTo>
                    <a:lnTo>
                      <a:pt x="18262602" y="459740"/>
                    </a:lnTo>
                    <a:lnTo>
                      <a:pt x="18262602" y="302260"/>
                    </a:lnTo>
                    <a:cubicBezTo>
                      <a:pt x="18262602" y="287020"/>
                      <a:pt x="18275302" y="274320"/>
                      <a:pt x="18290541" y="274320"/>
                    </a:cubicBezTo>
                    <a:cubicBezTo>
                      <a:pt x="18305780" y="274320"/>
                      <a:pt x="18318480" y="287020"/>
                      <a:pt x="18318480" y="302260"/>
                    </a:cubicBezTo>
                    <a:lnTo>
                      <a:pt x="18318480" y="459740"/>
                    </a:lnTo>
                    <a:lnTo>
                      <a:pt x="18474691" y="461010"/>
                    </a:lnTo>
                    <a:cubicBezTo>
                      <a:pt x="18491200" y="461010"/>
                      <a:pt x="18502630" y="473710"/>
                      <a:pt x="18502630" y="48895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13168327" y="-120216"/>
            <a:ext cx="3586158" cy="3475313"/>
          </a:xfrm>
          <a:custGeom>
            <a:avLst/>
            <a:gdLst/>
            <a:ahLst/>
            <a:cxnLst/>
            <a:rect r="r" b="b" t="t" l="l"/>
            <a:pathLst>
              <a:path h="3475313" w="3586158">
                <a:moveTo>
                  <a:pt x="0" y="0"/>
                </a:moveTo>
                <a:lnTo>
                  <a:pt x="3586158" y="0"/>
                </a:lnTo>
                <a:lnTo>
                  <a:pt x="3586158" y="3475313"/>
                </a:lnTo>
                <a:lnTo>
                  <a:pt x="0" y="3475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886305" y="4038720"/>
            <a:ext cx="14052533" cy="3042182"/>
            <a:chOff x="0" y="0"/>
            <a:chExt cx="18736711" cy="405624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266700"/>
              <a:ext cx="18736711" cy="265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400"/>
                </a:lnSpc>
              </a:pPr>
              <a:r>
                <a:rPr lang="en-US" sz="14400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Thank you!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934985" y="3301228"/>
              <a:ext cx="10866741" cy="755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0"/>
                </a:lnSpc>
              </a:pPr>
              <a:r>
                <a:rPr lang="en-US" sz="3600">
                  <a:solidFill>
                    <a:srgbClr val="000000"/>
                  </a:solidFill>
                  <a:latin typeface="Be Vietnam"/>
                  <a:ea typeface="Be Vietnam"/>
                  <a:cs typeface="Be Vietnam"/>
                  <a:sym typeface="Be Vietnam"/>
                </a:rPr>
                <a:t>Analysis Of Algorithms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DAGxWiY-_kc</dc:identifier>
  <dcterms:modified xsi:type="dcterms:W3CDTF">2011-08-01T06:04:30Z</dcterms:modified>
  <cp:revision>1</cp:revision>
  <dc:title>OPTIMIZATION ALGORITHM</dc:title>
</cp:coreProperties>
</file>