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notesMasterIdLst>
    <p:notesMasterId r:id="rId14"/>
  </p:notesMasterIdLst>
  <p:handoutMasterIdLst>
    <p:handoutMasterId r:id="rId15"/>
  </p:handoutMasterIdLst>
  <p:sldIdLst>
    <p:sldId id="451" r:id="rId2"/>
    <p:sldId id="575" r:id="rId3"/>
    <p:sldId id="568" r:id="rId4"/>
    <p:sldId id="576" r:id="rId5"/>
    <p:sldId id="565" r:id="rId6"/>
    <p:sldId id="578" r:id="rId7"/>
    <p:sldId id="577" r:id="rId8"/>
    <p:sldId id="564" r:id="rId9"/>
    <p:sldId id="563" r:id="rId10"/>
    <p:sldId id="579" r:id="rId11"/>
    <p:sldId id="580" r:id="rId12"/>
    <p:sldId id="557" r:id="rId13"/>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B8FF"/>
    <a:srgbClr val="12ABDB"/>
    <a:srgbClr val="5FA2C7"/>
    <a:srgbClr val="80B8D6"/>
    <a:srgbClr val="0070AD"/>
    <a:srgbClr val="EDEDED"/>
    <a:srgbClr val="2B0A3D"/>
    <a:srgbClr val="15636B"/>
    <a:srgbClr val="F4F4F4"/>
    <a:srgbClr val="01D1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794" autoAdjust="0"/>
    <p:restoredTop sz="96215" autoAdjust="0"/>
  </p:normalViewPr>
  <p:slideViewPr>
    <p:cSldViewPr>
      <p:cViewPr varScale="1">
        <p:scale>
          <a:sx n="113" d="100"/>
          <a:sy n="113" d="100"/>
        </p:scale>
        <p:origin x="84" y="108"/>
      </p:cViewPr>
      <p:guideLst/>
    </p:cSldViewPr>
  </p:slideViewPr>
  <p:outlineViewPr>
    <p:cViewPr>
      <p:scale>
        <a:sx n="33" d="100"/>
        <a:sy n="33" d="100"/>
      </p:scale>
      <p:origin x="0" y="-58590"/>
    </p:cViewPr>
  </p:outlineViewPr>
  <p:notesTextViewPr>
    <p:cViewPr>
      <p:scale>
        <a:sx n="3" d="2"/>
        <a:sy n="3" d="2"/>
      </p:scale>
      <p:origin x="0" y="0"/>
    </p:cViewPr>
  </p:notesTextViewPr>
  <p:sorterViewPr>
    <p:cViewPr varScale="1">
      <p:scale>
        <a:sx n="100" d="100"/>
        <a:sy n="100" d="100"/>
      </p:scale>
      <p:origin x="0" y="0"/>
    </p:cViewPr>
  </p:sorterViewPr>
  <p:notesViewPr>
    <p:cSldViewPr>
      <p:cViewPr varScale="1">
        <p:scale>
          <a:sx n="59" d="100"/>
          <a:sy n="59" d="100"/>
        </p:scale>
        <p:origin x="2069"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mtClean="0"/>
              <a:t>14-03-2019</a:t>
            </a:fld>
            <a:endParaRPr lang="pt-PT"/>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mtClean="0"/>
              <a:t>‹#›</a:t>
            </a:fld>
            <a:endParaRPr lang="pt-PT"/>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35B8F7-DAC4-4931-8AED-4356A8B2FD64}" type="datetimeFigureOut">
              <a:rPr lang="pt-BR" smtClean="0"/>
              <a:t>14/03/2019</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696B5C-12A0-4042-B4D0-BD3B9A4F58C6}" type="slidenum">
              <a:rPr lang="pt-BR" smtClean="0"/>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a:t>Este</a:t>
            </a:r>
            <a:r>
              <a:rPr lang="en-US" baseline="0" dirty="0"/>
              <a:t> slide </a:t>
            </a:r>
            <a:r>
              <a:rPr lang="en-US" baseline="0" dirty="0" err="1"/>
              <a:t>eles</a:t>
            </a:r>
            <a:r>
              <a:rPr lang="en-US" baseline="0" dirty="0"/>
              <a:t> </a:t>
            </a:r>
            <a:r>
              <a:rPr lang="en-US" baseline="0" dirty="0" err="1"/>
              <a:t>acham</a:t>
            </a:r>
            <a:r>
              <a:rPr lang="en-US" baseline="0" dirty="0"/>
              <a:t> </a:t>
            </a:r>
            <a:r>
              <a:rPr lang="en-US" baseline="0" dirty="0" err="1"/>
              <a:t>que</a:t>
            </a:r>
            <a:r>
              <a:rPr lang="en-US" baseline="0" dirty="0"/>
              <a:t> </a:t>
            </a:r>
            <a:r>
              <a:rPr lang="en-US" baseline="0" dirty="0" err="1"/>
              <a:t>esta</a:t>
            </a:r>
            <a:r>
              <a:rPr lang="en-US" baseline="0" dirty="0"/>
              <a:t> </a:t>
            </a:r>
            <a:r>
              <a:rPr lang="en-US" baseline="0" dirty="0" err="1"/>
              <a:t>muito</a:t>
            </a:r>
            <a:r>
              <a:rPr lang="en-US" baseline="0" dirty="0"/>
              <a:t> </a:t>
            </a:r>
            <a:r>
              <a:rPr lang="en-US" baseline="0" dirty="0" err="1"/>
              <a:t>apertado</a:t>
            </a:r>
            <a:r>
              <a:rPr lang="en-US" baseline="0" dirty="0"/>
              <a:t>.</a:t>
            </a:r>
          </a:p>
          <a:p>
            <a:r>
              <a:rPr lang="en-US" baseline="0" dirty="0" err="1"/>
              <a:t>Mudar</a:t>
            </a:r>
            <a:r>
              <a:rPr lang="en-US" baseline="0" dirty="0"/>
              <a:t> o </a:t>
            </a:r>
            <a:r>
              <a:rPr lang="en-US" baseline="0" dirty="0" err="1"/>
              <a:t>estilo</a:t>
            </a:r>
            <a:r>
              <a:rPr lang="en-US" baseline="0" dirty="0"/>
              <a:t> do </a:t>
            </a:r>
            <a:r>
              <a:rPr lang="en-US" baseline="0" dirty="0" err="1"/>
              <a:t>texto</a:t>
            </a:r>
            <a:r>
              <a:rPr lang="en-US" baseline="0" dirty="0"/>
              <a:t> do </a:t>
            </a:r>
            <a:r>
              <a:rPr lang="en-US" baseline="0" dirty="0" err="1"/>
              <a:t>lado</a:t>
            </a:r>
            <a:r>
              <a:rPr lang="en-US" baseline="0" dirty="0"/>
              <a:t> </a:t>
            </a:r>
            <a:r>
              <a:rPr lang="en-US" baseline="0" dirty="0" err="1"/>
              <a:t>esquerdo</a:t>
            </a:r>
            <a:r>
              <a:rPr lang="en-US" baseline="0" dirty="0"/>
              <a:t> </a:t>
            </a:r>
            <a:r>
              <a:rPr lang="en-US" baseline="0" dirty="0" err="1"/>
              <a:t>para</a:t>
            </a:r>
            <a:r>
              <a:rPr lang="en-US" baseline="0" dirty="0"/>
              <a:t> </a:t>
            </a:r>
            <a:r>
              <a:rPr lang="en-US" baseline="0" dirty="0" err="1"/>
              <a:t>diferencia</a:t>
            </a:r>
            <a:r>
              <a:rPr lang="en-US" baseline="0" dirty="0"/>
              <a:t>-lo do </a:t>
            </a:r>
            <a:r>
              <a:rPr lang="en-US" baseline="0" dirty="0" err="1"/>
              <a:t>texto</a:t>
            </a:r>
            <a:r>
              <a:rPr lang="en-US" baseline="0" dirty="0"/>
              <a:t> do </a:t>
            </a:r>
            <a:r>
              <a:rPr lang="en-US" baseline="0" dirty="0" err="1"/>
              <a:t>lado</a:t>
            </a:r>
            <a:r>
              <a:rPr lang="en-US" baseline="0" dirty="0"/>
              <a:t> </a:t>
            </a:r>
            <a:r>
              <a:rPr lang="en-US" baseline="0" dirty="0" err="1"/>
              <a:t>direito</a:t>
            </a:r>
            <a:r>
              <a:rPr lang="en-US" baseline="0" dirty="0"/>
              <a:t>. </a:t>
            </a:r>
            <a:r>
              <a:rPr lang="en-US" baseline="0" dirty="0" err="1"/>
              <a:t>Menos</a:t>
            </a:r>
            <a:r>
              <a:rPr lang="en-US" baseline="0" dirty="0"/>
              <a:t> </a:t>
            </a:r>
            <a:r>
              <a:rPr lang="en-US" baseline="0" dirty="0" err="1"/>
              <a:t>texto</a:t>
            </a:r>
            <a:r>
              <a:rPr lang="en-US" baseline="0" dirty="0"/>
              <a:t> e </a:t>
            </a:r>
            <a:r>
              <a:rPr lang="en-US" baseline="0" dirty="0" err="1"/>
              <a:t>mais</a:t>
            </a:r>
            <a:r>
              <a:rPr lang="en-US" baseline="0" dirty="0"/>
              <a:t> </a:t>
            </a:r>
            <a:r>
              <a:rPr lang="en-US" baseline="0" dirty="0" err="1"/>
              <a:t>impactante</a:t>
            </a:r>
            <a:r>
              <a:rPr lang="en-US" baseline="0" dirty="0"/>
              <a:t> “short introduction”. </a:t>
            </a:r>
            <a:r>
              <a:rPr lang="en-US" baseline="0" dirty="0" err="1"/>
              <a:t>Coloccar</a:t>
            </a:r>
            <a:r>
              <a:rPr lang="en-US" baseline="0" dirty="0"/>
              <a:t> </a:t>
            </a:r>
            <a:r>
              <a:rPr lang="en-US" baseline="0" dirty="0" err="1"/>
              <a:t>este</a:t>
            </a:r>
            <a:r>
              <a:rPr lang="en-US" baseline="0" dirty="0"/>
              <a:t> </a:t>
            </a:r>
            <a:r>
              <a:rPr lang="en-US" baseline="0" dirty="0" err="1"/>
              <a:t>texto</a:t>
            </a:r>
            <a:r>
              <a:rPr lang="en-US" baseline="0" dirty="0"/>
              <a:t> do </a:t>
            </a:r>
            <a:r>
              <a:rPr lang="en-US" baseline="0" dirty="0" err="1"/>
              <a:t>lado</a:t>
            </a:r>
            <a:r>
              <a:rPr lang="en-US" baseline="0" dirty="0"/>
              <a:t> </a:t>
            </a:r>
            <a:r>
              <a:rPr lang="en-US" baseline="0" dirty="0" err="1"/>
              <a:t>esquerdo</a:t>
            </a:r>
            <a:r>
              <a:rPr lang="en-US" baseline="0" dirty="0"/>
              <a:t> da </a:t>
            </a:r>
            <a:r>
              <a:rPr lang="en-US" baseline="0" dirty="0" err="1"/>
              <a:t>mesma</a:t>
            </a:r>
            <a:r>
              <a:rPr lang="en-US" baseline="0" dirty="0"/>
              <a:t> </a:t>
            </a:r>
            <a:r>
              <a:rPr lang="en-US" baseline="0" dirty="0" err="1"/>
              <a:t>cor</a:t>
            </a:r>
            <a:r>
              <a:rPr lang="en-US" baseline="0" dirty="0"/>
              <a:t> da forma e o </a:t>
            </a:r>
            <a:r>
              <a:rPr lang="en-US" baseline="0" dirty="0" err="1"/>
              <a:t>fundo</a:t>
            </a:r>
            <a:r>
              <a:rPr lang="en-US" baseline="0" dirty="0"/>
              <a:t> do </a:t>
            </a:r>
            <a:r>
              <a:rPr lang="en-US" baseline="0" dirty="0" err="1"/>
              <a:t>dlide</a:t>
            </a:r>
            <a:r>
              <a:rPr lang="en-US" baseline="0" dirty="0"/>
              <a:t> </a:t>
            </a:r>
            <a:r>
              <a:rPr lang="en-US" baseline="0" dirty="0" err="1"/>
              <a:t>claro</a:t>
            </a:r>
            <a:r>
              <a:rPr lang="en-US" baseline="0" dirty="0"/>
              <a:t>.</a:t>
            </a:r>
            <a:endParaRPr lang="en-US" dirty="0"/>
          </a:p>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a:t>
            </a:fld>
            <a:endParaRPr lang="pt-BR"/>
          </a:p>
        </p:txBody>
      </p:sp>
    </p:spTree>
    <p:extLst>
      <p:ext uri="{BB962C8B-B14F-4D97-AF65-F5344CB8AC3E}">
        <p14:creationId xmlns:p14="http://schemas.microsoft.com/office/powerpoint/2010/main" val="35186753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hyperlink" Target="https://www.capgemini.com/optimize-your-business-and-it-operations" TargetMode="Externa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7.png"/><Relationship Id="rId7" Type="http://schemas.openxmlformats.org/officeDocument/2006/relationships/image" Target="../media/image9.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11.png"/><Relationship Id="rId5" Type="http://schemas.openxmlformats.org/officeDocument/2006/relationships/image" Target="../media/image8.png"/><Relationship Id="rId15" Type="http://schemas.openxmlformats.org/officeDocument/2006/relationships/image" Target="../media/image12.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10.png"/><Relationship Id="rId14" Type="http://schemas.openxmlformats.org/officeDocument/2006/relationships/hyperlink" Target="http://www.capgemini.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1">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97">
            <a:extLst>
              <a:ext uri="{FF2B5EF4-FFF2-40B4-BE49-F238E27FC236}">
                <a16:creationId xmlns:a16="http://schemas.microsoft.com/office/drawing/2014/main" id="{46279687-00F0-4823-8159-585447C125F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a:off x="5127434" y="0"/>
            <a:ext cx="7064566" cy="6858000"/>
          </a:xfrm>
          <a:prstGeom prst="rect">
            <a:avLst/>
          </a:prstGeom>
        </p:spPr>
      </p:pic>
      <p:sp>
        <p:nvSpPr>
          <p:cNvPr id="11" name="Title 1"/>
          <p:cNvSpPr>
            <a:spLocks noGrp="1"/>
          </p:cNvSpPr>
          <p:nvPr>
            <p:ph type="ctrTitle" hasCustomPrompt="1"/>
          </p:nvPr>
        </p:nvSpPr>
        <p:spPr>
          <a:xfrm>
            <a:off x="407988" y="3068960"/>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07988" y="6101472"/>
            <a:ext cx="2286000" cy="510013"/>
          </a:xfrm>
          <a:prstGeom prst="rect">
            <a:avLst/>
          </a:prstGeom>
        </p:spPr>
      </p:pic>
    </p:spTree>
    <p:extLst>
      <p:ext uri="{BB962C8B-B14F-4D97-AF65-F5344CB8AC3E}">
        <p14:creationId xmlns:p14="http://schemas.microsoft.com/office/powerpoint/2010/main" val="481087877"/>
      </p:ext>
    </p:extLst>
  </p:cSld>
  <p:clrMapOvr>
    <a:masterClrMapping/>
  </p:clrMapOvr>
  <p:extLst mod="1">
    <p:ext uri="{DCECCB84-F9BA-43D5-87BE-67443E8EF086}">
      <p15:sldGuideLst xmlns:p15="http://schemas.microsoft.com/office/powerpoint/2012/main">
        <p15:guide id="1" pos="721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3 bullets with highlights">
    <p:bg>
      <p:bgRef idx="1001">
        <a:schemeClr val="bg1"/>
      </p:bgRef>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455EBB8-DB3C-45D2-B02F-0B36A58E555B}"/>
              </a:ext>
            </a:extLst>
          </p:cNvPr>
          <p:cNvSpPr/>
          <p:nvPr userDrawn="1"/>
        </p:nvSpPr>
        <p:spPr>
          <a:xfrm>
            <a:off x="-1" y="0"/>
            <a:ext cx="4749299" cy="6858000"/>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14" name="Graphic 41">
            <a:extLst>
              <a:ext uri="{FF2B5EF4-FFF2-40B4-BE49-F238E27FC236}">
                <a16:creationId xmlns:a16="http://schemas.microsoft.com/office/drawing/2014/main" id="{39882BC4-7320-49FC-B1BE-AEB377EFC01A}"/>
              </a:ext>
            </a:extLst>
          </p:cNvPr>
          <p:cNvPicPr>
            <a:picLocks noChangeAspect="1"/>
          </p:cNvPicPr>
          <p:nvPr userDrawn="1"/>
        </p:nvPicPr>
        <p:blipFill>
          <a:blip r:embed="rId2" cstate="print">
            <a:extLst>
              <a:ext uri="{96DAC541-7B7A-43D3-8B79-37D633B846F1}">
                <asvg:svgBlip xmlns:asvg="http://schemas.microsoft.com/office/drawing/2016/SVG/main" r:embed="rId3"/>
              </a:ext>
            </a:extLst>
          </a:blip>
          <a:srcRect t="7669"/>
          <a:stretch>
            <a:fillRect/>
          </a:stretch>
        </p:blipFill>
        <p:spPr>
          <a:xfrm rot="7221508" flipH="1" flipV="1">
            <a:off x="-510401" y="-999749"/>
            <a:ext cx="4694967" cy="4418573"/>
          </a:xfrm>
          <a:custGeom>
            <a:avLst/>
            <a:gdLst>
              <a:gd name="connsiteX0" fmla="*/ 0 w 6728158"/>
              <a:gd name="connsiteY0" fmla="*/ 6332069 h 6332069"/>
              <a:gd name="connsiteX1" fmla="*/ 6728158 w 6728158"/>
              <a:gd name="connsiteY1" fmla="*/ 6332069 h 6332069"/>
              <a:gd name="connsiteX2" fmla="*/ 6728158 w 6728158"/>
              <a:gd name="connsiteY2" fmla="*/ 5480387 h 6332069"/>
              <a:gd name="connsiteX3" fmla="*/ 3518172 w 6728158"/>
              <a:gd name="connsiteY3" fmla="*/ 0 h 6332069"/>
              <a:gd name="connsiteX4" fmla="*/ 0 w 6728158"/>
              <a:gd name="connsiteY4" fmla="*/ 2060673 h 6332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8158" h="6332069">
                <a:moveTo>
                  <a:pt x="0" y="6332069"/>
                </a:moveTo>
                <a:lnTo>
                  <a:pt x="6728158" y="6332069"/>
                </a:lnTo>
                <a:lnTo>
                  <a:pt x="6728158" y="5480387"/>
                </a:lnTo>
                <a:lnTo>
                  <a:pt x="3518172" y="0"/>
                </a:lnTo>
                <a:lnTo>
                  <a:pt x="0" y="2060673"/>
                </a:lnTo>
                <a:close/>
              </a:path>
            </a:pathLst>
          </a:custGeom>
        </p:spPr>
      </p:pic>
      <p:sp>
        <p:nvSpPr>
          <p:cNvPr id="27" name="Text Placeholder 7">
            <a:extLst>
              <a:ext uri="{FF2B5EF4-FFF2-40B4-BE49-F238E27FC236}">
                <a16:creationId xmlns:a16="http://schemas.microsoft.com/office/drawing/2014/main" id="{9949BCD6-E419-4ED2-9061-402DD5FF2406}"/>
              </a:ext>
            </a:extLst>
          </p:cNvPr>
          <p:cNvSpPr>
            <a:spLocks noGrp="1"/>
          </p:cNvSpPr>
          <p:nvPr>
            <p:ph type="body" sz="quarter" idx="38" hasCustomPrompt="1"/>
          </p:nvPr>
        </p:nvSpPr>
        <p:spPr>
          <a:xfrm>
            <a:off x="426716" y="3367132"/>
            <a:ext cx="3670826" cy="2993216"/>
          </a:xfrm>
          <a:prstGeom prst="rect">
            <a:avLst/>
          </a:prstGeom>
        </p:spPr>
        <p:txBody>
          <a:bodyPr>
            <a:noAutofit/>
          </a:bodyPr>
          <a:lstStyle>
            <a:lvl1pPr>
              <a:lnSpc>
                <a:spcPts val="2200"/>
              </a:lnSpc>
              <a:defRPr sz="1800"/>
            </a:lvl1pPr>
            <a:lvl2pPr>
              <a:lnSpc>
                <a:spcPts val="1800"/>
              </a:lnSpc>
              <a:buClr>
                <a:schemeClr val="accent3"/>
              </a:buClr>
              <a:defRPr sz="1600"/>
            </a:lvl2pPr>
            <a:lvl3pPr>
              <a:lnSpc>
                <a:spcPts val="1600"/>
              </a:lnSpc>
              <a:buClr>
                <a:schemeClr val="accent3"/>
              </a:buClr>
              <a:defRPr sz="1400"/>
            </a:lvl3pPr>
            <a:lvl4pPr>
              <a:lnSpc>
                <a:spcPts val="1400"/>
              </a:lnSpc>
              <a:buClr>
                <a:schemeClr val="accent3"/>
              </a:buClr>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5"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2"/>
            <a:ext cx="2663676" cy="1584027"/>
          </a:xfrm>
          <a:prstGeom prst="rect">
            <a:avLst/>
          </a:prstGeom>
        </p:spPr>
        <p:txBody>
          <a:bodyPr vert="horz" lIns="0" tIns="0" rIns="0" bIns="0" rtlCol="0" anchor="t">
            <a:normAutofit/>
          </a:bodyPr>
          <a:lstStyle>
            <a:lvl1pPr>
              <a:defRPr lang="pt-PT" dirty="0">
                <a:solidFill>
                  <a:schemeClr val="bg1"/>
                </a:solidFill>
              </a:defRPr>
            </a:lvl1pPr>
          </a:lstStyle>
          <a:p>
            <a:pPr lvl="0">
              <a:lnSpc>
                <a:spcPts val="3000"/>
              </a:lnSpc>
            </a:pPr>
            <a:r>
              <a:rPr lang="en-US" dirty="0"/>
              <a:t>Click to add title</a:t>
            </a:r>
            <a:endParaRPr lang="pt-PT" dirty="0"/>
          </a:p>
        </p:txBody>
      </p:sp>
      <p:sp>
        <p:nvSpPr>
          <p:cNvPr id="16" name="Text Placeholder 4">
            <a:extLst>
              <a:ext uri="{FF2B5EF4-FFF2-40B4-BE49-F238E27FC236}">
                <a16:creationId xmlns:a16="http://schemas.microsoft.com/office/drawing/2014/main" id="{04C1CAD0-39C3-4CE2-A9E9-8CA99EFF5357}"/>
              </a:ext>
            </a:extLst>
          </p:cNvPr>
          <p:cNvSpPr>
            <a:spLocks noGrp="1"/>
          </p:cNvSpPr>
          <p:nvPr>
            <p:ph type="body" sz="quarter" idx="13" hasCustomPrompt="1"/>
          </p:nvPr>
        </p:nvSpPr>
        <p:spPr>
          <a:xfrm>
            <a:off x="6917889" y="825195"/>
            <a:ext cx="4866123" cy="412363"/>
          </a:xfrm>
          <a:prstGeom prst="rect">
            <a:avLst/>
          </a:prstGeom>
          <a:noFill/>
        </p:spPr>
        <p:txBody>
          <a:bodyPr anchor="ctr">
            <a:noAutofit/>
          </a:bodyPr>
          <a:lstStyle>
            <a:lvl1pPr algn="l">
              <a:defRPr sz="1800" b="0">
                <a:solidFill>
                  <a:schemeClr val="tx2"/>
                </a:solidFill>
              </a:defRPr>
            </a:lvl1pPr>
            <a:lvl2pPr>
              <a:defRPr sz="1400"/>
            </a:lvl2pPr>
            <a:lvl3pPr>
              <a:defRPr sz="1200"/>
            </a:lvl3pPr>
            <a:lvl4pPr>
              <a:defRPr sz="1100"/>
            </a:lvl4pPr>
            <a:lvl5pPr>
              <a:defRPr sz="1100"/>
            </a:lvl5pPr>
          </a:lstStyle>
          <a:p>
            <a:pPr lvl="0"/>
            <a:r>
              <a:rPr lang="en-US" dirty="0"/>
              <a:t>Click to insert title</a:t>
            </a:r>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2" hasCustomPrompt="1"/>
          </p:nvPr>
        </p:nvSpPr>
        <p:spPr>
          <a:xfrm>
            <a:off x="6917889" y="1268413"/>
            <a:ext cx="4866123" cy="996793"/>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3"/>
              </a:buClr>
              <a:defRPr sz="1200">
                <a:solidFill>
                  <a:schemeClr val="tx1"/>
                </a:solidFill>
              </a:defRPr>
            </a:lvl2pPr>
            <a:lvl3pPr marL="347663" indent="-174625">
              <a:lnSpc>
                <a:spcPts val="1400"/>
              </a:lnSpc>
              <a:buClr>
                <a:schemeClr val="accent3"/>
              </a:buClr>
              <a:defRPr sz="1200">
                <a:solidFill>
                  <a:schemeClr val="tx1"/>
                </a:solidFill>
              </a:defRPr>
            </a:lvl3pPr>
            <a:lvl4pPr marL="509588" indent="-161925">
              <a:lnSpc>
                <a:spcPts val="1200"/>
              </a:lnSpc>
              <a:buClr>
                <a:schemeClr val="accent3"/>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3" name="Text Placeholder 4">
            <a:extLst>
              <a:ext uri="{FF2B5EF4-FFF2-40B4-BE49-F238E27FC236}">
                <a16:creationId xmlns:a16="http://schemas.microsoft.com/office/drawing/2014/main" id="{04C1CAD0-39C3-4CE2-A9E9-8CA99EFF5357}"/>
              </a:ext>
            </a:extLst>
          </p:cNvPr>
          <p:cNvSpPr>
            <a:spLocks noGrp="1"/>
          </p:cNvSpPr>
          <p:nvPr>
            <p:ph type="body" sz="quarter" idx="39" hasCustomPrompt="1"/>
          </p:nvPr>
        </p:nvSpPr>
        <p:spPr>
          <a:xfrm>
            <a:off x="6917889" y="2583858"/>
            <a:ext cx="4866123" cy="412363"/>
          </a:xfrm>
          <a:prstGeom prst="rect">
            <a:avLst/>
          </a:prstGeom>
          <a:noFill/>
        </p:spPr>
        <p:txBody>
          <a:bodyPr anchor="ctr">
            <a:noAutofit/>
          </a:bodyPr>
          <a:lstStyle>
            <a:lvl1pPr algn="l">
              <a:defRPr sz="1800" b="0">
                <a:solidFill>
                  <a:schemeClr val="tx2"/>
                </a:solidFill>
              </a:defRPr>
            </a:lvl1pPr>
            <a:lvl2pPr>
              <a:defRPr sz="1400"/>
            </a:lvl2pPr>
            <a:lvl3pPr>
              <a:defRPr sz="1200"/>
            </a:lvl3pPr>
            <a:lvl4pPr>
              <a:defRPr sz="1100"/>
            </a:lvl4pPr>
            <a:lvl5pPr>
              <a:defRPr sz="1100"/>
            </a:lvl5pPr>
          </a:lstStyle>
          <a:p>
            <a:pPr lvl="0"/>
            <a:r>
              <a:rPr lang="en-US" dirty="0"/>
              <a:t>Click to insert title</a:t>
            </a:r>
          </a:p>
        </p:txBody>
      </p:sp>
      <p:sp>
        <p:nvSpPr>
          <p:cNvPr id="34" name="Text Placeholder 7">
            <a:extLst>
              <a:ext uri="{FF2B5EF4-FFF2-40B4-BE49-F238E27FC236}">
                <a16:creationId xmlns:a16="http://schemas.microsoft.com/office/drawing/2014/main" id="{9228FC83-C11D-47F2-8BDE-B10D125E5E87}"/>
              </a:ext>
            </a:extLst>
          </p:cNvPr>
          <p:cNvSpPr>
            <a:spLocks noGrp="1"/>
          </p:cNvSpPr>
          <p:nvPr>
            <p:ph type="body" sz="quarter" idx="40" hasCustomPrompt="1"/>
          </p:nvPr>
        </p:nvSpPr>
        <p:spPr>
          <a:xfrm>
            <a:off x="6917889" y="3027076"/>
            <a:ext cx="4866123" cy="996793"/>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3"/>
              </a:buClr>
              <a:defRPr sz="1200">
                <a:solidFill>
                  <a:schemeClr val="tx1"/>
                </a:solidFill>
              </a:defRPr>
            </a:lvl2pPr>
            <a:lvl3pPr marL="347663" indent="-174625">
              <a:lnSpc>
                <a:spcPts val="1400"/>
              </a:lnSpc>
              <a:buClr>
                <a:schemeClr val="accent3"/>
              </a:buClr>
              <a:defRPr sz="1200">
                <a:solidFill>
                  <a:schemeClr val="tx1"/>
                </a:solidFill>
              </a:defRPr>
            </a:lvl3pPr>
            <a:lvl4pPr marL="509588" indent="-161925">
              <a:lnSpc>
                <a:spcPts val="1200"/>
              </a:lnSpc>
              <a:buClr>
                <a:schemeClr val="accent3"/>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5" name="Text Placeholder 4">
            <a:extLst>
              <a:ext uri="{FF2B5EF4-FFF2-40B4-BE49-F238E27FC236}">
                <a16:creationId xmlns:a16="http://schemas.microsoft.com/office/drawing/2014/main" id="{04C1CAD0-39C3-4CE2-A9E9-8CA99EFF5357}"/>
              </a:ext>
            </a:extLst>
          </p:cNvPr>
          <p:cNvSpPr>
            <a:spLocks noGrp="1"/>
          </p:cNvSpPr>
          <p:nvPr>
            <p:ph type="body" sz="quarter" idx="41" hasCustomPrompt="1"/>
          </p:nvPr>
        </p:nvSpPr>
        <p:spPr>
          <a:xfrm>
            <a:off x="6917889" y="4361680"/>
            <a:ext cx="4866123" cy="412363"/>
          </a:xfrm>
          <a:prstGeom prst="rect">
            <a:avLst/>
          </a:prstGeom>
          <a:noFill/>
        </p:spPr>
        <p:txBody>
          <a:bodyPr anchor="ctr">
            <a:noAutofit/>
          </a:bodyPr>
          <a:lstStyle>
            <a:lvl1pPr algn="l">
              <a:defRPr sz="1800" b="0">
                <a:solidFill>
                  <a:schemeClr val="tx2"/>
                </a:solidFill>
              </a:defRPr>
            </a:lvl1pPr>
            <a:lvl2pPr>
              <a:defRPr sz="1400"/>
            </a:lvl2pPr>
            <a:lvl3pPr>
              <a:defRPr sz="1200"/>
            </a:lvl3pPr>
            <a:lvl4pPr>
              <a:defRPr sz="1100"/>
            </a:lvl4pPr>
            <a:lvl5pPr>
              <a:defRPr sz="1100"/>
            </a:lvl5pPr>
          </a:lstStyle>
          <a:p>
            <a:pPr lvl="0"/>
            <a:r>
              <a:rPr lang="en-US" dirty="0"/>
              <a:t>Click to insert title</a:t>
            </a:r>
          </a:p>
        </p:txBody>
      </p:sp>
      <p:sp>
        <p:nvSpPr>
          <p:cNvPr id="36" name="Text Placeholder 7">
            <a:extLst>
              <a:ext uri="{FF2B5EF4-FFF2-40B4-BE49-F238E27FC236}">
                <a16:creationId xmlns:a16="http://schemas.microsoft.com/office/drawing/2014/main" id="{9228FC83-C11D-47F2-8BDE-B10D125E5E87}"/>
              </a:ext>
            </a:extLst>
          </p:cNvPr>
          <p:cNvSpPr>
            <a:spLocks noGrp="1"/>
          </p:cNvSpPr>
          <p:nvPr>
            <p:ph type="body" sz="quarter" idx="42" hasCustomPrompt="1"/>
          </p:nvPr>
        </p:nvSpPr>
        <p:spPr>
          <a:xfrm>
            <a:off x="6917889" y="4804898"/>
            <a:ext cx="4866123" cy="996793"/>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3"/>
              </a:buClr>
              <a:defRPr sz="1200">
                <a:solidFill>
                  <a:schemeClr val="tx1"/>
                </a:solidFill>
              </a:defRPr>
            </a:lvl2pPr>
            <a:lvl3pPr marL="347663" indent="-174625">
              <a:lnSpc>
                <a:spcPts val="1400"/>
              </a:lnSpc>
              <a:buClr>
                <a:schemeClr val="accent3"/>
              </a:buClr>
              <a:defRPr sz="1200">
                <a:solidFill>
                  <a:schemeClr val="tx1"/>
                </a:solidFill>
              </a:defRPr>
            </a:lvl3pPr>
            <a:lvl4pPr marL="509588" indent="-161925">
              <a:lnSpc>
                <a:spcPts val="1200"/>
              </a:lnSpc>
              <a:buClr>
                <a:schemeClr val="accent3"/>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7"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39" name="Rectangle 27">
            <a:hlinkClick r:id="rId4"/>
            <a:extLst>
              <a:ext uri="{FF2B5EF4-FFF2-40B4-BE49-F238E27FC236}">
                <a16:creationId xmlns:a16="http://schemas.microsoft.com/office/drawing/2014/main" id="{F376ABD1-4930-42EB-9A73-9A9C7C6BF2D3}"/>
              </a:ext>
            </a:extLst>
          </p:cNvPr>
          <p:cNvSpPr/>
          <p:nvPr userDrawn="1"/>
        </p:nvSpPr>
        <p:spPr>
          <a:xfrm>
            <a:off x="407988" y="6555827"/>
            <a:ext cx="5255964" cy="219600"/>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n-lt"/>
                <a:cs typeface="Arial" panose="020B0604020202020204" pitchFamily="34" charset="0"/>
              </a:rPr>
              <a:t>Global Data Challenge II Kick-Off | </a:t>
            </a:r>
            <a:r>
              <a:rPr lang="en-US" sz="800" kern="0" baseline="0" dirty="0">
                <a:solidFill>
                  <a:srgbClr val="00458D"/>
                </a:solidFill>
                <a:latin typeface="+mn-lt"/>
                <a:cs typeface="Arial" panose="020B0604020202020204" pitchFamily="34" charset="0"/>
              </a:rPr>
              <a:t>Daniel Kühlwein, </a:t>
            </a:r>
            <a:r>
              <a:rPr lang="en-US" sz="800" kern="0" dirty="0">
                <a:solidFill>
                  <a:srgbClr val="00458D"/>
                </a:solidFill>
                <a:latin typeface="+mn-lt"/>
                <a:ea typeface="+mn-ea"/>
                <a:cs typeface="Arial" panose="020B0604020202020204" pitchFamily="34" charset="0"/>
              </a:rPr>
              <a:t>Gautam Kar,</a:t>
            </a:r>
            <a:r>
              <a:rPr lang="en-US" sz="800" kern="0" baseline="0" dirty="0">
                <a:solidFill>
                  <a:srgbClr val="00458D"/>
                </a:solidFill>
                <a:latin typeface="+mn-lt"/>
                <a:ea typeface="+mn-ea"/>
                <a:cs typeface="Arial" panose="020B0604020202020204" pitchFamily="34" charset="0"/>
              </a:rPr>
              <a:t> Tom Kochuyt</a:t>
            </a:r>
            <a:endParaRPr lang="en-US" sz="800" kern="0" dirty="0">
              <a:solidFill>
                <a:srgbClr val="00458D"/>
              </a:solidFill>
              <a:latin typeface="+mn-lt"/>
              <a:cs typeface="Arial" panose="020B0604020202020204" pitchFamily="34" charset="0"/>
            </a:endParaRPr>
          </a:p>
        </p:txBody>
      </p:sp>
      <p:sp>
        <p:nvSpPr>
          <p:cNvPr id="40" name="Retângulo 43">
            <a:extLst>
              <a:ext uri="{FF2B5EF4-FFF2-40B4-BE49-F238E27FC236}">
                <a16:creationId xmlns:a16="http://schemas.microsoft.com/office/drawing/2014/main" id="{834ADCB4-BFB1-450D-8F6D-64217F4CD92C}"/>
              </a:ext>
            </a:extLst>
          </p:cNvPr>
          <p:cNvSpPr/>
          <p:nvPr userDrawn="1"/>
        </p:nvSpPr>
        <p:spPr>
          <a:xfrm>
            <a:off x="9560327" y="6555971"/>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2019 Capgemini. All rights reserved.</a:t>
            </a:r>
          </a:p>
        </p:txBody>
      </p:sp>
    </p:spTree>
    <p:extLst>
      <p:ext uri="{BB962C8B-B14F-4D97-AF65-F5344CB8AC3E}">
        <p14:creationId xmlns:p14="http://schemas.microsoft.com/office/powerpoint/2010/main" val="3063332865"/>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6" name="Rectangle 27">
            <a:hlinkClick r:id="rId2"/>
            <a:extLst>
              <a:ext uri="{FF2B5EF4-FFF2-40B4-BE49-F238E27FC236}">
                <a16:creationId xmlns:a16="http://schemas.microsoft.com/office/drawing/2014/main" id="{03120DAE-3635-46AC-99C1-55656D743475}"/>
              </a:ext>
            </a:extLst>
          </p:cNvPr>
          <p:cNvSpPr/>
          <p:nvPr userDrawn="1"/>
        </p:nvSpPr>
        <p:spPr>
          <a:xfrm>
            <a:off x="407988" y="6555827"/>
            <a:ext cx="5255964" cy="219600"/>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n-lt"/>
                <a:cs typeface="Arial" panose="020B0604020202020204" pitchFamily="34" charset="0"/>
              </a:rPr>
              <a:t>Global Data Challenge II Kick-Off | </a:t>
            </a:r>
            <a:r>
              <a:rPr lang="en-US" sz="800" kern="0" baseline="0" dirty="0">
                <a:solidFill>
                  <a:srgbClr val="00458D"/>
                </a:solidFill>
                <a:latin typeface="+mn-lt"/>
                <a:cs typeface="Arial" panose="020B0604020202020204" pitchFamily="34" charset="0"/>
              </a:rPr>
              <a:t>Daniel Kühlwein, </a:t>
            </a:r>
            <a:r>
              <a:rPr lang="en-US" sz="800" kern="0" dirty="0">
                <a:solidFill>
                  <a:srgbClr val="00458D"/>
                </a:solidFill>
                <a:latin typeface="+mn-lt"/>
                <a:ea typeface="+mn-ea"/>
                <a:cs typeface="Arial" panose="020B0604020202020204" pitchFamily="34" charset="0"/>
              </a:rPr>
              <a:t>Gautam Kar,</a:t>
            </a:r>
            <a:r>
              <a:rPr lang="en-US" sz="800" kern="0" baseline="0" dirty="0">
                <a:solidFill>
                  <a:srgbClr val="00458D"/>
                </a:solidFill>
                <a:latin typeface="+mn-lt"/>
                <a:ea typeface="+mn-ea"/>
                <a:cs typeface="Arial" panose="020B0604020202020204" pitchFamily="34" charset="0"/>
              </a:rPr>
              <a:t> Tom Kochuyt</a:t>
            </a:r>
            <a:endParaRPr lang="en-US" sz="800" kern="0" dirty="0">
              <a:solidFill>
                <a:srgbClr val="00458D"/>
              </a:solidFill>
              <a:latin typeface="+mn-lt"/>
              <a:cs typeface="Arial" panose="020B0604020202020204" pitchFamily="34" charset="0"/>
            </a:endParaRPr>
          </a:p>
        </p:txBody>
      </p:sp>
      <p:sp>
        <p:nvSpPr>
          <p:cNvPr id="10" name="Retângulo 43">
            <a:extLst>
              <a:ext uri="{FF2B5EF4-FFF2-40B4-BE49-F238E27FC236}">
                <a16:creationId xmlns:a16="http://schemas.microsoft.com/office/drawing/2014/main" id="{16206284-F4D6-4493-B9A0-4B3196C995E7}"/>
              </a:ext>
            </a:extLst>
          </p:cNvPr>
          <p:cNvSpPr/>
          <p:nvPr userDrawn="1"/>
        </p:nvSpPr>
        <p:spPr>
          <a:xfrm>
            <a:off x="9560327" y="6555971"/>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2019 Capgemini. All rights reserved.</a:t>
            </a:r>
          </a:p>
        </p:txBody>
      </p:sp>
    </p:spTree>
    <p:extLst>
      <p:ext uri="{BB962C8B-B14F-4D97-AF65-F5344CB8AC3E}">
        <p14:creationId xmlns:p14="http://schemas.microsoft.com/office/powerpoint/2010/main" val="2473506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512572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dirty="0">
                <a:solidFill>
                  <a:schemeClr val="tx1"/>
                </a:solidFill>
              </a:rPr>
              <a:t>With more than 190,000 people, Capgemini is present in over 40 countries and celebrates its 50th 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900" dirty="0">
                <a:solidFill>
                  <a:schemeClr val="accent1"/>
                </a:solidFill>
              </a:rPr>
              <a:t>the Collaborative Business Experience™</a:t>
            </a:r>
            <a:r>
              <a:rPr lang="en-US" sz="900" dirty="0">
                <a:solidFill>
                  <a:schemeClr val="tx1"/>
                </a:solidFill>
              </a:rPr>
              <a:t>, and draws on </a:t>
            </a:r>
            <a:r>
              <a:rPr lang="en-US" sz="900" dirty="0">
                <a:solidFill>
                  <a:schemeClr val="accent1"/>
                </a:solidFill>
              </a:rPr>
              <a:t>Rightshore</a:t>
            </a:r>
            <a:r>
              <a:rPr lang="en-US" sz="900" baseline="30000" dirty="0">
                <a:solidFill>
                  <a:schemeClr val="accent1"/>
                </a:solidFill>
              </a:rPr>
              <a:t>®</a:t>
            </a:r>
            <a:r>
              <a:rPr lang="en-US" sz="900" dirty="0">
                <a:solidFill>
                  <a:schemeClr val="tx1"/>
                </a:solidFill>
              </a:rPr>
              <a:t>, its worldwide delivery model.</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Rectangle 26">
            <a:hlinkClick r:id="rId14"/>
          </p:cNvPr>
          <p:cNvSpPr/>
          <p:nvPr userDrawn="1"/>
        </p:nvSpPr>
        <p:spPr>
          <a:xfrm>
            <a:off x="6532245" y="4445639"/>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9" name="Picture 28"/>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Tree>
    <p:extLst>
      <p:ext uri="{BB962C8B-B14F-4D97-AF65-F5344CB8AC3E}">
        <p14:creationId xmlns:p14="http://schemas.microsoft.com/office/powerpoint/2010/main" val="10683357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81836" t="-4713" b="16530"/>
          <a:stretch/>
        </p:blipFill>
        <p:spPr>
          <a:xfrm>
            <a:off x="11547793" y="188640"/>
            <a:ext cx="424356" cy="459624"/>
          </a:xfrm>
          <a:prstGeom prst="rect">
            <a:avLst/>
          </a:prstGeom>
        </p:spPr>
      </p:pic>
      <p:sp>
        <p:nvSpPr>
          <p:cNvPr id="14" name="Title Placeholder 1">
            <a:extLst>
              <a:ext uri="{FF2B5EF4-FFF2-40B4-BE49-F238E27FC236}">
                <a16:creationId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15"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21207809"/>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20" r:id="rId4"/>
  </p:sldLayoutIdLst>
  <p:txStyles>
    <p:titleStyle>
      <a:lvl1pPr algn="l" defTabSz="914400" rtl="0" eaLnBrk="1" latinLnBrk="0" hangingPunct="1">
        <a:lnSpc>
          <a:spcPct val="90000"/>
        </a:lnSpc>
        <a:spcBef>
          <a:spcPct val="0"/>
        </a:spcBef>
        <a:buNone/>
        <a:defRPr sz="2600" kern="1200">
          <a:solidFill>
            <a:schemeClr val="tx2"/>
          </a:solidFill>
          <a:latin typeface="+mj-lt"/>
          <a:ea typeface="+mj-ea"/>
          <a:cs typeface="+mj-cs"/>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1775"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63550" indent="-231775"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82625" indent="-219075"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userDrawn="1">
          <p15:clr>
            <a:srgbClr val="F26B43"/>
          </p15:clr>
        </p15:guide>
        <p15:guide id="2" pos="257" userDrawn="1">
          <p15:clr>
            <a:srgbClr val="F26B43"/>
          </p15:clr>
        </p15:guide>
        <p15:guide id="3" pos="7423"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3"/>
          <p:cNvSpPr>
            <a:spLocks noGrp="1"/>
          </p:cNvSpPr>
          <p:nvPr>
            <p:ph type="ctrTitle"/>
          </p:nvPr>
        </p:nvSpPr>
        <p:spPr>
          <a:xfrm>
            <a:off x="407988" y="3068960"/>
            <a:ext cx="6480100" cy="720725"/>
          </a:xfrm>
        </p:spPr>
        <p:txBody>
          <a:bodyPr/>
          <a:lstStyle/>
          <a:p>
            <a:r>
              <a:rPr lang="en-US" sz="2000" b="1" dirty="0"/>
              <a:t>Global Data Science Challenge 2</a:t>
            </a:r>
          </a:p>
        </p:txBody>
      </p:sp>
      <p:sp>
        <p:nvSpPr>
          <p:cNvPr id="14" name="Subtitle 4"/>
          <p:cNvSpPr>
            <a:spLocks noGrp="1"/>
          </p:cNvSpPr>
          <p:nvPr>
            <p:ph type="subTitle" idx="1"/>
          </p:nvPr>
        </p:nvSpPr>
        <p:spPr>
          <a:xfrm>
            <a:off x="407988" y="3932559"/>
            <a:ext cx="8136284" cy="648569"/>
          </a:xfrm>
        </p:spPr>
        <p:txBody>
          <a:bodyPr anchor="ctr">
            <a:noAutofit/>
          </a:bodyPr>
          <a:lstStyle/>
          <a:p>
            <a:pPr lvl="0"/>
            <a:r>
              <a:rPr lang="en-US" sz="2800" b="1" dirty="0"/>
              <a:t>Predict lead time of IT service requests</a:t>
            </a:r>
          </a:p>
        </p:txBody>
      </p:sp>
      <p:sp>
        <p:nvSpPr>
          <p:cNvPr id="4" name="Subtitle 4"/>
          <p:cNvSpPr txBox="1">
            <a:spLocks/>
          </p:cNvSpPr>
          <p:nvPr/>
        </p:nvSpPr>
        <p:spPr>
          <a:xfrm>
            <a:off x="407988" y="5517232"/>
            <a:ext cx="9648452" cy="288529"/>
          </a:xfrm>
          <a:prstGeom prst="rect">
            <a:avLst/>
          </a:prstGeom>
          <a:noFill/>
          <a:ln w="12700" cap="flat" cmpd="sng" algn="ctr">
            <a:noFill/>
            <a:prstDash val="solid"/>
            <a:miter lim="800000"/>
          </a:ln>
          <a:effectLst/>
        </p:spPr>
        <p:txBody>
          <a:bodyPr vert="horz" lIns="0" tIns="0" rIns="0" bIns="0" rtlCol="0" anchor="t">
            <a:normAutofit/>
          </a:bodyPr>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kern="1200" dirty="0">
                <a:solidFill>
                  <a:srgbClr val="0070A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r>
              <a:rPr lang="en-US" dirty="0"/>
              <a:t>Daniel Kühlwein, Gautam Kar, </a:t>
            </a:r>
            <a:r>
              <a:rPr lang="pl-PL" dirty="0"/>
              <a:t>Tom Kochuyt</a:t>
            </a:r>
            <a:endParaRPr lang="en-US" dirty="0"/>
          </a:p>
        </p:txBody>
      </p:sp>
      <p:sp>
        <p:nvSpPr>
          <p:cNvPr id="5" name="Rectangle: Rounded Corners 4">
            <a:extLst>
              <a:ext uri="{FF2B5EF4-FFF2-40B4-BE49-F238E27FC236}">
                <a16:creationId xmlns:a16="http://schemas.microsoft.com/office/drawing/2014/main" id="{76593924-8370-4549-A68B-AAD42D2F32AE}"/>
              </a:ext>
            </a:extLst>
          </p:cNvPr>
          <p:cNvSpPr/>
          <p:nvPr/>
        </p:nvSpPr>
        <p:spPr>
          <a:xfrm>
            <a:off x="12297072" y="551597"/>
            <a:ext cx="1575792" cy="57658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Daniel</a:t>
            </a:r>
          </a:p>
        </p:txBody>
      </p:sp>
    </p:spTree>
    <p:extLst>
      <p:ext uri="{BB962C8B-B14F-4D97-AF65-F5344CB8AC3E}">
        <p14:creationId xmlns:p14="http://schemas.microsoft.com/office/powerpoint/2010/main" val="2687361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84448" y="1268760"/>
            <a:ext cx="10800000" cy="4968552"/>
          </a:xfrm>
          <a:prstGeom prst="rect">
            <a:avLst/>
          </a:prstGeom>
        </p:spPr>
        <p:style>
          <a:lnRef idx="2">
            <a:schemeClr val="dk1"/>
          </a:lnRef>
          <a:fillRef idx="1">
            <a:schemeClr val="lt1"/>
          </a:fillRef>
          <a:effectRef idx="0">
            <a:schemeClr val="dk1"/>
          </a:effectRef>
          <a:fontRef idx="minor">
            <a:schemeClr val="dk1"/>
          </a:fontRef>
        </p:style>
        <p:txBody>
          <a:bodyPr wrap="square" rtlCol="0">
            <a:noAutofit/>
          </a:bodyPr>
          <a:lstStyle/>
          <a:p>
            <a:pPr>
              <a:lnSpc>
                <a:spcPct val="200000"/>
              </a:lnSpc>
            </a:pPr>
            <a:r>
              <a:rPr lang="en-US" sz="1200" b="1" dirty="0">
                <a:solidFill>
                  <a:schemeClr val="tx1"/>
                </a:solidFill>
              </a:rPr>
              <a:t>Submitting your predictions:</a:t>
            </a:r>
          </a:p>
          <a:p>
            <a:pPr marL="742950" lvl="1" indent="-285750">
              <a:lnSpc>
                <a:spcPct val="150000"/>
              </a:lnSpc>
              <a:buFont typeface="Wingdings" panose="05000000000000000000" pitchFamily="2" charset="2"/>
              <a:buChar char="Ø"/>
            </a:pPr>
            <a:r>
              <a:rPr lang="en-US" sz="1200" dirty="0">
                <a:solidFill>
                  <a:schemeClr val="tx1"/>
                </a:solidFill>
              </a:rPr>
              <a:t>A prediction must be made for all work items in the dataset for which no completion event has been recorded.</a:t>
            </a:r>
          </a:p>
          <a:p>
            <a:pPr marL="742950" lvl="1" indent="-285750">
              <a:lnSpc>
                <a:spcPct val="150000"/>
              </a:lnSpc>
              <a:buFont typeface="Wingdings" panose="05000000000000000000" pitchFamily="2" charset="2"/>
              <a:buChar char="Ø"/>
            </a:pPr>
            <a:r>
              <a:rPr lang="en-US" sz="1200" dirty="0">
                <a:solidFill>
                  <a:schemeClr val="tx1"/>
                </a:solidFill>
              </a:rPr>
              <a:t>The submission file must contain two columns</a:t>
            </a:r>
          </a:p>
          <a:p>
            <a:pPr marL="1200150" lvl="2" indent="-285750">
              <a:lnSpc>
                <a:spcPct val="150000"/>
              </a:lnSpc>
              <a:buFont typeface="Wingdings" panose="05000000000000000000" pitchFamily="2" charset="2"/>
              <a:buChar char="Ø"/>
            </a:pPr>
            <a:r>
              <a:rPr lang="en-US" sz="1200" b="1" i="1" dirty="0" err="1">
                <a:solidFill>
                  <a:schemeClr val="tx1"/>
                </a:solidFill>
              </a:rPr>
              <a:t>work_item</a:t>
            </a:r>
            <a:r>
              <a:rPr lang="en-US" sz="1200" dirty="0">
                <a:solidFill>
                  <a:schemeClr val="tx1"/>
                </a:solidFill>
              </a:rPr>
              <a:t> containing the unique identification of the work item for which you are predicting the lead time.</a:t>
            </a:r>
          </a:p>
          <a:p>
            <a:pPr marL="1200150" lvl="2" indent="-285750">
              <a:lnSpc>
                <a:spcPct val="150000"/>
              </a:lnSpc>
              <a:buFont typeface="Wingdings" panose="05000000000000000000" pitchFamily="2" charset="2"/>
              <a:buChar char="Ø"/>
            </a:pPr>
            <a:r>
              <a:rPr lang="en-US" sz="1200" b="1" i="1" dirty="0" err="1">
                <a:solidFill>
                  <a:schemeClr val="tx1"/>
                </a:solidFill>
              </a:rPr>
              <a:t>lead_time</a:t>
            </a:r>
            <a:r>
              <a:rPr lang="en-US" sz="1200" dirty="0">
                <a:solidFill>
                  <a:schemeClr val="tx1"/>
                </a:solidFill>
              </a:rPr>
              <a:t> containing the (calendar) days since creation of the work item, expressed as a positive float.</a:t>
            </a:r>
            <a:endParaRPr lang="en-US" sz="1200" b="1" dirty="0">
              <a:solidFill>
                <a:schemeClr val="accent4"/>
              </a:solidFill>
            </a:endParaRPr>
          </a:p>
          <a:p>
            <a:pPr marL="742950" lvl="1" indent="-285750">
              <a:lnSpc>
                <a:spcPct val="150000"/>
              </a:lnSpc>
              <a:buFont typeface="Wingdings" panose="05000000000000000000" pitchFamily="2" charset="2"/>
              <a:buChar char="Ø"/>
            </a:pPr>
            <a:r>
              <a:rPr lang="en-US" sz="1200" dirty="0">
                <a:solidFill>
                  <a:schemeClr val="tx1"/>
                </a:solidFill>
              </a:rPr>
              <a:t>The submission file must be provided as a single comma-separated file, containing</a:t>
            </a:r>
          </a:p>
          <a:p>
            <a:pPr marL="1200150" lvl="2" indent="-285750">
              <a:lnSpc>
                <a:spcPct val="150000"/>
              </a:lnSpc>
              <a:buFont typeface="Wingdings" panose="05000000000000000000" pitchFamily="2" charset="2"/>
              <a:buChar char="Ø"/>
            </a:pPr>
            <a:r>
              <a:rPr lang="en-US" sz="1200" dirty="0">
                <a:solidFill>
                  <a:schemeClr val="tx1"/>
                </a:solidFill>
              </a:rPr>
              <a:t>A header line with the column names</a:t>
            </a:r>
          </a:p>
          <a:p>
            <a:pPr marL="1200150" lvl="2" indent="-285750">
              <a:lnSpc>
                <a:spcPct val="150000"/>
              </a:lnSpc>
              <a:buFont typeface="Wingdings" panose="05000000000000000000" pitchFamily="2" charset="2"/>
              <a:buChar char="Ø"/>
            </a:pPr>
            <a:r>
              <a:rPr lang="en-US" sz="1200" dirty="0">
                <a:solidFill>
                  <a:schemeClr val="tx1"/>
                </a:solidFill>
              </a:rPr>
              <a:t>One line per work item to be predicted</a:t>
            </a:r>
          </a:p>
          <a:p>
            <a:pPr>
              <a:lnSpc>
                <a:spcPct val="200000"/>
              </a:lnSpc>
            </a:pPr>
            <a:r>
              <a:rPr lang="en-US" sz="1200" b="1" dirty="0"/>
              <a:t>Evaluation method:</a:t>
            </a:r>
          </a:p>
          <a:p>
            <a:pPr marL="742950" lvl="1" indent="-285750">
              <a:lnSpc>
                <a:spcPct val="150000"/>
              </a:lnSpc>
              <a:buFont typeface="Wingdings" panose="05000000000000000000" pitchFamily="2" charset="2"/>
              <a:buChar char="Ø"/>
            </a:pPr>
            <a:r>
              <a:rPr lang="en-US" sz="1200" dirty="0"/>
              <a:t>Submissions are evaluated on the Root Mean Squared Logarithmic Error (RMSLE), which is calculated as</a:t>
            </a:r>
          </a:p>
          <a:p>
            <a:pPr marL="742950" lvl="1" indent="-285750">
              <a:lnSpc>
                <a:spcPct val="150000"/>
              </a:lnSpc>
              <a:buFont typeface="Wingdings" panose="05000000000000000000" pitchFamily="2" charset="2"/>
              <a:buChar char="Ø"/>
            </a:pPr>
            <a:endParaRPr lang="en-US" sz="1200" dirty="0"/>
          </a:p>
          <a:p>
            <a:pPr marL="742950" lvl="1" indent="-285750">
              <a:lnSpc>
                <a:spcPct val="150000"/>
              </a:lnSpc>
              <a:buFont typeface="Wingdings" panose="05000000000000000000" pitchFamily="2" charset="2"/>
              <a:buChar char="Ø"/>
            </a:pPr>
            <a:endParaRPr lang="en-US" sz="1200" dirty="0"/>
          </a:p>
          <a:p>
            <a:pPr marL="742950" lvl="1" indent="-285750">
              <a:lnSpc>
                <a:spcPct val="150000"/>
              </a:lnSpc>
              <a:buFont typeface="Wingdings" panose="05000000000000000000" pitchFamily="2" charset="2"/>
              <a:buChar char="Ø"/>
            </a:pPr>
            <a:endParaRPr lang="en-US" sz="1200" dirty="0"/>
          </a:p>
          <a:p>
            <a:pPr marL="742950" lvl="1" indent="-285750">
              <a:lnSpc>
                <a:spcPct val="150000"/>
              </a:lnSpc>
              <a:buFont typeface="Wingdings" panose="05000000000000000000" pitchFamily="2" charset="2"/>
              <a:buChar char="Ø"/>
            </a:pPr>
            <a:endParaRPr lang="en-US" sz="1200" dirty="0"/>
          </a:p>
          <a:p>
            <a:pPr marL="742950" lvl="1" indent="-285750">
              <a:lnSpc>
                <a:spcPct val="150000"/>
              </a:lnSpc>
              <a:buFont typeface="Wingdings" panose="05000000000000000000" pitchFamily="2" charset="2"/>
              <a:buChar char="Ø"/>
            </a:pPr>
            <a:r>
              <a:rPr lang="en-US" sz="1200" dirty="0"/>
              <a:t>Submission not containing all the work items to be predicted will not be considered for evaluation</a:t>
            </a:r>
          </a:p>
          <a:p>
            <a:pPr>
              <a:lnSpc>
                <a:spcPct val="200000"/>
              </a:lnSpc>
            </a:pPr>
            <a:endParaRPr lang="en-US" sz="1200" dirty="0"/>
          </a:p>
        </p:txBody>
      </p:sp>
      <p:sp>
        <p:nvSpPr>
          <p:cNvPr id="7" name="Title 3">
            <a:extLst>
              <a:ext uri="{FF2B5EF4-FFF2-40B4-BE49-F238E27FC236}">
                <a16:creationId xmlns:a16="http://schemas.microsoft.com/office/drawing/2014/main" id="{E28F2930-C01F-4540-999B-DEF80043696F}"/>
              </a:ext>
            </a:extLst>
          </p:cNvPr>
          <p:cNvSpPr txBox="1">
            <a:spLocks/>
          </p:cNvSpPr>
          <p:nvPr/>
        </p:nvSpPr>
        <p:spPr>
          <a:xfrm>
            <a:off x="584448" y="484188"/>
            <a:ext cx="10776520" cy="433387"/>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sz="2600" kern="1200">
                <a:solidFill>
                  <a:schemeClr val="tx2"/>
                </a:solidFill>
                <a:latin typeface="+mj-lt"/>
                <a:ea typeface="+mj-ea"/>
                <a:cs typeface="+mj-cs"/>
              </a:defRPr>
            </a:lvl1pPr>
          </a:lstStyle>
          <a:p>
            <a:r>
              <a:rPr lang="en-US" sz="2800" b="1" dirty="0"/>
              <a:t>Submission &amp; evaluation of your predictions</a:t>
            </a:r>
            <a:endParaRPr lang="en-US" b="1" dirty="0"/>
          </a:p>
        </p:txBody>
      </p:sp>
      <p:pic>
        <p:nvPicPr>
          <p:cNvPr id="2" name="Picture 1">
            <a:extLst>
              <a:ext uri="{FF2B5EF4-FFF2-40B4-BE49-F238E27FC236}">
                <a16:creationId xmlns:a16="http://schemas.microsoft.com/office/drawing/2014/main" id="{3AC9CCDD-7EEA-4C04-8386-9924A085F25B}"/>
              </a:ext>
            </a:extLst>
          </p:cNvPr>
          <p:cNvPicPr>
            <a:picLocks noChangeAspect="1"/>
          </p:cNvPicPr>
          <p:nvPr/>
        </p:nvPicPr>
        <p:blipFill>
          <a:blip r:embed="rId2"/>
          <a:stretch>
            <a:fillRect/>
          </a:stretch>
        </p:blipFill>
        <p:spPr>
          <a:xfrm>
            <a:off x="1415480" y="4221088"/>
            <a:ext cx="3448050" cy="1110233"/>
          </a:xfrm>
          <a:prstGeom prst="rect">
            <a:avLst/>
          </a:prstGeom>
        </p:spPr>
      </p:pic>
      <p:sp>
        <p:nvSpPr>
          <p:cNvPr id="6" name="TextBox 5">
            <a:extLst>
              <a:ext uri="{FF2B5EF4-FFF2-40B4-BE49-F238E27FC236}">
                <a16:creationId xmlns:a16="http://schemas.microsoft.com/office/drawing/2014/main" id="{9B3A84D7-6CE5-4EB7-B497-91374A684401}"/>
              </a:ext>
            </a:extLst>
          </p:cNvPr>
          <p:cNvSpPr txBox="1"/>
          <p:nvPr/>
        </p:nvSpPr>
        <p:spPr>
          <a:xfrm>
            <a:off x="5197152" y="4606530"/>
            <a:ext cx="1551112" cy="276999"/>
          </a:xfrm>
          <a:prstGeom prst="rect">
            <a:avLst/>
          </a:prstGeom>
          <a:noFill/>
        </p:spPr>
        <p:txBody>
          <a:bodyPr wrap="square" rtlCol="0">
            <a:spAutoFit/>
          </a:bodyPr>
          <a:lstStyle/>
          <a:p>
            <a:r>
              <a:rPr lang="nl-BE" sz="1200" dirty="0"/>
              <a:t>where</a:t>
            </a:r>
          </a:p>
        </p:txBody>
      </p:sp>
      <p:pic>
        <p:nvPicPr>
          <p:cNvPr id="8" name="Picture 7">
            <a:extLst>
              <a:ext uri="{FF2B5EF4-FFF2-40B4-BE49-F238E27FC236}">
                <a16:creationId xmlns:a16="http://schemas.microsoft.com/office/drawing/2014/main" id="{6F94CA6A-DBC7-4ED2-B963-3D3ADF695F22}"/>
              </a:ext>
            </a:extLst>
          </p:cNvPr>
          <p:cNvPicPr>
            <a:picLocks noChangeAspect="1"/>
          </p:cNvPicPr>
          <p:nvPr/>
        </p:nvPicPr>
        <p:blipFill>
          <a:blip r:embed="rId3"/>
          <a:stretch>
            <a:fillRect/>
          </a:stretch>
        </p:blipFill>
        <p:spPr>
          <a:xfrm>
            <a:off x="5972708" y="4292591"/>
            <a:ext cx="409575" cy="904875"/>
          </a:xfrm>
          <a:prstGeom prst="rect">
            <a:avLst/>
          </a:prstGeom>
        </p:spPr>
      </p:pic>
      <p:sp>
        <p:nvSpPr>
          <p:cNvPr id="9" name="TextBox 8">
            <a:extLst>
              <a:ext uri="{FF2B5EF4-FFF2-40B4-BE49-F238E27FC236}">
                <a16:creationId xmlns:a16="http://schemas.microsoft.com/office/drawing/2014/main" id="{26650900-77FB-4E4F-B859-A8AB1A9ED949}"/>
              </a:ext>
            </a:extLst>
          </p:cNvPr>
          <p:cNvSpPr txBox="1"/>
          <p:nvPr/>
        </p:nvSpPr>
        <p:spPr>
          <a:xfrm>
            <a:off x="6382283" y="4311061"/>
            <a:ext cx="3578545" cy="276999"/>
          </a:xfrm>
          <a:prstGeom prst="rect">
            <a:avLst/>
          </a:prstGeom>
          <a:noFill/>
        </p:spPr>
        <p:txBody>
          <a:bodyPr wrap="square" rtlCol="0">
            <a:spAutoFit/>
          </a:bodyPr>
          <a:lstStyle/>
          <a:p>
            <a:r>
              <a:rPr lang="nl-BE" sz="1200" dirty="0"/>
              <a:t>is the number of work items to be predicted</a:t>
            </a:r>
          </a:p>
        </p:txBody>
      </p:sp>
      <p:sp>
        <p:nvSpPr>
          <p:cNvPr id="10" name="TextBox 9">
            <a:extLst>
              <a:ext uri="{FF2B5EF4-FFF2-40B4-BE49-F238E27FC236}">
                <a16:creationId xmlns:a16="http://schemas.microsoft.com/office/drawing/2014/main" id="{73280060-A5A8-432F-86C9-97026DB2CCD1}"/>
              </a:ext>
            </a:extLst>
          </p:cNvPr>
          <p:cNvSpPr txBox="1"/>
          <p:nvPr/>
        </p:nvSpPr>
        <p:spPr>
          <a:xfrm>
            <a:off x="6388335" y="4624999"/>
            <a:ext cx="3578545" cy="276999"/>
          </a:xfrm>
          <a:prstGeom prst="rect">
            <a:avLst/>
          </a:prstGeom>
          <a:noFill/>
        </p:spPr>
        <p:txBody>
          <a:bodyPr wrap="square" rtlCol="0">
            <a:spAutoFit/>
          </a:bodyPr>
          <a:lstStyle/>
          <a:p>
            <a:r>
              <a:rPr lang="nl-BE" sz="1200" dirty="0"/>
              <a:t>is your predicted lead time</a:t>
            </a:r>
          </a:p>
        </p:txBody>
      </p:sp>
      <p:sp>
        <p:nvSpPr>
          <p:cNvPr id="11" name="TextBox 10">
            <a:extLst>
              <a:ext uri="{FF2B5EF4-FFF2-40B4-BE49-F238E27FC236}">
                <a16:creationId xmlns:a16="http://schemas.microsoft.com/office/drawing/2014/main" id="{3C427EBA-6C18-475A-8756-C6324D68AA4E}"/>
              </a:ext>
            </a:extLst>
          </p:cNvPr>
          <p:cNvSpPr txBox="1"/>
          <p:nvPr/>
        </p:nvSpPr>
        <p:spPr>
          <a:xfrm>
            <a:off x="6382283" y="4911232"/>
            <a:ext cx="3578545" cy="276999"/>
          </a:xfrm>
          <a:prstGeom prst="rect">
            <a:avLst/>
          </a:prstGeom>
          <a:noFill/>
        </p:spPr>
        <p:txBody>
          <a:bodyPr wrap="square" rtlCol="0">
            <a:spAutoFit/>
          </a:bodyPr>
          <a:lstStyle/>
          <a:p>
            <a:r>
              <a:rPr lang="nl-BE" sz="1200" dirty="0"/>
              <a:t>is your actual lead time</a:t>
            </a:r>
          </a:p>
        </p:txBody>
      </p:sp>
      <p:sp>
        <p:nvSpPr>
          <p:cNvPr id="13" name="Rectangle: Rounded Corners 12">
            <a:extLst>
              <a:ext uri="{FF2B5EF4-FFF2-40B4-BE49-F238E27FC236}">
                <a16:creationId xmlns:a16="http://schemas.microsoft.com/office/drawing/2014/main" id="{03C19182-6503-4C25-A3F1-33C56BCBBDCE}"/>
              </a:ext>
            </a:extLst>
          </p:cNvPr>
          <p:cNvSpPr/>
          <p:nvPr/>
        </p:nvSpPr>
        <p:spPr>
          <a:xfrm>
            <a:off x="12432704" y="484188"/>
            <a:ext cx="1575792" cy="57658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Gautam</a:t>
            </a:r>
          </a:p>
        </p:txBody>
      </p:sp>
    </p:spTree>
    <p:extLst>
      <p:ext uri="{BB962C8B-B14F-4D97-AF65-F5344CB8AC3E}">
        <p14:creationId xmlns:p14="http://schemas.microsoft.com/office/powerpoint/2010/main" val="1214165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84448" y="1268760"/>
            <a:ext cx="10800000" cy="4968552"/>
          </a:xfrm>
          <a:prstGeom prst="rect">
            <a:avLst/>
          </a:prstGeom>
        </p:spPr>
        <p:style>
          <a:lnRef idx="2">
            <a:schemeClr val="dk1"/>
          </a:lnRef>
          <a:fillRef idx="1">
            <a:schemeClr val="lt1"/>
          </a:fillRef>
          <a:effectRef idx="0">
            <a:schemeClr val="dk1"/>
          </a:effectRef>
          <a:fontRef idx="minor">
            <a:schemeClr val="dk1"/>
          </a:fontRef>
        </p:style>
        <p:txBody>
          <a:bodyPr wrap="square" rtlCol="0">
            <a:noAutofit/>
          </a:bodyPr>
          <a:lstStyle/>
          <a:p>
            <a:pPr>
              <a:lnSpc>
                <a:spcPct val="200000"/>
              </a:lnSpc>
            </a:pPr>
            <a:r>
              <a:rPr lang="en-US" sz="1200" b="1" dirty="0">
                <a:solidFill>
                  <a:schemeClr val="tx1"/>
                </a:solidFill>
              </a:rPr>
              <a:t>Data Science Challenge website Demo</a:t>
            </a:r>
            <a:endParaRPr lang="en-US" sz="1200" b="1" dirty="0">
              <a:solidFill>
                <a:srgbClr val="FF0000"/>
              </a:solidFill>
            </a:endParaRPr>
          </a:p>
          <a:p>
            <a:pPr lvl="1">
              <a:lnSpc>
                <a:spcPct val="150000"/>
              </a:lnSpc>
            </a:pPr>
            <a:endParaRPr lang="en-US" sz="1200" dirty="0"/>
          </a:p>
        </p:txBody>
      </p:sp>
      <p:sp>
        <p:nvSpPr>
          <p:cNvPr id="7" name="Title 3">
            <a:extLst>
              <a:ext uri="{FF2B5EF4-FFF2-40B4-BE49-F238E27FC236}">
                <a16:creationId xmlns:a16="http://schemas.microsoft.com/office/drawing/2014/main" id="{E28F2930-C01F-4540-999B-DEF80043696F}"/>
              </a:ext>
            </a:extLst>
          </p:cNvPr>
          <p:cNvSpPr txBox="1">
            <a:spLocks/>
          </p:cNvSpPr>
          <p:nvPr/>
        </p:nvSpPr>
        <p:spPr>
          <a:xfrm>
            <a:off x="584448" y="484188"/>
            <a:ext cx="10776520" cy="433387"/>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sz="2600" kern="1200">
                <a:solidFill>
                  <a:schemeClr val="tx2"/>
                </a:solidFill>
                <a:latin typeface="+mj-lt"/>
                <a:ea typeface="+mj-ea"/>
                <a:cs typeface="+mj-cs"/>
              </a:defRPr>
            </a:lvl1pPr>
          </a:lstStyle>
          <a:p>
            <a:r>
              <a:rPr lang="en-US" sz="2800" b="1" dirty="0"/>
              <a:t>Submission &amp; evaluation of your code &amp; model</a:t>
            </a:r>
            <a:endParaRPr lang="en-US" b="1" dirty="0"/>
          </a:p>
        </p:txBody>
      </p:sp>
      <p:sp>
        <p:nvSpPr>
          <p:cNvPr id="5" name="Rectangle: Rounded Corners 4">
            <a:extLst>
              <a:ext uri="{FF2B5EF4-FFF2-40B4-BE49-F238E27FC236}">
                <a16:creationId xmlns:a16="http://schemas.microsoft.com/office/drawing/2014/main" id="{8C318B5D-B1F9-4E02-A097-B983768E0A7C}"/>
              </a:ext>
            </a:extLst>
          </p:cNvPr>
          <p:cNvSpPr/>
          <p:nvPr/>
        </p:nvSpPr>
        <p:spPr>
          <a:xfrm>
            <a:off x="12288688" y="484188"/>
            <a:ext cx="1575792" cy="57658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Daniel</a:t>
            </a:r>
          </a:p>
        </p:txBody>
      </p:sp>
      <p:pic>
        <p:nvPicPr>
          <p:cNvPr id="2" name="Picture 1">
            <a:extLst>
              <a:ext uri="{FF2B5EF4-FFF2-40B4-BE49-F238E27FC236}">
                <a16:creationId xmlns:a16="http://schemas.microsoft.com/office/drawing/2014/main" id="{78043E10-F72C-4349-8AC6-9960A1A74619}"/>
              </a:ext>
            </a:extLst>
          </p:cNvPr>
          <p:cNvPicPr>
            <a:picLocks noChangeAspect="1"/>
          </p:cNvPicPr>
          <p:nvPr/>
        </p:nvPicPr>
        <p:blipFill>
          <a:blip r:embed="rId2"/>
          <a:stretch>
            <a:fillRect/>
          </a:stretch>
        </p:blipFill>
        <p:spPr>
          <a:xfrm>
            <a:off x="2207568" y="1772816"/>
            <a:ext cx="7776864" cy="4164149"/>
          </a:xfrm>
          <a:prstGeom prst="rect">
            <a:avLst/>
          </a:prstGeom>
        </p:spPr>
      </p:pic>
    </p:spTree>
    <p:extLst>
      <p:ext uri="{BB962C8B-B14F-4D97-AF65-F5344CB8AC3E}">
        <p14:creationId xmlns:p14="http://schemas.microsoft.com/office/powerpoint/2010/main" val="2919349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5407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 Placeholder 31">
            <a:extLst>
              <a:ext uri="{FF2B5EF4-FFF2-40B4-BE49-F238E27FC236}">
                <a16:creationId xmlns:a16="http://schemas.microsoft.com/office/drawing/2014/main" id="{9E6C3BF7-14BF-453F-826B-7287C752C9BF}"/>
              </a:ext>
            </a:extLst>
          </p:cNvPr>
          <p:cNvSpPr>
            <a:spLocks noGrp="1"/>
          </p:cNvSpPr>
          <p:nvPr>
            <p:ph type="body" sz="quarter" idx="38"/>
          </p:nvPr>
        </p:nvSpPr>
        <p:spPr>
          <a:xfrm>
            <a:off x="6312024" y="1538590"/>
            <a:ext cx="5076000" cy="323927"/>
          </a:xfrm>
        </p:spPr>
        <p:txBody>
          <a:bodyPr/>
          <a:lstStyle/>
          <a:p>
            <a:pPr>
              <a:lnSpc>
                <a:spcPct val="150000"/>
              </a:lnSpc>
            </a:pPr>
            <a:r>
              <a:rPr lang="en-US" sz="1600" b="1" dirty="0"/>
              <a:t>What is lead time?</a:t>
            </a:r>
          </a:p>
        </p:txBody>
      </p:sp>
      <p:sp>
        <p:nvSpPr>
          <p:cNvPr id="31" name="Title 30">
            <a:extLst>
              <a:ext uri="{FF2B5EF4-FFF2-40B4-BE49-F238E27FC236}">
                <a16:creationId xmlns:a16="http://schemas.microsoft.com/office/drawing/2014/main" id="{E5B481ED-527F-41B3-8825-E425AE3D427A}"/>
              </a:ext>
            </a:extLst>
          </p:cNvPr>
          <p:cNvSpPr>
            <a:spLocks noGrp="1"/>
          </p:cNvSpPr>
          <p:nvPr>
            <p:ph type="title"/>
          </p:nvPr>
        </p:nvSpPr>
        <p:spPr/>
        <p:txBody>
          <a:bodyPr/>
          <a:lstStyle/>
          <a:p>
            <a:r>
              <a:rPr lang="en-US" dirty="0"/>
              <a:t>Agenda</a:t>
            </a:r>
          </a:p>
        </p:txBody>
      </p:sp>
      <p:sp>
        <p:nvSpPr>
          <p:cNvPr id="18" name="Text Placeholder 31">
            <a:extLst>
              <a:ext uri="{FF2B5EF4-FFF2-40B4-BE49-F238E27FC236}">
                <a16:creationId xmlns:a16="http://schemas.microsoft.com/office/drawing/2014/main" id="{9E6C3BF7-14BF-453F-826B-7287C752C9BF}"/>
              </a:ext>
            </a:extLst>
          </p:cNvPr>
          <p:cNvSpPr>
            <a:spLocks noGrp="1"/>
          </p:cNvSpPr>
          <p:nvPr>
            <p:ph type="body" sz="quarter" idx="32"/>
          </p:nvPr>
        </p:nvSpPr>
        <p:spPr>
          <a:xfrm>
            <a:off x="6096000" y="768666"/>
            <a:ext cx="5076000" cy="323927"/>
          </a:xfrm>
        </p:spPr>
        <p:txBody>
          <a:bodyPr/>
          <a:lstStyle/>
          <a:p>
            <a:pPr>
              <a:lnSpc>
                <a:spcPct val="150000"/>
              </a:lnSpc>
            </a:pPr>
            <a:r>
              <a:rPr lang="en-US" sz="1600" b="1" dirty="0"/>
              <a:t>Challenge use case</a:t>
            </a:r>
            <a:endParaRPr lang="en-US" b="1" dirty="0"/>
          </a:p>
        </p:txBody>
      </p:sp>
      <p:sp>
        <p:nvSpPr>
          <p:cNvPr id="37" name="Text Placeholder 31">
            <a:extLst>
              <a:ext uri="{FF2B5EF4-FFF2-40B4-BE49-F238E27FC236}">
                <a16:creationId xmlns:a16="http://schemas.microsoft.com/office/drawing/2014/main" id="{9E6C3BF7-14BF-453F-826B-7287C752C9BF}"/>
              </a:ext>
            </a:extLst>
          </p:cNvPr>
          <p:cNvSpPr>
            <a:spLocks noGrp="1"/>
          </p:cNvSpPr>
          <p:nvPr>
            <p:ph type="body" sz="quarter" idx="39"/>
          </p:nvPr>
        </p:nvSpPr>
        <p:spPr>
          <a:xfrm>
            <a:off x="6528048" y="2308514"/>
            <a:ext cx="5076000" cy="323927"/>
          </a:xfrm>
        </p:spPr>
        <p:txBody>
          <a:bodyPr/>
          <a:lstStyle/>
          <a:p>
            <a:pPr>
              <a:lnSpc>
                <a:spcPct val="150000"/>
              </a:lnSpc>
            </a:pPr>
            <a:r>
              <a:rPr lang="en-US" sz="1600" b="1" dirty="0">
                <a:solidFill>
                  <a:schemeClr val="tx1"/>
                </a:solidFill>
              </a:rPr>
              <a:t>Context of the dataset</a:t>
            </a:r>
          </a:p>
        </p:txBody>
      </p:sp>
      <p:sp>
        <p:nvSpPr>
          <p:cNvPr id="41" name="Text Placeholder 31">
            <a:extLst>
              <a:ext uri="{FF2B5EF4-FFF2-40B4-BE49-F238E27FC236}">
                <a16:creationId xmlns:a16="http://schemas.microsoft.com/office/drawing/2014/main" id="{9E6C3BF7-14BF-453F-826B-7287C752C9BF}"/>
              </a:ext>
            </a:extLst>
          </p:cNvPr>
          <p:cNvSpPr>
            <a:spLocks noGrp="1"/>
          </p:cNvSpPr>
          <p:nvPr>
            <p:ph type="body" sz="quarter" idx="41"/>
          </p:nvPr>
        </p:nvSpPr>
        <p:spPr>
          <a:xfrm>
            <a:off x="6901866" y="3104438"/>
            <a:ext cx="5076000" cy="323927"/>
          </a:xfrm>
        </p:spPr>
        <p:txBody>
          <a:bodyPr/>
          <a:lstStyle/>
          <a:p>
            <a:pPr>
              <a:lnSpc>
                <a:spcPct val="150000"/>
              </a:lnSpc>
            </a:pPr>
            <a:r>
              <a:rPr lang="en-US" sz="1600" b="1" dirty="0">
                <a:solidFill>
                  <a:schemeClr val="tx1"/>
                </a:solidFill>
              </a:rPr>
              <a:t>Challenge timeline</a:t>
            </a:r>
            <a:endParaRPr lang="en-US" b="1" dirty="0">
              <a:solidFill>
                <a:schemeClr val="tx1"/>
              </a:solidFill>
            </a:endParaRPr>
          </a:p>
        </p:txBody>
      </p:sp>
      <p:sp>
        <p:nvSpPr>
          <p:cNvPr id="43" name="Text Placeholder 31">
            <a:extLst>
              <a:ext uri="{FF2B5EF4-FFF2-40B4-BE49-F238E27FC236}">
                <a16:creationId xmlns:a16="http://schemas.microsoft.com/office/drawing/2014/main" id="{9E6C3BF7-14BF-453F-826B-7287C752C9BF}"/>
              </a:ext>
            </a:extLst>
          </p:cNvPr>
          <p:cNvSpPr>
            <a:spLocks noGrp="1"/>
          </p:cNvSpPr>
          <p:nvPr>
            <p:ph type="body" sz="quarter" idx="42"/>
          </p:nvPr>
        </p:nvSpPr>
        <p:spPr>
          <a:xfrm>
            <a:off x="7100223" y="3843440"/>
            <a:ext cx="5076000" cy="323927"/>
          </a:xfrm>
        </p:spPr>
        <p:txBody>
          <a:bodyPr/>
          <a:lstStyle/>
          <a:p>
            <a:pPr>
              <a:lnSpc>
                <a:spcPct val="150000"/>
              </a:lnSpc>
            </a:pPr>
            <a:r>
              <a:rPr lang="en-US" sz="1600" b="1" dirty="0"/>
              <a:t>Challenge rules</a:t>
            </a:r>
            <a:endParaRPr lang="en-US" b="1" dirty="0"/>
          </a:p>
        </p:txBody>
      </p:sp>
      <p:sp>
        <p:nvSpPr>
          <p:cNvPr id="45" name="Text Placeholder 31">
            <a:extLst>
              <a:ext uri="{FF2B5EF4-FFF2-40B4-BE49-F238E27FC236}">
                <a16:creationId xmlns:a16="http://schemas.microsoft.com/office/drawing/2014/main" id="{9E6C3BF7-14BF-453F-826B-7287C752C9BF}"/>
              </a:ext>
            </a:extLst>
          </p:cNvPr>
          <p:cNvSpPr>
            <a:spLocks noGrp="1"/>
          </p:cNvSpPr>
          <p:nvPr>
            <p:ph type="body" sz="quarter" idx="4294967295"/>
          </p:nvPr>
        </p:nvSpPr>
        <p:spPr>
          <a:xfrm>
            <a:off x="7351634" y="4680361"/>
            <a:ext cx="4176464" cy="323850"/>
          </a:xfrm>
        </p:spPr>
        <p:txBody>
          <a:bodyPr>
            <a:normAutofit fontScale="92500" lnSpcReduction="10000"/>
          </a:bodyPr>
          <a:lstStyle/>
          <a:p>
            <a:pPr>
              <a:lnSpc>
                <a:spcPct val="150000"/>
              </a:lnSpc>
            </a:pPr>
            <a:r>
              <a:rPr lang="en-US" b="1" dirty="0"/>
              <a:t>Submission and evaluation</a:t>
            </a:r>
          </a:p>
        </p:txBody>
      </p:sp>
      <p:sp>
        <p:nvSpPr>
          <p:cNvPr id="22" name="Retângulo 43">
            <a:extLst>
              <a:ext uri="{FF2B5EF4-FFF2-40B4-BE49-F238E27FC236}">
                <a16:creationId xmlns:a16="http://schemas.microsoft.com/office/drawing/2014/main" id="{4DFCE54E-ED0A-48E4-8AF9-6E506E7F6F6F}"/>
              </a:ext>
            </a:extLst>
          </p:cNvPr>
          <p:cNvSpPr/>
          <p:nvPr/>
        </p:nvSpPr>
        <p:spPr>
          <a:xfrm>
            <a:off x="6096000" y="6521367"/>
            <a:ext cx="250390"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2</a:t>
            </a:fld>
            <a:endParaRPr lang="en-US" sz="800" dirty="0">
              <a:solidFill>
                <a:prstClr val="black">
                  <a:lumMod val="50000"/>
                  <a:lumOff val="50000"/>
                </a:prstClr>
              </a:solidFill>
              <a:cs typeface="Arial" panose="020B0604020202020204" pitchFamily="34" charset="0"/>
            </a:endParaRPr>
          </a:p>
        </p:txBody>
      </p:sp>
      <p:cxnSp>
        <p:nvCxnSpPr>
          <p:cNvPr id="24" name="Conector reto 49">
            <a:extLst>
              <a:ext uri="{FF2B5EF4-FFF2-40B4-BE49-F238E27FC236}">
                <a16:creationId xmlns:a16="http://schemas.microsoft.com/office/drawing/2014/main" id="{0241615C-A133-47A7-84DF-2566BE3BE891}"/>
              </a:ext>
            </a:extLst>
          </p:cNvPr>
          <p:cNvCxnSpPr>
            <a:cxnSpLocks/>
          </p:cNvCxnSpPr>
          <p:nvPr/>
        </p:nvCxnSpPr>
        <p:spPr>
          <a:xfrm flipV="1">
            <a:off x="3355062" y="6551301"/>
            <a:ext cx="0" cy="155576"/>
          </a:xfrm>
          <a:prstGeom prst="line">
            <a:avLst/>
          </a:prstGeom>
          <a:solidFill>
            <a:schemeClr val="tx1"/>
          </a:solidFill>
          <a:ln w="12700" cap="rnd">
            <a:solidFill>
              <a:srgbClr val="0070AD"/>
            </a:solidFill>
            <a:round/>
          </a:ln>
        </p:spPr>
        <p:style>
          <a:lnRef idx="1">
            <a:schemeClr val="accent1"/>
          </a:lnRef>
          <a:fillRef idx="0">
            <a:schemeClr val="accent1"/>
          </a:fillRef>
          <a:effectRef idx="0">
            <a:schemeClr val="accent1"/>
          </a:effectRef>
          <a:fontRef idx="minor">
            <a:schemeClr val="tx1"/>
          </a:fontRef>
        </p:style>
      </p:cxnSp>
      <p:sp>
        <p:nvSpPr>
          <p:cNvPr id="20" name="Oval 20">
            <a:extLst>
              <a:ext uri="{FF2B5EF4-FFF2-40B4-BE49-F238E27FC236}">
                <a16:creationId xmlns:a16="http://schemas.microsoft.com/office/drawing/2014/main" id="{4F0142AD-298C-4A60-9F24-035D4F3F07D0}"/>
              </a:ext>
            </a:extLst>
          </p:cNvPr>
          <p:cNvSpPr/>
          <p:nvPr/>
        </p:nvSpPr>
        <p:spPr>
          <a:xfrm>
            <a:off x="5159870" y="725958"/>
            <a:ext cx="720000" cy="612000"/>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8EDD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01</a:t>
            </a:r>
          </a:p>
        </p:txBody>
      </p:sp>
      <p:sp>
        <p:nvSpPr>
          <p:cNvPr id="19" name="Oval 20">
            <a:extLst>
              <a:ext uri="{FF2B5EF4-FFF2-40B4-BE49-F238E27FC236}">
                <a16:creationId xmlns:a16="http://schemas.microsoft.com/office/drawing/2014/main" id="{4F0142AD-298C-4A60-9F24-035D4F3F07D0}"/>
              </a:ext>
            </a:extLst>
          </p:cNvPr>
          <p:cNvSpPr/>
          <p:nvPr/>
        </p:nvSpPr>
        <p:spPr>
          <a:xfrm>
            <a:off x="5340454" y="1506513"/>
            <a:ext cx="720000" cy="612000"/>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26B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02</a:t>
            </a:r>
          </a:p>
        </p:txBody>
      </p:sp>
      <p:sp>
        <p:nvSpPr>
          <p:cNvPr id="36" name="Oval 20">
            <a:extLst>
              <a:ext uri="{FF2B5EF4-FFF2-40B4-BE49-F238E27FC236}">
                <a16:creationId xmlns:a16="http://schemas.microsoft.com/office/drawing/2014/main" id="{4F0142AD-298C-4A60-9F24-035D4F3F07D0}"/>
              </a:ext>
            </a:extLst>
          </p:cNvPr>
          <p:cNvSpPr/>
          <p:nvPr/>
        </p:nvSpPr>
        <p:spPr>
          <a:xfrm>
            <a:off x="5556478" y="2287068"/>
            <a:ext cx="720000" cy="612000"/>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63D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03</a:t>
            </a:r>
          </a:p>
        </p:txBody>
      </p:sp>
      <p:sp>
        <p:nvSpPr>
          <p:cNvPr id="38" name="Oval 20">
            <a:extLst>
              <a:ext uri="{FF2B5EF4-FFF2-40B4-BE49-F238E27FC236}">
                <a16:creationId xmlns:a16="http://schemas.microsoft.com/office/drawing/2014/main" id="{4F0142AD-298C-4A60-9F24-035D4F3F07D0}"/>
              </a:ext>
            </a:extLst>
          </p:cNvPr>
          <p:cNvSpPr/>
          <p:nvPr/>
        </p:nvSpPr>
        <p:spPr>
          <a:xfrm>
            <a:off x="5772502" y="3067623"/>
            <a:ext cx="720000" cy="612000"/>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52A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04</a:t>
            </a:r>
          </a:p>
        </p:txBody>
      </p:sp>
      <p:sp>
        <p:nvSpPr>
          <p:cNvPr id="40" name="Oval 20">
            <a:extLst>
              <a:ext uri="{FF2B5EF4-FFF2-40B4-BE49-F238E27FC236}">
                <a16:creationId xmlns:a16="http://schemas.microsoft.com/office/drawing/2014/main" id="{4F0142AD-298C-4A60-9F24-035D4F3F07D0}"/>
              </a:ext>
            </a:extLst>
          </p:cNvPr>
          <p:cNvSpPr/>
          <p:nvPr/>
        </p:nvSpPr>
        <p:spPr>
          <a:xfrm>
            <a:off x="5988526" y="3848178"/>
            <a:ext cx="720000" cy="612000"/>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B5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05</a:t>
            </a:r>
          </a:p>
        </p:txBody>
      </p:sp>
      <p:sp>
        <p:nvSpPr>
          <p:cNvPr id="42" name="Oval 20">
            <a:extLst>
              <a:ext uri="{FF2B5EF4-FFF2-40B4-BE49-F238E27FC236}">
                <a16:creationId xmlns:a16="http://schemas.microsoft.com/office/drawing/2014/main" id="{4F0142AD-298C-4A60-9F24-035D4F3F07D0}"/>
              </a:ext>
            </a:extLst>
          </p:cNvPr>
          <p:cNvSpPr/>
          <p:nvPr/>
        </p:nvSpPr>
        <p:spPr>
          <a:xfrm>
            <a:off x="6204550" y="4628733"/>
            <a:ext cx="720000" cy="612000"/>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7EA4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06</a:t>
            </a:r>
          </a:p>
        </p:txBody>
      </p:sp>
      <p:sp>
        <p:nvSpPr>
          <p:cNvPr id="17" name="Rectangle: Rounded Corners 16">
            <a:extLst>
              <a:ext uri="{FF2B5EF4-FFF2-40B4-BE49-F238E27FC236}">
                <a16:creationId xmlns:a16="http://schemas.microsoft.com/office/drawing/2014/main" id="{EF93FEC0-E2DA-4C52-8D31-11F483D3833F}"/>
              </a:ext>
            </a:extLst>
          </p:cNvPr>
          <p:cNvSpPr/>
          <p:nvPr/>
        </p:nvSpPr>
        <p:spPr>
          <a:xfrm>
            <a:off x="12360696" y="605507"/>
            <a:ext cx="1575792" cy="57658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Daniel</a:t>
            </a:r>
          </a:p>
        </p:txBody>
      </p:sp>
    </p:spTree>
    <p:extLst>
      <p:ext uri="{BB962C8B-B14F-4D97-AF65-F5344CB8AC3E}">
        <p14:creationId xmlns:p14="http://schemas.microsoft.com/office/powerpoint/2010/main" val="1019038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3" name="TextBox 72"/>
          <p:cNvSpPr txBox="1"/>
          <p:nvPr/>
        </p:nvSpPr>
        <p:spPr>
          <a:xfrm>
            <a:off x="1379366" y="1185635"/>
            <a:ext cx="10189241" cy="2747419"/>
          </a:xfrm>
          <a:prstGeom prst="rect">
            <a:avLst/>
          </a:prstGeom>
          <a:ln w="3175">
            <a:solidFill>
              <a:schemeClr val="accent1"/>
            </a:solidFill>
          </a:ln>
        </p:spPr>
        <p:txBody>
          <a:bodyPr wrap="square" lIns="182880" tIns="121920" rIns="182880" bIns="121920" rtlCol="0" anchor="ctr">
            <a:noAutofit/>
          </a:bodyPr>
          <a:lstStyle/>
          <a:p>
            <a:pPr>
              <a:spcBef>
                <a:spcPts val="600"/>
              </a:spcBef>
              <a:buClr>
                <a:schemeClr val="tx2">
                  <a:lumMod val="75000"/>
                </a:schemeClr>
              </a:buClr>
              <a:buSzPct val="80000"/>
            </a:pPr>
            <a:r>
              <a:rPr lang="en-US" sz="1400" dirty="0"/>
              <a:t>Being able to tell a customer, at the moment he/she raises a new IT service request, how long he/she will have to wait for the request to be completed by the IT team (aka the request lead time), is a big step towards improving customer satisfaction. </a:t>
            </a:r>
          </a:p>
          <a:p>
            <a:pPr>
              <a:spcBef>
                <a:spcPts val="600"/>
              </a:spcBef>
              <a:buClr>
                <a:schemeClr val="tx2">
                  <a:lumMod val="75000"/>
                </a:schemeClr>
              </a:buClr>
              <a:buSzPct val="80000"/>
            </a:pPr>
            <a:r>
              <a:rPr lang="en-US" sz="1400" dirty="0"/>
              <a:t>The client previously tried to predict the lead time through hand-crafted predictions models but was not very successful. The problem was found to be too complex with various, partially unknown, factors affecting the results. </a:t>
            </a:r>
          </a:p>
          <a:p>
            <a:pPr>
              <a:spcBef>
                <a:spcPts val="600"/>
              </a:spcBef>
              <a:buClr>
                <a:schemeClr val="tx2">
                  <a:lumMod val="75000"/>
                </a:schemeClr>
              </a:buClr>
              <a:buSzPct val="80000"/>
            </a:pPr>
            <a:r>
              <a:rPr lang="en-US" sz="1400" dirty="0"/>
              <a:t>With AI being all over the news, the client is willing to give this problem another shot and hired your team to solve it. He provided you with historical request data of several hundred service requests.</a:t>
            </a:r>
          </a:p>
        </p:txBody>
      </p:sp>
      <p:sp>
        <p:nvSpPr>
          <p:cNvPr id="74" name="TextBox 73"/>
          <p:cNvSpPr txBox="1"/>
          <p:nvPr/>
        </p:nvSpPr>
        <p:spPr>
          <a:xfrm rot="16200000">
            <a:off x="-484007" y="2266959"/>
            <a:ext cx="2747418" cy="584775"/>
          </a:xfrm>
          <a:prstGeom prst="rect">
            <a:avLst/>
          </a:prstGeom>
          <a:solidFill>
            <a:srgbClr val="12ABDB"/>
          </a:solidFill>
          <a:ln w="3175">
            <a:solidFill>
              <a:srgbClr val="12ABDB"/>
            </a:solidFill>
          </a:ln>
        </p:spPr>
        <p:txBody>
          <a:bodyPr wrap="square" rtlCol="0">
            <a:spAutoFit/>
          </a:bodyPr>
          <a:lstStyle/>
          <a:p>
            <a:r>
              <a:rPr lang="en-US" sz="3200" dirty="0">
                <a:solidFill>
                  <a:srgbClr val="FFFFFF"/>
                </a:solidFill>
              </a:rPr>
              <a:t>Use Case</a:t>
            </a:r>
          </a:p>
        </p:txBody>
      </p:sp>
      <p:sp>
        <p:nvSpPr>
          <p:cNvPr id="75" name="TextBox 74"/>
          <p:cNvSpPr txBox="1"/>
          <p:nvPr/>
        </p:nvSpPr>
        <p:spPr>
          <a:xfrm rot="16200000">
            <a:off x="-92981" y="2468026"/>
            <a:ext cx="2747417" cy="182637"/>
          </a:xfrm>
          <a:prstGeom prst="rect">
            <a:avLst/>
          </a:prstGeom>
          <a:solidFill>
            <a:schemeClr val="bg1">
              <a:lumMod val="50000"/>
            </a:schemeClr>
          </a:solidFill>
          <a:ln w="3175">
            <a:solidFill>
              <a:schemeClr val="accent1"/>
            </a:solidFill>
          </a:ln>
        </p:spPr>
        <p:txBody>
          <a:bodyPr wrap="square" rtlCol="0">
            <a:noAutofit/>
          </a:bodyPr>
          <a:lstStyle/>
          <a:p>
            <a:endParaRPr lang="en-US" sz="3200" dirty="0">
              <a:solidFill>
                <a:schemeClr val="bg1"/>
              </a:solidFill>
            </a:endParaRPr>
          </a:p>
        </p:txBody>
      </p:sp>
      <p:sp>
        <p:nvSpPr>
          <p:cNvPr id="76" name="Isosceles Triangle 75"/>
          <p:cNvSpPr/>
          <p:nvPr/>
        </p:nvSpPr>
        <p:spPr>
          <a:xfrm rot="5400000">
            <a:off x="1134476" y="1463237"/>
            <a:ext cx="287515" cy="187626"/>
          </a:xfrm>
          <a:prstGeom prst="triangle">
            <a:avLst/>
          </a:prstGeom>
          <a:solidFill>
            <a:srgbClr val="12ABDB"/>
          </a:solidFill>
          <a:ln>
            <a:solidFill>
              <a:srgbClr val="12ABD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useBgFill="1">
        <p:nvSpPr>
          <p:cNvPr id="78" name="TextBox 77"/>
          <p:cNvSpPr txBox="1"/>
          <p:nvPr/>
        </p:nvSpPr>
        <p:spPr>
          <a:xfrm>
            <a:off x="1379367" y="4077072"/>
            <a:ext cx="10189240" cy="2291621"/>
          </a:xfrm>
          <a:prstGeom prst="rect">
            <a:avLst/>
          </a:prstGeom>
          <a:ln w="3175">
            <a:solidFill>
              <a:schemeClr val="accent1"/>
            </a:solidFill>
          </a:ln>
        </p:spPr>
        <p:txBody>
          <a:bodyPr wrap="square" lIns="182880" tIns="121920" rIns="182880" bIns="121920" rtlCol="0" anchor="ctr">
            <a:noAutofit/>
          </a:bodyPr>
          <a:lstStyle/>
          <a:p>
            <a:pPr>
              <a:lnSpc>
                <a:spcPct val="150000"/>
              </a:lnSpc>
              <a:buClr>
                <a:schemeClr val="tx2">
                  <a:lumMod val="75000"/>
                </a:schemeClr>
              </a:buClr>
              <a:buSzPct val="80000"/>
            </a:pPr>
            <a:r>
              <a:rPr lang="en-US" sz="1400" dirty="0"/>
              <a:t>Predict the </a:t>
            </a:r>
            <a:r>
              <a:rPr lang="en-US" sz="1400" i="1" dirty="0"/>
              <a:t>Lead Time</a:t>
            </a:r>
            <a:r>
              <a:rPr lang="en-US" sz="1400" dirty="0"/>
              <a:t> for all open IT service requests. The team with the lowest </a:t>
            </a:r>
            <a:r>
              <a:rPr lang="en-US" sz="1400" i="1" dirty="0"/>
              <a:t>root mean square log error (RMSLE)</a:t>
            </a:r>
            <a:r>
              <a:rPr lang="en-US" sz="1400" dirty="0"/>
              <a:t> between the lead time prediction and the actual lead time wins. </a:t>
            </a:r>
          </a:p>
        </p:txBody>
      </p:sp>
      <p:sp>
        <p:nvSpPr>
          <p:cNvPr id="79" name="TextBox 78"/>
          <p:cNvSpPr txBox="1"/>
          <p:nvPr/>
        </p:nvSpPr>
        <p:spPr>
          <a:xfrm rot="16200000">
            <a:off x="-256108" y="4930496"/>
            <a:ext cx="2291618" cy="584775"/>
          </a:xfrm>
          <a:prstGeom prst="rect">
            <a:avLst/>
          </a:prstGeom>
          <a:solidFill>
            <a:srgbClr val="2B0A3D"/>
          </a:solidFill>
          <a:ln w="3175">
            <a:solidFill>
              <a:srgbClr val="2B0A3D"/>
            </a:solidFill>
          </a:ln>
        </p:spPr>
        <p:txBody>
          <a:bodyPr wrap="square" rtlCol="0">
            <a:spAutoFit/>
          </a:bodyPr>
          <a:lstStyle/>
          <a:p>
            <a:r>
              <a:rPr lang="en-US" sz="3200" dirty="0">
                <a:solidFill>
                  <a:srgbClr val="FFFFFF"/>
                </a:solidFill>
              </a:rPr>
              <a:t>Task</a:t>
            </a:r>
          </a:p>
        </p:txBody>
      </p:sp>
      <p:sp>
        <p:nvSpPr>
          <p:cNvPr id="80" name="TextBox 79"/>
          <p:cNvSpPr txBox="1"/>
          <p:nvPr/>
        </p:nvSpPr>
        <p:spPr>
          <a:xfrm rot="16200000">
            <a:off x="134920" y="5131567"/>
            <a:ext cx="2291617" cy="182637"/>
          </a:xfrm>
          <a:prstGeom prst="rect">
            <a:avLst/>
          </a:prstGeom>
          <a:solidFill>
            <a:schemeClr val="bg1">
              <a:lumMod val="50000"/>
            </a:schemeClr>
          </a:solidFill>
          <a:ln w="3175">
            <a:solidFill>
              <a:schemeClr val="accent1"/>
            </a:solidFill>
          </a:ln>
        </p:spPr>
        <p:txBody>
          <a:bodyPr wrap="square" rtlCol="0">
            <a:noAutofit/>
          </a:bodyPr>
          <a:lstStyle/>
          <a:p>
            <a:endParaRPr lang="en-US" sz="3200" dirty="0">
              <a:solidFill>
                <a:schemeClr val="bg1"/>
              </a:solidFill>
            </a:endParaRPr>
          </a:p>
        </p:txBody>
      </p:sp>
      <p:sp>
        <p:nvSpPr>
          <p:cNvPr id="81" name="Isosceles Triangle 80"/>
          <p:cNvSpPr/>
          <p:nvPr/>
        </p:nvSpPr>
        <p:spPr>
          <a:xfrm rot="5400000">
            <a:off x="1132533" y="4341615"/>
            <a:ext cx="291402" cy="187626"/>
          </a:xfrm>
          <a:prstGeom prst="triangle">
            <a:avLst/>
          </a:prstGeom>
          <a:solidFill>
            <a:srgbClr val="2B0A3D"/>
          </a:solidFill>
          <a:ln>
            <a:solidFill>
              <a:srgbClr val="2B0A3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11" name="Title 3">
            <a:extLst>
              <a:ext uri="{FF2B5EF4-FFF2-40B4-BE49-F238E27FC236}">
                <a16:creationId xmlns:a16="http://schemas.microsoft.com/office/drawing/2014/main" id="{0C02DB1B-4385-4F32-8CBA-01C2C814BD5C}"/>
              </a:ext>
            </a:extLst>
          </p:cNvPr>
          <p:cNvSpPr txBox="1">
            <a:spLocks/>
          </p:cNvSpPr>
          <p:nvPr/>
        </p:nvSpPr>
        <p:spPr>
          <a:xfrm>
            <a:off x="584448" y="484188"/>
            <a:ext cx="10776520" cy="433387"/>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sz="2600" kern="1200">
                <a:solidFill>
                  <a:schemeClr val="tx2"/>
                </a:solidFill>
                <a:latin typeface="+mj-lt"/>
                <a:ea typeface="+mj-ea"/>
                <a:cs typeface="+mj-cs"/>
              </a:defRPr>
            </a:lvl1pPr>
          </a:lstStyle>
          <a:p>
            <a:r>
              <a:rPr lang="en-US" sz="2800" b="1" dirty="0"/>
              <a:t>Challenge use case</a:t>
            </a:r>
            <a:endParaRPr lang="en-US" b="1" dirty="0"/>
          </a:p>
        </p:txBody>
      </p:sp>
      <p:sp>
        <p:nvSpPr>
          <p:cNvPr id="2" name="Rectangle: Rounded Corners 1">
            <a:extLst>
              <a:ext uri="{FF2B5EF4-FFF2-40B4-BE49-F238E27FC236}">
                <a16:creationId xmlns:a16="http://schemas.microsoft.com/office/drawing/2014/main" id="{218032C5-1B5A-4601-9B76-1CFD1DA00445}"/>
              </a:ext>
            </a:extLst>
          </p:cNvPr>
          <p:cNvSpPr/>
          <p:nvPr/>
        </p:nvSpPr>
        <p:spPr>
          <a:xfrm>
            <a:off x="12504712" y="609055"/>
            <a:ext cx="1575792" cy="57658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Tom</a:t>
            </a:r>
          </a:p>
        </p:txBody>
      </p:sp>
    </p:spTree>
    <p:extLst>
      <p:ext uri="{BB962C8B-B14F-4D97-AF65-F5344CB8AC3E}">
        <p14:creationId xmlns:p14="http://schemas.microsoft.com/office/powerpoint/2010/main" val="427142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Chevron 4">
            <a:extLst>
              <a:ext uri="{FF2B5EF4-FFF2-40B4-BE49-F238E27FC236}">
                <a16:creationId xmlns:a16="http://schemas.microsoft.com/office/drawing/2014/main" id="{A7FE6120-B2C1-4D79-AF0C-50C16D99F802}"/>
              </a:ext>
            </a:extLst>
          </p:cNvPr>
          <p:cNvSpPr/>
          <p:nvPr/>
        </p:nvSpPr>
        <p:spPr>
          <a:xfrm>
            <a:off x="2427528" y="3595082"/>
            <a:ext cx="7200800" cy="721290"/>
          </a:xfrm>
          <a:prstGeom prst="chevron">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000" b="1" dirty="0">
                <a:solidFill>
                  <a:schemeClr val="bg1"/>
                </a:solidFill>
                <a:effectLst>
                  <a:outerShdw blurRad="38100" dist="38100" dir="2700000" algn="tl">
                    <a:srgbClr val="000000">
                      <a:alpha val="43137"/>
                    </a:srgbClr>
                  </a:outerShdw>
                </a:effectLst>
              </a:rPr>
              <a:t>Demand Fulfilment </a:t>
            </a:r>
          </a:p>
          <a:p>
            <a:pPr algn="ctr"/>
            <a:r>
              <a:rPr lang="nl-BE" sz="1400" b="1" i="1" dirty="0">
                <a:solidFill>
                  <a:schemeClr val="bg1"/>
                </a:solidFill>
              </a:rPr>
              <a:t>(deliver service, resolve incident, create &amp; deploy change, …)</a:t>
            </a:r>
          </a:p>
        </p:txBody>
      </p:sp>
      <p:cxnSp>
        <p:nvCxnSpPr>
          <p:cNvPr id="6" name="Connector: Elbow 5">
            <a:extLst>
              <a:ext uri="{FF2B5EF4-FFF2-40B4-BE49-F238E27FC236}">
                <a16:creationId xmlns:a16="http://schemas.microsoft.com/office/drawing/2014/main" id="{A87DB672-4793-40D7-96D3-1B941AB5B12E}"/>
              </a:ext>
            </a:extLst>
          </p:cNvPr>
          <p:cNvCxnSpPr>
            <a:cxnSpLocks/>
            <a:stCxn id="21" idx="1"/>
          </p:cNvCxnSpPr>
          <p:nvPr/>
        </p:nvCxnSpPr>
        <p:spPr>
          <a:xfrm rot="10800000" flipH="1">
            <a:off x="2427527" y="1909433"/>
            <a:ext cx="2629830" cy="2046294"/>
          </a:xfrm>
          <a:prstGeom prst="bentConnector3">
            <a:avLst>
              <a:gd name="adj1" fmla="val -30851"/>
            </a:avLst>
          </a:prstGeom>
          <a:ln>
            <a:headEnd type="stealth" w="lg" len="lg"/>
            <a:tailEnd type="none" w="med" len="med"/>
          </a:ln>
        </p:spPr>
        <p:style>
          <a:lnRef idx="1">
            <a:schemeClr val="accent2"/>
          </a:lnRef>
          <a:fillRef idx="0">
            <a:schemeClr val="accent2"/>
          </a:fillRef>
          <a:effectRef idx="0">
            <a:schemeClr val="accent2"/>
          </a:effectRef>
          <a:fontRef idx="minor">
            <a:schemeClr val="tx1"/>
          </a:fontRef>
        </p:style>
      </p:cxnSp>
      <p:cxnSp>
        <p:nvCxnSpPr>
          <p:cNvPr id="7" name="Connector: Elbow 6">
            <a:extLst>
              <a:ext uri="{FF2B5EF4-FFF2-40B4-BE49-F238E27FC236}">
                <a16:creationId xmlns:a16="http://schemas.microsoft.com/office/drawing/2014/main" id="{29388290-804D-4117-AA48-E384F2C50F0C}"/>
              </a:ext>
            </a:extLst>
          </p:cNvPr>
          <p:cNvCxnSpPr>
            <a:cxnSpLocks/>
            <a:endCxn id="21" idx="3"/>
          </p:cNvCxnSpPr>
          <p:nvPr/>
        </p:nvCxnSpPr>
        <p:spPr>
          <a:xfrm>
            <a:off x="6318968" y="1935857"/>
            <a:ext cx="3309359" cy="2019870"/>
          </a:xfrm>
          <a:prstGeom prst="bentConnector3">
            <a:avLst>
              <a:gd name="adj1" fmla="val 122890"/>
            </a:avLst>
          </a:prstGeom>
          <a:ln>
            <a:headEnd type="stealth" w="lg" len="lg"/>
            <a:tailEnd type="none" w="med" len="med"/>
          </a:ln>
        </p:spPr>
        <p:style>
          <a:lnRef idx="1">
            <a:schemeClr val="accent2"/>
          </a:lnRef>
          <a:fillRef idx="0">
            <a:schemeClr val="accent2"/>
          </a:fillRef>
          <a:effectRef idx="0">
            <a:schemeClr val="accent2"/>
          </a:effectRef>
          <a:fontRef idx="minor">
            <a:schemeClr val="tx1"/>
          </a:fontRef>
        </p:style>
      </p:cxnSp>
      <p:sp>
        <p:nvSpPr>
          <p:cNvPr id="8" name="TextBox 7">
            <a:extLst>
              <a:ext uri="{FF2B5EF4-FFF2-40B4-BE49-F238E27FC236}">
                <a16:creationId xmlns:a16="http://schemas.microsoft.com/office/drawing/2014/main" id="{EC269857-4962-4531-A02C-B2674E1814BD}"/>
              </a:ext>
            </a:extLst>
          </p:cNvPr>
          <p:cNvSpPr txBox="1"/>
          <p:nvPr/>
        </p:nvSpPr>
        <p:spPr>
          <a:xfrm>
            <a:off x="1769323" y="1463077"/>
            <a:ext cx="3075312" cy="981423"/>
          </a:xfrm>
          <a:prstGeom prst="rect">
            <a:avLst/>
          </a:prstGeom>
          <a:noFill/>
        </p:spPr>
        <p:txBody>
          <a:bodyPr wrap="square" rtlCol="0">
            <a:spAutoFit/>
          </a:bodyPr>
          <a:lstStyle/>
          <a:p>
            <a:pPr>
              <a:lnSpc>
                <a:spcPct val="150000"/>
              </a:lnSpc>
            </a:pPr>
            <a:r>
              <a:rPr lang="nl-BE" b="1" dirty="0">
                <a:solidFill>
                  <a:schemeClr val="tx2">
                    <a:lumMod val="50000"/>
                  </a:schemeClr>
                </a:solidFill>
              </a:rPr>
              <a:t>Demand</a:t>
            </a:r>
          </a:p>
          <a:p>
            <a:pPr>
              <a:lnSpc>
                <a:spcPct val="150000"/>
              </a:lnSpc>
            </a:pPr>
            <a:r>
              <a:rPr lang="nl-BE" sz="1100" b="1" i="1" dirty="0">
                <a:solidFill>
                  <a:schemeClr val="tx2">
                    <a:lumMod val="50000"/>
                  </a:schemeClr>
                </a:solidFill>
              </a:rPr>
              <a:t>(request service, open incident, raise change request, …)</a:t>
            </a:r>
            <a:endParaRPr lang="nl-BE" sz="1400" b="1" i="1" dirty="0">
              <a:solidFill>
                <a:schemeClr val="tx2">
                  <a:lumMod val="50000"/>
                </a:schemeClr>
              </a:solidFill>
            </a:endParaRPr>
          </a:p>
        </p:txBody>
      </p:sp>
      <p:sp>
        <p:nvSpPr>
          <p:cNvPr id="9" name="TextBox 8">
            <a:extLst>
              <a:ext uri="{FF2B5EF4-FFF2-40B4-BE49-F238E27FC236}">
                <a16:creationId xmlns:a16="http://schemas.microsoft.com/office/drawing/2014/main" id="{9253388E-DE5D-403C-86ED-2D2F1603983E}"/>
              </a:ext>
            </a:extLst>
          </p:cNvPr>
          <p:cNvSpPr txBox="1"/>
          <p:nvPr/>
        </p:nvSpPr>
        <p:spPr>
          <a:xfrm>
            <a:off x="6964032" y="1492702"/>
            <a:ext cx="3453377" cy="981423"/>
          </a:xfrm>
          <a:prstGeom prst="rect">
            <a:avLst/>
          </a:prstGeom>
          <a:noFill/>
        </p:spPr>
        <p:txBody>
          <a:bodyPr wrap="square" rtlCol="0">
            <a:spAutoFit/>
          </a:bodyPr>
          <a:lstStyle>
            <a:defPPr>
              <a:defRPr lang="pt-PT"/>
            </a:defPPr>
            <a:lvl1pPr>
              <a:defRPr b="1">
                <a:solidFill>
                  <a:schemeClr val="accent1">
                    <a:lumMod val="60000"/>
                    <a:lumOff val="40000"/>
                  </a:schemeClr>
                </a:solidFill>
              </a:defRPr>
            </a:lvl1pPr>
          </a:lstStyle>
          <a:p>
            <a:pPr>
              <a:lnSpc>
                <a:spcPct val="150000"/>
              </a:lnSpc>
            </a:pPr>
            <a:r>
              <a:rPr lang="nl-BE" dirty="0">
                <a:solidFill>
                  <a:schemeClr val="tx2">
                    <a:lumMod val="50000"/>
                  </a:schemeClr>
                </a:solidFill>
              </a:rPr>
              <a:t>Throughput</a:t>
            </a:r>
          </a:p>
          <a:p>
            <a:pPr>
              <a:lnSpc>
                <a:spcPct val="150000"/>
              </a:lnSpc>
            </a:pPr>
            <a:r>
              <a:rPr lang="nl-BE" sz="1100" i="1" dirty="0">
                <a:solidFill>
                  <a:schemeClr val="tx2">
                    <a:lumMod val="50000"/>
                  </a:schemeClr>
                </a:solidFill>
              </a:rPr>
              <a:t>(service delivered, incident resolved, change deployed, …)</a:t>
            </a:r>
          </a:p>
        </p:txBody>
      </p:sp>
      <p:sp>
        <p:nvSpPr>
          <p:cNvPr id="15" name="TextBox 14">
            <a:extLst>
              <a:ext uri="{FF2B5EF4-FFF2-40B4-BE49-F238E27FC236}">
                <a16:creationId xmlns:a16="http://schemas.microsoft.com/office/drawing/2014/main" id="{D1FA1BDF-3BA1-4067-B769-F1B8F7595428}"/>
              </a:ext>
            </a:extLst>
          </p:cNvPr>
          <p:cNvSpPr txBox="1"/>
          <p:nvPr/>
        </p:nvSpPr>
        <p:spPr>
          <a:xfrm>
            <a:off x="5235840" y="4921636"/>
            <a:ext cx="1678470" cy="400110"/>
          </a:xfrm>
          <a:prstGeom prst="rect">
            <a:avLst/>
          </a:prstGeom>
          <a:noFill/>
        </p:spPr>
        <p:txBody>
          <a:bodyPr wrap="square" rtlCol="0">
            <a:spAutoFit/>
          </a:bodyPr>
          <a:lstStyle>
            <a:defPPr>
              <a:defRPr lang="pt-PT"/>
            </a:defPPr>
            <a:lvl1pPr>
              <a:defRPr b="1">
                <a:solidFill>
                  <a:schemeClr val="accent1">
                    <a:lumMod val="60000"/>
                    <a:lumOff val="40000"/>
                  </a:schemeClr>
                </a:solidFill>
              </a:defRPr>
            </a:lvl1pPr>
          </a:lstStyle>
          <a:p>
            <a:pPr algn="ctr"/>
            <a:r>
              <a:rPr lang="nl-BE" sz="2000" dirty="0">
                <a:ln w="0"/>
                <a:solidFill>
                  <a:schemeClr val="tx1"/>
                </a:solidFill>
                <a:effectLst>
                  <a:outerShdw blurRad="38100" dist="19050" dir="2700000" algn="tl" rotWithShape="0">
                    <a:schemeClr val="dk1">
                      <a:alpha val="40000"/>
                    </a:schemeClr>
                  </a:outerShdw>
                </a:effectLst>
              </a:rPr>
              <a:t>Lead Time</a:t>
            </a:r>
          </a:p>
        </p:txBody>
      </p:sp>
      <p:sp>
        <p:nvSpPr>
          <p:cNvPr id="16" name="Text Placeholder 5">
            <a:extLst>
              <a:ext uri="{FF2B5EF4-FFF2-40B4-BE49-F238E27FC236}">
                <a16:creationId xmlns:a16="http://schemas.microsoft.com/office/drawing/2014/main" id="{5E9B0FF3-2B2D-426C-A27B-C97C5EF465B8}"/>
              </a:ext>
            </a:extLst>
          </p:cNvPr>
          <p:cNvSpPr txBox="1">
            <a:spLocks/>
          </p:cNvSpPr>
          <p:nvPr/>
        </p:nvSpPr>
        <p:spPr>
          <a:xfrm>
            <a:off x="191344" y="4916390"/>
            <a:ext cx="4268070" cy="1104898"/>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lnSpc>
                <a:spcPct val="100000"/>
              </a:lnSpc>
            </a:pPr>
            <a:r>
              <a:rPr lang="en-GB" sz="1800" b="1" u="sng" dirty="0">
                <a:solidFill>
                  <a:schemeClr val="tx2">
                    <a:lumMod val="50000"/>
                  </a:schemeClr>
                </a:solidFill>
              </a:rPr>
              <a:t>Customer perspective</a:t>
            </a:r>
          </a:p>
          <a:p>
            <a:pPr algn="r">
              <a:lnSpc>
                <a:spcPct val="100000"/>
              </a:lnSpc>
            </a:pPr>
            <a:r>
              <a:rPr lang="en-GB" sz="1800" dirty="0">
                <a:solidFill>
                  <a:schemeClr val="tx2">
                    <a:lumMod val="50000"/>
                  </a:schemeClr>
                </a:solidFill>
              </a:rPr>
              <a:t>The time a customer is waiting for delivery of what was ‘requested’</a:t>
            </a:r>
          </a:p>
        </p:txBody>
      </p:sp>
      <p:sp>
        <p:nvSpPr>
          <p:cNvPr id="17" name="Text Placeholder 5">
            <a:extLst>
              <a:ext uri="{FF2B5EF4-FFF2-40B4-BE49-F238E27FC236}">
                <a16:creationId xmlns:a16="http://schemas.microsoft.com/office/drawing/2014/main" id="{71D1CD37-B55C-4510-BF86-CA53DC8FBE7D}"/>
              </a:ext>
            </a:extLst>
          </p:cNvPr>
          <p:cNvSpPr txBox="1">
            <a:spLocks/>
          </p:cNvSpPr>
          <p:nvPr/>
        </p:nvSpPr>
        <p:spPr>
          <a:xfrm>
            <a:off x="7684112" y="4916390"/>
            <a:ext cx="4124054" cy="1248914"/>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sz="1800" b="1" u="sng" dirty="0">
                <a:solidFill>
                  <a:schemeClr val="tx2">
                    <a:lumMod val="50000"/>
                  </a:schemeClr>
                </a:solidFill>
              </a:rPr>
              <a:t>Provider perspective</a:t>
            </a:r>
          </a:p>
          <a:p>
            <a:pPr>
              <a:lnSpc>
                <a:spcPct val="100000"/>
              </a:lnSpc>
            </a:pPr>
            <a:r>
              <a:rPr lang="en-GB" sz="1800" dirty="0">
                <a:solidFill>
                  <a:schemeClr val="tx2">
                    <a:lumMod val="50000"/>
                  </a:schemeClr>
                </a:solidFill>
              </a:rPr>
              <a:t>The total time a ‘request to work on’ is in the </a:t>
            </a:r>
            <a:r>
              <a:rPr lang="en-GB" sz="1800" dirty="0" err="1">
                <a:solidFill>
                  <a:schemeClr val="tx2">
                    <a:lumMod val="50000"/>
                  </a:schemeClr>
                </a:solidFill>
              </a:rPr>
              <a:t>fulfillment</a:t>
            </a:r>
            <a:r>
              <a:rPr lang="en-GB" sz="1800" dirty="0">
                <a:solidFill>
                  <a:schemeClr val="tx2">
                    <a:lumMod val="50000"/>
                  </a:schemeClr>
                </a:solidFill>
              </a:rPr>
              <a:t> process</a:t>
            </a:r>
          </a:p>
        </p:txBody>
      </p:sp>
      <p:grpSp>
        <p:nvGrpSpPr>
          <p:cNvPr id="23" name="Group 148">
            <a:extLst>
              <a:ext uri="{FF2B5EF4-FFF2-40B4-BE49-F238E27FC236}">
                <a16:creationId xmlns:a16="http://schemas.microsoft.com/office/drawing/2014/main" id="{FC8BA310-3BB6-4E28-895A-99DB236556B5}"/>
              </a:ext>
            </a:extLst>
          </p:cNvPr>
          <p:cNvGrpSpPr/>
          <p:nvPr/>
        </p:nvGrpSpPr>
        <p:grpSpPr>
          <a:xfrm>
            <a:off x="5314681" y="1428335"/>
            <a:ext cx="844395" cy="895576"/>
            <a:chOff x="4560888" y="2136775"/>
            <a:chExt cx="701675" cy="768350"/>
          </a:xfrm>
        </p:grpSpPr>
        <p:sp>
          <p:nvSpPr>
            <p:cNvPr id="24" name="Freeform 32">
              <a:extLst>
                <a:ext uri="{FF2B5EF4-FFF2-40B4-BE49-F238E27FC236}">
                  <a16:creationId xmlns:a16="http://schemas.microsoft.com/office/drawing/2014/main" id="{2B166873-F2AB-4F19-9950-197CC81C2021}"/>
                </a:ext>
              </a:extLst>
            </p:cNvPr>
            <p:cNvSpPr>
              <a:spLocks/>
            </p:cNvSpPr>
            <p:nvPr/>
          </p:nvSpPr>
          <p:spPr bwMode="auto">
            <a:xfrm>
              <a:off x="4560888" y="2301875"/>
              <a:ext cx="620713" cy="603250"/>
            </a:xfrm>
            <a:custGeom>
              <a:avLst/>
              <a:gdLst/>
              <a:ahLst/>
              <a:cxnLst>
                <a:cxn ang="0">
                  <a:pos x="79" y="168"/>
                </a:cxn>
                <a:cxn ang="0">
                  <a:pos x="90" y="159"/>
                </a:cxn>
                <a:cxn ang="0">
                  <a:pos x="99" y="108"/>
                </a:cxn>
                <a:cxn ang="0">
                  <a:pos x="102" y="135"/>
                </a:cxn>
                <a:cxn ang="0">
                  <a:pos x="104" y="166"/>
                </a:cxn>
                <a:cxn ang="0">
                  <a:pos x="115" y="166"/>
                </a:cxn>
                <a:cxn ang="0">
                  <a:pos x="110" y="105"/>
                </a:cxn>
                <a:cxn ang="0">
                  <a:pos x="149" y="105"/>
                </a:cxn>
                <a:cxn ang="0">
                  <a:pos x="158" y="100"/>
                </a:cxn>
                <a:cxn ang="0">
                  <a:pos x="169" y="83"/>
                </a:cxn>
                <a:cxn ang="0">
                  <a:pos x="169" y="24"/>
                </a:cxn>
                <a:cxn ang="0">
                  <a:pos x="143" y="5"/>
                </a:cxn>
                <a:cxn ang="0">
                  <a:pos x="130" y="25"/>
                </a:cxn>
                <a:cxn ang="0">
                  <a:pos x="131" y="25"/>
                </a:cxn>
                <a:cxn ang="0">
                  <a:pos x="143" y="17"/>
                </a:cxn>
                <a:cxn ang="0">
                  <a:pos x="143" y="16"/>
                </a:cxn>
                <a:cxn ang="0">
                  <a:pos x="143" y="16"/>
                </a:cxn>
                <a:cxn ang="0">
                  <a:pos x="143" y="16"/>
                </a:cxn>
                <a:cxn ang="0">
                  <a:pos x="154" y="14"/>
                </a:cxn>
                <a:cxn ang="0">
                  <a:pos x="155" y="26"/>
                </a:cxn>
                <a:cxn ang="0">
                  <a:pos x="141" y="37"/>
                </a:cxn>
                <a:cxn ang="0">
                  <a:pos x="132" y="42"/>
                </a:cxn>
                <a:cxn ang="0">
                  <a:pos x="131" y="75"/>
                </a:cxn>
                <a:cxn ang="0">
                  <a:pos x="131" y="83"/>
                </a:cxn>
                <a:cxn ang="0">
                  <a:pos x="107" y="83"/>
                </a:cxn>
                <a:cxn ang="0">
                  <a:pos x="106" y="78"/>
                </a:cxn>
                <a:cxn ang="0">
                  <a:pos x="109" y="78"/>
                </a:cxn>
                <a:cxn ang="0">
                  <a:pos x="112" y="75"/>
                </a:cxn>
                <a:cxn ang="0">
                  <a:pos x="112" y="65"/>
                </a:cxn>
                <a:cxn ang="0">
                  <a:pos x="109" y="62"/>
                </a:cxn>
                <a:cxn ang="0">
                  <a:pos x="6" y="62"/>
                </a:cxn>
                <a:cxn ang="0">
                  <a:pos x="3" y="65"/>
                </a:cxn>
                <a:cxn ang="0">
                  <a:pos x="3" y="75"/>
                </a:cxn>
                <a:cxn ang="0">
                  <a:pos x="6" y="78"/>
                </a:cxn>
                <a:cxn ang="0">
                  <a:pos x="10" y="78"/>
                </a:cxn>
                <a:cxn ang="0">
                  <a:pos x="7" y="87"/>
                </a:cxn>
                <a:cxn ang="0">
                  <a:pos x="0" y="166"/>
                </a:cxn>
                <a:cxn ang="0">
                  <a:pos x="11" y="166"/>
                </a:cxn>
                <a:cxn ang="0">
                  <a:pos x="13" y="135"/>
                </a:cxn>
                <a:cxn ang="0">
                  <a:pos x="18" y="88"/>
                </a:cxn>
                <a:cxn ang="0">
                  <a:pos x="20" y="82"/>
                </a:cxn>
                <a:cxn ang="0">
                  <a:pos x="26" y="78"/>
                </a:cxn>
                <a:cxn ang="0">
                  <a:pos x="89" y="78"/>
                </a:cxn>
                <a:cxn ang="0">
                  <a:pos x="95" y="82"/>
                </a:cxn>
                <a:cxn ang="0">
                  <a:pos x="96" y="83"/>
                </a:cxn>
                <a:cxn ang="0">
                  <a:pos x="91" y="83"/>
                </a:cxn>
                <a:cxn ang="0">
                  <a:pos x="80" y="92"/>
                </a:cxn>
                <a:cxn ang="0">
                  <a:pos x="69" y="155"/>
                </a:cxn>
              </a:cxnLst>
              <a:rect l="0" t="0" r="r" b="b"/>
              <a:pathLst>
                <a:path w="173" h="168">
                  <a:moveTo>
                    <a:pt x="79" y="168"/>
                  </a:moveTo>
                  <a:cubicBezTo>
                    <a:pt x="85" y="168"/>
                    <a:pt x="89" y="164"/>
                    <a:pt x="90" y="159"/>
                  </a:cubicBezTo>
                  <a:cubicBezTo>
                    <a:pt x="99" y="108"/>
                    <a:pt x="99" y="108"/>
                    <a:pt x="99" y="108"/>
                  </a:cubicBezTo>
                  <a:cubicBezTo>
                    <a:pt x="100" y="116"/>
                    <a:pt x="101" y="125"/>
                    <a:pt x="102" y="135"/>
                  </a:cubicBezTo>
                  <a:cubicBezTo>
                    <a:pt x="103" y="148"/>
                    <a:pt x="104" y="160"/>
                    <a:pt x="104" y="166"/>
                  </a:cubicBezTo>
                  <a:cubicBezTo>
                    <a:pt x="115" y="166"/>
                    <a:pt x="115" y="166"/>
                    <a:pt x="115" y="166"/>
                  </a:cubicBezTo>
                  <a:cubicBezTo>
                    <a:pt x="114" y="156"/>
                    <a:pt x="112" y="126"/>
                    <a:pt x="110" y="105"/>
                  </a:cubicBezTo>
                  <a:cubicBezTo>
                    <a:pt x="149" y="105"/>
                    <a:pt x="149" y="105"/>
                    <a:pt x="149" y="105"/>
                  </a:cubicBezTo>
                  <a:cubicBezTo>
                    <a:pt x="153" y="105"/>
                    <a:pt x="156" y="103"/>
                    <a:pt x="158" y="100"/>
                  </a:cubicBezTo>
                  <a:cubicBezTo>
                    <a:pt x="163" y="97"/>
                    <a:pt x="168" y="91"/>
                    <a:pt x="169" y="83"/>
                  </a:cubicBezTo>
                  <a:cubicBezTo>
                    <a:pt x="173" y="63"/>
                    <a:pt x="173" y="43"/>
                    <a:pt x="169" y="24"/>
                  </a:cubicBezTo>
                  <a:cubicBezTo>
                    <a:pt x="166" y="8"/>
                    <a:pt x="153" y="0"/>
                    <a:pt x="143" y="5"/>
                  </a:cubicBezTo>
                  <a:cubicBezTo>
                    <a:pt x="135" y="9"/>
                    <a:pt x="131" y="17"/>
                    <a:pt x="130" y="25"/>
                  </a:cubicBezTo>
                  <a:cubicBezTo>
                    <a:pt x="131" y="25"/>
                    <a:pt x="131" y="25"/>
                    <a:pt x="131" y="25"/>
                  </a:cubicBezTo>
                  <a:cubicBezTo>
                    <a:pt x="139" y="21"/>
                    <a:pt x="142" y="17"/>
                    <a:pt x="143" y="17"/>
                  </a:cubicBezTo>
                  <a:cubicBezTo>
                    <a:pt x="143" y="16"/>
                    <a:pt x="143" y="16"/>
                    <a:pt x="143" y="16"/>
                  </a:cubicBezTo>
                  <a:cubicBezTo>
                    <a:pt x="143" y="16"/>
                    <a:pt x="143" y="16"/>
                    <a:pt x="143" y="16"/>
                  </a:cubicBezTo>
                  <a:cubicBezTo>
                    <a:pt x="143" y="16"/>
                    <a:pt x="143" y="16"/>
                    <a:pt x="143" y="16"/>
                  </a:cubicBezTo>
                  <a:cubicBezTo>
                    <a:pt x="145" y="13"/>
                    <a:pt x="150" y="12"/>
                    <a:pt x="154" y="14"/>
                  </a:cubicBezTo>
                  <a:cubicBezTo>
                    <a:pt x="157" y="17"/>
                    <a:pt x="158" y="22"/>
                    <a:pt x="155" y="26"/>
                  </a:cubicBezTo>
                  <a:cubicBezTo>
                    <a:pt x="155" y="26"/>
                    <a:pt x="151" y="32"/>
                    <a:pt x="141" y="37"/>
                  </a:cubicBezTo>
                  <a:cubicBezTo>
                    <a:pt x="139" y="39"/>
                    <a:pt x="136" y="40"/>
                    <a:pt x="132" y="42"/>
                  </a:cubicBezTo>
                  <a:cubicBezTo>
                    <a:pt x="134" y="53"/>
                    <a:pt x="133" y="64"/>
                    <a:pt x="131" y="75"/>
                  </a:cubicBezTo>
                  <a:cubicBezTo>
                    <a:pt x="130" y="77"/>
                    <a:pt x="130" y="80"/>
                    <a:pt x="131" y="83"/>
                  </a:cubicBezTo>
                  <a:cubicBezTo>
                    <a:pt x="107" y="83"/>
                    <a:pt x="107" y="83"/>
                    <a:pt x="107" y="83"/>
                  </a:cubicBezTo>
                  <a:cubicBezTo>
                    <a:pt x="107" y="81"/>
                    <a:pt x="106" y="79"/>
                    <a:pt x="106" y="78"/>
                  </a:cubicBezTo>
                  <a:cubicBezTo>
                    <a:pt x="109" y="78"/>
                    <a:pt x="109" y="78"/>
                    <a:pt x="109" y="78"/>
                  </a:cubicBezTo>
                  <a:cubicBezTo>
                    <a:pt x="111" y="78"/>
                    <a:pt x="112" y="77"/>
                    <a:pt x="112" y="75"/>
                  </a:cubicBezTo>
                  <a:cubicBezTo>
                    <a:pt x="112" y="65"/>
                    <a:pt x="112" y="65"/>
                    <a:pt x="112" y="65"/>
                  </a:cubicBezTo>
                  <a:cubicBezTo>
                    <a:pt x="112" y="63"/>
                    <a:pt x="111" y="62"/>
                    <a:pt x="109" y="62"/>
                  </a:cubicBezTo>
                  <a:cubicBezTo>
                    <a:pt x="6" y="62"/>
                    <a:pt x="6" y="62"/>
                    <a:pt x="6" y="62"/>
                  </a:cubicBezTo>
                  <a:cubicBezTo>
                    <a:pt x="4" y="62"/>
                    <a:pt x="3" y="63"/>
                    <a:pt x="3" y="65"/>
                  </a:cubicBezTo>
                  <a:cubicBezTo>
                    <a:pt x="3" y="75"/>
                    <a:pt x="3" y="75"/>
                    <a:pt x="3" y="75"/>
                  </a:cubicBezTo>
                  <a:cubicBezTo>
                    <a:pt x="3" y="77"/>
                    <a:pt x="4" y="78"/>
                    <a:pt x="6" y="78"/>
                  </a:cubicBezTo>
                  <a:cubicBezTo>
                    <a:pt x="10" y="78"/>
                    <a:pt x="10" y="78"/>
                    <a:pt x="10" y="78"/>
                  </a:cubicBezTo>
                  <a:cubicBezTo>
                    <a:pt x="8" y="80"/>
                    <a:pt x="7" y="83"/>
                    <a:pt x="7" y="87"/>
                  </a:cubicBezTo>
                  <a:cubicBezTo>
                    <a:pt x="5" y="104"/>
                    <a:pt x="1" y="152"/>
                    <a:pt x="0" y="166"/>
                  </a:cubicBezTo>
                  <a:cubicBezTo>
                    <a:pt x="11" y="166"/>
                    <a:pt x="11" y="166"/>
                    <a:pt x="11" y="166"/>
                  </a:cubicBezTo>
                  <a:cubicBezTo>
                    <a:pt x="12" y="160"/>
                    <a:pt x="12" y="148"/>
                    <a:pt x="13" y="135"/>
                  </a:cubicBezTo>
                  <a:cubicBezTo>
                    <a:pt x="15" y="115"/>
                    <a:pt x="17" y="98"/>
                    <a:pt x="18" y="88"/>
                  </a:cubicBezTo>
                  <a:cubicBezTo>
                    <a:pt x="18" y="85"/>
                    <a:pt x="19" y="83"/>
                    <a:pt x="20" y="82"/>
                  </a:cubicBezTo>
                  <a:cubicBezTo>
                    <a:pt x="21" y="80"/>
                    <a:pt x="24" y="79"/>
                    <a:pt x="26" y="78"/>
                  </a:cubicBezTo>
                  <a:cubicBezTo>
                    <a:pt x="89" y="78"/>
                    <a:pt x="89" y="78"/>
                    <a:pt x="89" y="78"/>
                  </a:cubicBezTo>
                  <a:cubicBezTo>
                    <a:pt x="92" y="79"/>
                    <a:pt x="94" y="80"/>
                    <a:pt x="95" y="82"/>
                  </a:cubicBezTo>
                  <a:cubicBezTo>
                    <a:pt x="95" y="82"/>
                    <a:pt x="96" y="83"/>
                    <a:pt x="96" y="83"/>
                  </a:cubicBezTo>
                  <a:cubicBezTo>
                    <a:pt x="91" y="83"/>
                    <a:pt x="91" y="83"/>
                    <a:pt x="91" y="83"/>
                  </a:cubicBezTo>
                  <a:cubicBezTo>
                    <a:pt x="86" y="83"/>
                    <a:pt x="81" y="87"/>
                    <a:pt x="80" y="92"/>
                  </a:cubicBezTo>
                  <a:cubicBezTo>
                    <a:pt x="69" y="155"/>
                    <a:pt x="69" y="155"/>
                    <a:pt x="69" y="155"/>
                  </a:cubicBezTo>
                </a:path>
              </a:pathLst>
            </a:custGeom>
            <a:noFill/>
            <a:ln w="63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33">
              <a:extLst>
                <a:ext uri="{FF2B5EF4-FFF2-40B4-BE49-F238E27FC236}">
                  <a16:creationId xmlns:a16="http://schemas.microsoft.com/office/drawing/2014/main" id="{788DBC2E-A2F8-42FB-A764-C45EAE9BA1B4}"/>
                </a:ext>
              </a:extLst>
            </p:cNvPr>
            <p:cNvSpPr>
              <a:spLocks/>
            </p:cNvSpPr>
            <p:nvPr/>
          </p:nvSpPr>
          <p:spPr bwMode="auto">
            <a:xfrm>
              <a:off x="4632325" y="2270125"/>
              <a:ext cx="290513" cy="247650"/>
            </a:xfrm>
            <a:custGeom>
              <a:avLst/>
              <a:gdLst/>
              <a:ahLst/>
              <a:cxnLst>
                <a:cxn ang="0">
                  <a:pos x="17" y="69"/>
                </a:cxn>
                <a:cxn ang="0">
                  <a:pos x="79" y="69"/>
                </a:cxn>
                <a:cxn ang="0">
                  <a:pos x="81" y="67"/>
                </a:cxn>
                <a:cxn ang="0">
                  <a:pos x="81" y="63"/>
                </a:cxn>
                <a:cxn ang="0">
                  <a:pos x="79" y="61"/>
                </a:cxn>
                <a:cxn ang="0">
                  <a:pos x="28" y="61"/>
                </a:cxn>
                <a:cxn ang="0">
                  <a:pos x="28" y="60"/>
                </a:cxn>
                <a:cxn ang="0">
                  <a:pos x="8" y="2"/>
                </a:cxn>
                <a:cxn ang="0">
                  <a:pos x="5" y="0"/>
                </a:cxn>
                <a:cxn ang="0">
                  <a:pos x="2" y="1"/>
                </a:cxn>
                <a:cxn ang="0">
                  <a:pos x="0" y="4"/>
                </a:cxn>
                <a:cxn ang="0">
                  <a:pos x="20" y="61"/>
                </a:cxn>
                <a:cxn ang="0">
                  <a:pos x="17" y="61"/>
                </a:cxn>
              </a:cxnLst>
              <a:rect l="0" t="0" r="r" b="b"/>
              <a:pathLst>
                <a:path w="81" h="69">
                  <a:moveTo>
                    <a:pt x="17" y="69"/>
                  </a:moveTo>
                  <a:cubicBezTo>
                    <a:pt x="79" y="69"/>
                    <a:pt x="79" y="69"/>
                    <a:pt x="79" y="69"/>
                  </a:cubicBezTo>
                  <a:cubicBezTo>
                    <a:pt x="80" y="69"/>
                    <a:pt x="81" y="68"/>
                    <a:pt x="81" y="67"/>
                  </a:cubicBezTo>
                  <a:cubicBezTo>
                    <a:pt x="81" y="63"/>
                    <a:pt x="81" y="63"/>
                    <a:pt x="81" y="63"/>
                  </a:cubicBezTo>
                  <a:cubicBezTo>
                    <a:pt x="81" y="62"/>
                    <a:pt x="80" y="61"/>
                    <a:pt x="79" y="61"/>
                  </a:cubicBezTo>
                  <a:cubicBezTo>
                    <a:pt x="28" y="61"/>
                    <a:pt x="28" y="61"/>
                    <a:pt x="28" y="61"/>
                  </a:cubicBezTo>
                  <a:cubicBezTo>
                    <a:pt x="28" y="61"/>
                    <a:pt x="28" y="60"/>
                    <a:pt x="28" y="60"/>
                  </a:cubicBezTo>
                  <a:cubicBezTo>
                    <a:pt x="8" y="2"/>
                    <a:pt x="8" y="2"/>
                    <a:pt x="8" y="2"/>
                  </a:cubicBezTo>
                  <a:cubicBezTo>
                    <a:pt x="8" y="0"/>
                    <a:pt x="6" y="0"/>
                    <a:pt x="5" y="0"/>
                  </a:cubicBezTo>
                  <a:cubicBezTo>
                    <a:pt x="2" y="1"/>
                    <a:pt x="2" y="1"/>
                    <a:pt x="2" y="1"/>
                  </a:cubicBezTo>
                  <a:cubicBezTo>
                    <a:pt x="1" y="2"/>
                    <a:pt x="0" y="3"/>
                    <a:pt x="0" y="4"/>
                  </a:cubicBezTo>
                  <a:cubicBezTo>
                    <a:pt x="20" y="61"/>
                    <a:pt x="20" y="61"/>
                    <a:pt x="20" y="61"/>
                  </a:cubicBezTo>
                  <a:cubicBezTo>
                    <a:pt x="17" y="61"/>
                    <a:pt x="17" y="61"/>
                    <a:pt x="17" y="61"/>
                  </a:cubicBezTo>
                </a:path>
              </a:pathLst>
            </a:custGeom>
            <a:noFill/>
            <a:ln w="63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34">
              <a:extLst>
                <a:ext uri="{FF2B5EF4-FFF2-40B4-BE49-F238E27FC236}">
                  <a16:creationId xmlns:a16="http://schemas.microsoft.com/office/drawing/2014/main" id="{B71E7A0A-C4D3-4A21-978F-F8CAE25D5DA8}"/>
                </a:ext>
              </a:extLst>
            </p:cNvPr>
            <p:cNvSpPr>
              <a:spLocks/>
            </p:cNvSpPr>
            <p:nvPr/>
          </p:nvSpPr>
          <p:spPr bwMode="auto">
            <a:xfrm>
              <a:off x="4957763" y="2136775"/>
              <a:ext cx="176213" cy="173038"/>
            </a:xfrm>
            <a:custGeom>
              <a:avLst/>
              <a:gdLst/>
              <a:ahLst/>
              <a:cxnLst>
                <a:cxn ang="0">
                  <a:pos x="29" y="45"/>
                </a:cxn>
                <a:cxn ang="0">
                  <a:pos x="46" y="19"/>
                </a:cxn>
                <a:cxn ang="0">
                  <a:pos x="19" y="2"/>
                </a:cxn>
                <a:cxn ang="0">
                  <a:pos x="3" y="29"/>
                </a:cxn>
                <a:cxn ang="0">
                  <a:pos x="29" y="45"/>
                </a:cxn>
              </a:cxnLst>
              <a:rect l="0" t="0" r="r" b="b"/>
              <a:pathLst>
                <a:path w="49" h="48">
                  <a:moveTo>
                    <a:pt x="29" y="45"/>
                  </a:moveTo>
                  <a:cubicBezTo>
                    <a:pt x="41" y="43"/>
                    <a:pt x="49" y="31"/>
                    <a:pt x="46" y="19"/>
                  </a:cubicBezTo>
                  <a:cubicBezTo>
                    <a:pt x="43" y="7"/>
                    <a:pt x="31" y="0"/>
                    <a:pt x="19" y="2"/>
                  </a:cubicBezTo>
                  <a:cubicBezTo>
                    <a:pt x="8" y="5"/>
                    <a:pt x="0" y="17"/>
                    <a:pt x="3" y="29"/>
                  </a:cubicBezTo>
                  <a:cubicBezTo>
                    <a:pt x="6" y="41"/>
                    <a:pt x="18" y="48"/>
                    <a:pt x="29" y="45"/>
                  </a:cubicBezTo>
                  <a:close/>
                </a:path>
              </a:pathLst>
            </a:custGeom>
            <a:noFill/>
            <a:ln w="63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35">
              <a:extLst>
                <a:ext uri="{FF2B5EF4-FFF2-40B4-BE49-F238E27FC236}">
                  <a16:creationId xmlns:a16="http://schemas.microsoft.com/office/drawing/2014/main" id="{0DAE6393-B18F-4A8A-8DF4-2ED568E207B5}"/>
                </a:ext>
              </a:extLst>
            </p:cNvPr>
            <p:cNvSpPr>
              <a:spLocks/>
            </p:cNvSpPr>
            <p:nvPr/>
          </p:nvSpPr>
          <p:spPr bwMode="auto">
            <a:xfrm>
              <a:off x="4826000" y="2398713"/>
              <a:ext cx="196850" cy="68263"/>
            </a:xfrm>
            <a:custGeom>
              <a:avLst/>
              <a:gdLst/>
              <a:ahLst/>
              <a:cxnLst>
                <a:cxn ang="0">
                  <a:pos x="55" y="0"/>
                </a:cxn>
                <a:cxn ang="0">
                  <a:pos x="53" y="1"/>
                </a:cxn>
                <a:cxn ang="0">
                  <a:pos x="18" y="7"/>
                </a:cxn>
                <a:cxn ang="0">
                  <a:pos x="6" y="7"/>
                </a:cxn>
                <a:cxn ang="0">
                  <a:pos x="6" y="7"/>
                </a:cxn>
                <a:cxn ang="0">
                  <a:pos x="0" y="12"/>
                </a:cxn>
                <a:cxn ang="0">
                  <a:pos x="5" y="19"/>
                </a:cxn>
                <a:cxn ang="0">
                  <a:pos x="18" y="19"/>
                </a:cxn>
                <a:cxn ang="0">
                  <a:pos x="18" y="19"/>
                </a:cxn>
                <a:cxn ang="0">
                  <a:pos x="55" y="13"/>
                </a:cxn>
              </a:cxnLst>
              <a:rect l="0" t="0" r="r" b="b"/>
              <a:pathLst>
                <a:path w="55" h="19">
                  <a:moveTo>
                    <a:pt x="55" y="0"/>
                  </a:moveTo>
                  <a:cubicBezTo>
                    <a:pt x="54" y="0"/>
                    <a:pt x="54" y="0"/>
                    <a:pt x="53" y="1"/>
                  </a:cubicBezTo>
                  <a:cubicBezTo>
                    <a:pt x="44" y="5"/>
                    <a:pt x="32" y="7"/>
                    <a:pt x="18" y="7"/>
                  </a:cubicBezTo>
                  <a:cubicBezTo>
                    <a:pt x="14" y="7"/>
                    <a:pt x="10" y="7"/>
                    <a:pt x="6" y="7"/>
                  </a:cubicBezTo>
                  <a:cubicBezTo>
                    <a:pt x="6" y="7"/>
                    <a:pt x="6" y="7"/>
                    <a:pt x="6" y="7"/>
                  </a:cubicBezTo>
                  <a:cubicBezTo>
                    <a:pt x="3" y="7"/>
                    <a:pt x="0" y="9"/>
                    <a:pt x="0" y="12"/>
                  </a:cubicBezTo>
                  <a:cubicBezTo>
                    <a:pt x="0" y="15"/>
                    <a:pt x="2" y="18"/>
                    <a:pt x="5" y="19"/>
                  </a:cubicBezTo>
                  <a:cubicBezTo>
                    <a:pt x="10" y="19"/>
                    <a:pt x="14" y="19"/>
                    <a:pt x="18" y="19"/>
                  </a:cubicBezTo>
                  <a:cubicBezTo>
                    <a:pt x="18" y="19"/>
                    <a:pt x="18" y="19"/>
                    <a:pt x="18" y="19"/>
                  </a:cubicBezTo>
                  <a:cubicBezTo>
                    <a:pt x="34" y="19"/>
                    <a:pt x="46" y="16"/>
                    <a:pt x="55" y="13"/>
                  </a:cubicBezTo>
                </a:path>
              </a:pathLst>
            </a:custGeom>
            <a:noFill/>
            <a:ln w="63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36">
              <a:extLst>
                <a:ext uri="{FF2B5EF4-FFF2-40B4-BE49-F238E27FC236}">
                  <a16:creationId xmlns:a16="http://schemas.microsoft.com/office/drawing/2014/main" id="{0FFDED53-51BF-4BB0-A8B1-B37E8110CD6B}"/>
                </a:ext>
              </a:extLst>
            </p:cNvPr>
            <p:cNvSpPr>
              <a:spLocks/>
            </p:cNvSpPr>
            <p:nvPr/>
          </p:nvSpPr>
          <p:spPr bwMode="auto">
            <a:xfrm>
              <a:off x="5002213" y="2700338"/>
              <a:ext cx="260350" cy="193675"/>
            </a:xfrm>
            <a:custGeom>
              <a:avLst/>
              <a:gdLst/>
              <a:ahLst/>
              <a:cxnLst>
                <a:cxn ang="0">
                  <a:pos x="0" y="122"/>
                </a:cxn>
                <a:cxn ang="0">
                  <a:pos x="164" y="122"/>
                </a:cxn>
                <a:cxn ang="0">
                  <a:pos x="144" y="0"/>
                </a:cxn>
                <a:cxn ang="0">
                  <a:pos x="22" y="0"/>
                </a:cxn>
                <a:cxn ang="0">
                  <a:pos x="0" y="122"/>
                </a:cxn>
                <a:cxn ang="0">
                  <a:pos x="0" y="122"/>
                </a:cxn>
              </a:cxnLst>
              <a:rect l="0" t="0" r="r" b="b"/>
              <a:pathLst>
                <a:path w="164" h="122">
                  <a:moveTo>
                    <a:pt x="0" y="122"/>
                  </a:moveTo>
                  <a:lnTo>
                    <a:pt x="164" y="122"/>
                  </a:lnTo>
                  <a:lnTo>
                    <a:pt x="144" y="0"/>
                  </a:lnTo>
                  <a:lnTo>
                    <a:pt x="22" y="0"/>
                  </a:lnTo>
                  <a:lnTo>
                    <a:pt x="0" y="122"/>
                  </a:lnTo>
                  <a:lnTo>
                    <a:pt x="0" y="122"/>
                  </a:lnTo>
                  <a:close/>
                </a:path>
              </a:pathLst>
            </a:custGeom>
            <a:noFill/>
            <a:ln w="63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5" name="Right Brace 34">
            <a:extLst>
              <a:ext uri="{FF2B5EF4-FFF2-40B4-BE49-F238E27FC236}">
                <a16:creationId xmlns:a16="http://schemas.microsoft.com/office/drawing/2014/main" id="{9C11E488-90B6-4E8C-A623-0056ED9CA810}"/>
              </a:ext>
            </a:extLst>
          </p:cNvPr>
          <p:cNvSpPr/>
          <p:nvPr/>
        </p:nvSpPr>
        <p:spPr>
          <a:xfrm rot="5400000">
            <a:off x="5841477" y="995998"/>
            <a:ext cx="372899" cy="7200799"/>
          </a:xfrm>
          <a:prstGeom prst="rightBrace">
            <a:avLst>
              <a:gd name="adj1" fmla="val 65470"/>
              <a:gd name="adj2" fmla="val 4960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7" name="Arrow: Left 36">
            <a:extLst>
              <a:ext uri="{FF2B5EF4-FFF2-40B4-BE49-F238E27FC236}">
                <a16:creationId xmlns:a16="http://schemas.microsoft.com/office/drawing/2014/main" id="{C49AA4C9-8A79-476E-8B06-AAF1CA6C9C73}"/>
              </a:ext>
            </a:extLst>
          </p:cNvPr>
          <p:cNvSpPr/>
          <p:nvPr/>
        </p:nvSpPr>
        <p:spPr>
          <a:xfrm>
            <a:off x="4587768" y="4888210"/>
            <a:ext cx="590118" cy="466962"/>
          </a:xfrm>
          <a:prstGeom prst="lef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38" name="Arrow: Left 37">
            <a:extLst>
              <a:ext uri="{FF2B5EF4-FFF2-40B4-BE49-F238E27FC236}">
                <a16:creationId xmlns:a16="http://schemas.microsoft.com/office/drawing/2014/main" id="{D2DA6844-BD76-47E6-B6E1-4E45F0FFA1A4}"/>
              </a:ext>
            </a:extLst>
          </p:cNvPr>
          <p:cNvSpPr/>
          <p:nvPr/>
        </p:nvSpPr>
        <p:spPr>
          <a:xfrm flipH="1">
            <a:off x="6949978" y="4888210"/>
            <a:ext cx="590118" cy="466962"/>
          </a:xfrm>
          <a:prstGeom prst="lef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21" name="Rectangle 20">
            <a:extLst>
              <a:ext uri="{FF2B5EF4-FFF2-40B4-BE49-F238E27FC236}">
                <a16:creationId xmlns:a16="http://schemas.microsoft.com/office/drawing/2014/main" id="{21A27674-9FA7-4122-AA2A-3E694DB7ABC2}"/>
              </a:ext>
            </a:extLst>
          </p:cNvPr>
          <p:cNvSpPr/>
          <p:nvPr/>
        </p:nvSpPr>
        <p:spPr>
          <a:xfrm>
            <a:off x="2427527" y="3595082"/>
            <a:ext cx="7200800" cy="7212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400" b="1" i="1" dirty="0">
              <a:solidFill>
                <a:schemeClr val="bg1"/>
              </a:solidFill>
            </a:endParaRPr>
          </a:p>
        </p:txBody>
      </p:sp>
      <p:sp>
        <p:nvSpPr>
          <p:cNvPr id="29" name="TextBox 28">
            <a:extLst>
              <a:ext uri="{FF2B5EF4-FFF2-40B4-BE49-F238E27FC236}">
                <a16:creationId xmlns:a16="http://schemas.microsoft.com/office/drawing/2014/main" id="{20780BEF-827C-4689-ABB5-C416F6281CAC}"/>
              </a:ext>
            </a:extLst>
          </p:cNvPr>
          <p:cNvSpPr txBox="1"/>
          <p:nvPr/>
        </p:nvSpPr>
        <p:spPr>
          <a:xfrm>
            <a:off x="5063507" y="999203"/>
            <a:ext cx="1459800" cy="411908"/>
          </a:xfrm>
          <a:prstGeom prst="rect">
            <a:avLst/>
          </a:prstGeom>
          <a:noFill/>
        </p:spPr>
        <p:txBody>
          <a:bodyPr wrap="square" rtlCol="0">
            <a:spAutoFit/>
          </a:bodyPr>
          <a:lstStyle>
            <a:defPPr>
              <a:defRPr lang="pt-PT"/>
            </a:defPPr>
            <a:lvl1pPr>
              <a:defRPr b="1">
                <a:solidFill>
                  <a:schemeClr val="accent1">
                    <a:lumMod val="60000"/>
                    <a:lumOff val="40000"/>
                  </a:schemeClr>
                </a:solidFill>
              </a:defRPr>
            </a:lvl1pPr>
          </a:lstStyle>
          <a:p>
            <a:pPr algn="ctr">
              <a:lnSpc>
                <a:spcPct val="150000"/>
              </a:lnSpc>
            </a:pPr>
            <a:r>
              <a:rPr lang="nl-BE" sz="1600" i="1" dirty="0">
                <a:solidFill>
                  <a:schemeClr val="tx2">
                    <a:lumMod val="50000"/>
                  </a:schemeClr>
                </a:solidFill>
              </a:rPr>
              <a:t>Customer</a:t>
            </a:r>
          </a:p>
        </p:txBody>
      </p:sp>
      <p:sp>
        <p:nvSpPr>
          <p:cNvPr id="22" name="Title 3">
            <a:extLst>
              <a:ext uri="{FF2B5EF4-FFF2-40B4-BE49-F238E27FC236}">
                <a16:creationId xmlns:a16="http://schemas.microsoft.com/office/drawing/2014/main" id="{7B5F6427-B84E-46D6-A4AD-6338AA5055C4}"/>
              </a:ext>
            </a:extLst>
          </p:cNvPr>
          <p:cNvSpPr txBox="1">
            <a:spLocks/>
          </p:cNvSpPr>
          <p:nvPr/>
        </p:nvSpPr>
        <p:spPr>
          <a:xfrm>
            <a:off x="584448" y="484188"/>
            <a:ext cx="10776520" cy="433387"/>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sz="2600" kern="1200">
                <a:solidFill>
                  <a:schemeClr val="tx2"/>
                </a:solidFill>
                <a:latin typeface="+mj-lt"/>
                <a:ea typeface="+mj-ea"/>
                <a:cs typeface="+mj-cs"/>
              </a:defRPr>
            </a:lvl1pPr>
          </a:lstStyle>
          <a:p>
            <a:r>
              <a:rPr lang="en-US" sz="2800" b="1" dirty="0"/>
              <a:t>What is Lead Time?</a:t>
            </a:r>
            <a:endParaRPr lang="en-US" b="1" dirty="0"/>
          </a:p>
        </p:txBody>
      </p:sp>
      <p:sp>
        <p:nvSpPr>
          <p:cNvPr id="30" name="Rectangle: Rounded Corners 29">
            <a:extLst>
              <a:ext uri="{FF2B5EF4-FFF2-40B4-BE49-F238E27FC236}">
                <a16:creationId xmlns:a16="http://schemas.microsoft.com/office/drawing/2014/main" id="{6DB103CE-C4DE-4F03-A8FE-689882387B11}"/>
              </a:ext>
            </a:extLst>
          </p:cNvPr>
          <p:cNvSpPr/>
          <p:nvPr/>
        </p:nvSpPr>
        <p:spPr>
          <a:xfrm>
            <a:off x="12360696" y="628546"/>
            <a:ext cx="1575792" cy="57658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Tom</a:t>
            </a:r>
          </a:p>
        </p:txBody>
      </p:sp>
    </p:spTree>
    <p:extLst>
      <p:ext uri="{BB962C8B-B14F-4D97-AF65-F5344CB8AC3E}">
        <p14:creationId xmlns:p14="http://schemas.microsoft.com/office/powerpoint/2010/main" val="380735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10" presetClass="entr" presetSubtype="0" fill="hold" grpId="0" nodeType="afterEffect">
                                  <p:stCondLst>
                                    <p:cond delay="50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par>
                          <p:cTn id="15" fill="hold">
                            <p:stCondLst>
                              <p:cond delay="1500"/>
                            </p:stCondLst>
                            <p:childTnLst>
                              <p:par>
                                <p:cTn id="16" presetID="10" presetClass="entr" presetSubtype="0" fill="hold" grpId="0" nodeType="afterEffect">
                                  <p:stCondLst>
                                    <p:cond delay="50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nodeType="withEffect">
                                  <p:stCondLst>
                                    <p:cond delay="50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fade">
                                      <p:cBhvr>
                                        <p:cTn id="26" dur="500"/>
                                        <p:tgtEl>
                                          <p:spTgt spid="3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500"/>
                                        <p:tgtEl>
                                          <p:spTgt spid="3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fade">
                                      <p:cBhvr>
                                        <p:cTn id="42" dur="500"/>
                                        <p:tgtEl>
                                          <p:spTgt spid="3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9" grpId="0"/>
      <p:bldP spid="15" grpId="0"/>
      <p:bldP spid="16" grpId="0"/>
      <p:bldP spid="17" grpId="0"/>
      <p:bldP spid="35" grpId="0" animBg="1"/>
      <p:bldP spid="37" grpId="0" animBg="1"/>
      <p:bldP spid="3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1D9DDB7A-421D-435F-A336-0323F30D3C99}"/>
              </a:ext>
            </a:extLst>
          </p:cNvPr>
          <p:cNvSpPr txBox="1">
            <a:spLocks/>
          </p:cNvSpPr>
          <p:nvPr/>
        </p:nvSpPr>
        <p:spPr>
          <a:xfrm>
            <a:off x="584448" y="484188"/>
            <a:ext cx="10776520" cy="433387"/>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sz="2600" kern="1200">
                <a:solidFill>
                  <a:schemeClr val="tx2"/>
                </a:solidFill>
                <a:latin typeface="+mj-lt"/>
                <a:ea typeface="+mj-ea"/>
                <a:cs typeface="+mj-cs"/>
              </a:defRPr>
            </a:lvl1pPr>
          </a:lstStyle>
          <a:p>
            <a:r>
              <a:rPr lang="en-US" sz="2800" b="1" dirty="0"/>
              <a:t>A bit of context…</a:t>
            </a:r>
            <a:endParaRPr lang="en-US" b="1" dirty="0"/>
          </a:p>
        </p:txBody>
      </p:sp>
      <p:sp>
        <p:nvSpPr>
          <p:cNvPr id="6" name="TextBox 5">
            <a:extLst>
              <a:ext uri="{FF2B5EF4-FFF2-40B4-BE49-F238E27FC236}">
                <a16:creationId xmlns:a16="http://schemas.microsoft.com/office/drawing/2014/main" id="{4DB7B42A-44E5-4955-94B8-028E555CA379}"/>
              </a:ext>
            </a:extLst>
          </p:cNvPr>
          <p:cNvSpPr txBox="1"/>
          <p:nvPr/>
        </p:nvSpPr>
        <p:spPr>
          <a:xfrm>
            <a:off x="584448" y="1267200"/>
            <a:ext cx="10800000" cy="504099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ct val="200000"/>
              </a:lnSpc>
            </a:pPr>
            <a:r>
              <a:rPr lang="en-US" sz="1200" b="1" dirty="0"/>
              <a:t>All IT service request are recorded in the IT Service Management tool as ‘work items’</a:t>
            </a:r>
          </a:p>
          <a:p>
            <a:pPr marL="742950" lvl="1" indent="-285750">
              <a:lnSpc>
                <a:spcPct val="150000"/>
              </a:lnSpc>
              <a:buFont typeface="Wingdings" panose="05000000000000000000" pitchFamily="2" charset="2"/>
              <a:buChar char="Ø"/>
            </a:pPr>
            <a:r>
              <a:rPr lang="en-US" sz="1200" dirty="0"/>
              <a:t>Work items are created by ‘business’ (a business application owner or a user of the application).</a:t>
            </a:r>
          </a:p>
          <a:p>
            <a:pPr marL="742950" lvl="1" indent="-285750">
              <a:lnSpc>
                <a:spcPct val="150000"/>
              </a:lnSpc>
              <a:buFont typeface="Wingdings" panose="05000000000000000000" pitchFamily="2" charset="2"/>
              <a:buChar char="Ø"/>
            </a:pPr>
            <a:r>
              <a:rPr lang="en-US" sz="1200" dirty="0"/>
              <a:t>The creator of a work item defines the type of work requested, the priority of the work, the business domain, business application (and related components) for which the request is created. These values cannot be updated after creation.</a:t>
            </a:r>
          </a:p>
          <a:p>
            <a:pPr>
              <a:lnSpc>
                <a:spcPct val="200000"/>
              </a:lnSpc>
            </a:pPr>
            <a:r>
              <a:rPr lang="en-US" sz="1200" b="1" dirty="0"/>
              <a:t>Fulfillment of a service request happens in phases, executed by members of the IT team</a:t>
            </a:r>
            <a:endParaRPr lang="en-US" sz="1200" dirty="0"/>
          </a:p>
          <a:p>
            <a:pPr marL="742950" lvl="1" indent="-285750">
              <a:lnSpc>
                <a:spcPct val="150000"/>
              </a:lnSpc>
              <a:buFont typeface="Wingdings" panose="05000000000000000000" pitchFamily="2" charset="2"/>
              <a:buChar char="Ø"/>
            </a:pPr>
            <a:r>
              <a:rPr lang="en-US" sz="1200" dirty="0"/>
              <a:t>Each phase represents a specific type of activity to be executed or coordinated by a member of the IT team.</a:t>
            </a:r>
          </a:p>
          <a:p>
            <a:pPr marL="1200150" lvl="2" indent="-285750">
              <a:lnSpc>
                <a:spcPct val="150000"/>
              </a:lnSpc>
              <a:buFont typeface="Wingdings" panose="05000000000000000000" pitchFamily="2" charset="2"/>
              <a:buChar char="Ø"/>
            </a:pPr>
            <a:r>
              <a:rPr lang="en-US" sz="1200" dirty="0"/>
              <a:t>The ‘logical’ sequence of phases is ‘Analyze’, ‘Clarify’, ‘Design’, ‘Build’, ‘Test’, ‘Package’, ‘Accept’ and ‘Deploy’.</a:t>
            </a:r>
          </a:p>
          <a:p>
            <a:pPr marL="742950" lvl="1" indent="-285750">
              <a:lnSpc>
                <a:spcPct val="150000"/>
              </a:lnSpc>
              <a:buFont typeface="Wingdings" panose="05000000000000000000" pitchFamily="2" charset="2"/>
              <a:buChar char="Ø"/>
            </a:pPr>
            <a:r>
              <a:rPr lang="en-US" sz="1200" dirty="0"/>
              <a:t>Newly created work items are automatically assigned</a:t>
            </a:r>
          </a:p>
          <a:p>
            <a:pPr marL="1200150" lvl="2" indent="-285750">
              <a:lnSpc>
                <a:spcPct val="150000"/>
              </a:lnSpc>
              <a:buFont typeface="Wingdings" panose="05000000000000000000" pitchFamily="2" charset="2"/>
              <a:buChar char="Ø"/>
            </a:pPr>
            <a:r>
              <a:rPr lang="en-US" sz="1200" dirty="0"/>
              <a:t>to the phase ‘Analyze’,</a:t>
            </a:r>
          </a:p>
          <a:p>
            <a:pPr marL="1200150" lvl="2" indent="-285750">
              <a:lnSpc>
                <a:spcPct val="150000"/>
              </a:lnSpc>
              <a:buFont typeface="Wingdings" panose="05000000000000000000" pitchFamily="2" charset="2"/>
              <a:buChar char="Ø"/>
            </a:pPr>
            <a:r>
              <a:rPr lang="en-US" sz="1200" dirty="0"/>
              <a:t>to a member of the IT team based on the business domain &amp; application.</a:t>
            </a:r>
          </a:p>
          <a:p>
            <a:pPr marL="742950" lvl="1" indent="-285750">
              <a:lnSpc>
                <a:spcPct val="150000"/>
              </a:lnSpc>
              <a:buFont typeface="Wingdings" panose="05000000000000000000" pitchFamily="2" charset="2"/>
              <a:buChar char="Ø"/>
            </a:pPr>
            <a:r>
              <a:rPr lang="en-US" sz="1200" dirty="0"/>
              <a:t>Work items are transferred from phase to phase and resource to resource as work progresses</a:t>
            </a:r>
          </a:p>
          <a:p>
            <a:pPr marL="1200150" lvl="2" indent="-285750">
              <a:lnSpc>
                <a:spcPct val="150000"/>
              </a:lnSpc>
              <a:buFont typeface="Wingdings" panose="05000000000000000000" pitchFamily="2" charset="2"/>
              <a:buChar char="Ø"/>
            </a:pPr>
            <a:r>
              <a:rPr lang="en-US" sz="1200" dirty="0"/>
              <a:t>Each such transfer is recorded in the ITSM tool.</a:t>
            </a:r>
          </a:p>
          <a:p>
            <a:pPr marL="742950" lvl="1" indent="-285750">
              <a:lnSpc>
                <a:spcPct val="150000"/>
              </a:lnSpc>
              <a:buFont typeface="Wingdings" panose="05000000000000000000" pitchFamily="2" charset="2"/>
              <a:buChar char="Ø"/>
            </a:pPr>
            <a:r>
              <a:rPr lang="en-US" sz="1200" dirty="0"/>
              <a:t>Work items do not have to pass through all phases in sequence, as such a work item can both</a:t>
            </a:r>
          </a:p>
          <a:p>
            <a:pPr marL="1200150" lvl="2" indent="-285750">
              <a:lnSpc>
                <a:spcPct val="150000"/>
              </a:lnSpc>
              <a:buFont typeface="Wingdings" panose="05000000000000000000" pitchFamily="2" charset="2"/>
              <a:buChar char="Ø"/>
            </a:pPr>
            <a:r>
              <a:rPr lang="en-US" sz="1200" dirty="0"/>
              <a:t>skip forward, e.g. move from phase ‘Analyze’ directly to phase ‘Build’,</a:t>
            </a:r>
          </a:p>
          <a:p>
            <a:pPr marL="1200150" lvl="2" indent="-285750">
              <a:lnSpc>
                <a:spcPct val="150000"/>
              </a:lnSpc>
              <a:buFont typeface="Wingdings" panose="05000000000000000000" pitchFamily="2" charset="2"/>
              <a:buChar char="Ø"/>
            </a:pPr>
            <a:r>
              <a:rPr lang="en-US" sz="1200" dirty="0"/>
              <a:t>move backward, e.g. move from phase ‘Test’ back to phase ‘Build’. </a:t>
            </a:r>
          </a:p>
          <a:p>
            <a:pPr>
              <a:lnSpc>
                <a:spcPct val="200000"/>
              </a:lnSpc>
            </a:pPr>
            <a:r>
              <a:rPr lang="en-US" sz="1200" b="1" dirty="0"/>
              <a:t>Completion of a work item is recorded in the IT Service Management tool</a:t>
            </a:r>
          </a:p>
          <a:p>
            <a:pPr marL="742950" lvl="1" indent="-285750">
              <a:lnSpc>
                <a:spcPct val="150000"/>
              </a:lnSpc>
              <a:buFont typeface="Wingdings" panose="05000000000000000000" pitchFamily="2" charset="2"/>
              <a:buChar char="Ø"/>
            </a:pPr>
            <a:r>
              <a:rPr lang="en-US" sz="1200" dirty="0"/>
              <a:t>Work items cannot be ‘re-opened’. In case of issues after completion of a work item, a new work item will be created.</a:t>
            </a:r>
          </a:p>
        </p:txBody>
      </p:sp>
      <p:sp>
        <p:nvSpPr>
          <p:cNvPr id="4" name="Rectangle: Rounded Corners 3">
            <a:extLst>
              <a:ext uri="{FF2B5EF4-FFF2-40B4-BE49-F238E27FC236}">
                <a16:creationId xmlns:a16="http://schemas.microsoft.com/office/drawing/2014/main" id="{A14BF1E7-A1BE-4FC7-9E88-7BCA9DD66F2E}"/>
              </a:ext>
            </a:extLst>
          </p:cNvPr>
          <p:cNvSpPr/>
          <p:nvPr/>
        </p:nvSpPr>
        <p:spPr>
          <a:xfrm>
            <a:off x="12360696" y="502629"/>
            <a:ext cx="1575792" cy="57658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Tom</a:t>
            </a:r>
          </a:p>
        </p:txBody>
      </p:sp>
    </p:spTree>
    <p:extLst>
      <p:ext uri="{BB962C8B-B14F-4D97-AF65-F5344CB8AC3E}">
        <p14:creationId xmlns:p14="http://schemas.microsoft.com/office/powerpoint/2010/main" val="3174632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CF0D3B5-9F8B-47B8-8F3E-B760B5A30CCF}"/>
              </a:ext>
            </a:extLst>
          </p:cNvPr>
          <p:cNvSpPr/>
          <p:nvPr/>
        </p:nvSpPr>
        <p:spPr>
          <a:xfrm>
            <a:off x="0" y="1916832"/>
            <a:ext cx="12192000" cy="186085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 name="Title 3">
            <a:extLst>
              <a:ext uri="{FF2B5EF4-FFF2-40B4-BE49-F238E27FC236}">
                <a16:creationId xmlns:a16="http://schemas.microsoft.com/office/drawing/2014/main" id="{F24439A8-5731-49EA-B33A-E0DACCABEB62}"/>
              </a:ext>
            </a:extLst>
          </p:cNvPr>
          <p:cNvSpPr txBox="1">
            <a:spLocks/>
          </p:cNvSpPr>
          <p:nvPr/>
        </p:nvSpPr>
        <p:spPr>
          <a:xfrm>
            <a:off x="584448" y="484188"/>
            <a:ext cx="10776520" cy="433387"/>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sz="2600" kern="1200">
                <a:solidFill>
                  <a:schemeClr val="tx2"/>
                </a:solidFill>
                <a:latin typeface="+mj-lt"/>
                <a:ea typeface="+mj-ea"/>
                <a:cs typeface="+mj-cs"/>
              </a:defRPr>
            </a:lvl1pPr>
          </a:lstStyle>
          <a:p>
            <a:r>
              <a:rPr lang="en-US" sz="2800" b="1" dirty="0"/>
              <a:t>Some examples</a:t>
            </a:r>
            <a:endParaRPr lang="en-US" b="1" dirty="0"/>
          </a:p>
        </p:txBody>
      </p:sp>
      <p:pic>
        <p:nvPicPr>
          <p:cNvPr id="6" name="Picture 5">
            <a:extLst>
              <a:ext uri="{FF2B5EF4-FFF2-40B4-BE49-F238E27FC236}">
                <a16:creationId xmlns:a16="http://schemas.microsoft.com/office/drawing/2014/main" id="{19D1D853-1314-4DF2-938C-7D678218179E}"/>
              </a:ext>
            </a:extLst>
          </p:cNvPr>
          <p:cNvPicPr>
            <a:picLocks noChangeAspect="1"/>
          </p:cNvPicPr>
          <p:nvPr/>
        </p:nvPicPr>
        <p:blipFill>
          <a:blip r:embed="rId2"/>
          <a:stretch>
            <a:fillRect/>
          </a:stretch>
        </p:blipFill>
        <p:spPr>
          <a:xfrm>
            <a:off x="0" y="1916832"/>
            <a:ext cx="12192000" cy="1860857"/>
          </a:xfrm>
          <a:prstGeom prst="rect">
            <a:avLst/>
          </a:prstGeom>
        </p:spPr>
      </p:pic>
      <p:sp>
        <p:nvSpPr>
          <p:cNvPr id="8" name="Rectangle 7">
            <a:extLst>
              <a:ext uri="{FF2B5EF4-FFF2-40B4-BE49-F238E27FC236}">
                <a16:creationId xmlns:a16="http://schemas.microsoft.com/office/drawing/2014/main" id="{D3FD3A49-D385-4240-B80A-AC3874B693BF}"/>
              </a:ext>
            </a:extLst>
          </p:cNvPr>
          <p:cNvSpPr/>
          <p:nvPr/>
        </p:nvSpPr>
        <p:spPr>
          <a:xfrm>
            <a:off x="0" y="4368390"/>
            <a:ext cx="12192000" cy="10381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0" name="Picture 9">
            <a:extLst>
              <a:ext uri="{FF2B5EF4-FFF2-40B4-BE49-F238E27FC236}">
                <a16:creationId xmlns:a16="http://schemas.microsoft.com/office/drawing/2014/main" id="{346E9C0C-1924-4781-9CB4-BB3F4099819A}"/>
              </a:ext>
            </a:extLst>
          </p:cNvPr>
          <p:cNvPicPr>
            <a:picLocks noChangeAspect="1"/>
          </p:cNvPicPr>
          <p:nvPr/>
        </p:nvPicPr>
        <p:blipFill>
          <a:blip r:embed="rId3"/>
          <a:stretch>
            <a:fillRect/>
          </a:stretch>
        </p:blipFill>
        <p:spPr>
          <a:xfrm>
            <a:off x="0" y="4365104"/>
            <a:ext cx="12192000" cy="1041397"/>
          </a:xfrm>
          <a:prstGeom prst="rect">
            <a:avLst/>
          </a:prstGeom>
        </p:spPr>
      </p:pic>
      <p:sp>
        <p:nvSpPr>
          <p:cNvPr id="11" name="TextBox 10">
            <a:extLst>
              <a:ext uri="{FF2B5EF4-FFF2-40B4-BE49-F238E27FC236}">
                <a16:creationId xmlns:a16="http://schemas.microsoft.com/office/drawing/2014/main" id="{7925C30F-12F3-46AB-BCD3-82C13DCA744C}"/>
              </a:ext>
            </a:extLst>
          </p:cNvPr>
          <p:cNvSpPr txBox="1"/>
          <p:nvPr/>
        </p:nvSpPr>
        <p:spPr>
          <a:xfrm>
            <a:off x="534253" y="1578277"/>
            <a:ext cx="9327976" cy="338554"/>
          </a:xfrm>
          <a:prstGeom prst="rect">
            <a:avLst/>
          </a:prstGeom>
          <a:noFill/>
        </p:spPr>
        <p:txBody>
          <a:bodyPr wrap="square" rtlCol="0">
            <a:spAutoFit/>
          </a:bodyPr>
          <a:lstStyle/>
          <a:p>
            <a:r>
              <a:rPr lang="nl-BE" sz="1600" b="1" dirty="0"/>
              <a:t>A closed work item which followed the logical end-2-end sequence of phases</a:t>
            </a:r>
          </a:p>
        </p:txBody>
      </p:sp>
      <p:sp>
        <p:nvSpPr>
          <p:cNvPr id="12" name="TextBox 11">
            <a:extLst>
              <a:ext uri="{FF2B5EF4-FFF2-40B4-BE49-F238E27FC236}">
                <a16:creationId xmlns:a16="http://schemas.microsoft.com/office/drawing/2014/main" id="{3550822C-C412-457D-A936-85DA565E5772}"/>
              </a:ext>
            </a:extLst>
          </p:cNvPr>
          <p:cNvSpPr txBox="1"/>
          <p:nvPr/>
        </p:nvSpPr>
        <p:spPr>
          <a:xfrm>
            <a:off x="551384" y="4026549"/>
            <a:ext cx="9327976" cy="338554"/>
          </a:xfrm>
          <a:prstGeom prst="rect">
            <a:avLst/>
          </a:prstGeom>
          <a:noFill/>
        </p:spPr>
        <p:txBody>
          <a:bodyPr wrap="square" rtlCol="0">
            <a:spAutoFit/>
          </a:bodyPr>
          <a:lstStyle/>
          <a:p>
            <a:r>
              <a:rPr lang="nl-BE" sz="1600" b="1" dirty="0"/>
              <a:t>An open work item with some rework</a:t>
            </a:r>
          </a:p>
        </p:txBody>
      </p:sp>
      <p:sp>
        <p:nvSpPr>
          <p:cNvPr id="9" name="Rectangle: Rounded Corners 8">
            <a:extLst>
              <a:ext uri="{FF2B5EF4-FFF2-40B4-BE49-F238E27FC236}">
                <a16:creationId xmlns:a16="http://schemas.microsoft.com/office/drawing/2014/main" id="{F4210D82-7E18-4364-8EE4-E8AD2C0D2821}"/>
              </a:ext>
            </a:extLst>
          </p:cNvPr>
          <p:cNvSpPr/>
          <p:nvPr/>
        </p:nvSpPr>
        <p:spPr>
          <a:xfrm>
            <a:off x="12360696" y="484188"/>
            <a:ext cx="1575792" cy="57658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Tom</a:t>
            </a:r>
          </a:p>
        </p:txBody>
      </p:sp>
    </p:spTree>
    <p:extLst>
      <p:ext uri="{BB962C8B-B14F-4D97-AF65-F5344CB8AC3E}">
        <p14:creationId xmlns:p14="http://schemas.microsoft.com/office/powerpoint/2010/main" val="3408045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878834774"/>
              </p:ext>
            </p:extLst>
          </p:nvPr>
        </p:nvGraphicFramePr>
        <p:xfrm>
          <a:off x="584448" y="1787232"/>
          <a:ext cx="10800000" cy="4450080"/>
        </p:xfrm>
        <a:graphic>
          <a:graphicData uri="http://schemas.openxmlformats.org/drawingml/2006/table">
            <a:tbl>
              <a:tblPr firstRow="1" bandRow="1">
                <a:tableStyleId>{2D5ABB26-0587-4C30-8999-92F81FD0307C}</a:tableStyleId>
              </a:tblPr>
              <a:tblGrid>
                <a:gridCol w="2420638">
                  <a:extLst>
                    <a:ext uri="{9D8B030D-6E8A-4147-A177-3AD203B41FA5}">
                      <a16:colId xmlns:a16="http://schemas.microsoft.com/office/drawing/2014/main" val="20000"/>
                    </a:ext>
                  </a:extLst>
                </a:gridCol>
                <a:gridCol w="8379362">
                  <a:extLst>
                    <a:ext uri="{9D8B030D-6E8A-4147-A177-3AD203B41FA5}">
                      <a16:colId xmlns:a16="http://schemas.microsoft.com/office/drawing/2014/main" val="20001"/>
                    </a:ext>
                  </a:extLst>
                </a:gridCol>
              </a:tblGrid>
              <a:tr h="370840">
                <a:tc>
                  <a:txBody>
                    <a:bodyPr/>
                    <a:lstStyle/>
                    <a:p>
                      <a:r>
                        <a:rPr lang="en-US" sz="1100" b="1" dirty="0"/>
                        <a:t>Attribute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b="1" dirty="0"/>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algn="l"/>
                      <a:r>
                        <a:rPr lang="en-US" sz="1100" dirty="0"/>
                        <a:t>timestamp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dirty="0"/>
                        <a:t>Date and time of the event, format is </a:t>
                      </a:r>
                      <a:r>
                        <a:rPr lang="en-US" sz="1100" dirty="0" err="1"/>
                        <a:t>dd.mm.yyyy</a:t>
                      </a:r>
                      <a:r>
                        <a:rPr lang="en-US" sz="1100" dirty="0"/>
                        <a:t> </a:t>
                      </a:r>
                      <a:r>
                        <a:rPr lang="en-US" sz="1100" dirty="0" err="1"/>
                        <a:t>hh:mm:ss</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pPr algn="l"/>
                      <a:r>
                        <a:rPr lang="en-US" sz="1100" dirty="0" err="1"/>
                        <a:t>work_item</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dirty="0"/>
                        <a:t>Unique identification of a work item, alphanumerical values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pPr algn="l"/>
                      <a:r>
                        <a:rPr lang="en-US" sz="1100" dirty="0" err="1"/>
                        <a:t>work_type</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dirty="0"/>
                        <a:t>Type of work requested, alphanumerical values from WT_00001 to WT_00003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05494072"/>
                  </a:ext>
                </a:extLst>
              </a:tr>
              <a:tr h="370840">
                <a:tc>
                  <a:txBody>
                    <a:bodyPr/>
                    <a:lstStyle/>
                    <a:p>
                      <a:pPr algn="l"/>
                      <a:r>
                        <a:rPr lang="en-US" sz="1100" dirty="0" err="1"/>
                        <a:t>work_priority</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Priority or urgency of work requested,  alphanumerical values from WP_00001 to WP_00005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16506478"/>
                  </a:ext>
                </a:extLst>
              </a:tr>
              <a:tr h="370840">
                <a:tc>
                  <a:txBody>
                    <a:bodyPr/>
                    <a:lstStyle/>
                    <a:p>
                      <a:pPr algn="l"/>
                      <a:r>
                        <a:rPr lang="en-US" sz="1100" dirty="0"/>
                        <a:t>domain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dirty="0"/>
                        <a:t>Business domain for which the work is requested, alphanumerical values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17897074"/>
                  </a:ext>
                </a:extLst>
              </a:tr>
              <a:tr h="370840">
                <a:tc>
                  <a:txBody>
                    <a:bodyPr/>
                    <a:lstStyle/>
                    <a:p>
                      <a:pPr algn="l"/>
                      <a:r>
                        <a:rPr lang="en-US" sz="1100" dirty="0"/>
                        <a:t>platform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dirty="0"/>
                        <a:t>Application/technology platform for which the work is requested, alphanumerical values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45637500"/>
                  </a:ext>
                </a:extLst>
              </a:tr>
              <a:tr h="370840">
                <a:tc>
                  <a:txBody>
                    <a:bodyPr/>
                    <a:lstStyle/>
                    <a:p>
                      <a:pPr algn="l"/>
                      <a:r>
                        <a:rPr lang="en-US" sz="1100" dirty="0"/>
                        <a:t>components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dirty="0"/>
                        <a:t>List of related (technical) components, alphanumerical values separated by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35229504"/>
                  </a:ext>
                </a:extLst>
              </a:tr>
              <a:tr h="370840">
                <a:tc>
                  <a:txBody>
                    <a:bodyPr/>
                    <a:lstStyle/>
                    <a:p>
                      <a:pPr algn="l"/>
                      <a:r>
                        <a:rPr lang="en-US" sz="1100" dirty="0" err="1"/>
                        <a:t>from_phase</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dirty="0"/>
                        <a:t>Phase the work item has left, this attribute is ‘empty’ (null) for newly created work items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75486468"/>
                  </a:ext>
                </a:extLst>
              </a:tr>
              <a:tr h="370840">
                <a:tc>
                  <a:txBody>
                    <a:bodyPr/>
                    <a:lstStyle/>
                    <a:p>
                      <a:pPr algn="l"/>
                      <a:r>
                        <a:rPr lang="en-US" sz="1100" dirty="0" err="1"/>
                        <a:t>to_phase</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dirty="0"/>
                        <a:t>Phase the work item is transferred to, this attribute is ‘empty’ (null) for items that are completed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31221822"/>
                  </a:ext>
                </a:extLst>
              </a:tr>
              <a:tr h="370840">
                <a:tc>
                  <a:txBody>
                    <a:bodyPr/>
                    <a:lstStyle/>
                    <a:p>
                      <a:pPr algn="l"/>
                      <a:r>
                        <a:rPr lang="en-US" sz="1100" dirty="0" err="1"/>
                        <a:t>from_resource</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dirty="0"/>
                        <a:t>Member of the IT team that was assigned to the work item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27090537"/>
                  </a:ext>
                </a:extLst>
              </a:tr>
              <a:tr h="370840">
                <a:tc>
                  <a:txBody>
                    <a:bodyPr/>
                    <a:lstStyle/>
                    <a:p>
                      <a:pPr algn="l"/>
                      <a:r>
                        <a:rPr lang="en-US" sz="1100" dirty="0" err="1"/>
                        <a:t>to_resource</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dirty="0"/>
                        <a:t>Member of the IT team that is assigned to the work item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5351107"/>
                  </a:ext>
                </a:extLst>
              </a:tr>
            </a:tbl>
          </a:graphicData>
        </a:graphic>
      </p:graphicFrame>
      <p:sp>
        <p:nvSpPr>
          <p:cNvPr id="5" name="Title 3">
            <a:extLst>
              <a:ext uri="{FF2B5EF4-FFF2-40B4-BE49-F238E27FC236}">
                <a16:creationId xmlns:a16="http://schemas.microsoft.com/office/drawing/2014/main" id="{F24439A8-5731-49EA-B33A-E0DACCABEB62}"/>
              </a:ext>
            </a:extLst>
          </p:cNvPr>
          <p:cNvSpPr txBox="1">
            <a:spLocks/>
          </p:cNvSpPr>
          <p:nvPr/>
        </p:nvSpPr>
        <p:spPr>
          <a:xfrm>
            <a:off x="584448" y="484188"/>
            <a:ext cx="10776520" cy="433387"/>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sz="2600" kern="1200">
                <a:solidFill>
                  <a:schemeClr val="tx2"/>
                </a:solidFill>
                <a:latin typeface="+mj-lt"/>
                <a:ea typeface="+mj-ea"/>
                <a:cs typeface="+mj-cs"/>
              </a:defRPr>
            </a:lvl1pPr>
          </a:lstStyle>
          <a:p>
            <a:r>
              <a:rPr lang="en-US" sz="2800" b="1" dirty="0"/>
              <a:t>Dataset and data attributes</a:t>
            </a:r>
            <a:endParaRPr lang="en-US" b="1" dirty="0"/>
          </a:p>
        </p:txBody>
      </p:sp>
      <p:sp>
        <p:nvSpPr>
          <p:cNvPr id="6" name="TextBox 5">
            <a:extLst>
              <a:ext uri="{FF2B5EF4-FFF2-40B4-BE49-F238E27FC236}">
                <a16:creationId xmlns:a16="http://schemas.microsoft.com/office/drawing/2014/main" id="{F84BCDF9-BD34-4796-A926-8702F8E46268}"/>
              </a:ext>
            </a:extLst>
          </p:cNvPr>
          <p:cNvSpPr txBox="1"/>
          <p:nvPr/>
        </p:nvSpPr>
        <p:spPr>
          <a:xfrm>
            <a:off x="584448" y="1267200"/>
            <a:ext cx="10800000" cy="520032"/>
          </a:xfrm>
          <a:prstGeom prst="rect">
            <a:avLst/>
          </a:prstGeom>
        </p:spPr>
        <p:style>
          <a:lnRef idx="2">
            <a:schemeClr val="dk1"/>
          </a:lnRef>
          <a:fillRef idx="1">
            <a:schemeClr val="lt1"/>
          </a:fillRef>
          <a:effectRef idx="0">
            <a:schemeClr val="dk1"/>
          </a:effectRef>
          <a:fontRef idx="minor">
            <a:schemeClr val="dk1"/>
          </a:fontRef>
        </p:style>
        <p:txBody>
          <a:bodyPr wrap="square" rtlCol="0">
            <a:noAutofit/>
          </a:bodyPr>
          <a:lstStyle/>
          <a:p>
            <a:pPr>
              <a:lnSpc>
                <a:spcPct val="200000"/>
              </a:lnSpc>
            </a:pPr>
            <a:r>
              <a:rPr lang="en-US" sz="1200" b="1" dirty="0"/>
              <a:t>The dataset is a (time-ordered) log of all work item events, for each event a line with following attributes is recorded</a:t>
            </a:r>
          </a:p>
        </p:txBody>
      </p:sp>
      <p:sp>
        <p:nvSpPr>
          <p:cNvPr id="7" name="Rectangle: Rounded Corners 6">
            <a:extLst>
              <a:ext uri="{FF2B5EF4-FFF2-40B4-BE49-F238E27FC236}">
                <a16:creationId xmlns:a16="http://schemas.microsoft.com/office/drawing/2014/main" id="{6A2DDF53-D4B5-43A6-8911-F881CA266466}"/>
              </a:ext>
            </a:extLst>
          </p:cNvPr>
          <p:cNvSpPr/>
          <p:nvPr/>
        </p:nvSpPr>
        <p:spPr>
          <a:xfrm>
            <a:off x="12360696" y="629285"/>
            <a:ext cx="1575792" cy="57658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Tom</a:t>
            </a:r>
          </a:p>
        </p:txBody>
      </p:sp>
    </p:spTree>
    <p:extLst>
      <p:ext uri="{BB962C8B-B14F-4D97-AF65-F5344CB8AC3E}">
        <p14:creationId xmlns:p14="http://schemas.microsoft.com/office/powerpoint/2010/main" val="741996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8941635" y="3369904"/>
            <a:ext cx="3148765" cy="3011424"/>
          </a:xfrm>
          <a:prstGeom prst="rect">
            <a:avLst/>
          </a:prstGeom>
          <a:solidFill>
            <a:schemeClr val="tx1">
              <a:alpha val="10000"/>
            </a:schemeClr>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43840" tIns="243840" rIns="243840" bIns="243840" numCol="1" spcCol="1270" anchor="t" anchorCtr="0">
            <a:noAutofit/>
          </a:bodyPr>
          <a:lstStyle/>
          <a:p>
            <a:pPr defTabSz="888978">
              <a:lnSpc>
                <a:spcPct val="90000"/>
              </a:lnSpc>
              <a:spcBef>
                <a:spcPct val="0"/>
              </a:spcBef>
              <a:spcAft>
                <a:spcPts val="267"/>
              </a:spcAft>
            </a:pPr>
            <a:endParaRPr lang="en-US" sz="1400" dirty="0">
              <a:solidFill>
                <a:schemeClr val="tx1"/>
              </a:solidFill>
            </a:endParaRPr>
          </a:p>
          <a:p>
            <a:pPr defTabSz="888978">
              <a:lnSpc>
                <a:spcPct val="90000"/>
              </a:lnSpc>
              <a:spcBef>
                <a:spcPct val="0"/>
              </a:spcBef>
              <a:spcAft>
                <a:spcPts val="267"/>
              </a:spcAft>
            </a:pPr>
            <a:endParaRPr lang="en-US" sz="1400" dirty="0">
              <a:solidFill>
                <a:schemeClr val="tx1"/>
              </a:solidFill>
            </a:endParaRPr>
          </a:p>
          <a:p>
            <a:pPr defTabSz="888978">
              <a:lnSpc>
                <a:spcPct val="90000"/>
              </a:lnSpc>
              <a:spcBef>
                <a:spcPct val="0"/>
              </a:spcBef>
              <a:spcAft>
                <a:spcPts val="267"/>
              </a:spcAft>
            </a:pPr>
            <a:endParaRPr lang="en-US" sz="1400" dirty="0">
              <a:solidFill>
                <a:schemeClr val="tx1"/>
              </a:solidFill>
            </a:endParaRPr>
          </a:p>
          <a:p>
            <a:pPr defTabSz="888978">
              <a:lnSpc>
                <a:spcPct val="90000"/>
              </a:lnSpc>
              <a:spcBef>
                <a:spcPct val="0"/>
              </a:spcBef>
              <a:spcAft>
                <a:spcPts val="267"/>
              </a:spcAft>
            </a:pPr>
            <a:r>
              <a:rPr lang="en-US" sz="1400" dirty="0">
                <a:solidFill>
                  <a:schemeClr val="tx1"/>
                </a:solidFill>
              </a:rPr>
              <a:t>Final evaluation and Winner announcement will be on </a:t>
            </a:r>
          </a:p>
          <a:p>
            <a:pPr defTabSz="888978">
              <a:lnSpc>
                <a:spcPct val="90000"/>
              </a:lnSpc>
              <a:spcBef>
                <a:spcPct val="0"/>
              </a:spcBef>
              <a:spcAft>
                <a:spcPts val="267"/>
              </a:spcAft>
            </a:pPr>
            <a:endParaRPr lang="en-US" sz="1600" b="1" dirty="0">
              <a:solidFill>
                <a:schemeClr val="tx1"/>
              </a:solidFill>
            </a:endParaRPr>
          </a:p>
          <a:p>
            <a:pPr defTabSz="888978">
              <a:lnSpc>
                <a:spcPct val="90000"/>
              </a:lnSpc>
              <a:spcBef>
                <a:spcPct val="0"/>
              </a:spcBef>
              <a:spcAft>
                <a:spcPts val="267"/>
              </a:spcAft>
            </a:pPr>
            <a:endParaRPr lang="en-US" sz="1600" b="1" dirty="0">
              <a:solidFill>
                <a:schemeClr val="tx1"/>
              </a:solidFill>
            </a:endParaRPr>
          </a:p>
          <a:p>
            <a:pPr defTabSz="888978">
              <a:lnSpc>
                <a:spcPct val="90000"/>
              </a:lnSpc>
              <a:spcBef>
                <a:spcPct val="0"/>
              </a:spcBef>
              <a:spcAft>
                <a:spcPts val="267"/>
              </a:spcAft>
            </a:pPr>
            <a:r>
              <a:rPr lang="en-US" sz="1400" b="1" dirty="0">
                <a:solidFill>
                  <a:schemeClr val="tx1"/>
                </a:solidFill>
              </a:rPr>
              <a:t>17-May-2019</a:t>
            </a:r>
          </a:p>
        </p:txBody>
      </p:sp>
      <p:sp>
        <p:nvSpPr>
          <p:cNvPr id="18" name="Rectangle 17"/>
          <p:cNvSpPr/>
          <p:nvPr/>
        </p:nvSpPr>
        <p:spPr>
          <a:xfrm>
            <a:off x="8941637" y="2418671"/>
            <a:ext cx="3250363" cy="864852"/>
          </a:xfrm>
          <a:prstGeom prst="rect">
            <a:avLst/>
          </a:prstGeom>
          <a:gradFill>
            <a:gsLst>
              <a:gs pos="0">
                <a:schemeClr val="tx2">
                  <a:lumMod val="75000"/>
                </a:schemeClr>
              </a:gs>
              <a:gs pos="32000">
                <a:schemeClr val="tx2"/>
              </a:gs>
            </a:gsLst>
            <a:lin ang="0" scaled="1"/>
          </a:gra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365760" tIns="304800" rIns="243840" bIns="304800" numCol="1" spcCol="1270" anchor="t" anchorCtr="0">
            <a:spAutoFit/>
          </a:bodyPr>
          <a:lstStyle/>
          <a:p>
            <a:pPr defTabSz="888978">
              <a:lnSpc>
                <a:spcPct val="90000"/>
              </a:lnSpc>
              <a:spcBef>
                <a:spcPct val="0"/>
              </a:spcBef>
              <a:spcAft>
                <a:spcPts val="267"/>
              </a:spcAft>
            </a:pPr>
            <a:r>
              <a:rPr lang="en-US" dirty="0">
                <a:solidFill>
                  <a:srgbClr val="FFFFFF"/>
                </a:solidFill>
              </a:rPr>
              <a:t>Evaluation </a:t>
            </a:r>
          </a:p>
        </p:txBody>
      </p:sp>
      <p:sp>
        <p:nvSpPr>
          <p:cNvPr id="19" name="Parallelogram 18"/>
          <p:cNvSpPr/>
          <p:nvPr/>
        </p:nvSpPr>
        <p:spPr>
          <a:xfrm rot="5400000" flipV="1">
            <a:off x="8513094" y="2668261"/>
            <a:ext cx="1126908" cy="269817"/>
          </a:xfrm>
          <a:prstGeom prst="parallelogram">
            <a:avLst>
              <a:gd name="adj" fmla="val 66077"/>
            </a:avLst>
          </a:prstGeom>
          <a:solidFill>
            <a:schemeClr val="accent5">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20" name="Rectangle 19"/>
          <p:cNvSpPr/>
          <p:nvPr/>
        </p:nvSpPr>
        <p:spPr>
          <a:xfrm>
            <a:off x="5961089" y="3178371"/>
            <a:ext cx="2887380" cy="3011424"/>
          </a:xfrm>
          <a:prstGeom prst="rect">
            <a:avLst/>
          </a:prstGeom>
          <a:solidFill>
            <a:schemeClr val="tx1">
              <a:alpha val="10000"/>
            </a:schemeClr>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43840" tIns="243840" rIns="243840" bIns="243840" numCol="1" spcCol="1270" anchor="t" anchorCtr="0">
            <a:noAutofit/>
          </a:bodyPr>
          <a:lstStyle/>
          <a:p>
            <a:pPr defTabSz="888978">
              <a:lnSpc>
                <a:spcPct val="90000"/>
              </a:lnSpc>
              <a:spcBef>
                <a:spcPct val="0"/>
              </a:spcBef>
              <a:spcAft>
                <a:spcPts val="267"/>
              </a:spcAft>
            </a:pPr>
            <a:endParaRPr lang="en-US" sz="1400" dirty="0">
              <a:solidFill>
                <a:schemeClr val="tx1"/>
              </a:solidFill>
            </a:endParaRPr>
          </a:p>
          <a:p>
            <a:pPr defTabSz="888978">
              <a:lnSpc>
                <a:spcPct val="90000"/>
              </a:lnSpc>
              <a:spcBef>
                <a:spcPct val="0"/>
              </a:spcBef>
              <a:spcAft>
                <a:spcPts val="267"/>
              </a:spcAft>
            </a:pPr>
            <a:r>
              <a:rPr lang="en-US" sz="1400" dirty="0">
                <a:solidFill>
                  <a:schemeClr val="tx1"/>
                </a:solidFill>
              </a:rPr>
              <a:t>Your prediction needs to be uploaded in the following link </a:t>
            </a:r>
            <a:r>
              <a:rPr lang="en-US" sz="1200" u="sng" dirty="0">
                <a:solidFill>
                  <a:schemeClr val="tx1"/>
                </a:solidFill>
              </a:rPr>
              <a:t>http://10.41.72.110:8000/</a:t>
            </a:r>
            <a:endParaRPr lang="en-US" sz="1400" dirty="0">
              <a:solidFill>
                <a:schemeClr val="tx1"/>
              </a:solidFill>
            </a:endParaRPr>
          </a:p>
          <a:p>
            <a:pPr defTabSz="888978">
              <a:lnSpc>
                <a:spcPct val="90000"/>
              </a:lnSpc>
              <a:spcBef>
                <a:spcPct val="0"/>
              </a:spcBef>
              <a:spcAft>
                <a:spcPts val="267"/>
              </a:spcAft>
            </a:pPr>
            <a:endParaRPr lang="en-US" sz="1400" dirty="0">
              <a:solidFill>
                <a:schemeClr val="tx1"/>
              </a:solidFill>
            </a:endParaRPr>
          </a:p>
          <a:p>
            <a:pPr defTabSz="888978">
              <a:lnSpc>
                <a:spcPct val="90000"/>
              </a:lnSpc>
              <a:spcBef>
                <a:spcPct val="0"/>
              </a:spcBef>
              <a:spcAft>
                <a:spcPts val="267"/>
              </a:spcAft>
            </a:pPr>
            <a:endParaRPr lang="en-US" sz="1400" dirty="0">
              <a:solidFill>
                <a:schemeClr val="tx1"/>
              </a:solidFill>
            </a:endParaRPr>
          </a:p>
          <a:p>
            <a:pPr defTabSz="888978">
              <a:lnSpc>
                <a:spcPct val="90000"/>
              </a:lnSpc>
              <a:spcBef>
                <a:spcPct val="0"/>
              </a:spcBef>
              <a:spcAft>
                <a:spcPts val="267"/>
              </a:spcAft>
            </a:pPr>
            <a:r>
              <a:rPr lang="en-US" sz="1200" b="1" dirty="0">
                <a:solidFill>
                  <a:schemeClr val="tx1"/>
                </a:solidFill>
              </a:rPr>
              <a:t>Last Date of Submission: </a:t>
            </a:r>
          </a:p>
          <a:p>
            <a:pPr defTabSz="888978">
              <a:lnSpc>
                <a:spcPct val="90000"/>
              </a:lnSpc>
              <a:spcBef>
                <a:spcPct val="0"/>
              </a:spcBef>
              <a:spcAft>
                <a:spcPts val="267"/>
              </a:spcAft>
            </a:pPr>
            <a:r>
              <a:rPr lang="en-US" sz="1400" b="1" dirty="0">
                <a:solidFill>
                  <a:schemeClr val="tx1"/>
                </a:solidFill>
              </a:rPr>
              <a:t>03-May-2019</a:t>
            </a:r>
          </a:p>
        </p:txBody>
      </p:sp>
      <p:sp>
        <p:nvSpPr>
          <p:cNvPr id="21" name="Rectangle 20"/>
          <p:cNvSpPr/>
          <p:nvPr/>
        </p:nvSpPr>
        <p:spPr>
          <a:xfrm>
            <a:off x="5961091" y="2224755"/>
            <a:ext cx="3250363" cy="864852"/>
          </a:xfrm>
          <a:prstGeom prst="rect">
            <a:avLst/>
          </a:prstGeom>
          <a:gradFill>
            <a:gsLst>
              <a:gs pos="0">
                <a:schemeClr val="accent5">
                  <a:lumMod val="75000"/>
                </a:schemeClr>
              </a:gs>
              <a:gs pos="32000">
                <a:schemeClr val="accent5"/>
              </a:gs>
            </a:gsLst>
            <a:lin ang="0" scaled="1"/>
          </a:gra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365760" tIns="304800" rIns="243840" bIns="304800" numCol="1" spcCol="1270" anchor="t" anchorCtr="0">
            <a:spAutoFit/>
          </a:bodyPr>
          <a:lstStyle/>
          <a:p>
            <a:pPr defTabSz="888978">
              <a:lnSpc>
                <a:spcPct val="90000"/>
              </a:lnSpc>
              <a:spcBef>
                <a:spcPct val="0"/>
              </a:spcBef>
              <a:spcAft>
                <a:spcPts val="267"/>
              </a:spcAft>
            </a:pPr>
            <a:r>
              <a:rPr lang="en-US" dirty="0">
                <a:solidFill>
                  <a:srgbClr val="FFFFFF"/>
                </a:solidFill>
              </a:rPr>
              <a:t>Final Submission </a:t>
            </a:r>
          </a:p>
        </p:txBody>
      </p:sp>
      <p:sp>
        <p:nvSpPr>
          <p:cNvPr id="22" name="Parallelogram 21"/>
          <p:cNvSpPr/>
          <p:nvPr/>
        </p:nvSpPr>
        <p:spPr>
          <a:xfrm rot="5400000" flipV="1">
            <a:off x="5532549" y="2474989"/>
            <a:ext cx="1126907" cy="269817"/>
          </a:xfrm>
          <a:prstGeom prst="parallelogram">
            <a:avLst>
              <a:gd name="adj" fmla="val 66077"/>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23" name="Rectangle 22"/>
          <p:cNvSpPr/>
          <p:nvPr/>
        </p:nvSpPr>
        <p:spPr>
          <a:xfrm>
            <a:off x="3001107" y="2960876"/>
            <a:ext cx="2887377" cy="3011424"/>
          </a:xfrm>
          <a:prstGeom prst="rect">
            <a:avLst/>
          </a:prstGeom>
          <a:solidFill>
            <a:schemeClr val="tx1">
              <a:alpha val="10000"/>
            </a:schemeClr>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43840" tIns="243840" rIns="243840" bIns="243840" numCol="1" spcCol="1270" anchor="t" anchorCtr="0">
            <a:noAutofit/>
          </a:bodyPr>
          <a:lstStyle/>
          <a:p>
            <a:pPr defTabSz="888978">
              <a:lnSpc>
                <a:spcPct val="90000"/>
              </a:lnSpc>
              <a:spcBef>
                <a:spcPct val="0"/>
              </a:spcBef>
              <a:spcAft>
                <a:spcPts val="267"/>
              </a:spcAft>
            </a:pPr>
            <a:endParaRPr lang="en-US" sz="1400" dirty="0">
              <a:solidFill>
                <a:schemeClr val="tx1"/>
              </a:solidFill>
            </a:endParaRPr>
          </a:p>
          <a:p>
            <a:pPr defTabSz="888978">
              <a:lnSpc>
                <a:spcPct val="90000"/>
              </a:lnSpc>
              <a:spcBef>
                <a:spcPct val="0"/>
              </a:spcBef>
              <a:spcAft>
                <a:spcPts val="267"/>
              </a:spcAft>
            </a:pPr>
            <a:r>
              <a:rPr lang="en-US" sz="1400" dirty="0">
                <a:solidFill>
                  <a:schemeClr val="tx1"/>
                </a:solidFill>
              </a:rPr>
              <a:t>We will organized </a:t>
            </a:r>
            <a:r>
              <a:rPr lang="en-US" sz="1400" b="1" dirty="0">
                <a:solidFill>
                  <a:schemeClr val="tx1"/>
                </a:solidFill>
              </a:rPr>
              <a:t>three Q &amp; A sessions </a:t>
            </a:r>
            <a:r>
              <a:rPr lang="en-US" sz="1400" dirty="0">
                <a:solidFill>
                  <a:schemeClr val="tx1"/>
                </a:solidFill>
              </a:rPr>
              <a:t>for your question and </a:t>
            </a:r>
            <a:r>
              <a:rPr lang="en-US" sz="1400" dirty="0">
                <a:solidFill>
                  <a:schemeClr val="accent2">
                    <a:lumMod val="75000"/>
                  </a:schemeClr>
                </a:solidFill>
              </a:rPr>
              <a:t>give initial help of building the model</a:t>
            </a:r>
            <a:r>
              <a:rPr lang="en-US" sz="1400" dirty="0">
                <a:solidFill>
                  <a:schemeClr val="tx1"/>
                </a:solidFill>
              </a:rPr>
              <a:t>. These sessions are planned on –</a:t>
            </a:r>
          </a:p>
          <a:p>
            <a:pPr defTabSz="888978">
              <a:lnSpc>
                <a:spcPct val="90000"/>
              </a:lnSpc>
              <a:spcBef>
                <a:spcPct val="0"/>
              </a:spcBef>
              <a:spcAft>
                <a:spcPts val="267"/>
              </a:spcAft>
            </a:pPr>
            <a:endParaRPr lang="en-US" sz="1400" dirty="0">
              <a:solidFill>
                <a:schemeClr val="tx1"/>
              </a:solidFill>
            </a:endParaRPr>
          </a:p>
          <a:p>
            <a:pPr defTabSz="888978">
              <a:lnSpc>
                <a:spcPct val="90000"/>
              </a:lnSpc>
              <a:spcBef>
                <a:spcPct val="0"/>
              </a:spcBef>
              <a:spcAft>
                <a:spcPts val="267"/>
              </a:spcAft>
            </a:pPr>
            <a:endParaRPr lang="en-US" sz="1400" dirty="0">
              <a:solidFill>
                <a:schemeClr val="tx1"/>
              </a:solidFill>
            </a:endParaRPr>
          </a:p>
          <a:p>
            <a:pPr marL="285750" indent="-285750" defTabSz="888978">
              <a:lnSpc>
                <a:spcPct val="90000"/>
              </a:lnSpc>
              <a:spcBef>
                <a:spcPct val="0"/>
              </a:spcBef>
              <a:spcAft>
                <a:spcPts val="267"/>
              </a:spcAft>
              <a:buFont typeface="Wingdings" panose="05000000000000000000" pitchFamily="2" charset="2"/>
              <a:buChar char="Ø"/>
            </a:pPr>
            <a:r>
              <a:rPr lang="en-US" sz="1400" b="1" dirty="0">
                <a:solidFill>
                  <a:schemeClr val="tx1"/>
                </a:solidFill>
              </a:rPr>
              <a:t>22-Mar-2019</a:t>
            </a:r>
          </a:p>
          <a:p>
            <a:pPr marL="285750" indent="-285750" defTabSz="888978">
              <a:lnSpc>
                <a:spcPct val="90000"/>
              </a:lnSpc>
              <a:spcBef>
                <a:spcPct val="0"/>
              </a:spcBef>
              <a:spcAft>
                <a:spcPts val="267"/>
              </a:spcAft>
              <a:buFont typeface="Wingdings" panose="05000000000000000000" pitchFamily="2" charset="2"/>
              <a:buChar char="Ø"/>
            </a:pPr>
            <a:r>
              <a:rPr lang="en-US" sz="1400" b="1" dirty="0">
                <a:solidFill>
                  <a:schemeClr val="tx1"/>
                </a:solidFill>
              </a:rPr>
              <a:t>29-Mar-2019</a:t>
            </a:r>
          </a:p>
          <a:p>
            <a:pPr marL="285750" indent="-285750" defTabSz="888978">
              <a:lnSpc>
                <a:spcPct val="90000"/>
              </a:lnSpc>
              <a:spcBef>
                <a:spcPct val="0"/>
              </a:spcBef>
              <a:spcAft>
                <a:spcPts val="267"/>
              </a:spcAft>
              <a:buFont typeface="Wingdings" panose="05000000000000000000" pitchFamily="2" charset="2"/>
              <a:buChar char="Ø"/>
            </a:pPr>
            <a:r>
              <a:rPr lang="en-US" sz="1400" b="1" dirty="0">
                <a:solidFill>
                  <a:schemeClr val="tx1"/>
                </a:solidFill>
              </a:rPr>
              <a:t>05-Apr-2019</a:t>
            </a:r>
          </a:p>
        </p:txBody>
      </p:sp>
      <p:sp>
        <p:nvSpPr>
          <p:cNvPr id="24" name="Rectangle 23"/>
          <p:cNvSpPr/>
          <p:nvPr/>
        </p:nvSpPr>
        <p:spPr>
          <a:xfrm>
            <a:off x="2980545" y="2043151"/>
            <a:ext cx="3250363" cy="864852"/>
          </a:xfrm>
          <a:prstGeom prst="rect">
            <a:avLst/>
          </a:prstGeom>
          <a:gradFill>
            <a:gsLst>
              <a:gs pos="0">
                <a:schemeClr val="accent3">
                  <a:lumMod val="75000"/>
                </a:schemeClr>
              </a:gs>
              <a:gs pos="32000">
                <a:schemeClr val="accent3"/>
              </a:gs>
            </a:gsLst>
            <a:lin ang="0" scaled="1"/>
          </a:gra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365760" tIns="304800" rIns="243840" bIns="304800" numCol="1" spcCol="1270" anchor="t" anchorCtr="0">
            <a:spAutoFit/>
          </a:bodyPr>
          <a:lstStyle/>
          <a:p>
            <a:pPr defTabSz="888978">
              <a:lnSpc>
                <a:spcPct val="90000"/>
              </a:lnSpc>
              <a:spcBef>
                <a:spcPct val="0"/>
              </a:spcBef>
              <a:spcAft>
                <a:spcPts val="267"/>
              </a:spcAft>
            </a:pPr>
            <a:r>
              <a:rPr lang="en-US" dirty="0">
                <a:solidFill>
                  <a:srgbClr val="FFFFFF"/>
                </a:solidFill>
              </a:rPr>
              <a:t>Q&amp;A Sessions</a:t>
            </a:r>
          </a:p>
        </p:txBody>
      </p:sp>
      <p:sp>
        <p:nvSpPr>
          <p:cNvPr id="25" name="Rectangle 24"/>
          <p:cNvSpPr/>
          <p:nvPr/>
        </p:nvSpPr>
        <p:spPr>
          <a:xfrm>
            <a:off x="-5241" y="2789838"/>
            <a:ext cx="2892456" cy="3007167"/>
          </a:xfrm>
          <a:prstGeom prst="rect">
            <a:avLst/>
          </a:prstGeom>
          <a:solidFill>
            <a:schemeClr val="tx1">
              <a:alpha val="10000"/>
            </a:schemeClr>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43840" tIns="243840" rIns="243840" bIns="243840" numCol="1" spcCol="1270" anchor="ctr" anchorCtr="0">
            <a:noAutofit/>
          </a:bodyPr>
          <a:lstStyle/>
          <a:p>
            <a:pPr defTabSz="888978">
              <a:lnSpc>
                <a:spcPct val="90000"/>
              </a:lnSpc>
              <a:spcBef>
                <a:spcPct val="0"/>
              </a:spcBef>
              <a:spcAft>
                <a:spcPts val="267"/>
              </a:spcAft>
            </a:pPr>
            <a:r>
              <a:rPr lang="en-US" sz="1400" dirty="0">
                <a:solidFill>
                  <a:schemeClr val="tx1"/>
                </a:solidFill>
              </a:rPr>
              <a:t>Please register yourself or as a team in the following link </a:t>
            </a:r>
          </a:p>
          <a:p>
            <a:pPr defTabSz="888978">
              <a:lnSpc>
                <a:spcPct val="90000"/>
              </a:lnSpc>
              <a:spcBef>
                <a:spcPct val="0"/>
              </a:spcBef>
              <a:spcAft>
                <a:spcPts val="267"/>
              </a:spcAft>
            </a:pPr>
            <a:r>
              <a:rPr lang="en-US" sz="1200" u="sng" dirty="0">
                <a:solidFill>
                  <a:schemeClr val="tx1"/>
                </a:solidFill>
              </a:rPr>
              <a:t>http://10.41.72.110:8000/</a:t>
            </a:r>
            <a:endParaRPr lang="en-US" sz="1400" dirty="0">
              <a:solidFill>
                <a:schemeClr val="tx1"/>
              </a:solidFill>
            </a:endParaRPr>
          </a:p>
          <a:p>
            <a:pPr defTabSz="888978">
              <a:lnSpc>
                <a:spcPct val="90000"/>
              </a:lnSpc>
              <a:spcBef>
                <a:spcPct val="0"/>
              </a:spcBef>
              <a:spcAft>
                <a:spcPts val="267"/>
              </a:spcAft>
            </a:pPr>
            <a:endParaRPr lang="en-US" sz="1400" dirty="0">
              <a:solidFill>
                <a:schemeClr val="tx1"/>
              </a:solidFill>
            </a:endParaRPr>
          </a:p>
          <a:p>
            <a:pPr defTabSz="888978">
              <a:lnSpc>
                <a:spcPct val="90000"/>
              </a:lnSpc>
              <a:spcBef>
                <a:spcPct val="0"/>
              </a:spcBef>
              <a:spcAft>
                <a:spcPts val="267"/>
              </a:spcAft>
            </a:pPr>
            <a:r>
              <a:rPr lang="en-US" sz="1200" b="1" dirty="0">
                <a:solidFill>
                  <a:schemeClr val="tx1"/>
                </a:solidFill>
              </a:rPr>
              <a:t>Last Date of Registration: </a:t>
            </a:r>
          </a:p>
          <a:p>
            <a:pPr defTabSz="888978">
              <a:lnSpc>
                <a:spcPct val="90000"/>
              </a:lnSpc>
              <a:spcBef>
                <a:spcPct val="0"/>
              </a:spcBef>
              <a:spcAft>
                <a:spcPts val="267"/>
              </a:spcAft>
            </a:pPr>
            <a:r>
              <a:rPr lang="en-US" sz="1400" b="1" dirty="0">
                <a:solidFill>
                  <a:schemeClr val="tx1"/>
                </a:solidFill>
              </a:rPr>
              <a:t>01-May-2019</a:t>
            </a:r>
          </a:p>
        </p:txBody>
      </p:sp>
      <p:sp>
        <p:nvSpPr>
          <p:cNvPr id="26" name="Parallelogram 25"/>
          <p:cNvSpPr/>
          <p:nvPr/>
        </p:nvSpPr>
        <p:spPr>
          <a:xfrm rot="5400000" flipV="1">
            <a:off x="2552002" y="2293385"/>
            <a:ext cx="1126908" cy="269817"/>
          </a:xfrm>
          <a:prstGeom prst="parallelogram">
            <a:avLst>
              <a:gd name="adj" fmla="val 66077"/>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27" name="Rectangle 26"/>
          <p:cNvSpPr/>
          <p:nvPr/>
        </p:nvSpPr>
        <p:spPr>
          <a:xfrm>
            <a:off x="0" y="1861547"/>
            <a:ext cx="3250363" cy="864852"/>
          </a:xfrm>
          <a:prstGeom prst="rect">
            <a:avLst/>
          </a:prstGeom>
          <a:solidFill>
            <a:schemeClr val="accent1"/>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43840" tIns="304800" rIns="243840" bIns="304800" numCol="1" spcCol="1270" anchor="t" anchorCtr="0">
            <a:spAutoFit/>
          </a:bodyPr>
          <a:lstStyle/>
          <a:p>
            <a:pPr defTabSz="888978">
              <a:lnSpc>
                <a:spcPct val="90000"/>
              </a:lnSpc>
              <a:spcBef>
                <a:spcPct val="0"/>
              </a:spcBef>
              <a:spcAft>
                <a:spcPts val="267"/>
              </a:spcAft>
            </a:pPr>
            <a:r>
              <a:rPr lang="en-US" dirty="0">
                <a:solidFill>
                  <a:srgbClr val="FFFFFF"/>
                </a:solidFill>
              </a:rPr>
              <a:t>Registration</a:t>
            </a:r>
          </a:p>
        </p:txBody>
      </p:sp>
      <p:sp>
        <p:nvSpPr>
          <p:cNvPr id="15" name="Rounded Rectangle 14"/>
          <p:cNvSpPr/>
          <p:nvPr/>
        </p:nvSpPr>
        <p:spPr>
          <a:xfrm>
            <a:off x="-5242" y="1083925"/>
            <a:ext cx="12197241" cy="504064"/>
          </a:xfrm>
          <a:prstGeom prst="roundRect">
            <a:avLst>
              <a:gd name="adj" fmla="val 5112"/>
            </a:avLst>
          </a:prstGeom>
          <a:solidFill>
            <a:srgbClr val="12ABD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Global Data Science Challenge II kick off on 15-March-2019 (today)</a:t>
            </a:r>
          </a:p>
        </p:txBody>
      </p:sp>
      <p:sp>
        <p:nvSpPr>
          <p:cNvPr id="16" name="Title 3">
            <a:extLst>
              <a:ext uri="{FF2B5EF4-FFF2-40B4-BE49-F238E27FC236}">
                <a16:creationId xmlns:a16="http://schemas.microsoft.com/office/drawing/2014/main" id="{90D052D6-EBA9-4EEB-A3ED-47EEA726274F}"/>
              </a:ext>
            </a:extLst>
          </p:cNvPr>
          <p:cNvSpPr txBox="1">
            <a:spLocks/>
          </p:cNvSpPr>
          <p:nvPr/>
        </p:nvSpPr>
        <p:spPr>
          <a:xfrm>
            <a:off x="584448" y="484188"/>
            <a:ext cx="10776520" cy="433387"/>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sz="2600" kern="1200">
                <a:solidFill>
                  <a:schemeClr val="tx2"/>
                </a:solidFill>
                <a:latin typeface="+mj-lt"/>
                <a:ea typeface="+mj-ea"/>
                <a:cs typeface="+mj-cs"/>
              </a:defRPr>
            </a:lvl1pPr>
          </a:lstStyle>
          <a:p>
            <a:r>
              <a:rPr lang="en-US" sz="2800" b="1" dirty="0"/>
              <a:t>Challenge timeline</a:t>
            </a:r>
            <a:endParaRPr lang="en-US" b="1" dirty="0"/>
          </a:p>
        </p:txBody>
      </p:sp>
      <p:sp>
        <p:nvSpPr>
          <p:cNvPr id="28" name="Rectangle: Rounded Corners 27">
            <a:extLst>
              <a:ext uri="{FF2B5EF4-FFF2-40B4-BE49-F238E27FC236}">
                <a16:creationId xmlns:a16="http://schemas.microsoft.com/office/drawing/2014/main" id="{C6AD298C-0AD7-4C4A-A86C-1E330F1DF05F}"/>
              </a:ext>
            </a:extLst>
          </p:cNvPr>
          <p:cNvSpPr/>
          <p:nvPr/>
        </p:nvSpPr>
        <p:spPr>
          <a:xfrm>
            <a:off x="12288688" y="450418"/>
            <a:ext cx="1575792" cy="57658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Gautam</a:t>
            </a:r>
          </a:p>
        </p:txBody>
      </p:sp>
    </p:spTree>
    <p:extLst>
      <p:ext uri="{BB962C8B-B14F-4D97-AF65-F5344CB8AC3E}">
        <p14:creationId xmlns:p14="http://schemas.microsoft.com/office/powerpoint/2010/main" val="258153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20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200"/>
                                        <p:tgtEl>
                                          <p:spTgt spid="25"/>
                                        </p:tgtEl>
                                      </p:cBhvr>
                                    </p:animEffect>
                                  </p:childTnLst>
                                </p:cTn>
                              </p:par>
                            </p:childTnLst>
                          </p:cTn>
                        </p:par>
                        <p:par>
                          <p:cTn id="11" fill="hold">
                            <p:stCondLst>
                              <p:cond delay="200"/>
                            </p:stCondLst>
                            <p:childTnLst>
                              <p:par>
                                <p:cTn id="12" presetID="22" presetClass="entr" presetSubtype="2" fill="hold" grpId="0" nodeType="after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wipe(right)">
                                      <p:cBhvr>
                                        <p:cTn id="14" dur="200"/>
                                        <p:tgtEl>
                                          <p:spTgt spid="26"/>
                                        </p:tgtEl>
                                      </p:cBhvr>
                                    </p:animEffect>
                                  </p:childTnLst>
                                </p:cTn>
                              </p:par>
                            </p:childTnLst>
                          </p:cTn>
                        </p:par>
                        <p:par>
                          <p:cTn id="15" fill="hold">
                            <p:stCondLst>
                              <p:cond delay="400"/>
                            </p:stCondLst>
                            <p:childTnLst>
                              <p:par>
                                <p:cTn id="16" presetID="22" presetClass="entr" presetSubtype="8" fill="hold" grpId="0"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wipe(left)">
                                      <p:cBhvr>
                                        <p:cTn id="18" dur="200"/>
                                        <p:tgtEl>
                                          <p:spTgt spid="2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200"/>
                                        <p:tgtEl>
                                          <p:spTgt spid="23"/>
                                        </p:tgtEl>
                                      </p:cBhvr>
                                    </p:animEffect>
                                  </p:childTnLst>
                                </p:cTn>
                              </p:par>
                            </p:childTnLst>
                          </p:cTn>
                        </p:par>
                        <p:par>
                          <p:cTn id="22" fill="hold">
                            <p:stCondLst>
                              <p:cond delay="600"/>
                            </p:stCondLst>
                            <p:childTnLst>
                              <p:par>
                                <p:cTn id="23" presetID="22" presetClass="entr" presetSubtype="2"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right)">
                                      <p:cBhvr>
                                        <p:cTn id="25" dur="200"/>
                                        <p:tgtEl>
                                          <p:spTgt spid="22"/>
                                        </p:tgtEl>
                                      </p:cBhvr>
                                    </p:animEffect>
                                  </p:childTnLst>
                                </p:cTn>
                              </p:par>
                            </p:childTnLst>
                          </p:cTn>
                        </p:par>
                        <p:par>
                          <p:cTn id="26" fill="hold">
                            <p:stCondLst>
                              <p:cond delay="800"/>
                            </p:stCondLst>
                            <p:childTnLst>
                              <p:par>
                                <p:cTn id="27" presetID="22" presetClass="entr" presetSubtype="8" fill="hold" grpId="0" nodeType="after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left)">
                                      <p:cBhvr>
                                        <p:cTn id="29" dur="200"/>
                                        <p:tgtEl>
                                          <p:spTgt spid="2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200"/>
                                        <p:tgtEl>
                                          <p:spTgt spid="20"/>
                                        </p:tgtEl>
                                      </p:cBhvr>
                                    </p:animEffect>
                                  </p:childTnLst>
                                </p:cTn>
                              </p:par>
                            </p:childTnLst>
                          </p:cTn>
                        </p:par>
                        <p:par>
                          <p:cTn id="33" fill="hold">
                            <p:stCondLst>
                              <p:cond delay="1000"/>
                            </p:stCondLst>
                            <p:childTnLst>
                              <p:par>
                                <p:cTn id="34" presetID="22" presetClass="entr" presetSubtype="2" fill="hold" grpId="0" nodeType="after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wipe(right)">
                                      <p:cBhvr>
                                        <p:cTn id="36" dur="200"/>
                                        <p:tgtEl>
                                          <p:spTgt spid="19"/>
                                        </p:tgtEl>
                                      </p:cBhvr>
                                    </p:animEffect>
                                  </p:childTnLst>
                                </p:cTn>
                              </p:par>
                            </p:childTnLst>
                          </p:cTn>
                        </p:par>
                        <p:par>
                          <p:cTn id="37" fill="hold">
                            <p:stCondLst>
                              <p:cond delay="1200"/>
                            </p:stCondLst>
                            <p:childTnLst>
                              <p:par>
                                <p:cTn id="38" presetID="22" presetClass="entr" presetSubtype="8" fill="hold" grpId="0" nodeType="after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ipe(left)">
                                      <p:cBhvr>
                                        <p:cTn id="40" dur="200"/>
                                        <p:tgtEl>
                                          <p:spTgt spid="1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2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84448" y="1268760"/>
            <a:ext cx="10800000" cy="4856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ct val="200000"/>
              </a:lnSpc>
            </a:pPr>
            <a:r>
              <a:rPr lang="en-US" sz="1200" b="1" dirty="0"/>
              <a:t>Data:</a:t>
            </a:r>
          </a:p>
          <a:p>
            <a:pPr marL="742950" lvl="1" indent="-285750">
              <a:lnSpc>
                <a:spcPct val="150000"/>
              </a:lnSpc>
              <a:buFont typeface="Wingdings" panose="05000000000000000000" pitchFamily="2" charset="2"/>
              <a:buChar char="Ø"/>
            </a:pPr>
            <a:r>
              <a:rPr lang="en-US" sz="1200" dirty="0"/>
              <a:t>Data used in this competition is for Capgemini internal use only and may not be shared with external parties.</a:t>
            </a:r>
          </a:p>
          <a:p>
            <a:pPr marL="742950" lvl="1" indent="-285750">
              <a:lnSpc>
                <a:spcPct val="150000"/>
              </a:lnSpc>
              <a:buFont typeface="Wingdings" panose="05000000000000000000" pitchFamily="2" charset="2"/>
              <a:buChar char="Ø"/>
            </a:pPr>
            <a:r>
              <a:rPr lang="en-US" sz="1200" dirty="0"/>
              <a:t>Data may not be stored on locations outside of the Capgemini perimeter (e.g. cloud-based storage, customer provided infrastructure, …).</a:t>
            </a:r>
          </a:p>
          <a:p>
            <a:pPr marL="742950" lvl="1" indent="-285750">
              <a:lnSpc>
                <a:spcPct val="150000"/>
              </a:lnSpc>
              <a:buFont typeface="Wingdings" panose="05000000000000000000" pitchFamily="2" charset="2"/>
              <a:buChar char="Ø"/>
            </a:pPr>
            <a:r>
              <a:rPr lang="en-US" sz="1200" dirty="0"/>
              <a:t>Competition participants are responsible for proper use of the data and ensuring confidentiality of the data.</a:t>
            </a:r>
          </a:p>
          <a:p>
            <a:pPr marL="742950" lvl="1" indent="-285750">
              <a:lnSpc>
                <a:spcPct val="150000"/>
              </a:lnSpc>
              <a:buFont typeface="Wingdings" panose="05000000000000000000" pitchFamily="2" charset="2"/>
              <a:buChar char="Ø"/>
            </a:pPr>
            <a:r>
              <a:rPr lang="en-US" sz="1200" dirty="0"/>
              <a:t>Any kind of external data can be used to improve the model performance.</a:t>
            </a:r>
          </a:p>
          <a:p>
            <a:pPr>
              <a:lnSpc>
                <a:spcPct val="200000"/>
              </a:lnSpc>
            </a:pPr>
            <a:r>
              <a:rPr lang="en-US" sz="1200" b="1" dirty="0"/>
              <a:t>Tools and infrastructure</a:t>
            </a:r>
            <a:r>
              <a:rPr lang="en-US" sz="1200" dirty="0"/>
              <a:t>: </a:t>
            </a:r>
          </a:p>
          <a:p>
            <a:pPr marL="742950" lvl="1" indent="-285750">
              <a:lnSpc>
                <a:spcPct val="150000"/>
              </a:lnSpc>
              <a:buFont typeface="Wingdings" panose="05000000000000000000" pitchFamily="2" charset="2"/>
              <a:buChar char="Ø"/>
            </a:pPr>
            <a:r>
              <a:rPr lang="en-US" sz="1200" dirty="0"/>
              <a:t>Participants are requested to use Capgemini infrastructure for this competition.</a:t>
            </a:r>
          </a:p>
          <a:p>
            <a:pPr marL="742950" lvl="1" indent="-285750">
              <a:lnSpc>
                <a:spcPct val="150000"/>
              </a:lnSpc>
              <a:buFont typeface="Wingdings" panose="05000000000000000000" pitchFamily="2" charset="2"/>
              <a:buChar char="Ø"/>
            </a:pPr>
            <a:r>
              <a:rPr lang="en-US" sz="1200" dirty="0"/>
              <a:t>Participants can use any language or framework for this challenge.</a:t>
            </a:r>
          </a:p>
          <a:p>
            <a:pPr>
              <a:lnSpc>
                <a:spcPct val="200000"/>
              </a:lnSpc>
            </a:pPr>
            <a:r>
              <a:rPr lang="en-US" sz="1200" b="1" dirty="0"/>
              <a:t>Teams:</a:t>
            </a:r>
          </a:p>
          <a:p>
            <a:pPr marL="742950" lvl="1" indent="-285750">
              <a:lnSpc>
                <a:spcPct val="150000"/>
              </a:lnSpc>
              <a:buFont typeface="Wingdings" panose="05000000000000000000" pitchFamily="2" charset="2"/>
              <a:buChar char="Ø"/>
            </a:pPr>
            <a:r>
              <a:rPr lang="en-US" sz="1200" dirty="0"/>
              <a:t>Organizer team will publish team name in ‘Teams’ link of the challenge website.</a:t>
            </a:r>
          </a:p>
          <a:p>
            <a:pPr marL="742950" lvl="1" indent="-285750">
              <a:lnSpc>
                <a:spcPct val="150000"/>
              </a:lnSpc>
              <a:buFont typeface="Wingdings" panose="05000000000000000000" pitchFamily="2" charset="2"/>
              <a:buChar char="Ø"/>
            </a:pPr>
            <a:r>
              <a:rPr lang="en-US" sz="1200" dirty="0"/>
              <a:t>Participants are allowed to join alone or in a team (maximum of 4 members). </a:t>
            </a:r>
          </a:p>
          <a:p>
            <a:pPr marL="742950" lvl="1" indent="-285750">
              <a:lnSpc>
                <a:spcPct val="150000"/>
              </a:lnSpc>
              <a:buFont typeface="Wingdings" panose="05000000000000000000" pitchFamily="2" charset="2"/>
              <a:buChar char="Ø"/>
            </a:pPr>
            <a:r>
              <a:rPr lang="en-US" sz="1200" dirty="0"/>
              <a:t>Participants joining alone can also form team with other participants. Last date of forming the team is 01-May-2019. </a:t>
            </a:r>
          </a:p>
          <a:p>
            <a:pPr>
              <a:lnSpc>
                <a:spcPct val="200000"/>
              </a:lnSpc>
            </a:pPr>
            <a:r>
              <a:rPr lang="en-US" sz="1200" b="1" dirty="0"/>
              <a:t>Evaluation:</a:t>
            </a:r>
          </a:p>
          <a:p>
            <a:pPr marL="742950" lvl="1" indent="-285750">
              <a:lnSpc>
                <a:spcPct val="150000"/>
              </a:lnSpc>
              <a:buFont typeface="Wingdings" panose="05000000000000000000" pitchFamily="2" charset="2"/>
              <a:buChar char="Ø"/>
            </a:pPr>
            <a:r>
              <a:rPr lang="en-US" sz="1200" dirty="0"/>
              <a:t>The best test submission will be taken into account for final evaluation.</a:t>
            </a:r>
          </a:p>
          <a:p>
            <a:pPr marL="742950" lvl="1" indent="-285750">
              <a:lnSpc>
                <a:spcPct val="150000"/>
              </a:lnSpc>
              <a:buFont typeface="Wingdings" panose="05000000000000000000" pitchFamily="2" charset="2"/>
              <a:buChar char="Ø"/>
            </a:pPr>
            <a:r>
              <a:rPr lang="en-US" sz="1200" dirty="0"/>
              <a:t>Jury decision on the evaluation is final.</a:t>
            </a:r>
          </a:p>
        </p:txBody>
      </p:sp>
      <p:sp>
        <p:nvSpPr>
          <p:cNvPr id="7" name="Title 3">
            <a:extLst>
              <a:ext uri="{FF2B5EF4-FFF2-40B4-BE49-F238E27FC236}">
                <a16:creationId xmlns:a16="http://schemas.microsoft.com/office/drawing/2014/main" id="{E28F2930-C01F-4540-999B-DEF80043696F}"/>
              </a:ext>
            </a:extLst>
          </p:cNvPr>
          <p:cNvSpPr txBox="1">
            <a:spLocks/>
          </p:cNvSpPr>
          <p:nvPr/>
        </p:nvSpPr>
        <p:spPr>
          <a:xfrm>
            <a:off x="584448" y="484188"/>
            <a:ext cx="10776520" cy="433387"/>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sz="2600" kern="1200">
                <a:solidFill>
                  <a:schemeClr val="tx2"/>
                </a:solidFill>
                <a:latin typeface="+mj-lt"/>
                <a:ea typeface="+mj-ea"/>
                <a:cs typeface="+mj-cs"/>
              </a:defRPr>
            </a:lvl1pPr>
          </a:lstStyle>
          <a:p>
            <a:r>
              <a:rPr lang="en-US" sz="2800" b="1" dirty="0"/>
              <a:t>Challenge rules</a:t>
            </a:r>
            <a:endParaRPr lang="en-US" b="1" dirty="0"/>
          </a:p>
        </p:txBody>
      </p:sp>
      <p:sp>
        <p:nvSpPr>
          <p:cNvPr id="5" name="Rectangle: Rounded Corners 4">
            <a:extLst>
              <a:ext uri="{FF2B5EF4-FFF2-40B4-BE49-F238E27FC236}">
                <a16:creationId xmlns:a16="http://schemas.microsoft.com/office/drawing/2014/main" id="{2C600E55-F6EE-460F-84FF-8BA8B754E82E}"/>
              </a:ext>
            </a:extLst>
          </p:cNvPr>
          <p:cNvSpPr/>
          <p:nvPr/>
        </p:nvSpPr>
        <p:spPr>
          <a:xfrm>
            <a:off x="12288688" y="484188"/>
            <a:ext cx="1575792" cy="57658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Gautam</a:t>
            </a:r>
          </a:p>
        </p:txBody>
      </p:sp>
    </p:spTree>
    <p:extLst>
      <p:ext uri="{BB962C8B-B14F-4D97-AF65-F5344CB8AC3E}">
        <p14:creationId xmlns:p14="http://schemas.microsoft.com/office/powerpoint/2010/main" val="1088315449"/>
      </p:ext>
    </p:extLst>
  </p:cSld>
  <p:clrMapOvr>
    <a:masterClrMapping/>
  </p:clrMapOvr>
</p:sld>
</file>

<file path=ppt/theme/theme1.xml><?xml version="1.0" encoding="utf-8"?>
<a:theme xmlns:a="http://schemas.openxmlformats.org/drawingml/2006/main" name="Content and Image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065CD12-128C-4DBC-873E-82FC4B88A761}"/>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20171018_Data Science Challenge 4</Template>
  <TotalTime>1</TotalTime>
  <Words>1374</Words>
  <Application>Microsoft Office PowerPoint</Application>
  <PresentationFormat>Widescreen</PresentationFormat>
  <Paragraphs>166</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Verdana</vt:lpstr>
      <vt:lpstr>Wingdings</vt:lpstr>
      <vt:lpstr>Content and Image Layouts</vt:lpstr>
      <vt:lpstr>Global Data Science Challenge 2</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Challenge IV</dc:title>
  <dc:creator>AZRIA, Victor</dc:creator>
  <cp:lastModifiedBy>Kühlwein, Daniel</cp:lastModifiedBy>
  <cp:revision>174</cp:revision>
  <dcterms:created xsi:type="dcterms:W3CDTF">2017-10-18T09:45:52Z</dcterms:created>
  <dcterms:modified xsi:type="dcterms:W3CDTF">2019-03-14T15:57:15Z</dcterms:modified>
</cp:coreProperties>
</file>