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8" y="684"/>
      </p:cViewPr>
      <p:guideLst>
        <p:guide orient="horz" pos="154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BA313-A0F4-4222-BDDC-E6E9F2962A8A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8169-C67C-462B-99DB-24F5918B2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40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10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54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9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585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5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60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4F71-B137-460E-BCA2-F2200C0634C5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0D8-E85A-42CD-8107-A014E31B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4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4F71-B137-460E-BCA2-F2200C0634C5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0D8-E85A-42CD-8107-A014E31B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87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4F71-B137-460E-BCA2-F2200C0634C5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0D8-E85A-42CD-8107-A014E31B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3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301729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90591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4F71-B137-460E-BCA2-F2200C0634C5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0D8-E85A-42CD-8107-A014E31B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4F71-B137-460E-BCA2-F2200C0634C5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0D8-E85A-42CD-8107-A014E31B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5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4F71-B137-460E-BCA2-F2200C0634C5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0D8-E85A-42CD-8107-A014E31B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4F71-B137-460E-BCA2-F2200C0634C5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0D8-E85A-42CD-8107-A014E31B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4F71-B137-460E-BCA2-F2200C0634C5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0D8-E85A-42CD-8107-A014E31B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0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4F71-B137-460E-BCA2-F2200C0634C5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0D8-E85A-42CD-8107-A014E31B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9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4F71-B137-460E-BCA2-F2200C0634C5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0D8-E85A-42CD-8107-A014E31B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9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4F71-B137-460E-BCA2-F2200C0634C5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00D8-E85A-42CD-8107-A014E31B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8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4F71-B137-460E-BCA2-F2200C0634C5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00D8-E85A-42CD-8107-A014E31B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99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988" y="2362200"/>
            <a:ext cx="6373812" cy="990600"/>
          </a:xfrm>
        </p:spPr>
        <p:txBody>
          <a:bodyPr/>
          <a:lstStyle/>
          <a:p>
            <a:r>
              <a:rPr lang="en-US" sz="2400" b="1" dirty="0"/>
              <a:t>NBC Sports – Business Cases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988" y="3271837"/>
            <a:ext cx="5307012" cy="1223963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Insights &amp; Data</a:t>
            </a:r>
          </a:p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6193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Data Preprocessing activities</a:t>
            </a:r>
            <a:endParaRPr lang="en-US" sz="2400" b="1" dirty="0"/>
          </a:p>
        </p:txBody>
      </p:sp>
      <p:sp>
        <p:nvSpPr>
          <p:cNvPr id="8" name="Rounded Rectangle 4"/>
          <p:cNvSpPr/>
          <p:nvPr/>
        </p:nvSpPr>
        <p:spPr>
          <a:xfrm>
            <a:off x="381000" y="939173"/>
            <a:ext cx="11386076" cy="999355"/>
          </a:xfrm>
          <a:prstGeom prst="roundRect">
            <a:avLst>
              <a:gd name="adj" fmla="val 9475"/>
            </a:avLst>
          </a:prstGeom>
          <a:solidFill>
            <a:sysClr val="window" lastClr="FFFFFF">
              <a:lumMod val="95000"/>
            </a:sysClr>
          </a:solidFill>
          <a:ln w="3175">
            <a:noFill/>
          </a:ln>
        </p:spPr>
        <p:txBody>
          <a:bodyPr spcFirstLastPara="0" vert="horz" wrap="square" lIns="182880" tIns="19050" rIns="38100" bIns="19050" numCol="1" spcCol="1270" anchor="ctr" anchorCtr="0">
            <a:noAutofit/>
          </a:bodyPr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Goal: </a:t>
            </a:r>
            <a:r>
              <a:rPr lang="en-US" sz="1200" dirty="0" smtClean="0"/>
              <a:t>To clean the given NBC Sports subscription data  </a:t>
            </a:r>
            <a:endParaRPr lang="en-US" sz="1200" dirty="0"/>
          </a:p>
        </p:txBody>
      </p:sp>
      <p:sp>
        <p:nvSpPr>
          <p:cNvPr id="13" name="Rounded Rectangle 4"/>
          <p:cNvSpPr/>
          <p:nvPr/>
        </p:nvSpPr>
        <p:spPr>
          <a:xfrm>
            <a:off x="381000" y="2161032"/>
            <a:ext cx="11386076" cy="3886200"/>
          </a:xfrm>
          <a:prstGeom prst="roundRect">
            <a:avLst>
              <a:gd name="adj" fmla="val 3962"/>
            </a:avLst>
          </a:prstGeom>
          <a:solidFill>
            <a:sysClr val="window" lastClr="FFFFFF">
              <a:lumMod val="95000"/>
            </a:sysClr>
          </a:solidFill>
          <a:ln w="3175">
            <a:noFill/>
          </a:ln>
        </p:spPr>
        <p:txBody>
          <a:bodyPr spcFirstLastPara="0" vert="horz" wrap="square" lIns="182880" tIns="19050" rIns="38100" bIns="19050" numCol="1" spcCol="1270" anchor="ctr" anchorCtr="0">
            <a:noAutofit/>
          </a:bodyPr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chemeClr val="accent2"/>
              </a:buClr>
            </a:pPr>
            <a:r>
              <a:rPr lang="en-US" sz="1400" b="1" dirty="0" smtClean="0">
                <a:solidFill>
                  <a:schemeClr val="accent1"/>
                </a:solidFill>
              </a:rPr>
              <a:t>Steps Performed: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Mapped all DT_DM_ID fields with respective dates using the mapping sheet and deleted all the masked date fields and added new columns with original date values.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Added 2 more columns to the data to map </a:t>
            </a:r>
            <a:r>
              <a:rPr lang="en-US" sz="1400" b="1" dirty="0">
                <a:solidFill>
                  <a:schemeClr val="accent1"/>
                </a:solidFill>
              </a:rPr>
              <a:t>currency and device values with their respective DM_ID’s and removed the DM_ID columns</a:t>
            </a:r>
            <a:r>
              <a:rPr lang="en-US" sz="1400" b="1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Performed string related operations on columns to avoid all space and case-sensitive related issues. 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Split summary description column to get start date and end date of the subscription and added those columns to data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Replaced invalid data in all columns with suitable values.</a:t>
            </a:r>
          </a:p>
          <a:p>
            <a:pPr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Data Preprocessing activities</a:t>
            </a:r>
          </a:p>
        </p:txBody>
      </p:sp>
      <p:sp>
        <p:nvSpPr>
          <p:cNvPr id="13" name="Rounded Rectangle 4"/>
          <p:cNvSpPr/>
          <p:nvPr/>
        </p:nvSpPr>
        <p:spPr>
          <a:xfrm>
            <a:off x="381000" y="822960"/>
            <a:ext cx="11386076" cy="5654040"/>
          </a:xfrm>
          <a:prstGeom prst="roundRect">
            <a:avLst>
              <a:gd name="adj" fmla="val 3962"/>
            </a:avLst>
          </a:prstGeom>
          <a:solidFill>
            <a:sysClr val="window" lastClr="FFFFFF">
              <a:lumMod val="95000"/>
            </a:sysClr>
          </a:solidFill>
          <a:ln w="3175">
            <a:noFill/>
          </a:ln>
        </p:spPr>
        <p:txBody>
          <a:bodyPr spcFirstLastPara="0" vert="horz" wrap="square" lIns="182880" tIns="19050" rIns="38100" bIns="19050" numCol="1" spcCol="1270" anchor="ctr" anchorCtr="0">
            <a:noAutofit/>
          </a:bodyPr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  <a:buClr>
                <a:schemeClr val="accent2"/>
              </a:buClr>
            </a:pPr>
            <a:r>
              <a:rPr lang="en-US" sz="1400" b="1" dirty="0" smtClean="0">
                <a:solidFill>
                  <a:schemeClr val="accent1"/>
                </a:solidFill>
              </a:rPr>
              <a:t>Below table contains details about columns in which invalid data is replaced with some labels.</a:t>
            </a: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algn="ctr">
              <a:lnSpc>
                <a:spcPct val="125000"/>
              </a:lnSpc>
              <a:buClr>
                <a:schemeClr val="accent2"/>
              </a:buClr>
            </a:pPr>
            <a:endParaRPr lang="en-US" sz="14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30076"/>
              </p:ext>
            </p:extLst>
          </p:nvPr>
        </p:nvGraphicFramePr>
        <p:xfrm>
          <a:off x="2296452" y="1673860"/>
          <a:ext cx="8127999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Column 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Replaced 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CURRENCY_NM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INVALID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CAMPAIGN_DM_ID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-1,?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UNMAPPED,NULL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WINBACK_IND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NEW USER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PROMO_CODE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APPLICABLE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PAYMENT_SOURCE_TYPE, TAX_STATE, TAX_COUNTRY, BILL_ZIP_CD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KNOWN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TAX_COUNTRY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KNOWN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7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Data Preprocessing activities to build a Logistic model</a:t>
            </a:r>
            <a:endParaRPr lang="en-US" sz="2400" b="1" dirty="0"/>
          </a:p>
        </p:txBody>
      </p:sp>
      <p:sp>
        <p:nvSpPr>
          <p:cNvPr id="8" name="Rounded Rectangle 4"/>
          <p:cNvSpPr/>
          <p:nvPr/>
        </p:nvSpPr>
        <p:spPr>
          <a:xfrm>
            <a:off x="381000" y="939173"/>
            <a:ext cx="11386076" cy="999355"/>
          </a:xfrm>
          <a:prstGeom prst="roundRect">
            <a:avLst>
              <a:gd name="adj" fmla="val 9475"/>
            </a:avLst>
          </a:prstGeom>
          <a:solidFill>
            <a:sysClr val="window" lastClr="FFFFFF">
              <a:lumMod val="95000"/>
            </a:sysClr>
          </a:solidFill>
          <a:ln w="3175">
            <a:noFill/>
          </a:ln>
        </p:spPr>
        <p:txBody>
          <a:bodyPr spcFirstLastPara="0" vert="horz" wrap="square" lIns="182880" tIns="19050" rIns="38100" bIns="19050" numCol="1" spcCol="1270" anchor="ctr" anchorCtr="0">
            <a:noAutofit/>
          </a:bodyPr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Goal: </a:t>
            </a:r>
            <a:r>
              <a:rPr lang="en-US" sz="1200" dirty="0" smtClean="0"/>
              <a:t> To prepare the data at user level to fit into logistic regression model  </a:t>
            </a:r>
            <a:endParaRPr lang="en-US" sz="1200" dirty="0"/>
          </a:p>
        </p:txBody>
      </p:sp>
      <p:sp>
        <p:nvSpPr>
          <p:cNvPr id="13" name="Rounded Rectangle 4"/>
          <p:cNvSpPr/>
          <p:nvPr/>
        </p:nvSpPr>
        <p:spPr>
          <a:xfrm>
            <a:off x="381000" y="2161032"/>
            <a:ext cx="11386076" cy="3886200"/>
          </a:xfrm>
          <a:prstGeom prst="roundRect">
            <a:avLst>
              <a:gd name="adj" fmla="val 3962"/>
            </a:avLst>
          </a:prstGeom>
          <a:solidFill>
            <a:sysClr val="window" lastClr="FFFFFF">
              <a:lumMod val="95000"/>
            </a:sysClr>
          </a:solidFill>
          <a:ln w="3175">
            <a:noFill/>
          </a:ln>
        </p:spPr>
        <p:txBody>
          <a:bodyPr spcFirstLastPara="0" vert="horz" wrap="square" lIns="182880" tIns="19050" rIns="38100" bIns="19050" numCol="1" spcCol="1270" anchor="ctr" anchorCtr="0">
            <a:noAutofit/>
          </a:bodyPr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chemeClr val="accent2"/>
              </a:buClr>
            </a:pPr>
            <a:r>
              <a:rPr lang="en-US" sz="1400" b="1" dirty="0" smtClean="0">
                <a:solidFill>
                  <a:schemeClr val="accent1"/>
                </a:solidFill>
              </a:rPr>
              <a:t>Steps Performed: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Deleted all the payment failure records from the data.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Converted all required columns into dummy columns and converted data to user level.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Counted unique subscriptions per user and added to the data.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Made the status of the user if any of the registered subscriptions are EXPIRED or CANCELLED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Built a logistic model for the data with ratio 70:30 as train and test data split.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Derived churn probabilities  at user level from the logistic model.</a:t>
            </a:r>
          </a:p>
          <a:p>
            <a:pPr>
              <a:lnSpc>
                <a:spcPct val="125000"/>
              </a:lnSpc>
              <a:buClr>
                <a:schemeClr val="accent2"/>
              </a:buClr>
            </a:pPr>
            <a:r>
              <a:rPr lang="en-US" sz="1400" b="1" dirty="0" smtClean="0">
                <a:solidFill>
                  <a:schemeClr val="accent1"/>
                </a:solidFill>
              </a:rPr>
              <a:t>Model used: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1"/>
                </a:solidFill>
              </a:rPr>
              <a:t> Logistic regression from </a:t>
            </a:r>
            <a:r>
              <a:rPr lang="en-US" sz="1400" b="1" dirty="0" err="1" smtClean="0">
                <a:solidFill>
                  <a:schemeClr val="accent1"/>
                </a:solidFill>
              </a:rPr>
              <a:t>scikit</a:t>
            </a:r>
            <a:r>
              <a:rPr lang="en-US" sz="1400" b="1" dirty="0" smtClean="0">
                <a:solidFill>
                  <a:schemeClr val="accent1"/>
                </a:solidFill>
              </a:rPr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1002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Data Preprocessing activities to build RFM model</a:t>
            </a:r>
            <a:endParaRPr lang="en-US" sz="2400" b="1" dirty="0"/>
          </a:p>
        </p:txBody>
      </p:sp>
      <p:sp>
        <p:nvSpPr>
          <p:cNvPr id="8" name="Rounded Rectangle 4"/>
          <p:cNvSpPr/>
          <p:nvPr/>
        </p:nvSpPr>
        <p:spPr>
          <a:xfrm>
            <a:off x="381000" y="939173"/>
            <a:ext cx="11386076" cy="999355"/>
          </a:xfrm>
          <a:prstGeom prst="roundRect">
            <a:avLst>
              <a:gd name="adj" fmla="val 9475"/>
            </a:avLst>
          </a:prstGeom>
          <a:solidFill>
            <a:sysClr val="window" lastClr="FFFFFF">
              <a:lumMod val="95000"/>
            </a:sysClr>
          </a:solidFill>
          <a:ln w="3175">
            <a:noFill/>
          </a:ln>
        </p:spPr>
        <p:txBody>
          <a:bodyPr spcFirstLastPara="0" vert="horz" wrap="square" lIns="182880" tIns="19050" rIns="38100" bIns="19050" numCol="1" spcCol="1270" anchor="ctr" anchorCtr="0">
            <a:noAutofit/>
          </a:bodyPr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Goal: </a:t>
            </a:r>
            <a:r>
              <a:rPr lang="en-US" sz="1200" dirty="0" smtClean="0"/>
              <a:t>To prepare the data to get RECENCY,FREQUENCY and MONETORY scores per user.</a:t>
            </a:r>
            <a:endParaRPr lang="en-US" sz="1200" dirty="0"/>
          </a:p>
        </p:txBody>
      </p:sp>
      <p:sp>
        <p:nvSpPr>
          <p:cNvPr id="13" name="Rounded Rectangle 4"/>
          <p:cNvSpPr/>
          <p:nvPr/>
        </p:nvSpPr>
        <p:spPr>
          <a:xfrm>
            <a:off x="381000" y="2161032"/>
            <a:ext cx="11386076" cy="4422648"/>
          </a:xfrm>
          <a:prstGeom prst="roundRect">
            <a:avLst>
              <a:gd name="adj" fmla="val 3962"/>
            </a:avLst>
          </a:prstGeom>
          <a:solidFill>
            <a:sysClr val="window" lastClr="FFFFFF">
              <a:lumMod val="95000"/>
            </a:sysClr>
          </a:solidFill>
          <a:ln w="3175">
            <a:noFill/>
          </a:ln>
        </p:spPr>
        <p:txBody>
          <a:bodyPr spcFirstLastPara="0" vert="horz" wrap="square" lIns="182880" tIns="19050" rIns="38100" bIns="19050" numCol="1" spcCol="1270" anchor="ctr" anchorCtr="0">
            <a:noAutofit/>
          </a:bodyPr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chemeClr val="accent2"/>
              </a:buClr>
            </a:pPr>
            <a:r>
              <a:rPr lang="en-US" sz="1400" b="1" dirty="0" smtClean="0">
                <a:solidFill>
                  <a:schemeClr val="accent1"/>
                </a:solidFill>
              </a:rPr>
              <a:t>Steps Performed: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Calculated </a:t>
            </a:r>
            <a:r>
              <a:rPr lang="en-US" sz="1400" b="1" dirty="0" err="1" smtClean="0">
                <a:solidFill>
                  <a:schemeClr val="accent1"/>
                </a:solidFill>
              </a:rPr>
              <a:t>Recency</a:t>
            </a:r>
            <a:r>
              <a:rPr lang="en-US" sz="1400" b="1" dirty="0" smtClean="0">
                <a:solidFill>
                  <a:schemeClr val="accent1"/>
                </a:solidFill>
              </a:rPr>
              <a:t> score from the recent SUBSCRIPTION_ST_DT for the user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Calculated Frequency score based on the count of unique gold subscription id’s  per user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Calculated </a:t>
            </a:r>
            <a:r>
              <a:rPr lang="en-US" sz="1400" b="1" dirty="0" err="1" smtClean="0">
                <a:solidFill>
                  <a:schemeClr val="accent1"/>
                </a:solidFill>
              </a:rPr>
              <a:t>Monetory</a:t>
            </a:r>
            <a:r>
              <a:rPr lang="en-US" sz="1400" b="1" dirty="0" smtClean="0">
                <a:solidFill>
                  <a:schemeClr val="accent1"/>
                </a:solidFill>
              </a:rPr>
              <a:t> score by calculating total price paid by the user for all his subscriptions minus total amount refunded to the user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Calculated RFM score in the below ratio:</a:t>
            </a:r>
          </a:p>
          <a:p>
            <a:pPr>
              <a:lnSpc>
                <a:spcPct val="125000"/>
              </a:lnSpc>
              <a:buClr>
                <a:schemeClr val="accent2"/>
              </a:buClr>
            </a:pPr>
            <a:r>
              <a:rPr lang="en-US" sz="1400" b="1" dirty="0">
                <a:solidFill>
                  <a:schemeClr val="accent1"/>
                </a:solidFill>
              </a:rPr>
              <a:t>	</a:t>
            </a:r>
            <a:r>
              <a:rPr lang="en-US" sz="1400" b="1" dirty="0" smtClean="0">
                <a:solidFill>
                  <a:schemeClr val="accent1"/>
                </a:solidFill>
              </a:rPr>
              <a:t>RFM Score = </a:t>
            </a:r>
            <a:r>
              <a:rPr lang="pt-BR" sz="1400" b="1" dirty="0" smtClean="0">
                <a:solidFill>
                  <a:schemeClr val="accent1"/>
                </a:solidFill>
              </a:rPr>
              <a:t> 20*Recency + 50*Frequency + 30*Monetory</a:t>
            </a:r>
          </a:p>
          <a:p>
            <a:pPr>
              <a:lnSpc>
                <a:spcPct val="125000"/>
              </a:lnSpc>
              <a:buClr>
                <a:schemeClr val="accent2"/>
              </a:buClr>
            </a:pPr>
            <a:endParaRPr lang="pt-BR" sz="1400" b="1" dirty="0">
              <a:solidFill>
                <a:schemeClr val="accent1"/>
              </a:solidFill>
            </a:endParaRPr>
          </a:p>
          <a:p>
            <a:pPr>
              <a:lnSpc>
                <a:spcPct val="125000"/>
              </a:lnSpc>
              <a:buClr>
                <a:schemeClr val="accent2"/>
              </a:buClr>
            </a:pPr>
            <a:endParaRPr lang="pt-BR" sz="1400" b="1" dirty="0" smtClean="0">
              <a:solidFill>
                <a:schemeClr val="accent1"/>
              </a:solidFill>
            </a:endParaRPr>
          </a:p>
          <a:p>
            <a:pPr>
              <a:lnSpc>
                <a:spcPct val="125000"/>
              </a:lnSpc>
              <a:buClr>
                <a:schemeClr val="accent2"/>
              </a:buClr>
            </a:pPr>
            <a:endParaRPr lang="pt-BR" sz="1400" b="1" dirty="0">
              <a:solidFill>
                <a:schemeClr val="accent1"/>
              </a:solidFill>
            </a:endParaRPr>
          </a:p>
          <a:p>
            <a:pPr>
              <a:lnSpc>
                <a:spcPct val="125000"/>
              </a:lnSpc>
              <a:buClr>
                <a:schemeClr val="accent2"/>
              </a:buClr>
            </a:pPr>
            <a:endParaRPr lang="pt-BR" sz="1400" b="1" dirty="0" smtClean="0">
              <a:solidFill>
                <a:schemeClr val="accent1"/>
              </a:solidFill>
            </a:endParaRPr>
          </a:p>
          <a:p>
            <a:pPr>
              <a:lnSpc>
                <a:spcPct val="125000"/>
              </a:lnSpc>
              <a:buClr>
                <a:schemeClr val="accent2"/>
              </a:buClr>
            </a:pPr>
            <a:endParaRPr lang="pt-BR" sz="1400" b="1" dirty="0" smtClean="0">
              <a:solidFill>
                <a:schemeClr val="accent1"/>
              </a:solidFill>
            </a:endParaRPr>
          </a:p>
          <a:p>
            <a:pPr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08852"/>
              </p:ext>
            </p:extLst>
          </p:nvPr>
        </p:nvGraphicFramePr>
        <p:xfrm>
          <a:off x="1382776" y="3887216"/>
          <a:ext cx="8127999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Recency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Frequency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Monetory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if the recent</a:t>
                      </a:r>
                      <a:r>
                        <a:rPr lang="en-IN" baseline="0" dirty="0" smtClean="0"/>
                        <a:t> transaction is in 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[OCT,NOV,DEC] then 4</a:t>
                      </a:r>
                    </a:p>
                    <a:p>
                      <a:r>
                        <a:rPr lang="en-IN" dirty="0" smtClean="0"/>
                        <a:t>    [JUL,AUG,SEP] </a:t>
                      </a:r>
                      <a:r>
                        <a:rPr lang="en-IN" baseline="0" dirty="0" smtClean="0"/>
                        <a:t> then 3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[APR,MAY,JUN] then 2</a:t>
                      </a:r>
                    </a:p>
                    <a:p>
                      <a:r>
                        <a:rPr lang="en-IN" dirty="0" smtClean="0"/>
                        <a:t>    [JAN,FEB</a:t>
                      </a:r>
                      <a:r>
                        <a:rPr lang="en-IN" baseline="0" dirty="0" smtClean="0"/>
                        <a:t>,MAR] then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If </a:t>
                      </a:r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Gold_sub_id</a:t>
                      </a:r>
                      <a:r>
                        <a:rPr lang="en-IN" baseline="0" dirty="0" smtClean="0"/>
                        <a:t> is </a:t>
                      </a:r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x&gt;1  Score =2</a:t>
                      </a:r>
                    </a:p>
                    <a:p>
                      <a:r>
                        <a:rPr lang="en-IN" dirty="0" smtClean="0"/>
                        <a:t>Else Score =1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if revenue</a:t>
                      </a:r>
                      <a:r>
                        <a:rPr lang="en-IN" baseline="0" dirty="0" smtClean="0"/>
                        <a:t> generated is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x&gt;100</a:t>
                      </a:r>
                      <a:r>
                        <a:rPr lang="en-IN" baseline="0" dirty="0" smtClean="0"/>
                        <a:t>          score = 5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50&lt;=x&lt;100</a:t>
                      </a:r>
                      <a:r>
                        <a:rPr lang="en-IN" baseline="0" dirty="0" smtClean="0"/>
                        <a:t> score = 4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20&lt;=x&lt;50</a:t>
                      </a:r>
                      <a:r>
                        <a:rPr lang="en-IN" baseline="0" dirty="0" smtClean="0"/>
                        <a:t>   score = 3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10&lt;=x&lt;20   score</a:t>
                      </a:r>
                      <a:r>
                        <a:rPr lang="en-IN" baseline="0" dirty="0" smtClean="0"/>
                        <a:t> = 2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1&lt;=x&lt;10     score = 1</a:t>
                      </a:r>
                    </a:p>
                    <a:p>
                      <a:r>
                        <a:rPr lang="en-IN" dirty="0" smtClean="0"/>
                        <a:t>   x&lt;0              score</a:t>
                      </a:r>
                      <a:r>
                        <a:rPr lang="en-IN" baseline="0" dirty="0" smtClean="0"/>
                        <a:t> = 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7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Data Preprocessing activities to build </a:t>
            </a:r>
            <a:r>
              <a:rPr lang="en-US" sz="2400" b="1" dirty="0" err="1"/>
              <a:t>A</a:t>
            </a:r>
            <a:r>
              <a:rPr lang="en-US" sz="2400" b="1" dirty="0" err="1" smtClean="0"/>
              <a:t>priori</a:t>
            </a:r>
            <a:r>
              <a:rPr lang="en-US" sz="2400" b="1" dirty="0" smtClean="0"/>
              <a:t> model</a:t>
            </a:r>
            <a:endParaRPr lang="en-US" sz="2400" b="1" dirty="0"/>
          </a:p>
        </p:txBody>
      </p:sp>
      <p:sp>
        <p:nvSpPr>
          <p:cNvPr id="8" name="Rounded Rectangle 4"/>
          <p:cNvSpPr/>
          <p:nvPr/>
        </p:nvSpPr>
        <p:spPr>
          <a:xfrm>
            <a:off x="381000" y="939173"/>
            <a:ext cx="11386076" cy="999355"/>
          </a:xfrm>
          <a:prstGeom prst="roundRect">
            <a:avLst>
              <a:gd name="adj" fmla="val 9475"/>
            </a:avLst>
          </a:prstGeom>
          <a:solidFill>
            <a:sysClr val="window" lastClr="FFFFFF">
              <a:lumMod val="95000"/>
            </a:sysClr>
          </a:solidFill>
          <a:ln w="3175">
            <a:noFill/>
          </a:ln>
        </p:spPr>
        <p:txBody>
          <a:bodyPr spcFirstLastPara="0" vert="horz" wrap="square" lIns="182880" tIns="19050" rIns="38100" bIns="19050" numCol="1" spcCol="1270" anchor="ctr" anchorCtr="0">
            <a:noAutofit/>
          </a:bodyPr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Goal: </a:t>
            </a:r>
            <a:r>
              <a:rPr lang="en-US" sz="1200" dirty="0" smtClean="0"/>
              <a:t>To prepare the data at subscription level to get the association of sports registered </a:t>
            </a:r>
            <a:endParaRPr lang="en-US" sz="1200" dirty="0"/>
          </a:p>
        </p:txBody>
      </p:sp>
      <p:sp>
        <p:nvSpPr>
          <p:cNvPr id="13" name="Rounded Rectangle 4"/>
          <p:cNvSpPr/>
          <p:nvPr/>
        </p:nvSpPr>
        <p:spPr>
          <a:xfrm>
            <a:off x="381000" y="2161032"/>
            <a:ext cx="11386076" cy="3886200"/>
          </a:xfrm>
          <a:prstGeom prst="roundRect">
            <a:avLst>
              <a:gd name="adj" fmla="val 3962"/>
            </a:avLst>
          </a:prstGeom>
          <a:solidFill>
            <a:sysClr val="window" lastClr="FFFFFF">
              <a:lumMod val="95000"/>
            </a:sysClr>
          </a:solidFill>
          <a:ln w="3175">
            <a:noFill/>
          </a:ln>
        </p:spPr>
        <p:txBody>
          <a:bodyPr spcFirstLastPara="0" vert="horz" wrap="square" lIns="182880" tIns="19050" rIns="38100" bIns="19050" numCol="1" spcCol="1270" anchor="ctr" anchorCtr="0">
            <a:noAutofit/>
          </a:bodyPr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chemeClr val="accent2"/>
              </a:buClr>
            </a:pPr>
            <a:r>
              <a:rPr lang="en-US" sz="1400" b="1" dirty="0" smtClean="0">
                <a:solidFill>
                  <a:schemeClr val="accent1"/>
                </a:solidFill>
              </a:rPr>
              <a:t>Steps Performed: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Converted data at user level to get the list of sports registered.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Converted data to get </a:t>
            </a:r>
            <a:r>
              <a:rPr lang="en-US" sz="1400" b="1" dirty="0">
                <a:solidFill>
                  <a:schemeClr val="accent1"/>
                </a:solidFill>
              </a:rPr>
              <a:t>list of sports registered</a:t>
            </a:r>
            <a:endParaRPr lang="en-US" sz="14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The resultant data contains the unique sport list that each user has registered.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The sports list is applied to the </a:t>
            </a:r>
            <a:r>
              <a:rPr lang="en-US" sz="1400" b="1" dirty="0" err="1" smtClean="0">
                <a:solidFill>
                  <a:schemeClr val="accent1"/>
                </a:solidFill>
              </a:rPr>
              <a:t>apriori</a:t>
            </a:r>
            <a:r>
              <a:rPr lang="en-US" sz="1400" b="1" dirty="0" smtClean="0">
                <a:solidFill>
                  <a:schemeClr val="accent1"/>
                </a:solidFill>
              </a:rPr>
              <a:t> model to get the association between sports.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</a:rPr>
              <a:t>From the result of the </a:t>
            </a:r>
            <a:r>
              <a:rPr lang="en-US" sz="1400" b="1" dirty="0" err="1" smtClean="0">
                <a:solidFill>
                  <a:schemeClr val="accent1"/>
                </a:solidFill>
              </a:rPr>
              <a:t>apriori</a:t>
            </a:r>
            <a:r>
              <a:rPr lang="en-US" sz="1400" b="1" dirty="0" smtClean="0">
                <a:solidFill>
                  <a:schemeClr val="accent1"/>
                </a:solidFill>
              </a:rPr>
              <a:t> model we got confidence between the sports.</a:t>
            </a:r>
          </a:p>
          <a:p>
            <a:pPr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>
              <a:lnSpc>
                <a:spcPct val="125000"/>
              </a:lnSpc>
              <a:buClr>
                <a:schemeClr val="accent2"/>
              </a:buClr>
            </a:pPr>
            <a:r>
              <a:rPr lang="en-US" sz="1400" b="1" dirty="0" smtClean="0">
                <a:solidFill>
                  <a:schemeClr val="accent1"/>
                </a:solidFill>
              </a:rPr>
              <a:t>Model used:</a:t>
            </a: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1" dirty="0" err="1" smtClean="0">
                <a:solidFill>
                  <a:schemeClr val="accent1"/>
                </a:solidFill>
              </a:rPr>
              <a:t>Apriori</a:t>
            </a:r>
            <a:r>
              <a:rPr lang="en-US" sz="1400" b="1" dirty="0" smtClean="0">
                <a:solidFill>
                  <a:schemeClr val="accent1"/>
                </a:solidFill>
              </a:rPr>
              <a:t>  from </a:t>
            </a:r>
            <a:r>
              <a:rPr lang="en-US" sz="1400" b="1" dirty="0" err="1" smtClean="0">
                <a:solidFill>
                  <a:schemeClr val="accent1"/>
                </a:solidFill>
              </a:rPr>
              <a:t>apyori</a:t>
            </a:r>
            <a:endParaRPr lang="en-US" sz="14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>
              <a:lnSpc>
                <a:spcPct val="125000"/>
              </a:lnSpc>
              <a:buClr>
                <a:schemeClr val="accent2"/>
              </a:buClr>
            </a:pPr>
            <a:endParaRPr lang="en-US" sz="1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0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553</Words>
  <Application>Microsoft Office PowerPoint</Application>
  <PresentationFormat>Widescreen</PresentationFormat>
  <Paragraphs>112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think-cell Slide</vt:lpstr>
      <vt:lpstr>NBC Sports – Business Cases</vt:lpstr>
      <vt:lpstr>Data Preprocessing activities</vt:lpstr>
      <vt:lpstr>Data Preprocessing activities</vt:lpstr>
      <vt:lpstr>Data Preprocessing activities to build a Logistic model</vt:lpstr>
      <vt:lpstr>Data Preprocessing activities to build RFM model</vt:lpstr>
      <vt:lpstr>Data Preprocessing activities to build Apriori model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TADIKAMALLA, DINESH</dc:creator>
  <cp:lastModifiedBy>Rangaraju, Bhavya</cp:lastModifiedBy>
  <cp:revision>32</cp:revision>
  <dcterms:created xsi:type="dcterms:W3CDTF">2019-03-23T16:43:20Z</dcterms:created>
  <dcterms:modified xsi:type="dcterms:W3CDTF">2019-05-17T07:12:09Z</dcterms:modified>
</cp:coreProperties>
</file>