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95" r:id="rId2"/>
  </p:sldMasterIdLst>
  <p:handoutMasterIdLst>
    <p:handoutMasterId r:id="rId28"/>
  </p:handoutMasterIdLst>
  <p:sldIdLst>
    <p:sldId id="423" r:id="rId3"/>
    <p:sldId id="375" r:id="rId4"/>
    <p:sldId id="305" r:id="rId5"/>
    <p:sldId id="384" r:id="rId6"/>
    <p:sldId id="273" r:id="rId7"/>
    <p:sldId id="392" r:id="rId8"/>
    <p:sldId id="298" r:id="rId9"/>
    <p:sldId id="406" r:id="rId10"/>
    <p:sldId id="303" r:id="rId11"/>
    <p:sldId id="413" r:id="rId12"/>
    <p:sldId id="408" r:id="rId13"/>
    <p:sldId id="409" r:id="rId14"/>
    <p:sldId id="410" r:id="rId15"/>
    <p:sldId id="417" r:id="rId16"/>
    <p:sldId id="412" r:id="rId17"/>
    <p:sldId id="407" r:id="rId18"/>
    <p:sldId id="414" r:id="rId19"/>
    <p:sldId id="421" r:id="rId20"/>
    <p:sldId id="416" r:id="rId21"/>
    <p:sldId id="411" r:id="rId22"/>
    <p:sldId id="418" r:id="rId23"/>
    <p:sldId id="419" r:id="rId24"/>
    <p:sldId id="420" r:id="rId25"/>
    <p:sldId id="415" r:id="rId26"/>
    <p:sldId id="42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993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HP\OneDrive\Desktop\Internship%20Task\28-01-2025\Supersto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esktop\Internship%20Task\28-01-2025\Superstore.xls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Internship%20Task\28-01-2025\Superstor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esktop\Internship%20Task\28-01-2025\Superstore.xls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Internship%20Task\28-01-2025\Superstore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Internship%20Task\28-01-2025\Superstore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esktop\Internship%20Task\28-01-2025\Supersto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1!PivotTable1</c:name>
    <c:fmtId val="3"/>
  </c:pivotSource>
  <c:chart>
    <c:autoTitleDeleted val="0"/>
    <c:pivotFmts>
      <c:pivotFmt>
        <c:idx val="0"/>
        <c:spPr>
          <a:solidFill>
            <a:srgbClr val="4F81BD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504D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4F81BD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504D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4F81BD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504D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1'!$C$7:$C$8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multiLvlStrRef>
              <c:f>'Task 1'!$A$9:$B$29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'Task 1'!$C$9:$C$29</c:f>
              <c:numCache>
                <c:formatCode>General</c:formatCode>
                <c:ptCount val="17"/>
                <c:pt idx="0">
                  <c:v>114879.99629999998</c:v>
                </c:pt>
                <c:pt idx="1">
                  <c:v>328449.1030000007</c:v>
                </c:pt>
                <c:pt idx="2">
                  <c:v>91705.164000000048</c:v>
                </c:pt>
                <c:pt idx="3">
                  <c:v>206965.53200000009</c:v>
                </c:pt>
                <c:pt idx="4">
                  <c:v>107532.16099999999</c:v>
                </c:pt>
                <c:pt idx="5">
                  <c:v>27118.791999999954</c:v>
                </c:pt>
                <c:pt idx="6">
                  <c:v>203412.73300000009</c:v>
                </c:pt>
                <c:pt idx="7">
                  <c:v>16476.401999999998</c:v>
                </c:pt>
                <c:pt idx="8">
                  <c:v>3024.2799999999997</c:v>
                </c:pt>
                <c:pt idx="9">
                  <c:v>12486.312</c:v>
                </c:pt>
                <c:pt idx="10">
                  <c:v>78479.20600000002</c:v>
                </c:pt>
                <c:pt idx="11">
                  <c:v>223843.60800000012</c:v>
                </c:pt>
                <c:pt idx="12">
                  <c:v>46673.538000000015</c:v>
                </c:pt>
                <c:pt idx="13">
                  <c:v>167380.31800000009</c:v>
                </c:pt>
                <c:pt idx="14">
                  <c:v>149528.02999999994</c:v>
                </c:pt>
                <c:pt idx="15">
                  <c:v>189238.63099999999</c:v>
                </c:pt>
                <c:pt idx="16">
                  <c:v>330007.05400000012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7-432E-AC4A-40ADCCFE9EFD}"/>
            </c:ext>
          </c:extLst>
        </c:ser>
        <c:ser>
          <c:idx val="1"/>
          <c:order val="1"/>
          <c:tx>
            <c:strRef>
              <c:f>'Task 1'!$D$7:$D$8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cat>
            <c:multiLvlStrRef>
              <c:f>'Task 1'!$A$9:$B$29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'Task 1'!$D$9:$D$29</c:f>
              <c:numCache>
                <c:formatCode>General</c:formatCode>
                <c:ptCount val="17"/>
                <c:pt idx="0">
                  <c:v>-3472.5560000000023</c:v>
                </c:pt>
                <c:pt idx="1">
                  <c:v>26590.166300000019</c:v>
                </c:pt>
                <c:pt idx="2">
                  <c:v>13059.143599999985</c:v>
                </c:pt>
                <c:pt idx="3">
                  <c:v>-17725.481100000001</c:v>
                </c:pt>
                <c:pt idx="4">
                  <c:v>18138.005399999995</c:v>
                </c:pt>
                <c:pt idx="5">
                  <c:v>6527.7869999999994</c:v>
                </c:pt>
                <c:pt idx="6">
                  <c:v>30221.763299999984</c:v>
                </c:pt>
                <c:pt idx="7">
                  <c:v>6964.1767000000027</c:v>
                </c:pt>
                <c:pt idx="8">
                  <c:v>949.51819999999952</c:v>
                </c:pt>
                <c:pt idx="9">
                  <c:v>5546.2539999999981</c:v>
                </c:pt>
                <c:pt idx="10">
                  <c:v>34053.569299999966</c:v>
                </c:pt>
                <c:pt idx="11">
                  <c:v>21278.826399999987</c:v>
                </c:pt>
                <c:pt idx="12">
                  <c:v>-1189.0994999999991</c:v>
                </c:pt>
                <c:pt idx="13">
                  <c:v>41936.635699999926</c:v>
                </c:pt>
                <c:pt idx="14">
                  <c:v>55617.8249</c:v>
                </c:pt>
                <c:pt idx="15">
                  <c:v>3384.7568999999889</c:v>
                </c:pt>
                <c:pt idx="16">
                  <c:v>44515.730599999988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7-432E-AC4A-40ADCCFE9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545552"/>
        <c:axId val="1"/>
      </c:barChart>
      <c:catAx>
        <c:axId val="33954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3395455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3!PivotTable2</c:name>
    <c:fmtId val="3"/>
  </c:pivotSource>
  <c:chart>
    <c:title>
      <c:overlay val="0"/>
      <c:spPr>
        <a:noFill/>
        <a:ln w="25400"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 b="0" i="0" u="none" strike="noStrike" baseline="0">
                  <a:solidFill>
                    <a:srgbClr val="333333"/>
                  </a:solidFill>
                  <a:latin typeface="Calibri"/>
                  <a:ea typeface="Calibri"/>
                  <a:cs typeface="Calibri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 b="0" i="0" u="none" strike="noStrike" baseline="0">
                  <a:solidFill>
                    <a:srgbClr val="333333"/>
                  </a:solidFill>
                  <a:latin typeface="Calibri"/>
                  <a:ea typeface="Calibri"/>
                  <a:cs typeface="Calibri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 b="0" i="0" u="none" strike="noStrike" baseline="0">
                  <a:solidFill>
                    <a:srgbClr val="333333"/>
                  </a:solidFill>
                  <a:latin typeface="Calibri"/>
                  <a:ea typeface="Calibri"/>
                  <a:cs typeface="Calibri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 b="0" i="0" u="none" strike="noStrike" baseline="0">
                  <a:solidFill>
                    <a:srgbClr val="333333"/>
                  </a:solidFill>
                  <a:latin typeface="Calibri"/>
                  <a:ea typeface="Calibri"/>
                  <a:cs typeface="Calibri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 b="0" i="0" u="none" strike="noStrike" baseline="0">
                  <a:solidFill>
                    <a:srgbClr val="333333"/>
                  </a:solidFill>
                  <a:latin typeface="Calibri"/>
                  <a:ea typeface="Calibri"/>
                  <a:cs typeface="Calibri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 b="0" i="0" u="none" strike="noStrike" baseline="0">
                  <a:solidFill>
                    <a:srgbClr val="333333"/>
                  </a:solidFill>
                  <a:latin typeface="Calibri"/>
                  <a:ea typeface="Calibri"/>
                  <a:cs typeface="Calibri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 3'!$C$9:$C$10</c:f>
              <c:strCache>
                <c:ptCount val="1"/>
                <c:pt idx="0">
                  <c:v>Sum of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F19-4278-86F3-FD429E35C5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19-4278-86F3-FD429E35C5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19-4278-86F3-FD429E35C55E}"/>
              </c:ext>
            </c:extLst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'Task 3'!$B$11:$B$14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'Task 3'!$C$11:$C$14</c:f>
              <c:numCache>
                <c:formatCode>General</c:formatCode>
                <c:ptCount val="3"/>
                <c:pt idx="0">
                  <c:v>1161401.3449999888</c:v>
                </c:pt>
                <c:pt idx="1">
                  <c:v>706146.36680000008</c:v>
                </c:pt>
                <c:pt idx="2">
                  <c:v>429653.1485000003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19-4278-86F3-FD429E35C55E}"/>
            </c:ext>
          </c:extLst>
        </c:ser>
        <c:ser>
          <c:idx val="1"/>
          <c:order val="1"/>
          <c:tx>
            <c:strRef>
              <c:f>'Task 3'!$D$9:$D$10</c:f>
              <c:strCache>
                <c:ptCount val="1"/>
                <c:pt idx="0">
                  <c:v>Sum of 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AF19-4278-86F3-FD429E35C5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AF19-4278-86F3-FD429E35C5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AF19-4278-86F3-FD429E35C55E}"/>
              </c:ext>
            </c:extLst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'Task 3'!$B$11:$B$14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'Task 3'!$D$11:$D$14</c:f>
              <c:numCache>
                <c:formatCode>General</c:formatCode>
                <c:ptCount val="3"/>
                <c:pt idx="0">
                  <c:v>134119.20919999972</c:v>
                </c:pt>
                <c:pt idx="1">
                  <c:v>91979.13400000018</c:v>
                </c:pt>
                <c:pt idx="2">
                  <c:v>60298.67850000006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F19-4278-86F3-FD429E35C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[Superstore.xls]Task 4!PivotTable4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4'!$D$8:$D$9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'Task 4'!$C$10:$C$13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'Task 4'!$D$10:$D$13</c:f>
              <c:numCache>
                <c:formatCode>General</c:formatCode>
                <c:ptCount val="3"/>
                <c:pt idx="0">
                  <c:v>3.7605471007513005</c:v>
                </c:pt>
                <c:pt idx="1">
                  <c:v>3.8437086092715234</c:v>
                </c:pt>
                <c:pt idx="2">
                  <c:v>3.7823892316320809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7-4427-8D19-66B020254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9919680"/>
        <c:axId val="1"/>
      </c:barChart>
      <c:catAx>
        <c:axId val="33991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1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5!PivotTable10</c:name>
    <c:fmtId val="3"/>
  </c:pivotSource>
  <c:chart>
    <c:title>
      <c:overlay val="0"/>
      <c:spPr>
        <a:noFill/>
        <a:ln w="25400"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 5'!$C$10:$C$11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1E-44DB-9655-CBA5520D1C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1E-44DB-9655-CBA5520D1C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1E-44DB-9655-CBA5520D1C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1E-44DB-9655-CBA5520D1CFD}"/>
              </c:ext>
            </c:extLst>
          </c:dPt>
          <c:cat>
            <c:strRef>
              <c:f>'Task 5'!$B$12:$B$16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'Task 5'!$C$12:$C$16</c:f>
              <c:numCache>
                <c:formatCode>0.00</c:formatCode>
                <c:ptCount val="4"/>
                <c:pt idx="0">
                  <c:v>2.1827048114434331</c:v>
                </c:pt>
                <c:pt idx="1">
                  <c:v>4.4198895027624308E-2</c:v>
                </c:pt>
                <c:pt idx="2">
                  <c:v>3.2380462724935732</c:v>
                </c:pt>
                <c:pt idx="3">
                  <c:v>5.0065348525469169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1E-44DB-9655-CBA5520D1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6!PivotTable13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4F81BD"/>
          </a:solidFill>
          <a:ln w="254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4F81BD"/>
          </a:solidFill>
          <a:ln w="254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4F81BD"/>
          </a:solidFill>
          <a:ln w="254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6'!$C$10:$C$11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E7-4458-AB63-407F335540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'Task 6'!$B$12:$B$16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'Task 6'!$C$12:$C$16</c:f>
              <c:numCache>
                <c:formatCode>0.00</c:formatCode>
                <c:ptCount val="4"/>
                <c:pt idx="0">
                  <c:v>4.0581145071028839</c:v>
                </c:pt>
                <c:pt idx="1">
                  <c:v>3.9087078651685392</c:v>
                </c:pt>
                <c:pt idx="2">
                  <c:v>3.9580246913580246</c:v>
                </c:pt>
                <c:pt idx="3">
                  <c:v>3.9297533562285358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E7-4458-AB63-407F335540B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39914400"/>
        <c:axId val="1"/>
      </c:barChart>
      <c:catAx>
        <c:axId val="33991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3991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7!PivotTable15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'Task 7'!$C$9:$C$10</c:f>
              <c:strCache>
                <c:ptCount val="1"/>
                <c:pt idx="0">
                  <c:v>Average of Profit Margin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'Task 7'!$B$11:$B$23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'Task 7'!$C$11:$C$23</c:f>
              <c:numCache>
                <c:formatCode>General</c:formatCode>
                <c:ptCount val="12"/>
                <c:pt idx="0">
                  <c:v>34.01604835348062</c:v>
                </c:pt>
                <c:pt idx="1">
                  <c:v>15.579196217494085</c:v>
                </c:pt>
                <c:pt idx="2">
                  <c:v>3.4162895927601777</c:v>
                </c:pt>
                <c:pt idx="3">
                  <c:v>17.683893902105552</c:v>
                </c:pt>
                <c:pt idx="4">
                  <c:v>-11.548143486469487</c:v>
                </c:pt>
                <c:pt idx="5">
                  <c:v>-17.429193899782135</c:v>
                </c:pt>
                <c:pt idx="6">
                  <c:v>-22.249190938511322</c:v>
                </c:pt>
                <c:pt idx="7">
                  <c:v>-45.454545454545446</c:v>
                </c:pt>
                <c:pt idx="8">
                  <c:v>-54.909090909090907</c:v>
                </c:pt>
                <c:pt idx="9">
                  <c:v>-68.913043478260875</c:v>
                </c:pt>
                <c:pt idx="10">
                  <c:v>-79.473684210526358</c:v>
                </c:pt>
                <c:pt idx="11">
                  <c:v>-182.50000000000003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9F-459D-8A0E-27D7FEBAD78E}"/>
            </c:ext>
          </c:extLst>
        </c:ser>
        <c:ser>
          <c:idx val="1"/>
          <c:order val="1"/>
          <c:tx>
            <c:strRef>
              <c:f>'Task 7'!$D$9:$D$10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'Task 7'!$B$11:$B$23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'Task 7'!$D$11:$D$23</c:f>
              <c:numCache>
                <c:formatCode>General</c:formatCode>
                <c:ptCount val="12"/>
                <c:pt idx="0">
                  <c:v>320987.60319999972</c:v>
                </c:pt>
                <c:pt idx="1">
                  <c:v>9029.176999999996</c:v>
                </c:pt>
                <c:pt idx="2">
                  <c:v>1418.991499999999</c:v>
                </c:pt>
                <c:pt idx="3">
                  <c:v>90337.306000000011</c:v>
                </c:pt>
                <c:pt idx="4">
                  <c:v>-10369.277399999997</c:v>
                </c:pt>
                <c:pt idx="5">
                  <c:v>-2391.1377000000007</c:v>
                </c:pt>
                <c:pt idx="6">
                  <c:v>-23057.050400000018</c:v>
                </c:pt>
                <c:pt idx="7">
                  <c:v>-2493.1111000000001</c:v>
                </c:pt>
                <c:pt idx="8">
                  <c:v>-20506.428099999997</c:v>
                </c:pt>
                <c:pt idx="9">
                  <c:v>-5944.6552000000029</c:v>
                </c:pt>
                <c:pt idx="10">
                  <c:v>-40075.356899999955</c:v>
                </c:pt>
                <c:pt idx="11">
                  <c:v>-30539.039199999988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9F-459D-8A0E-27D7FEBAD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413264"/>
        <c:axId val="1"/>
      </c:lineChart>
      <c:catAx>
        <c:axId val="34041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41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9!PivotTable17</c:name>
    <c:fmtId val="3"/>
  </c:pivotSource>
  <c:chart>
    <c:title>
      <c:overlay val="0"/>
      <c:spPr>
        <a:noFill/>
        <a:ln w="25400"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 9'!$E$9:$E$10</c:f>
              <c:strCache>
                <c:ptCount val="1"/>
                <c:pt idx="0">
                  <c:v>Sum of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C6-4E48-9660-D25CE5DE6E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C6-4E48-9660-D25CE5DE6E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C6-4E48-9660-D25CE5DE6E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C6-4E48-9660-D25CE5DE6E1C}"/>
              </c:ext>
            </c:extLst>
          </c:dPt>
          <c:cat>
            <c:strRef>
              <c:f>'Task 9'!$B$11:$D$15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'Task 9'!$E$11:$E$15</c:f>
              <c:numCache>
                <c:formatCode>General</c:formatCode>
                <c:ptCount val="4"/>
                <c:pt idx="0">
                  <c:v>484247.49810000096</c:v>
                </c:pt>
                <c:pt idx="1">
                  <c:v>470532.50899999985</c:v>
                </c:pt>
                <c:pt idx="2">
                  <c:v>609205.59800000081</c:v>
                </c:pt>
                <c:pt idx="3">
                  <c:v>733215.2551999999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C6-4E48-9660-D25CE5DE6E1C}"/>
            </c:ext>
          </c:extLst>
        </c:ser>
        <c:ser>
          <c:idx val="1"/>
          <c:order val="1"/>
          <c:tx>
            <c:strRef>
              <c:f>'Task 9'!$F$9:$F$10</c:f>
              <c:strCache>
                <c:ptCount val="1"/>
                <c:pt idx="0">
                  <c:v>Sum of 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FEC6-4E48-9660-D25CE5DE6E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FEC6-4E48-9660-D25CE5DE6E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FEC6-4E48-9660-D25CE5DE6E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FEC6-4E48-9660-D25CE5DE6E1C}"/>
              </c:ext>
            </c:extLst>
          </c:dPt>
          <c:cat>
            <c:strRef>
              <c:f>'Task 9'!$B$11:$D$15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'Task 9'!$F$11:$F$15</c:f>
              <c:numCache>
                <c:formatCode>General</c:formatCode>
                <c:ptCount val="4"/>
                <c:pt idx="0">
                  <c:v>49543.974100000007</c:v>
                </c:pt>
                <c:pt idx="1">
                  <c:v>61618.603700000051</c:v>
                </c:pt>
                <c:pt idx="2">
                  <c:v>81795.174300000188</c:v>
                </c:pt>
                <c:pt idx="3">
                  <c:v>93439.269599999971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EC6-4E48-9660-D25CE5DE6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/>
        <a:lstStyle/>
        <a:p>
          <a:pPr>
            <a:defRPr sz="82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0.22825</cdr:x>
      <cdr:y>0</cdr:y>
    </cdr:from>
    <cdr:to>
      <cdr:x>1</cdr:x>
      <cdr:y>0.24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E2E9F915-4B39-E2CE-CDF4-600EF7575C97}"/>
            </a:ext>
          </a:extLst>
        </cdr:cNvPr>
        <cdr:cNvSpPr/>
      </cdr:nvSpPr>
      <cdr:spPr>
        <a:xfrm xmlns:a="http://schemas.openxmlformats.org/drawingml/2006/main">
          <a:off x="1278194" y="-2823838"/>
          <a:ext cx="4321891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91440" tIns="45720" rIns="91440" bIns="45720">
          <a:spAutoFit/>
        </a:bodyPr>
        <a:lstStyle xmlns:a="http://schemas.openxmlformats.org/drawingml/2006/main"/>
        <a:p xmlns:a="http://schemas.openxmlformats.org/drawingml/2006/main">
          <a:pPr algn="ctr"/>
          <a:endParaRPr lang="en-US" sz="5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76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76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650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4381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797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774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306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726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911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828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2819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796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813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387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328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041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0949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9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667" r:id="rId31"/>
    <p:sldLayoutId id="2147483703" r:id="rId32"/>
    <p:sldLayoutId id="2147483704" r:id="rId33"/>
    <p:sldLayoutId id="2147483705" r:id="rId34"/>
    <p:sldLayoutId id="2147483706" r:id="rId35"/>
    <p:sldLayoutId id="2147483700" r:id="rId36"/>
    <p:sldLayoutId id="2147483699" r:id="rId37"/>
    <p:sldLayoutId id="2147483701" r:id="rId38"/>
    <p:sldLayoutId id="2147483702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356824-A55C-4F44-B9CB-109B027241D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556DD2-10BC-DBAC-18BF-BA147E835817}"/>
              </a:ext>
            </a:extLst>
          </p:cNvPr>
          <p:cNvSpPr txBox="1"/>
          <p:nvPr/>
        </p:nvSpPr>
        <p:spPr>
          <a:xfrm>
            <a:off x="3038168" y="2746816"/>
            <a:ext cx="61156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Superstore Analysis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71858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16EC4-3494-ACE0-D23A-91D33A882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242A2F02-A15E-74C7-F9FB-F0A95B65DA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91414-E4E2-E2C5-AFD0-F8BDFAB007A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8888361" cy="356462"/>
          </a:xfrm>
        </p:spPr>
        <p:txBody>
          <a:bodyPr>
            <a:noAutofit/>
          </a:bodyPr>
          <a:lstStyle/>
          <a:p>
            <a:r>
              <a:rPr lang="en-US" sz="1600" cap="none" dirty="0"/>
              <a:t>Insights: Compare shipping efficiency of different modes.</a:t>
            </a:r>
            <a:endParaRPr lang="id-ID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25A97A-7E81-7B77-7E82-2BCED7E5E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3429000"/>
            <a:ext cx="10687665" cy="16743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cap="none" spc="300" dirty="0"/>
              <a:t>5. Shipping and Delivery Performance</a:t>
            </a:r>
            <a:br>
              <a:rPr lang="en-US" sz="2000" b="1" cap="none" spc="300" dirty="0"/>
            </a:br>
            <a:r>
              <a:rPr lang="en-US" sz="2000" b="1" cap="none" spc="300" dirty="0"/>
              <a:t>What is the average shipping time for each shipping mode?</a:t>
            </a:r>
            <a:br>
              <a:rPr lang="en-US" sz="2000" b="1" cap="none" spc="300" dirty="0"/>
            </a:br>
            <a:r>
              <a:rPr lang="en-US" sz="2000" b="1" cap="none" spc="300" dirty="0"/>
              <a:t>Pivot Fields: Ship Mode, Order Date, Ship Date (calculate shipping duration)</a:t>
            </a:r>
          </a:p>
        </p:txBody>
      </p:sp>
    </p:spTree>
    <p:extLst>
      <p:ext uri="{BB962C8B-B14F-4D97-AF65-F5344CB8AC3E}">
        <p14:creationId xmlns:p14="http://schemas.microsoft.com/office/powerpoint/2010/main" val="406234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5E20-DB7B-CA3A-ACB8-684FF91D3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BE613-A6D4-9DA6-0DDD-9DEED4FD3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cap="none" dirty="0">
                <a:solidFill>
                  <a:srgbClr val="002060"/>
                </a:solidFill>
              </a:rPr>
              <a:t>Compare shipping efficiency of different modes</a:t>
            </a:r>
            <a:r>
              <a:rPr lang="en-US" sz="3200" cap="none" dirty="0">
                <a:solidFill>
                  <a:srgbClr val="002060"/>
                </a:solidFill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B7B78C-247C-467A-4F65-6157A9510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sz="2000" b="1" cap="none" dirty="0">
                <a:solidFill>
                  <a:srgbClr val="FF0000"/>
                </a:solidFill>
                <a:latin typeface="Sagona ExtraLight" panose="02020303050505020204" pitchFamily="18" charset="0"/>
              </a:rPr>
              <a:t>What is the average shipping time for each shipping mode?</a:t>
            </a:r>
            <a:br>
              <a:rPr lang="en-US" sz="1600" b="1" cap="none" spc="300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FFC2FE-6CE3-A731-9A3F-87DF12A02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72885"/>
              </p:ext>
            </p:extLst>
          </p:nvPr>
        </p:nvGraphicFramePr>
        <p:xfrm>
          <a:off x="914400" y="2193179"/>
          <a:ext cx="3952567" cy="2743200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{08FB837D-C827-4EFA-A057-4D05807E0F7C}</a:tableStyleId>
              </a:tblPr>
              <a:tblGrid>
                <a:gridCol w="3032910">
                  <a:extLst>
                    <a:ext uri="{9D8B030D-6E8A-4147-A177-3AD203B41FA5}">
                      <a16:colId xmlns:a16="http://schemas.microsoft.com/office/drawing/2014/main" val="1482185885"/>
                    </a:ext>
                  </a:extLst>
                </a:gridCol>
                <a:gridCol w="919657">
                  <a:extLst>
                    <a:ext uri="{9D8B030D-6E8A-4147-A177-3AD203B41FA5}">
                      <a16:colId xmlns:a16="http://schemas.microsoft.com/office/drawing/2014/main" val="1582018458"/>
                    </a:ext>
                  </a:extLst>
                </a:gridCol>
              </a:tblGrid>
              <a:tr h="4334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Average of Shipping Duration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146707"/>
                  </a:ext>
                </a:extLst>
              </a:tr>
              <a:tr h="384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Ship Mode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27298"/>
                  </a:ext>
                </a:extLst>
              </a:tr>
              <a:tr h="384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First Class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2.18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61060"/>
                  </a:ext>
                </a:extLst>
              </a:tr>
              <a:tr h="384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Same Day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0.04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659451"/>
                  </a:ext>
                </a:extLst>
              </a:tr>
              <a:tr h="384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Second Class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3.24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98725"/>
                  </a:ext>
                </a:extLst>
              </a:tr>
              <a:tr h="384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Standard Class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5.01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68599"/>
                  </a:ext>
                </a:extLst>
              </a:tr>
              <a:tr h="3849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Grand Total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3.96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06442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4A32F37-9CDB-748D-6C2E-A3D5D4E7B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835568"/>
              </p:ext>
            </p:extLst>
          </p:nvPr>
        </p:nvGraphicFramePr>
        <p:xfrm>
          <a:off x="5835446" y="21931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59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FC558-B0F6-D608-0D5B-56EE230AF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1F7ED32B-EC96-C311-F294-34EDE28ADB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7262" y="1"/>
            <a:ext cx="11067514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73A870-0E0C-1205-EE5D-6B8F5CB948C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9543513" cy="356462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Insights:Identify</a:t>
            </a:r>
            <a:r>
              <a:rPr lang="en-US" sz="1400" dirty="0">
                <a:solidFill>
                  <a:schemeClr val="bg1"/>
                </a:solidFill>
              </a:rPr>
              <a:t> areas where delivery time can be optimized.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A37EDD-DAD1-E03B-F84B-EE1D6ED0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45055"/>
            <a:ext cx="10314039" cy="2033191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spc="300" dirty="0">
                <a:solidFill>
                  <a:schemeClr val="bg1"/>
                </a:solidFill>
              </a:rPr>
              <a:t>6.Which regions have the longest average delivery time?</a:t>
            </a:r>
            <a:br>
              <a:rPr lang="en-US" sz="2000" b="1" spc="300" dirty="0">
                <a:solidFill>
                  <a:schemeClr val="bg1"/>
                </a:solidFill>
              </a:rPr>
            </a:br>
            <a:br>
              <a:rPr lang="en-US" sz="2000" b="1" spc="300" dirty="0">
                <a:solidFill>
                  <a:schemeClr val="bg1"/>
                </a:solidFill>
              </a:rPr>
            </a:br>
            <a:r>
              <a:rPr lang="en-US" sz="2000" b="1" spc="300" dirty="0">
                <a:solidFill>
                  <a:schemeClr val="bg1"/>
                </a:solidFill>
              </a:rPr>
              <a:t>Pivot Fields: Region, Order Date, Ship Date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2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1F691-7BA0-A78F-5752-9AAFC7E68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0">
            <a:extLst>
              <a:ext uri="{FF2B5EF4-FFF2-40B4-BE49-F238E27FC236}">
                <a16:creationId xmlns:a16="http://schemas.microsoft.com/office/drawing/2014/main" id="{24DD9C3C-FD18-B88E-0484-C444BF28F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Identify areas where delivery time can be optimized.</a:t>
            </a:r>
            <a:endParaRPr lang="en-US" sz="2800" b="1" cap="none" dirty="0">
              <a:solidFill>
                <a:srgbClr val="00206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FE874D-D36F-CCD5-D51D-8A42FBA1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Which regions have the longest average delivery time?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6B857B-1D64-5F49-1A58-D4540FAAB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32169"/>
              </p:ext>
            </p:extLst>
          </p:nvPr>
        </p:nvGraphicFramePr>
        <p:xfrm>
          <a:off x="796415" y="2566219"/>
          <a:ext cx="3785417" cy="278471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861594">
                  <a:extLst>
                    <a:ext uri="{9D8B030D-6E8A-4147-A177-3AD203B41FA5}">
                      <a16:colId xmlns:a16="http://schemas.microsoft.com/office/drawing/2014/main" val="3409017847"/>
                    </a:ext>
                  </a:extLst>
                </a:gridCol>
                <a:gridCol w="923823">
                  <a:extLst>
                    <a:ext uri="{9D8B030D-6E8A-4147-A177-3AD203B41FA5}">
                      <a16:colId xmlns:a16="http://schemas.microsoft.com/office/drawing/2014/main" val="494872965"/>
                    </a:ext>
                  </a:extLst>
                </a:gridCol>
              </a:tblGrid>
              <a:tr h="397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Average of Shipping Duration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3871253"/>
                  </a:ext>
                </a:extLst>
              </a:tr>
              <a:tr h="397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Region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8277516"/>
                  </a:ext>
                </a:extLst>
              </a:tr>
              <a:tr h="397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Central</a:t>
                      </a:r>
                      <a:endParaRPr lang="en-IN" sz="1200" b="1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4.06</a:t>
                      </a:r>
                      <a:endParaRPr lang="en-IN" sz="1200" b="1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720080"/>
                  </a:ext>
                </a:extLst>
              </a:tr>
              <a:tr h="397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East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3.91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9094921"/>
                  </a:ext>
                </a:extLst>
              </a:tr>
              <a:tr h="397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South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3.96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292916"/>
                  </a:ext>
                </a:extLst>
              </a:tr>
              <a:tr h="397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West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3.93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5603487"/>
                  </a:ext>
                </a:extLst>
              </a:tr>
              <a:tr h="3978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3.96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374216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D9B9497-DBFB-443B-998E-60A84C3EBC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258980"/>
              </p:ext>
            </p:extLst>
          </p:nvPr>
        </p:nvGraphicFramePr>
        <p:xfrm>
          <a:off x="5471650" y="2560107"/>
          <a:ext cx="5422491" cy="279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194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F70B5-DD45-03E7-56A1-26E5CF7E5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0" descr="Two People sitting on couch">
            <a:extLst>
              <a:ext uri="{FF2B5EF4-FFF2-40B4-BE49-F238E27FC236}">
                <a16:creationId xmlns:a16="http://schemas.microsoft.com/office/drawing/2014/main" id="{B44593DA-5EFA-C488-3512-3258735778F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79" r="4579"/>
          <a:stretch/>
        </p:blipFill>
        <p:spPr/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B52826F-3788-F3B5-D97E-6005507D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CAE0E5-EBDB-FDB8-40C2-2CA16C47E673}"/>
              </a:ext>
            </a:extLst>
          </p:cNvPr>
          <p:cNvSpPr txBox="1"/>
          <p:nvPr/>
        </p:nvSpPr>
        <p:spPr>
          <a:xfrm>
            <a:off x="1436084" y="4254909"/>
            <a:ext cx="104541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7. Discounts and </a:t>
            </a:r>
            <a:r>
              <a:rPr lang="en-US" sz="2000" b="1" spc="300" dirty="0" err="1">
                <a:solidFill>
                  <a:schemeClr val="bg1"/>
                </a:solidFill>
                <a:latin typeface="Sagona ExtraLight" panose="02020303050505020204" pitchFamily="18" charset="0"/>
              </a:rPr>
              <a:t>ProfitabilityHow</a:t>
            </a:r>
            <a:r>
              <a:rPr lang="en-US" sz="20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 does discount percentage impact profit margins?</a:t>
            </a:r>
          </a:p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r>
              <a:rPr lang="en-US" sz="20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Pivot Fields: Discount, Profit</a:t>
            </a:r>
          </a:p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r>
              <a:rPr lang="en-US" sz="1600" b="1" spc="300" dirty="0" err="1">
                <a:solidFill>
                  <a:schemeClr val="bg1"/>
                </a:solidFill>
                <a:latin typeface="Sagona ExtraLight" panose="02020303050505020204" pitchFamily="18" charset="0"/>
              </a:rPr>
              <a:t>Insights:Identify</a:t>
            </a:r>
            <a:r>
              <a:rPr lang="en-US" sz="16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 optimal discounting strategies.</a:t>
            </a:r>
            <a:endParaRPr lang="en-IN" sz="2000" b="1" spc="300" dirty="0"/>
          </a:p>
        </p:txBody>
      </p:sp>
    </p:spTree>
    <p:extLst>
      <p:ext uri="{BB962C8B-B14F-4D97-AF65-F5344CB8AC3E}">
        <p14:creationId xmlns:p14="http://schemas.microsoft.com/office/powerpoint/2010/main" val="177154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7F117-2BB7-C141-A546-772EF667B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D529BEAF-2EDC-86A7-39B4-D7A06A5B4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Sagona ExtraLight" panose="02020303050505020204" pitchFamily="18" charset="0"/>
              </a:rPr>
              <a:t>Identify optimal discounting strategies.</a:t>
            </a:r>
            <a:endParaRPr lang="en-US" sz="4800" dirty="0">
              <a:solidFill>
                <a:schemeClr val="accent4"/>
              </a:solidFill>
              <a:latin typeface="Sagona ExtraLight" panose="020203030505050202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4B5FE2-AE1A-F0AC-C5D9-847516A03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000" b="1" dirty="0">
                <a:solidFill>
                  <a:srgbClr val="FF0000"/>
                </a:solidFill>
                <a:latin typeface="Sagona ExtraLight" panose="02020303050505020204" pitchFamily="18" charset="0"/>
              </a:rPr>
              <a:t>Discounts and Profitability  How does discount percentage impact profit margins?</a:t>
            </a:r>
          </a:p>
          <a:p>
            <a:pPr lvl="0" algn="ctr"/>
            <a:endParaRPr lang="en-US" sz="2800" b="1" dirty="0">
              <a:solidFill>
                <a:srgbClr val="FF0000"/>
              </a:solidFill>
              <a:latin typeface="Sagona ExtraLight" panose="02020303050505020204" pitchFamily="18" charset="0"/>
            </a:endParaRPr>
          </a:p>
          <a:p>
            <a:pPr lvl="0" algn="ctr"/>
            <a:endParaRPr lang="en-US" sz="24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B94A33-BE4D-8B98-2049-23A0C341F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57888"/>
              </p:ext>
            </p:extLst>
          </p:nvPr>
        </p:nvGraphicFramePr>
        <p:xfrm>
          <a:off x="580103" y="2526890"/>
          <a:ext cx="4945626" cy="3500280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{284E427A-3D55-4303-BF80-6455036E1DE7}</a:tableStyleId>
              </a:tblPr>
              <a:tblGrid>
                <a:gridCol w="1099028">
                  <a:extLst>
                    <a:ext uri="{9D8B030D-6E8A-4147-A177-3AD203B41FA5}">
                      <a16:colId xmlns:a16="http://schemas.microsoft.com/office/drawing/2014/main" val="1059566822"/>
                    </a:ext>
                  </a:extLst>
                </a:gridCol>
                <a:gridCol w="2495091">
                  <a:extLst>
                    <a:ext uri="{9D8B030D-6E8A-4147-A177-3AD203B41FA5}">
                      <a16:colId xmlns:a16="http://schemas.microsoft.com/office/drawing/2014/main" val="1826353994"/>
                    </a:ext>
                  </a:extLst>
                </a:gridCol>
                <a:gridCol w="1351507">
                  <a:extLst>
                    <a:ext uri="{9D8B030D-6E8A-4147-A177-3AD203B41FA5}">
                      <a16:colId xmlns:a16="http://schemas.microsoft.com/office/drawing/2014/main" val="3888952129"/>
                    </a:ext>
                  </a:extLst>
                </a:gridCol>
              </a:tblGrid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Data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384386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Discount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Average of Profit Margin 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01205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34.01604835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320987.6032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0386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15.57919622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9029.177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87890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3.416289593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1418.9915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34399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17.6838939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90337.306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12726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-11.54814349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-10369.2774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43335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-17.4291939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-2391.1377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54079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-22.24919094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-23057.0504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83439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-45.45454545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-2493.1111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35426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-54.90909091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-20506.4281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893507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-68.91304348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-5944.6552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297053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-79.47368421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-40075.3569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415410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-182.5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-30539.0392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077696"/>
                  </a:ext>
                </a:extLst>
              </a:tr>
              <a:tr h="233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12.03139297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286397.0217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508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B1A759F-4E8B-2AD3-9894-393895FE24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061739"/>
              </p:ext>
            </p:extLst>
          </p:nvPr>
        </p:nvGraphicFramePr>
        <p:xfrm>
          <a:off x="6304371" y="2526890"/>
          <a:ext cx="5307526" cy="350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089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255B-C108-7D4C-2FE5-60578CB54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81534B73-FFE5-EE79-D70C-9C76BA3388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44C9E-F413-09F3-7412-39B165C8CAD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19326" y="6092441"/>
            <a:ext cx="8888361" cy="356462"/>
          </a:xfrm>
        </p:spPr>
        <p:txBody>
          <a:bodyPr>
            <a:noAutofit/>
          </a:bodyPr>
          <a:lstStyle/>
          <a:p>
            <a:r>
              <a:rPr lang="en-US" sz="1600" cap="none" dirty="0"/>
              <a:t>Insights: </a:t>
            </a:r>
            <a:r>
              <a:rPr lang="en-US" sz="1600" b="1" cap="none" spc="300" dirty="0"/>
              <a:t>Balance discounts with profitability.</a:t>
            </a:r>
            <a:endParaRPr lang="id-ID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1C94D3-DFDD-314E-D04B-7DC4EDD9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326" y="4141868"/>
            <a:ext cx="10687665" cy="16743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cap="none" spc="300" dirty="0"/>
              <a:t>8. Which product categories give the highest discounts but remain profitable?</a:t>
            </a:r>
            <a:br>
              <a:rPr lang="en-US" sz="2000" b="1" cap="none" spc="300" dirty="0"/>
            </a:br>
            <a:r>
              <a:rPr lang="en-US" sz="2000" b="1" cap="none" spc="300" dirty="0"/>
              <a:t>Pivot Fields: Category, Discount, Profit</a:t>
            </a:r>
            <a:br>
              <a:rPr lang="en-US" sz="2000" b="1" cap="none" spc="300" dirty="0"/>
            </a:br>
            <a:endParaRPr lang="en-US" sz="2000" b="1" cap="none" spc="300" dirty="0"/>
          </a:p>
        </p:txBody>
      </p:sp>
    </p:spTree>
    <p:extLst>
      <p:ext uri="{BB962C8B-B14F-4D97-AF65-F5344CB8AC3E}">
        <p14:creationId xmlns:p14="http://schemas.microsoft.com/office/powerpoint/2010/main" val="179493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1A8C5-152B-0D44-4C18-394E273BE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AC2BC-64A1-E429-784F-AA6339DAB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cap="none" dirty="0">
                <a:solidFill>
                  <a:srgbClr val="002060"/>
                </a:solidFill>
              </a:rPr>
              <a:t> Balance Discounts With Profitability.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22C208-FA84-EF4C-CCE0-39880BD30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Which product categories give the highest discounts but remain profitable?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554899-DC3F-C9C0-F3FF-E7E0A0ADF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85972"/>
              </p:ext>
            </p:extLst>
          </p:nvPr>
        </p:nvGraphicFramePr>
        <p:xfrm>
          <a:off x="2556387" y="2585883"/>
          <a:ext cx="7157884" cy="240890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19499">
                  <a:extLst>
                    <a:ext uri="{9D8B030D-6E8A-4147-A177-3AD203B41FA5}">
                      <a16:colId xmlns:a16="http://schemas.microsoft.com/office/drawing/2014/main" val="664398920"/>
                    </a:ext>
                  </a:extLst>
                </a:gridCol>
                <a:gridCol w="1969805">
                  <a:extLst>
                    <a:ext uri="{9D8B030D-6E8A-4147-A177-3AD203B41FA5}">
                      <a16:colId xmlns:a16="http://schemas.microsoft.com/office/drawing/2014/main" val="2339958021"/>
                    </a:ext>
                  </a:extLst>
                </a:gridCol>
                <a:gridCol w="2968580">
                  <a:extLst>
                    <a:ext uri="{9D8B030D-6E8A-4147-A177-3AD203B41FA5}">
                      <a16:colId xmlns:a16="http://schemas.microsoft.com/office/drawing/2014/main" val="1096551897"/>
                    </a:ext>
                  </a:extLst>
                </a:gridCol>
              </a:tblGrid>
              <a:tr h="401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Data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89668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Category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Sum of Profit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Average of Discount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482485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Furniture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18451.2728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0.17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45828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Office Supplies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122490.8008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0.16</a:t>
                      </a:r>
                      <a:endParaRPr lang="en-IN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31254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Technology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145454.9481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0.13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83188"/>
                  </a:ext>
                </a:extLst>
              </a:tr>
              <a:tr h="4014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286397.0217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0.16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8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6CF4-23A5-13DC-AAE1-455E94AF3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95782D8D-19EA-6046-6B28-3B1CBFA94A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7262" y="1"/>
            <a:ext cx="11067514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C5FBC-2338-EA88-86B1-C59BEC563F1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6112105"/>
            <a:ext cx="9543513" cy="3564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Insights: Identify areas where delivery time can be optimized.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EE5F7B-FF25-2DF7-6980-251F59BCE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22866"/>
            <a:ext cx="10314039" cy="2399071"/>
          </a:xfrm>
        </p:spPr>
        <p:txBody>
          <a:bodyPr>
            <a:noAutofit/>
          </a:bodyPr>
          <a:lstStyle/>
          <a:p>
            <a:br>
              <a:rPr lang="en-US" sz="2000" spc="300" dirty="0">
                <a:solidFill>
                  <a:schemeClr val="bg1"/>
                </a:solidFill>
              </a:rPr>
            </a:br>
            <a:r>
              <a:rPr lang="en-US" sz="2000" spc="300" dirty="0">
                <a:solidFill>
                  <a:schemeClr val="bg1"/>
                </a:solidFill>
              </a:rPr>
              <a:t>9. Time-Based Trends How do sales vary monthly and yearly?</a:t>
            </a:r>
            <a:br>
              <a:rPr lang="en-US" sz="2000" spc="300" dirty="0">
                <a:solidFill>
                  <a:schemeClr val="bg1"/>
                </a:solidFill>
              </a:rPr>
            </a:br>
            <a:br>
              <a:rPr lang="en-US" sz="2000" spc="300" dirty="0">
                <a:solidFill>
                  <a:schemeClr val="bg1"/>
                </a:solidFill>
              </a:rPr>
            </a:br>
            <a:r>
              <a:rPr lang="en-US" sz="2000" spc="300" dirty="0">
                <a:solidFill>
                  <a:schemeClr val="bg1"/>
                </a:solidFill>
              </a:rPr>
              <a:t>Pivot Fields: Order Date (grouped by month/year), Sales, Profit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4EB2-C01E-F7A1-DA2F-D44548AAA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0">
            <a:extLst>
              <a:ext uri="{FF2B5EF4-FFF2-40B4-BE49-F238E27FC236}">
                <a16:creationId xmlns:a16="http://schemas.microsoft.com/office/drawing/2014/main" id="{908243A6-0925-E980-B4F3-DFB7914AA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Find seasonal sales trends.</a:t>
            </a:r>
            <a:endParaRPr lang="en-US" sz="2800" b="1" cap="none" dirty="0">
              <a:solidFill>
                <a:srgbClr val="00206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1C131A-E364-3B58-FAB1-BE636FD22E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Time-Based Trends How do sales vary monthly and yearly?</a:t>
            </a:r>
            <a:endParaRPr lang="en-IN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D0567F-1D64-28A3-1780-06A12AADD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11718"/>
              </p:ext>
            </p:extLst>
          </p:nvPr>
        </p:nvGraphicFramePr>
        <p:xfrm>
          <a:off x="461448" y="2462431"/>
          <a:ext cx="6713793" cy="2938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1817">
                  <a:extLst>
                    <a:ext uri="{9D8B030D-6E8A-4147-A177-3AD203B41FA5}">
                      <a16:colId xmlns:a16="http://schemas.microsoft.com/office/drawing/2014/main" val="1932929750"/>
                    </a:ext>
                  </a:extLst>
                </a:gridCol>
                <a:gridCol w="1494503">
                  <a:extLst>
                    <a:ext uri="{9D8B030D-6E8A-4147-A177-3AD203B41FA5}">
                      <a16:colId xmlns:a16="http://schemas.microsoft.com/office/drawing/2014/main" val="1495701069"/>
                    </a:ext>
                  </a:extLst>
                </a:gridCol>
                <a:gridCol w="1130709">
                  <a:extLst>
                    <a:ext uri="{9D8B030D-6E8A-4147-A177-3AD203B41FA5}">
                      <a16:colId xmlns:a16="http://schemas.microsoft.com/office/drawing/2014/main" val="3916994444"/>
                    </a:ext>
                  </a:extLst>
                </a:gridCol>
                <a:gridCol w="1265166">
                  <a:extLst>
                    <a:ext uri="{9D8B030D-6E8A-4147-A177-3AD203B41FA5}">
                      <a16:colId xmlns:a16="http://schemas.microsoft.com/office/drawing/2014/main" val="2042392791"/>
                    </a:ext>
                  </a:extLst>
                </a:gridCol>
                <a:gridCol w="1131598">
                  <a:extLst>
                    <a:ext uri="{9D8B030D-6E8A-4147-A177-3AD203B41FA5}">
                      <a16:colId xmlns:a16="http://schemas.microsoft.com/office/drawing/2014/main" val="1692967170"/>
                    </a:ext>
                  </a:extLst>
                </a:gridCol>
              </a:tblGrid>
              <a:tr h="419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Data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1183801"/>
                  </a:ext>
                </a:extLst>
              </a:tr>
              <a:tr h="419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Years (Order Date)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Months (Order Date)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Order Date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Sum of Sales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Sum of Profit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4924430"/>
                  </a:ext>
                </a:extLst>
              </a:tr>
              <a:tr h="419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2014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484247.4981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49543.9741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140340"/>
                  </a:ext>
                </a:extLst>
              </a:tr>
              <a:tr h="419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470532.509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61618.6037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2971946"/>
                  </a:ext>
                </a:extLst>
              </a:tr>
              <a:tr h="419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2016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609205.598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81795.1743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9796463"/>
                  </a:ext>
                </a:extLst>
              </a:tr>
              <a:tr h="419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2017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733215.2552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93439.2696</a:t>
                      </a:r>
                      <a:endParaRPr lang="en-IN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2483000"/>
                  </a:ext>
                </a:extLst>
              </a:tr>
              <a:tr h="4197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2297200.86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286397.0217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355173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5F24C17-B2CB-18CB-0D9C-28ADB1B514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55766"/>
              </p:ext>
            </p:extLst>
          </p:nvPr>
        </p:nvGraphicFramePr>
        <p:xfrm>
          <a:off x="7341676" y="2462430"/>
          <a:ext cx="4457700" cy="293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34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8888361" cy="356462"/>
          </a:xfrm>
        </p:spPr>
        <p:txBody>
          <a:bodyPr>
            <a:noAutofit/>
          </a:bodyPr>
          <a:lstStyle/>
          <a:p>
            <a:r>
              <a:rPr lang="en-US" sz="1600" cap="none" dirty="0"/>
              <a:t>Insights: Identify The Most Profitable And Least Profitable Categories.</a:t>
            </a:r>
            <a:endParaRPr lang="id-ID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3429000"/>
            <a:ext cx="10687665" cy="16743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cap="none" spc="300" dirty="0"/>
              <a:t>1. Sales And Profit Analysis what Is The Total Sales And Profit Per Category And Sub-category ? </a:t>
            </a:r>
            <a:br>
              <a:rPr lang="en-US" sz="2000" b="1" cap="none" spc="300" dirty="0"/>
            </a:br>
            <a:r>
              <a:rPr lang="en-US" sz="2000" b="1" cap="none" spc="300" dirty="0"/>
              <a:t>Pivot Fields: Category, Sub-category, Sales, Profit.</a:t>
            </a:r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4158-8389-C779-7B79-2FC9D0DB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0" descr="Two People sitting on couch">
            <a:extLst>
              <a:ext uri="{FF2B5EF4-FFF2-40B4-BE49-F238E27FC236}">
                <a16:creationId xmlns:a16="http://schemas.microsoft.com/office/drawing/2014/main" id="{2581ED0F-3EFE-4E91-E921-B30F2E9865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79" r="4579"/>
          <a:stretch/>
        </p:blipFill>
        <p:spPr/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2B6FB22-DBB8-0196-464F-4AADBE77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CD6BE-C21B-B6B6-1B60-F648FEE3B4AB}"/>
              </a:ext>
            </a:extLst>
          </p:cNvPr>
          <p:cNvSpPr txBox="1"/>
          <p:nvPr/>
        </p:nvSpPr>
        <p:spPr>
          <a:xfrm>
            <a:off x="1436084" y="4254909"/>
            <a:ext cx="1045414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r>
              <a:rPr lang="en-US" sz="20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10. Which days of the week generate the highest sales?</a:t>
            </a:r>
          </a:p>
          <a:p>
            <a:r>
              <a:rPr lang="en-US" sz="20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Pivot Fields: Order Date (extract weekday), Sales</a:t>
            </a:r>
          </a:p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r>
              <a:rPr lang="en-US" sz="16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Insights: Identify best days for promotions.</a:t>
            </a:r>
            <a:endParaRPr lang="en-IN" sz="2000" b="1" spc="300" dirty="0"/>
          </a:p>
        </p:txBody>
      </p:sp>
    </p:spTree>
    <p:extLst>
      <p:ext uri="{BB962C8B-B14F-4D97-AF65-F5344CB8AC3E}">
        <p14:creationId xmlns:p14="http://schemas.microsoft.com/office/powerpoint/2010/main" val="126048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C3F3B-BDDD-A5A4-832D-C15E3829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3C5005D-586F-65A3-98C8-0634C21BB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accent4"/>
                </a:solidFill>
                <a:latin typeface="Sagona ExtraLight" panose="02020303050505020204" pitchFamily="18" charset="0"/>
              </a:rPr>
              <a:t> Identify best days for promotions..</a:t>
            </a:r>
            <a:endParaRPr lang="en-US" sz="4800" dirty="0">
              <a:solidFill>
                <a:schemeClr val="accent4"/>
              </a:solidFill>
              <a:latin typeface="Sagona ExtraLight" panose="020203030505050202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D77247-B466-F671-0AD3-65AF2A6D89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800" b="1" dirty="0">
                <a:solidFill>
                  <a:srgbClr val="FF0000"/>
                </a:solidFill>
                <a:latin typeface="Sagona ExtraLight" panose="02020303050505020204" pitchFamily="18" charset="0"/>
              </a:rPr>
              <a:t>Which days of the week generate the highest sales?</a:t>
            </a:r>
          </a:p>
          <a:p>
            <a:pPr lvl="0" algn="ctr"/>
            <a:endParaRPr lang="en-US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541617-F562-CCBE-2D3E-08070D6BB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23719"/>
              </p:ext>
            </p:extLst>
          </p:nvPr>
        </p:nvGraphicFramePr>
        <p:xfrm>
          <a:off x="790062" y="2654704"/>
          <a:ext cx="5463253" cy="265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830">
                  <a:extLst>
                    <a:ext uri="{9D8B030D-6E8A-4147-A177-3AD203B41FA5}">
                      <a16:colId xmlns:a16="http://schemas.microsoft.com/office/drawing/2014/main" val="610235879"/>
                    </a:ext>
                  </a:extLst>
                </a:gridCol>
                <a:gridCol w="2334917">
                  <a:extLst>
                    <a:ext uri="{9D8B030D-6E8A-4147-A177-3AD203B41FA5}">
                      <a16:colId xmlns:a16="http://schemas.microsoft.com/office/drawing/2014/main" val="120803305"/>
                    </a:ext>
                  </a:extLst>
                </a:gridCol>
                <a:gridCol w="1609506">
                  <a:extLst>
                    <a:ext uri="{9D8B030D-6E8A-4147-A177-3AD203B41FA5}">
                      <a16:colId xmlns:a16="http://schemas.microsoft.com/office/drawing/2014/main" val="3110847486"/>
                    </a:ext>
                  </a:extLst>
                </a:gridCol>
              </a:tblGrid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Data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45807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Weekday 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Count of Weekday 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Sum of Sales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423795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Sunday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1710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385353.8464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45433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Monday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1871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428937.8157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747162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Tuesday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1106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287209.5022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172802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Wednesday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371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88056.9752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634628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Thursday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1463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321965.7785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768919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Friday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1818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427692.2593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33954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Saturday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1655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357984.683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74276"/>
                  </a:ext>
                </a:extLst>
              </a:tr>
              <a:tr h="2656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9994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2297200.86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3477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C3638C-8A20-2215-E2CF-1B5F4F327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63921"/>
              </p:ext>
            </p:extLst>
          </p:nvPr>
        </p:nvGraphicFramePr>
        <p:xfrm>
          <a:off x="6551152" y="2989006"/>
          <a:ext cx="4490474" cy="12192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43606">
                  <a:extLst>
                    <a:ext uri="{9D8B030D-6E8A-4147-A177-3AD203B41FA5}">
                      <a16:colId xmlns:a16="http://schemas.microsoft.com/office/drawing/2014/main" val="2431692619"/>
                    </a:ext>
                  </a:extLst>
                </a:gridCol>
                <a:gridCol w="3146868">
                  <a:extLst>
                    <a:ext uri="{9D8B030D-6E8A-4147-A177-3AD203B41FA5}">
                      <a16:colId xmlns:a16="http://schemas.microsoft.com/office/drawing/2014/main" val="4132104499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Which days of the week generate the highest sales?</a:t>
                      </a:r>
                      <a:endParaRPr lang="en-US" sz="1600" b="1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1886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428937.8157</a:t>
                      </a:r>
                      <a:endParaRPr lang="en-IN" sz="1600" b="1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MONDAY</a:t>
                      </a:r>
                      <a:endParaRPr lang="en-IN" sz="1600" b="1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77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93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5137D-80E1-25C3-E89E-F28F06359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261181ED-14C9-BD7B-EDDA-544B4FD21D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CB6EC9-48C3-5733-A6E3-E0DC4914F93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19326" y="6092441"/>
            <a:ext cx="8888361" cy="356462"/>
          </a:xfrm>
        </p:spPr>
        <p:txBody>
          <a:bodyPr>
            <a:noAutofit/>
          </a:bodyPr>
          <a:lstStyle/>
          <a:p>
            <a:r>
              <a:rPr lang="en-US" sz="1600" cap="none" dirty="0" err="1"/>
              <a:t>Insights:Identify</a:t>
            </a:r>
            <a:r>
              <a:rPr lang="en-US" sz="1600" cap="none" dirty="0"/>
              <a:t> most popular products.</a:t>
            </a:r>
            <a:endParaRPr lang="id-ID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13C272-BAFC-CCDA-9698-9A51DF9BF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326" y="3419697"/>
            <a:ext cx="10687665" cy="2428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cap="none" spc="300" dirty="0"/>
              <a:t>11. Product Performance</a:t>
            </a:r>
            <a:br>
              <a:rPr lang="en-US" sz="2000" b="1" cap="none" spc="300" dirty="0"/>
            </a:br>
            <a:r>
              <a:rPr lang="en-US" sz="2000" b="1" cap="none" spc="300" dirty="0"/>
              <a:t>What are the top 10 best-selling products?</a:t>
            </a:r>
            <a:br>
              <a:rPr lang="en-US" sz="2000" b="1" cap="none" spc="300" dirty="0"/>
            </a:br>
            <a:r>
              <a:rPr lang="en-US" sz="2000" b="1" cap="none" spc="300" dirty="0"/>
              <a:t>Pivot Fields: Product Name, Sales (sort descending)</a:t>
            </a:r>
            <a:br>
              <a:rPr lang="en-US" sz="2000" b="1" cap="none" spc="300" dirty="0"/>
            </a:br>
            <a:endParaRPr lang="en-US" sz="2000" b="1" cap="none" spc="300" dirty="0"/>
          </a:p>
        </p:txBody>
      </p:sp>
    </p:spTree>
    <p:extLst>
      <p:ext uri="{BB962C8B-B14F-4D97-AF65-F5344CB8AC3E}">
        <p14:creationId xmlns:p14="http://schemas.microsoft.com/office/powerpoint/2010/main" val="385333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EF6D5-42CF-5D25-E876-74C4F11F8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611EC4-9626-CE43-4B62-76E047FBA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cap="none" dirty="0">
                <a:solidFill>
                  <a:srgbClr val="002060"/>
                </a:solidFill>
              </a:rPr>
              <a:t> Identify most popular products.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F6C08D-B5DB-19FE-D068-D6DA55584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 Product Performance What are the top 10 best-selling products?</a:t>
            </a:r>
          </a:p>
          <a:p>
            <a:pPr algn="ctr"/>
            <a:endParaRPr lang="en-IN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4C7CE6-2ED0-8394-2E73-0BDAD6472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32731"/>
              </p:ext>
            </p:extLst>
          </p:nvPr>
        </p:nvGraphicFramePr>
        <p:xfrm>
          <a:off x="1700981" y="2153060"/>
          <a:ext cx="8790038" cy="3803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887145023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2283618477"/>
                    </a:ext>
                  </a:extLst>
                </a:gridCol>
              </a:tblGrid>
              <a:tr h="300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Sum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 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583459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PRODUCT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Total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664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Canon image CLASS 2200 Advanced Copier</a:t>
                      </a:r>
                      <a:endParaRPr lang="en-US" sz="1600" b="1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61599.824</a:t>
                      </a:r>
                      <a:endParaRPr lang="en-IN" sz="1600" b="1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861108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fr-FR" sz="1600" b="1" u="none" strike="noStrike" dirty="0">
                          <a:effectLst/>
                        </a:rPr>
                        <a:t>HP Design jet T520 Inkjet Large Format Printer - 24" </a:t>
                      </a:r>
                      <a:r>
                        <a:rPr lang="fr-FR" sz="1600" b="1" u="none" strike="noStrike" dirty="0" err="1">
                          <a:effectLst/>
                        </a:rPr>
                        <a:t>Color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15749.91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09339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sv-SE" sz="1600" b="1" u="none" strike="noStrike" dirty="0">
                          <a:effectLst/>
                        </a:rPr>
                        <a:t>GBC Ibimaster 500 Manual ProClick Binding System</a:t>
                      </a:r>
                      <a:endParaRPr lang="sv-S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9892.74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590937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 err="1">
                          <a:effectLst/>
                        </a:rPr>
                        <a:t>Ibico</a:t>
                      </a:r>
                      <a:r>
                        <a:rPr lang="en-US" sz="1600" b="1" u="none" strike="noStrike" dirty="0">
                          <a:effectLst/>
                        </a:rPr>
                        <a:t> EPK-21 Electric Binding System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9449.95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230570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u="none" strike="noStrike" dirty="0">
                          <a:effectLst/>
                        </a:rPr>
                        <a:t>3D Systems Cube Printer, 2nd Generation, Magenta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9099.93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887406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High Speed Automatic Electric Letter Opener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8187.65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03014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 u="none" strike="noStrike" dirty="0">
                          <a:effectLst/>
                        </a:rPr>
                        <a:t>Lexmark MX611dhe Monochrome Laser Printer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8159.952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25675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 err="1">
                          <a:effectLst/>
                        </a:rPr>
                        <a:t>Cubify</a:t>
                      </a:r>
                      <a:r>
                        <a:rPr lang="en-US" sz="1600" b="1" u="none" strike="noStrike" dirty="0">
                          <a:effectLst/>
                        </a:rPr>
                        <a:t> </a:t>
                      </a:r>
                      <a:r>
                        <a:rPr lang="en-US" sz="1600" b="1" u="none" strike="noStrike" dirty="0" err="1">
                          <a:effectLst/>
                        </a:rPr>
                        <a:t>CubeX</a:t>
                      </a:r>
                      <a:r>
                        <a:rPr lang="en-US" sz="1600" b="1" u="none" strike="noStrike" dirty="0">
                          <a:effectLst/>
                        </a:rPr>
                        <a:t> 3D Printer Triple Head Print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7999.98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775547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u="none" strike="noStrike" dirty="0">
                          <a:effectLst/>
                        </a:rPr>
                        <a:t>Fellowes PB500 Electric Punch Plastic Comb Binding Machine with Manual Bind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</a:rPr>
                        <a:t>6354.95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55335"/>
                  </a:ext>
                </a:extLst>
              </a:tr>
              <a:tr h="30072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Grand 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136494.886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4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76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90439-C7FC-DD58-B9DB-AA4F2897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509A7C48-0029-D5C0-6FE2-CFBEE07893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24486" y="1"/>
            <a:ext cx="11067514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4DAE2-C1AB-4BD9-F576-06102EA140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6112105"/>
            <a:ext cx="9543513" cy="3564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Insights: Find the most cost-effective products..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F7BACD-D670-810B-37AB-9CD73640A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22866"/>
            <a:ext cx="10690777" cy="2399071"/>
          </a:xfrm>
        </p:spPr>
        <p:txBody>
          <a:bodyPr>
            <a:noAutofit/>
          </a:bodyPr>
          <a:lstStyle/>
          <a:p>
            <a:br>
              <a:rPr lang="en-US" sz="2000" spc="300" dirty="0">
                <a:solidFill>
                  <a:schemeClr val="bg1"/>
                </a:solidFill>
              </a:rPr>
            </a:br>
            <a:r>
              <a:rPr lang="en-US" sz="2000" spc="300" dirty="0">
                <a:solidFill>
                  <a:schemeClr val="bg1"/>
                </a:solidFill>
              </a:rPr>
              <a:t>12. Which products have the highest return on investment (ROI)?</a:t>
            </a:r>
            <a:br>
              <a:rPr lang="en-US" sz="2000" spc="300" dirty="0">
                <a:solidFill>
                  <a:schemeClr val="bg1"/>
                </a:solidFill>
              </a:rPr>
            </a:br>
            <a:br>
              <a:rPr lang="en-US" sz="2000" spc="300" dirty="0">
                <a:solidFill>
                  <a:schemeClr val="bg1"/>
                </a:solidFill>
              </a:rPr>
            </a:br>
            <a:r>
              <a:rPr lang="en-US" sz="2000" spc="300" dirty="0">
                <a:solidFill>
                  <a:schemeClr val="bg1"/>
                </a:solidFill>
              </a:rPr>
              <a:t>Pivot Fields: Product Name, Profit / Sales</a:t>
            </a:r>
            <a:br>
              <a:rPr lang="en-US" sz="2000" spc="3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5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5BE9E-5B0D-7AE3-F8B0-7EA7240F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0">
            <a:extLst>
              <a:ext uri="{FF2B5EF4-FFF2-40B4-BE49-F238E27FC236}">
                <a16:creationId xmlns:a16="http://schemas.microsoft.com/office/drawing/2014/main" id="{6BB60766-4255-4B8E-D584-12AC7223B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Find the most cost-effective products.</a:t>
            </a:r>
            <a:endParaRPr lang="en-US" sz="2800" b="1" cap="none" dirty="0">
              <a:solidFill>
                <a:srgbClr val="00206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E58728-B47E-5710-74FB-01098824DC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Which products have the highest return on investment (ROI)?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FA265-A0E1-2FA5-D7BA-134556C71E95}"/>
              </a:ext>
            </a:extLst>
          </p:cNvPr>
          <p:cNvSpPr txBox="1"/>
          <p:nvPr/>
        </p:nvSpPr>
        <p:spPr>
          <a:xfrm>
            <a:off x="3588774" y="2152549"/>
            <a:ext cx="702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&gt;&gt;&gt;&gt;Staple Envelope About 2077</a:t>
            </a:r>
          </a:p>
        </p:txBody>
      </p:sp>
    </p:spTree>
    <p:extLst>
      <p:ext uri="{BB962C8B-B14F-4D97-AF65-F5344CB8AC3E}">
        <p14:creationId xmlns:p14="http://schemas.microsoft.com/office/powerpoint/2010/main" val="129499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rgbClr val="C00000"/>
                </a:solidFill>
              </a:rPr>
              <a:t>Identify The Most Profitable And Least Profitable Categories.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6348" y="1507066"/>
            <a:ext cx="10375345" cy="4849283"/>
          </a:xfrm>
        </p:spPr>
        <p:txBody>
          <a:bodyPr/>
          <a:lstStyle/>
          <a:p>
            <a:pPr lvl="2"/>
            <a:r>
              <a:rPr lang="en-US" sz="1800" b="1" dirty="0">
                <a:solidFill>
                  <a:srgbClr val="002060"/>
                </a:solidFill>
              </a:rPr>
              <a:t>Identify the most profitable and least profitable categories.  &gt;&gt;&gt;&gt;&gt;&gt; Most Profitable : Technology</a:t>
            </a:r>
          </a:p>
          <a:p>
            <a:r>
              <a:rPr lang="en-US" sz="1800" b="1" dirty="0">
                <a:solidFill>
                  <a:srgbClr val="002060"/>
                </a:solidFill>
              </a:rPr>
              <a:t>                                                                                                                             &gt;&gt;&gt;&gt;&gt;&gt; Least Profitable : Furniture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4CFB44F-B37C-A885-B4C7-8BEAB38C4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515624"/>
              </p:ext>
            </p:extLst>
          </p:nvPr>
        </p:nvGraphicFramePr>
        <p:xfrm>
          <a:off x="6161608" y="2784509"/>
          <a:ext cx="5600085" cy="3847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2FB5BF-E0F7-05E1-9824-F60C682E4001}"/>
              </a:ext>
            </a:extLst>
          </p:cNvPr>
          <p:cNvSpPr txBox="1"/>
          <p:nvPr/>
        </p:nvSpPr>
        <p:spPr>
          <a:xfrm>
            <a:off x="1558495" y="3668216"/>
            <a:ext cx="407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Furniture Total &gt;&gt;&gt;&gt; 741999.7953</a:t>
            </a:r>
            <a:endParaRPr lang="en-US" sz="8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322C0-BA09-D653-7CBD-A40F2B7FAC14}"/>
              </a:ext>
            </a:extLst>
          </p:cNvPr>
          <p:cNvSpPr txBox="1"/>
          <p:nvPr/>
        </p:nvSpPr>
        <p:spPr>
          <a:xfrm>
            <a:off x="1736284" y="3084769"/>
            <a:ext cx="4075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Technology Total</a:t>
            </a:r>
            <a:r>
              <a:rPr lang="en-IN" sz="2000" dirty="0"/>
              <a:t> </a:t>
            </a:r>
            <a:r>
              <a:rPr lang="en-IN" sz="2000" b="1" dirty="0"/>
              <a:t>&gt;&gt;&gt;&gt;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IN" sz="2000" dirty="0"/>
              <a:t>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836154.033</a:t>
            </a:r>
            <a:r>
              <a:rPr lang="en-IN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D676C-6F95-9904-2E03-43A6E75B8B56}"/>
              </a:ext>
            </a:extLst>
          </p:cNvPr>
          <p:cNvSpPr txBox="1"/>
          <p:nvPr/>
        </p:nvSpPr>
        <p:spPr>
          <a:xfrm>
            <a:off x="1730642" y="2322393"/>
            <a:ext cx="9463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none" dirty="0"/>
              <a:t>The Total Sales And Profit Per Category And Sub-category 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 descr="People reviewing floor plans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47262" y="1"/>
            <a:ext cx="11067514" cy="68579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9543513" cy="3564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Insights: Identify high and </a:t>
            </a:r>
            <a:r>
              <a:rPr lang="en-US" sz="1200" dirty="0">
                <a:solidFill>
                  <a:schemeClr val="bg1"/>
                </a:solidFill>
              </a:rPr>
              <a:t>low</a:t>
            </a:r>
            <a:r>
              <a:rPr lang="en-US" sz="1400" dirty="0">
                <a:solidFill>
                  <a:schemeClr val="bg1"/>
                </a:solidFill>
              </a:rPr>
              <a:t> sales-performing regions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10314039" cy="2387600"/>
          </a:xfrm>
        </p:spPr>
        <p:txBody>
          <a:bodyPr>
            <a:noAutofit/>
          </a:bodyPr>
          <a:lstStyle/>
          <a:p>
            <a:r>
              <a:rPr lang="en-US" sz="2000" spc="300" dirty="0">
                <a:solidFill>
                  <a:schemeClr val="bg1"/>
                </a:solidFill>
              </a:rPr>
              <a:t>2. Which states and cities contribute the most to total sales?</a:t>
            </a:r>
            <a:br>
              <a:rPr lang="en-US" sz="2000" spc="300" dirty="0">
                <a:solidFill>
                  <a:schemeClr val="bg1"/>
                </a:solidFill>
              </a:rPr>
            </a:br>
            <a:br>
              <a:rPr lang="en-US" sz="2000" spc="300" dirty="0">
                <a:solidFill>
                  <a:schemeClr val="bg1"/>
                </a:solidFill>
              </a:rPr>
            </a:br>
            <a:r>
              <a:rPr lang="en-US" sz="2000" spc="300" dirty="0">
                <a:solidFill>
                  <a:schemeClr val="bg1"/>
                </a:solidFill>
              </a:rPr>
              <a:t>Pivot Fields: State, City, Sales, Profit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Identify high and </a:t>
            </a:r>
            <a:r>
              <a:rPr lang="en-US" sz="2400" b="1" dirty="0">
                <a:solidFill>
                  <a:srgbClr val="002060"/>
                </a:solidFill>
              </a:rPr>
              <a:t>low</a:t>
            </a:r>
            <a:r>
              <a:rPr lang="en-US" sz="2800" b="1" dirty="0">
                <a:solidFill>
                  <a:srgbClr val="002060"/>
                </a:solidFill>
              </a:rPr>
              <a:t> sales-performing regions</a:t>
            </a:r>
            <a:endParaRPr lang="en-US" sz="2800" b="1" cap="none" dirty="0">
              <a:solidFill>
                <a:srgbClr val="00206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A793DE-80D8-1FA5-FC12-AFCF89B22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High And </a:t>
            </a:r>
            <a:r>
              <a:rPr lang="en-US" sz="1800" b="1" dirty="0">
                <a:solidFill>
                  <a:srgbClr val="002060"/>
                </a:solidFill>
              </a:rPr>
              <a:t>Low</a:t>
            </a:r>
            <a:r>
              <a:rPr lang="en-US" sz="2000" b="1" dirty="0">
                <a:solidFill>
                  <a:srgbClr val="002060"/>
                </a:solidFill>
              </a:rPr>
              <a:t> Sales-performing Regions</a:t>
            </a:r>
            <a:endParaRPr lang="en-IN" sz="20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AC37D0-8A2D-FAFF-75A6-D17130A57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4440"/>
              </p:ext>
            </p:extLst>
          </p:nvPr>
        </p:nvGraphicFramePr>
        <p:xfrm>
          <a:off x="1327354" y="2094270"/>
          <a:ext cx="9252154" cy="133473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00798">
                  <a:extLst>
                    <a:ext uri="{9D8B030D-6E8A-4147-A177-3AD203B41FA5}">
                      <a16:colId xmlns:a16="http://schemas.microsoft.com/office/drawing/2014/main" val="4230027802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2205124589"/>
                    </a:ext>
                  </a:extLst>
                </a:gridCol>
                <a:gridCol w="1300798">
                  <a:extLst>
                    <a:ext uri="{9D8B030D-6E8A-4147-A177-3AD203B41FA5}">
                      <a16:colId xmlns:a16="http://schemas.microsoft.com/office/drawing/2014/main" val="3032455694"/>
                    </a:ext>
                  </a:extLst>
                </a:gridCol>
                <a:gridCol w="1465688">
                  <a:extLst>
                    <a:ext uri="{9D8B030D-6E8A-4147-A177-3AD203B41FA5}">
                      <a16:colId xmlns:a16="http://schemas.microsoft.com/office/drawing/2014/main" val="3757078914"/>
                    </a:ext>
                  </a:extLst>
                </a:gridCol>
                <a:gridCol w="971018">
                  <a:extLst>
                    <a:ext uri="{9D8B030D-6E8A-4147-A177-3AD203B41FA5}">
                      <a16:colId xmlns:a16="http://schemas.microsoft.com/office/drawing/2014/main" val="857187072"/>
                    </a:ext>
                  </a:extLst>
                </a:gridCol>
                <a:gridCol w="971018">
                  <a:extLst>
                    <a:ext uri="{9D8B030D-6E8A-4147-A177-3AD203B41FA5}">
                      <a16:colId xmlns:a16="http://schemas.microsoft.com/office/drawing/2014/main" val="1343395815"/>
                    </a:ext>
                  </a:extLst>
                </a:gridCol>
                <a:gridCol w="971018">
                  <a:extLst>
                    <a:ext uri="{9D8B030D-6E8A-4147-A177-3AD203B41FA5}">
                      <a16:colId xmlns:a16="http://schemas.microsoft.com/office/drawing/2014/main" val="942890700"/>
                    </a:ext>
                  </a:extLst>
                </a:gridCol>
                <a:gridCol w="971018">
                  <a:extLst>
                    <a:ext uri="{9D8B030D-6E8A-4147-A177-3AD203B41FA5}">
                      <a16:colId xmlns:a16="http://schemas.microsoft.com/office/drawing/2014/main" val="2493356349"/>
                    </a:ext>
                  </a:extLst>
                </a:gridCol>
              </a:tblGrid>
              <a:tr h="44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States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City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9909856"/>
                  </a:ext>
                </a:extLst>
              </a:tr>
              <a:tr h="44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California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457687.6315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Los Angeles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High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 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175851.3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44074"/>
                  </a:ext>
                </a:extLst>
              </a:tr>
              <a:tr h="4449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North Dakota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919.91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Fargo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low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 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919.91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75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82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0" descr="Two People sitting on couch">
            <a:extLst>
              <a:ext uri="{FF2B5EF4-FFF2-40B4-BE49-F238E27FC236}">
                <a16:creationId xmlns:a16="http://schemas.microsoft.com/office/drawing/2014/main" id="{318EF587-2197-CC4C-BC9D-6BB7C37E92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79" r="4579"/>
          <a:stretch/>
        </p:blipFill>
        <p:spPr/>
      </p:pic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FD439DD0-579B-4A38-94AC-4A7CC453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29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74857-43A9-228A-DBD9-96B20AA3446E}"/>
              </a:ext>
            </a:extLst>
          </p:cNvPr>
          <p:cNvSpPr txBox="1"/>
          <p:nvPr/>
        </p:nvSpPr>
        <p:spPr>
          <a:xfrm>
            <a:off x="1436084" y="4254909"/>
            <a:ext cx="10454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3. Customer and Order Behavior Which customer segment generates the highest revenue?</a:t>
            </a:r>
          </a:p>
          <a:p>
            <a:r>
              <a:rPr lang="en-US" sz="2000" b="1" spc="300" dirty="0">
                <a:solidFill>
                  <a:schemeClr val="bg1"/>
                </a:solidFill>
                <a:latin typeface="Sagona ExtraLight" panose="02020303050505020204" pitchFamily="18" charset="0"/>
              </a:rPr>
              <a:t>Pivot Fields: Segment, Sales, Profit</a:t>
            </a:r>
          </a:p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endParaRPr lang="en-US" sz="2000" b="1" spc="300" dirty="0">
              <a:solidFill>
                <a:schemeClr val="bg1"/>
              </a:solidFill>
              <a:latin typeface="Sagona ExtraLight" panose="020203030505050202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Sagona ExtraLight" panose="02020303050505020204" pitchFamily="18" charset="0"/>
              </a:rPr>
              <a:t>Insights: Understand the impact of different customer types.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2199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agona ExtraLight" panose="02020303050505020204" pitchFamily="18" charset="0"/>
              </a:rPr>
              <a:t>Understand the impact of </a:t>
            </a:r>
            <a:r>
              <a:rPr lang="en-US" sz="4800" dirty="0">
                <a:solidFill>
                  <a:schemeClr val="accent4"/>
                </a:solidFill>
                <a:latin typeface="Sagona ExtraLight" panose="02020303050505020204" pitchFamily="18" charset="0"/>
              </a:rPr>
              <a:t>different customer types..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218E33-9E8A-D249-93A7-9EDFE3BEA5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sz="2400" b="1" dirty="0">
                <a:latin typeface="Sagona ExtraLight" panose="02020303050505020204" pitchFamily="18" charset="0"/>
              </a:rPr>
              <a:t>Understand the impact of different customer types.</a:t>
            </a:r>
          </a:p>
          <a:p>
            <a:pPr lvl="0" algn="ctr"/>
            <a:endParaRPr lang="en-US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D21B7E-40F9-2A6F-7B28-DD6998C1F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84027"/>
              </p:ext>
            </p:extLst>
          </p:nvPr>
        </p:nvGraphicFramePr>
        <p:xfrm>
          <a:off x="688258" y="2082718"/>
          <a:ext cx="4326194" cy="313056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86866">
                  <a:extLst>
                    <a:ext uri="{9D8B030D-6E8A-4147-A177-3AD203B41FA5}">
                      <a16:colId xmlns:a16="http://schemas.microsoft.com/office/drawing/2014/main" val="3980267650"/>
                    </a:ext>
                  </a:extLst>
                </a:gridCol>
                <a:gridCol w="1469664">
                  <a:extLst>
                    <a:ext uri="{9D8B030D-6E8A-4147-A177-3AD203B41FA5}">
                      <a16:colId xmlns:a16="http://schemas.microsoft.com/office/drawing/2014/main" val="1712233975"/>
                    </a:ext>
                  </a:extLst>
                </a:gridCol>
                <a:gridCol w="1469664">
                  <a:extLst>
                    <a:ext uri="{9D8B030D-6E8A-4147-A177-3AD203B41FA5}">
                      <a16:colId xmlns:a16="http://schemas.microsoft.com/office/drawing/2014/main" val="1762052127"/>
                    </a:ext>
                  </a:extLst>
                </a:gridCol>
              </a:tblGrid>
              <a:tr h="4019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Data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190046"/>
                  </a:ext>
                </a:extLst>
              </a:tr>
              <a:tr h="545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Segment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Sum of Sales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Sum of Profit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2134226"/>
                  </a:ext>
                </a:extLst>
              </a:tr>
              <a:tr h="545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Consumer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1161401.345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134119.2092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0897843"/>
                  </a:ext>
                </a:extLst>
              </a:tr>
              <a:tr h="545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Corporate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706146.3668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91979.134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3532317"/>
                  </a:ext>
                </a:extLst>
              </a:tr>
              <a:tr h="545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Home Office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429653.1485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60298.6785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6428703"/>
                  </a:ext>
                </a:extLst>
              </a:tr>
              <a:tr h="5457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2297200.86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286397.0217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093772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76F9D1-A21F-2B9E-5F56-D35C152C3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825988"/>
              </p:ext>
            </p:extLst>
          </p:nvPr>
        </p:nvGraphicFramePr>
        <p:xfrm>
          <a:off x="5476568" y="2082718"/>
          <a:ext cx="6027174" cy="313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9470C6-51DC-24E7-54B0-D66F2994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68043"/>
              </p:ext>
            </p:extLst>
          </p:nvPr>
        </p:nvGraphicFramePr>
        <p:xfrm>
          <a:off x="1841499" y="5968181"/>
          <a:ext cx="8561030" cy="63433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561030">
                  <a:extLst>
                    <a:ext uri="{9D8B030D-6E8A-4147-A177-3AD203B41FA5}">
                      <a16:colId xmlns:a16="http://schemas.microsoft.com/office/drawing/2014/main" val="3011916910"/>
                    </a:ext>
                  </a:extLst>
                </a:gridCol>
              </a:tblGrid>
              <a:tr h="3828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Which customer segment generates the highest revenue?</a:t>
                      </a:r>
                      <a:endParaRPr lang="en-US" sz="1800" b="1" i="0" u="none" strike="noStrike" dirty="0">
                        <a:solidFill>
                          <a:srgbClr val="F2DCD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5324844"/>
                  </a:ext>
                </a:extLst>
              </a:tr>
              <a:tr h="1195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&gt;&gt;&gt;&gt; Consumer </a:t>
                      </a:r>
                      <a:endParaRPr lang="en-IN" sz="1600" b="1" i="0" u="none" strike="noStrike" dirty="0">
                        <a:solidFill>
                          <a:srgbClr val="F2DCD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026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27" descr="Woman working at office late at night">
            <a:extLst>
              <a:ext uri="{FF2B5EF4-FFF2-40B4-BE49-F238E27FC236}">
                <a16:creationId xmlns:a16="http://schemas.microsoft.com/office/drawing/2014/main" id="{B7E68695-0DB5-1946-B945-66E677B112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692" r="4692"/>
          <a:stretch/>
        </p:blipFill>
        <p:spPr>
          <a:xfrm>
            <a:off x="1134319" y="-2"/>
            <a:ext cx="11057681" cy="685800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5327" y="4446912"/>
            <a:ext cx="10550028" cy="218003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agona ExtraLight" panose="02020303050505020204" pitchFamily="18" charset="0"/>
              </a:rPr>
              <a:t>4. What is the average order quantity per customer segment?</a:t>
            </a:r>
          </a:p>
          <a:p>
            <a:r>
              <a:rPr lang="en-US" sz="2400" b="1" dirty="0">
                <a:latin typeface="Sagona ExtraLight" panose="02020303050505020204" pitchFamily="18" charset="0"/>
              </a:rPr>
              <a:t>Pivot Fields: Segment, Quantity (average)</a:t>
            </a:r>
          </a:p>
          <a:p>
            <a:endParaRPr lang="en-US" dirty="0">
              <a:latin typeface="Sagona ExtraLight" panose="02020303050505020204" pitchFamily="18" charset="0"/>
            </a:endParaRPr>
          </a:p>
          <a:p>
            <a:endParaRPr lang="en-US" dirty="0">
              <a:latin typeface="Sagona ExtraLight" panose="02020303050505020204" pitchFamily="18" charset="0"/>
            </a:endParaRPr>
          </a:p>
          <a:p>
            <a:r>
              <a:rPr lang="en-US" b="1" dirty="0">
                <a:latin typeface="Sagona ExtraLight" panose="02020303050505020204" pitchFamily="18" charset="0"/>
              </a:rPr>
              <a:t>Insights: Find which segments purchase in bulk</a:t>
            </a:r>
          </a:p>
        </p:txBody>
      </p:sp>
    </p:spTree>
    <p:extLst>
      <p:ext uri="{BB962C8B-B14F-4D97-AF65-F5344CB8AC3E}">
        <p14:creationId xmlns:p14="http://schemas.microsoft.com/office/powerpoint/2010/main" val="307287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8F6A-34AE-124E-868D-D500FE500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What is the average order quantity per customer segment?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4F5ECE-2D45-764D-A434-EA4997A3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113" y="339725"/>
            <a:ext cx="11369675" cy="100171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sz="4000" b="1" cap="none" dirty="0">
                <a:solidFill>
                  <a:srgbClr val="002060"/>
                </a:solidFill>
              </a:rPr>
              <a:t>Find Which Segments Purchase In Bulk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9AEDA0-1499-F536-9DE7-FC01AED19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4400"/>
              </p:ext>
            </p:extLst>
          </p:nvPr>
        </p:nvGraphicFramePr>
        <p:xfrm>
          <a:off x="570271" y="2211494"/>
          <a:ext cx="4925961" cy="31394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34828">
                  <a:extLst>
                    <a:ext uri="{9D8B030D-6E8A-4147-A177-3AD203B41FA5}">
                      <a16:colId xmlns:a16="http://schemas.microsoft.com/office/drawing/2014/main" val="3973448974"/>
                    </a:ext>
                  </a:extLst>
                </a:gridCol>
                <a:gridCol w="1991133">
                  <a:extLst>
                    <a:ext uri="{9D8B030D-6E8A-4147-A177-3AD203B41FA5}">
                      <a16:colId xmlns:a16="http://schemas.microsoft.com/office/drawing/2014/main" val="57733082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Average of Quantity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9294214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Segment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7400558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Consumer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3.760547101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5831194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Corporate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3.843708609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1000599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Home Office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3.782389232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958341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effectLst/>
                        </a:rPr>
                        <a:t>3.789573744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136119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C51324-66E2-C2AC-F865-AB0C1BEDF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667721"/>
              </p:ext>
            </p:extLst>
          </p:nvPr>
        </p:nvGraphicFramePr>
        <p:xfrm>
          <a:off x="5894442" y="2211494"/>
          <a:ext cx="5088190" cy="3139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861C69B-52C2-8EA9-4B4A-C8FBC4850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13546"/>
              </p:ext>
            </p:extLst>
          </p:nvPr>
        </p:nvGraphicFramePr>
        <p:xfrm>
          <a:off x="2448233" y="5670336"/>
          <a:ext cx="8150942" cy="7924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150942">
                  <a:extLst>
                    <a:ext uri="{9D8B030D-6E8A-4147-A177-3AD203B41FA5}">
                      <a16:colId xmlns:a16="http://schemas.microsoft.com/office/drawing/2014/main" val="2033307625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</a:rPr>
                        <a:t> What is the average order quantity per customer segment?</a:t>
                      </a:r>
                      <a:endParaRPr lang="en-US" sz="1800" b="1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21465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effectLst/>
                        </a:rPr>
                        <a:t>&gt;&gt;&gt; Corporate </a:t>
                      </a:r>
                      <a:endParaRPr lang="en-IN" sz="1800" b="1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466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6973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1080</Words>
  <Application>Microsoft Office PowerPoint</Application>
  <PresentationFormat>Widescreen</PresentationFormat>
  <Paragraphs>318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Sagona ExtraLight</vt:lpstr>
      <vt:lpstr>Speak Pro</vt:lpstr>
      <vt:lpstr>Office Theme</vt:lpstr>
      <vt:lpstr>Organic</vt:lpstr>
      <vt:lpstr>PowerPoint Presentation</vt:lpstr>
      <vt:lpstr>1. Sales And Profit Analysis what Is The Total Sales And Profit Per Category And Sub-category ?  Pivot Fields: Category, Sub-category, Sales, Profit.</vt:lpstr>
      <vt:lpstr>Identify The Most Profitable And Least Profitable Categories.</vt:lpstr>
      <vt:lpstr>2. Which states and cities contribute the most to total sales?  Pivot Fields: State, City, Sales, Profit </vt:lpstr>
      <vt:lpstr>Identify high and low sales-performing regions</vt:lpstr>
      <vt:lpstr>Slide title 29</vt:lpstr>
      <vt:lpstr>Understand the impact of different customer types..</vt:lpstr>
      <vt:lpstr>PowerPoint Presentation</vt:lpstr>
      <vt:lpstr> Find Which Segments Purchase In Bulk</vt:lpstr>
      <vt:lpstr>5. Shipping and Delivery Performance What is the average shipping time for each shipping mode? Pivot Fields: Ship Mode, Order Date, Ship Date (calculate shipping duration)</vt:lpstr>
      <vt:lpstr>Compare shipping efficiency of different modes.</vt:lpstr>
      <vt:lpstr> 6.Which regions have the longest average delivery time?  Pivot Fields: Region, Order Date, Ship Date  </vt:lpstr>
      <vt:lpstr>Identify areas where delivery time can be optimized.</vt:lpstr>
      <vt:lpstr>Slide title 29</vt:lpstr>
      <vt:lpstr>Identify optimal discounting strategies.</vt:lpstr>
      <vt:lpstr>8. Which product categories give the highest discounts but remain profitable? Pivot Fields: Category, Discount, Profit </vt:lpstr>
      <vt:lpstr> Balance Discounts With Profitability.</vt:lpstr>
      <vt:lpstr> 9. Time-Based Trends How do sales vary monthly and yearly?  Pivot Fields: Order Date (grouped by month/year), Sales, Profit   </vt:lpstr>
      <vt:lpstr>Find seasonal sales trends.</vt:lpstr>
      <vt:lpstr>Slide title 29</vt:lpstr>
      <vt:lpstr> Identify best days for promotions..</vt:lpstr>
      <vt:lpstr>11. Product Performance What are the top 10 best-selling products? Pivot Fields: Product Name, Sales (sort descending) </vt:lpstr>
      <vt:lpstr> Identify most popular products.</vt:lpstr>
      <vt:lpstr> 12. Which products have the highest return on investment (ROI)?  Pivot Fields: Product Name, Profit / Sales   </vt:lpstr>
      <vt:lpstr>Find the most cost-effective products.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CHAVDA BHAVYARAJSINH</dc:creator>
  <cp:lastModifiedBy>CHAVDA BHAVYARAJSINH</cp:lastModifiedBy>
  <cp:revision>3</cp:revision>
  <dcterms:created xsi:type="dcterms:W3CDTF">2025-01-29T05:18:04Z</dcterms:created>
  <dcterms:modified xsi:type="dcterms:W3CDTF">2025-01-30T05:17:14Z</dcterms:modified>
</cp:coreProperties>
</file>