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67" r:id="rId3"/>
    <p:sldId id="257" r:id="rId4"/>
    <p:sldId id="258" r:id="rId5"/>
    <p:sldId id="259" r:id="rId6"/>
    <p:sldId id="260" r:id="rId7"/>
    <p:sldId id="261" r:id="rId8"/>
    <p:sldId id="263" r:id="rId9"/>
    <p:sldId id="264" r:id="rId10"/>
    <p:sldId id="266" r:id="rId11"/>
  </p:sldIdLst>
  <p:sldSz cx="4610100" cy="3454400"/>
  <p:notesSz cx="6858000" cy="9144000"/>
  <p:embeddedFontLst>
    <p:embeddedFont>
      <p:font typeface="Calibri" panose="020F0502020204030204" pitchFamily="34" charset="0"/>
      <p:regular r:id="rId13"/>
      <p:bold r:id="rId14"/>
      <p:italic r:id="rId15"/>
      <p:boldItalic r:id="rId16"/>
    </p:embeddedFont>
    <p:embeddedFont>
      <p:font typeface="IBM Plex Sans" panose="020B0604020202020204" charset="0"/>
      <p:regular r:id="rId17"/>
      <p:bold r:id="rId18"/>
      <p:italic r:id="rId19"/>
      <p:boldItalic r:id="rId20"/>
    </p:embeddedFont>
    <p:embeddedFont>
      <p:font typeface="IBM Plex Sans Condensed" panose="020B0604020202020204" charset="0"/>
      <p:regular r:id="rId21"/>
      <p:bold r:id="rId22"/>
      <p:italic r:id="rId23"/>
    </p:embeddedFont>
    <p:embeddedFont>
      <p:font typeface="IBM Plex Sans Condensed Bold" panose="020B0604020202020204" charset="0"/>
      <p:regular r:id="rId24"/>
      <p:bold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9935" autoAdjust="0"/>
  </p:normalViewPr>
  <p:slideViewPr>
    <p:cSldViewPr>
      <p:cViewPr varScale="1">
        <p:scale>
          <a:sx n="100" d="100"/>
          <a:sy n="100" d="100"/>
        </p:scale>
        <p:origin x="107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5F91ED-0DF2-48E5-8F86-BED49CF7C6CF}" type="datetimeFigureOut">
              <a:rPr lang="en-IN" smtClean="0"/>
              <a:t>13-02-2025</a:t>
            </a:fld>
            <a:endParaRPr lang="en-IN"/>
          </a:p>
        </p:txBody>
      </p:sp>
      <p:sp>
        <p:nvSpPr>
          <p:cNvPr id="4" name="Slide Image Placeholder 3"/>
          <p:cNvSpPr>
            <a:spLocks noGrp="1" noRot="1" noChangeAspect="1"/>
          </p:cNvSpPr>
          <p:nvPr>
            <p:ph type="sldImg" idx="2"/>
          </p:nvPr>
        </p:nvSpPr>
        <p:spPr>
          <a:xfrm>
            <a:off x="1370013" y="1143000"/>
            <a:ext cx="41179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35E49C-595E-4C4B-8F24-7AC2CDAE193B}" type="slidenum">
              <a:rPr lang="en-IN" smtClean="0"/>
              <a:t>‹#›</a:t>
            </a:fld>
            <a:endParaRPr lang="en-IN"/>
          </a:p>
        </p:txBody>
      </p:sp>
    </p:spTree>
    <p:extLst>
      <p:ext uri="{BB962C8B-B14F-4D97-AF65-F5344CB8AC3E}">
        <p14:creationId xmlns:p14="http://schemas.microsoft.com/office/powerpoint/2010/main" val="45028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35E49C-595E-4C4B-8F24-7AC2CDAE193B}" type="slidenum">
              <a:rPr lang="en-IN" smtClean="0"/>
              <a:t>1</a:t>
            </a:fld>
            <a:endParaRPr lang="en-IN"/>
          </a:p>
        </p:txBody>
      </p:sp>
    </p:spTree>
    <p:extLst>
      <p:ext uri="{BB962C8B-B14F-4D97-AF65-F5344CB8AC3E}">
        <p14:creationId xmlns:p14="http://schemas.microsoft.com/office/powerpoint/2010/main" val="4279640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slide" Target="slide10.xml"/></Relationships>
</file>

<file path=ppt/slides/_rels/slide1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2926013" y="3184131"/>
            <a:ext cx="1143105" cy="185395"/>
            <a:chOff x="0" y="0"/>
            <a:chExt cx="1143102" cy="185395"/>
          </a:xfrm>
        </p:grpSpPr>
        <p:sp>
          <p:nvSpPr>
            <p:cNvPr id="3" name="Freeform 3"/>
            <p:cNvSpPr/>
            <p:nvPr/>
          </p:nvSpPr>
          <p:spPr>
            <a:xfrm>
              <a:off x="140589" y="75057"/>
              <a:ext cx="48133" cy="35433"/>
            </a:xfrm>
            <a:custGeom>
              <a:avLst/>
              <a:gdLst/>
              <a:ahLst/>
              <a:cxnLst/>
              <a:rect l="l" t="t" r="r" b="b"/>
              <a:pathLst>
                <a:path w="48133" h="35433">
                  <a:moveTo>
                    <a:pt x="2540" y="30353"/>
                  </a:moveTo>
                  <a:lnTo>
                    <a:pt x="45593" y="30353"/>
                  </a:lnTo>
                  <a:lnTo>
                    <a:pt x="45593" y="32893"/>
                  </a:lnTo>
                  <a:lnTo>
                    <a:pt x="43053" y="32893"/>
                  </a:lnTo>
                  <a:lnTo>
                    <a:pt x="43053" y="2540"/>
                  </a:lnTo>
                  <a:lnTo>
                    <a:pt x="45593" y="2540"/>
                  </a:lnTo>
                  <a:lnTo>
                    <a:pt x="45593" y="5080"/>
                  </a:lnTo>
                  <a:lnTo>
                    <a:pt x="2540" y="5080"/>
                  </a:lnTo>
                  <a:lnTo>
                    <a:pt x="2540" y="2540"/>
                  </a:lnTo>
                  <a:lnTo>
                    <a:pt x="5080" y="2540"/>
                  </a:lnTo>
                  <a:lnTo>
                    <a:pt x="5080" y="32893"/>
                  </a:lnTo>
                  <a:lnTo>
                    <a:pt x="2540" y="32893"/>
                  </a:lnTo>
                  <a:lnTo>
                    <a:pt x="2540" y="30353"/>
                  </a:lnTo>
                  <a:moveTo>
                    <a:pt x="2540" y="35433"/>
                  </a:moveTo>
                  <a:lnTo>
                    <a:pt x="0" y="35433"/>
                  </a:lnTo>
                  <a:lnTo>
                    <a:pt x="0" y="32893"/>
                  </a:lnTo>
                  <a:lnTo>
                    <a:pt x="0" y="2540"/>
                  </a:lnTo>
                  <a:lnTo>
                    <a:pt x="0" y="0"/>
                  </a:lnTo>
                  <a:lnTo>
                    <a:pt x="2540" y="0"/>
                  </a:lnTo>
                  <a:lnTo>
                    <a:pt x="45593" y="0"/>
                  </a:lnTo>
                  <a:lnTo>
                    <a:pt x="48133" y="0"/>
                  </a:lnTo>
                  <a:lnTo>
                    <a:pt x="48133" y="2540"/>
                  </a:lnTo>
                  <a:lnTo>
                    <a:pt x="48133" y="32893"/>
                  </a:lnTo>
                  <a:lnTo>
                    <a:pt x="48133" y="35433"/>
                  </a:lnTo>
                  <a:lnTo>
                    <a:pt x="45593" y="35433"/>
                  </a:lnTo>
                  <a:lnTo>
                    <a:pt x="2540" y="35433"/>
                  </a:lnTo>
                  <a:close/>
                </a:path>
              </a:pathLst>
            </a:custGeom>
            <a:solidFill>
              <a:srgbClr val="ADADE0"/>
            </a:solidFill>
          </p:spPr>
          <p:txBody>
            <a:bodyPr/>
            <a:lstStyle/>
            <a:p>
              <a:endParaRPr lang="en-IN"/>
            </a:p>
          </p:txBody>
        </p:sp>
        <p:sp>
          <p:nvSpPr>
            <p:cNvPr id="4" name="Freeform 4"/>
            <p:cNvSpPr/>
            <p:nvPr/>
          </p:nvSpPr>
          <p:spPr>
            <a:xfrm>
              <a:off x="63500" y="73660"/>
              <a:ext cx="25400" cy="38100"/>
            </a:xfrm>
            <a:custGeom>
              <a:avLst/>
              <a:gdLst/>
              <a:ahLst/>
              <a:cxnLst/>
              <a:rect l="l" t="t" r="r" b="b"/>
              <a:pathLst>
                <a:path w="25400" h="38100">
                  <a:moveTo>
                    <a:pt x="25400" y="38100"/>
                  </a:moveTo>
                  <a:lnTo>
                    <a:pt x="0" y="19050"/>
                  </a:lnTo>
                  <a:lnTo>
                    <a:pt x="25400" y="0"/>
                  </a:lnTo>
                </a:path>
              </a:pathLst>
            </a:custGeom>
            <a:solidFill>
              <a:srgbClr val="D6D6F0"/>
            </a:solidFill>
          </p:spPr>
          <p:txBody>
            <a:bodyPr/>
            <a:lstStyle/>
            <a:p>
              <a:endParaRPr lang="en-IN"/>
            </a:p>
          </p:txBody>
        </p:sp>
        <p:sp>
          <p:nvSpPr>
            <p:cNvPr id="5" name="Freeform 5"/>
            <p:cNvSpPr/>
            <p:nvPr/>
          </p:nvSpPr>
          <p:spPr>
            <a:xfrm>
              <a:off x="241300" y="73660"/>
              <a:ext cx="25400" cy="38100"/>
            </a:xfrm>
            <a:custGeom>
              <a:avLst/>
              <a:gdLst/>
              <a:ahLst/>
              <a:cxnLst/>
              <a:rect l="l" t="t" r="r" b="b"/>
              <a:pathLst>
                <a:path w="25400" h="38100">
                  <a:moveTo>
                    <a:pt x="0" y="38100"/>
                  </a:moveTo>
                  <a:lnTo>
                    <a:pt x="25400" y="19050"/>
                  </a:lnTo>
                  <a:lnTo>
                    <a:pt x="0" y="0"/>
                  </a:lnTo>
                </a:path>
              </a:pathLst>
            </a:custGeom>
            <a:solidFill>
              <a:srgbClr val="D6D6F0"/>
            </a:solidFill>
          </p:spPr>
          <p:txBody>
            <a:bodyPr/>
            <a:lstStyle/>
            <a:p>
              <a:endParaRPr lang="en-IN"/>
            </a:p>
          </p:txBody>
        </p:sp>
        <p:sp>
          <p:nvSpPr>
            <p:cNvPr id="6" name="Freeform 6"/>
            <p:cNvSpPr/>
            <p:nvPr/>
          </p:nvSpPr>
          <p:spPr>
            <a:xfrm>
              <a:off x="395097" y="64770"/>
              <a:ext cx="68961" cy="55880"/>
            </a:xfrm>
            <a:custGeom>
              <a:avLst/>
              <a:gdLst/>
              <a:ahLst/>
              <a:cxnLst/>
              <a:rect l="l" t="t" r="r" b="b"/>
              <a:pathLst>
                <a:path w="68961" h="55880">
                  <a:moveTo>
                    <a:pt x="2540" y="50800"/>
                  </a:moveTo>
                  <a:lnTo>
                    <a:pt x="45593" y="50800"/>
                  </a:lnTo>
                  <a:lnTo>
                    <a:pt x="45593" y="53340"/>
                  </a:lnTo>
                  <a:lnTo>
                    <a:pt x="43053" y="53340"/>
                  </a:lnTo>
                  <a:lnTo>
                    <a:pt x="43053" y="22987"/>
                  </a:lnTo>
                  <a:lnTo>
                    <a:pt x="45593" y="22987"/>
                  </a:lnTo>
                  <a:lnTo>
                    <a:pt x="45593" y="25527"/>
                  </a:lnTo>
                  <a:lnTo>
                    <a:pt x="2540" y="25527"/>
                  </a:lnTo>
                  <a:lnTo>
                    <a:pt x="2540" y="22987"/>
                  </a:lnTo>
                  <a:lnTo>
                    <a:pt x="5080" y="22987"/>
                  </a:lnTo>
                  <a:lnTo>
                    <a:pt x="5080" y="53340"/>
                  </a:lnTo>
                  <a:lnTo>
                    <a:pt x="2540" y="53340"/>
                  </a:lnTo>
                  <a:lnTo>
                    <a:pt x="2540" y="50800"/>
                  </a:lnTo>
                  <a:moveTo>
                    <a:pt x="2540" y="55880"/>
                  </a:moveTo>
                  <a:lnTo>
                    <a:pt x="0" y="55880"/>
                  </a:lnTo>
                  <a:lnTo>
                    <a:pt x="0" y="53340"/>
                  </a:lnTo>
                  <a:lnTo>
                    <a:pt x="0" y="22987"/>
                  </a:lnTo>
                  <a:lnTo>
                    <a:pt x="0" y="20447"/>
                  </a:lnTo>
                  <a:lnTo>
                    <a:pt x="2540" y="20447"/>
                  </a:lnTo>
                  <a:lnTo>
                    <a:pt x="45593" y="20447"/>
                  </a:lnTo>
                  <a:lnTo>
                    <a:pt x="48133" y="20447"/>
                  </a:lnTo>
                  <a:lnTo>
                    <a:pt x="48133" y="22987"/>
                  </a:lnTo>
                  <a:lnTo>
                    <a:pt x="48133" y="53340"/>
                  </a:lnTo>
                  <a:lnTo>
                    <a:pt x="48133" y="55880"/>
                  </a:lnTo>
                  <a:lnTo>
                    <a:pt x="45593" y="55880"/>
                  </a:lnTo>
                  <a:lnTo>
                    <a:pt x="2540" y="55880"/>
                  </a:lnTo>
                  <a:close/>
                  <a:moveTo>
                    <a:pt x="10541" y="22860"/>
                  </a:moveTo>
                  <a:lnTo>
                    <a:pt x="10541" y="12700"/>
                  </a:lnTo>
                  <a:lnTo>
                    <a:pt x="10541" y="10160"/>
                  </a:lnTo>
                  <a:lnTo>
                    <a:pt x="13081" y="10160"/>
                  </a:lnTo>
                  <a:lnTo>
                    <a:pt x="56261" y="10160"/>
                  </a:lnTo>
                  <a:lnTo>
                    <a:pt x="58801" y="10160"/>
                  </a:lnTo>
                  <a:lnTo>
                    <a:pt x="58801" y="12700"/>
                  </a:lnTo>
                  <a:lnTo>
                    <a:pt x="58801" y="43180"/>
                  </a:lnTo>
                  <a:lnTo>
                    <a:pt x="58801" y="45720"/>
                  </a:lnTo>
                  <a:lnTo>
                    <a:pt x="56261" y="45720"/>
                  </a:lnTo>
                  <a:lnTo>
                    <a:pt x="46101" y="45720"/>
                  </a:lnTo>
                  <a:lnTo>
                    <a:pt x="46101" y="40640"/>
                  </a:lnTo>
                  <a:lnTo>
                    <a:pt x="56261" y="40640"/>
                  </a:lnTo>
                  <a:lnTo>
                    <a:pt x="56261" y="43180"/>
                  </a:lnTo>
                  <a:lnTo>
                    <a:pt x="53721" y="43180"/>
                  </a:lnTo>
                  <a:lnTo>
                    <a:pt x="53721" y="12700"/>
                  </a:lnTo>
                  <a:lnTo>
                    <a:pt x="56261" y="12700"/>
                  </a:lnTo>
                  <a:lnTo>
                    <a:pt x="56261" y="15240"/>
                  </a:lnTo>
                  <a:lnTo>
                    <a:pt x="13081" y="15240"/>
                  </a:lnTo>
                  <a:lnTo>
                    <a:pt x="13081" y="12700"/>
                  </a:lnTo>
                  <a:lnTo>
                    <a:pt x="15621" y="12700"/>
                  </a:lnTo>
                  <a:lnTo>
                    <a:pt x="15621" y="22860"/>
                  </a:lnTo>
                  <a:close/>
                  <a:moveTo>
                    <a:pt x="20701" y="12700"/>
                  </a:moveTo>
                  <a:lnTo>
                    <a:pt x="20701" y="2540"/>
                  </a:lnTo>
                  <a:lnTo>
                    <a:pt x="20701" y="0"/>
                  </a:lnTo>
                  <a:lnTo>
                    <a:pt x="23241" y="0"/>
                  </a:lnTo>
                  <a:lnTo>
                    <a:pt x="66421" y="0"/>
                  </a:lnTo>
                  <a:lnTo>
                    <a:pt x="68961" y="0"/>
                  </a:lnTo>
                  <a:lnTo>
                    <a:pt x="68961" y="2540"/>
                  </a:lnTo>
                  <a:lnTo>
                    <a:pt x="68961" y="33020"/>
                  </a:lnTo>
                  <a:lnTo>
                    <a:pt x="68961" y="35560"/>
                  </a:lnTo>
                  <a:lnTo>
                    <a:pt x="66421" y="35560"/>
                  </a:lnTo>
                  <a:lnTo>
                    <a:pt x="56261" y="35560"/>
                  </a:lnTo>
                  <a:lnTo>
                    <a:pt x="56261" y="30480"/>
                  </a:lnTo>
                  <a:lnTo>
                    <a:pt x="66421" y="30480"/>
                  </a:lnTo>
                  <a:lnTo>
                    <a:pt x="66421" y="33020"/>
                  </a:lnTo>
                  <a:lnTo>
                    <a:pt x="63881" y="33020"/>
                  </a:lnTo>
                  <a:lnTo>
                    <a:pt x="63881" y="2540"/>
                  </a:lnTo>
                  <a:lnTo>
                    <a:pt x="66421" y="2540"/>
                  </a:lnTo>
                  <a:lnTo>
                    <a:pt x="66421" y="5080"/>
                  </a:lnTo>
                  <a:lnTo>
                    <a:pt x="23241" y="5080"/>
                  </a:lnTo>
                  <a:lnTo>
                    <a:pt x="23241" y="2540"/>
                  </a:lnTo>
                  <a:lnTo>
                    <a:pt x="25781" y="2540"/>
                  </a:lnTo>
                  <a:lnTo>
                    <a:pt x="25781" y="12700"/>
                  </a:lnTo>
                  <a:close/>
                </a:path>
              </a:pathLst>
            </a:custGeom>
            <a:solidFill>
              <a:srgbClr val="ADADE0"/>
            </a:solidFill>
          </p:spPr>
          <p:txBody>
            <a:bodyPr/>
            <a:lstStyle/>
            <a:p>
              <a:endParaRPr lang="en-IN"/>
            </a:p>
          </p:txBody>
        </p:sp>
        <p:sp>
          <p:nvSpPr>
            <p:cNvPr id="7" name="Freeform 7"/>
            <p:cNvSpPr/>
            <p:nvPr/>
          </p:nvSpPr>
          <p:spPr>
            <a:xfrm>
              <a:off x="334518"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IN"/>
            </a:p>
          </p:txBody>
        </p:sp>
        <p:sp>
          <p:nvSpPr>
            <p:cNvPr id="8" name="Freeform 8"/>
            <p:cNvSpPr/>
            <p:nvPr/>
          </p:nvSpPr>
          <p:spPr>
            <a:xfrm>
              <a:off x="694309" y="76200"/>
              <a:ext cx="38100" cy="7620"/>
            </a:xfrm>
            <a:custGeom>
              <a:avLst/>
              <a:gdLst/>
              <a:ahLst/>
              <a:cxnLst/>
              <a:rect l="l" t="t" r="r" b="b"/>
              <a:pathLst>
                <a:path w="38100" h="7620">
                  <a:moveTo>
                    <a:pt x="0" y="0"/>
                  </a:moveTo>
                  <a:lnTo>
                    <a:pt x="38100" y="0"/>
                  </a:lnTo>
                  <a:lnTo>
                    <a:pt x="38100" y="7620"/>
                  </a:lnTo>
                  <a:lnTo>
                    <a:pt x="0" y="7620"/>
                  </a:lnTo>
                  <a:close/>
                </a:path>
              </a:pathLst>
            </a:custGeom>
            <a:solidFill>
              <a:srgbClr val="ADADE0"/>
            </a:solidFill>
          </p:spPr>
          <p:txBody>
            <a:bodyPr/>
            <a:lstStyle/>
            <a:p>
              <a:endParaRPr lang="en-IN"/>
            </a:p>
          </p:txBody>
        </p:sp>
        <p:sp>
          <p:nvSpPr>
            <p:cNvPr id="9" name="Freeform 9"/>
            <p:cNvSpPr/>
            <p:nvPr/>
          </p:nvSpPr>
          <p:spPr>
            <a:xfrm>
              <a:off x="605409"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IN"/>
            </a:p>
          </p:txBody>
        </p:sp>
        <p:sp>
          <p:nvSpPr>
            <p:cNvPr id="10" name="Freeform 10"/>
            <p:cNvSpPr/>
            <p:nvPr/>
          </p:nvSpPr>
          <p:spPr>
            <a:xfrm>
              <a:off x="681609" y="63500"/>
              <a:ext cx="50800" cy="58420"/>
            </a:xfrm>
            <a:custGeom>
              <a:avLst/>
              <a:gdLst/>
              <a:ahLst/>
              <a:cxnLst/>
              <a:rect l="l" t="t" r="r" b="b"/>
              <a:pathLst>
                <a:path w="50800" h="58420">
                  <a:moveTo>
                    <a:pt x="0" y="0"/>
                  </a:moveTo>
                  <a:lnTo>
                    <a:pt x="38100" y="0"/>
                  </a:lnTo>
                  <a:lnTo>
                    <a:pt x="38100" y="7620"/>
                  </a:lnTo>
                  <a:lnTo>
                    <a:pt x="0" y="7620"/>
                  </a:lnTo>
                  <a:close/>
                  <a:moveTo>
                    <a:pt x="12700" y="25400"/>
                  </a:moveTo>
                  <a:lnTo>
                    <a:pt x="50800" y="25400"/>
                  </a:lnTo>
                  <a:lnTo>
                    <a:pt x="50800" y="33020"/>
                  </a:lnTo>
                  <a:lnTo>
                    <a:pt x="12700" y="33020"/>
                  </a:lnTo>
                  <a:close/>
                  <a:moveTo>
                    <a:pt x="0" y="38100"/>
                  </a:moveTo>
                  <a:lnTo>
                    <a:pt x="38100" y="38100"/>
                  </a:lnTo>
                  <a:lnTo>
                    <a:pt x="38100" y="45720"/>
                  </a:lnTo>
                  <a:lnTo>
                    <a:pt x="0" y="45720"/>
                  </a:lnTo>
                  <a:close/>
                  <a:moveTo>
                    <a:pt x="12700" y="50800"/>
                  </a:moveTo>
                  <a:lnTo>
                    <a:pt x="50800" y="50800"/>
                  </a:lnTo>
                  <a:lnTo>
                    <a:pt x="50800" y="58420"/>
                  </a:lnTo>
                  <a:lnTo>
                    <a:pt x="12700" y="58420"/>
                  </a:lnTo>
                  <a:close/>
                </a:path>
              </a:pathLst>
            </a:custGeom>
            <a:solidFill>
              <a:srgbClr val="D6D6F0"/>
            </a:solidFill>
          </p:spPr>
          <p:txBody>
            <a:bodyPr/>
            <a:lstStyle/>
            <a:p>
              <a:endParaRPr lang="en-IN"/>
            </a:p>
          </p:txBody>
        </p:sp>
        <p:sp>
          <p:nvSpPr>
            <p:cNvPr id="11" name="Freeform 11"/>
            <p:cNvSpPr/>
            <p:nvPr/>
          </p:nvSpPr>
          <p:spPr>
            <a:xfrm>
              <a:off x="952627" y="63500"/>
              <a:ext cx="50800" cy="33020"/>
            </a:xfrm>
            <a:custGeom>
              <a:avLst/>
              <a:gdLst/>
              <a:ahLst/>
              <a:cxnLst/>
              <a:rect l="l" t="t" r="r" b="b"/>
              <a:pathLst>
                <a:path w="50800" h="33020">
                  <a:moveTo>
                    <a:pt x="0" y="0"/>
                  </a:moveTo>
                  <a:lnTo>
                    <a:pt x="38100" y="0"/>
                  </a:lnTo>
                  <a:lnTo>
                    <a:pt x="38100" y="7620"/>
                  </a:lnTo>
                  <a:lnTo>
                    <a:pt x="0" y="7620"/>
                  </a:lnTo>
                  <a:close/>
                  <a:moveTo>
                    <a:pt x="12700" y="12700"/>
                  </a:moveTo>
                  <a:lnTo>
                    <a:pt x="50800" y="12700"/>
                  </a:lnTo>
                  <a:lnTo>
                    <a:pt x="50800" y="20320"/>
                  </a:lnTo>
                  <a:lnTo>
                    <a:pt x="12700" y="20320"/>
                  </a:lnTo>
                  <a:close/>
                  <a:moveTo>
                    <a:pt x="12700" y="25400"/>
                  </a:moveTo>
                  <a:lnTo>
                    <a:pt x="50800" y="25400"/>
                  </a:lnTo>
                  <a:lnTo>
                    <a:pt x="50800" y="33020"/>
                  </a:lnTo>
                  <a:lnTo>
                    <a:pt x="12700" y="33020"/>
                  </a:lnTo>
                  <a:close/>
                </a:path>
              </a:pathLst>
            </a:custGeom>
            <a:solidFill>
              <a:srgbClr val="ADADE0"/>
            </a:solidFill>
          </p:spPr>
          <p:txBody>
            <a:bodyPr/>
            <a:lstStyle/>
            <a:p>
              <a:endParaRPr lang="en-IN"/>
            </a:p>
          </p:txBody>
        </p:sp>
        <p:sp>
          <p:nvSpPr>
            <p:cNvPr id="12" name="Freeform 12"/>
            <p:cNvSpPr/>
            <p:nvPr/>
          </p:nvSpPr>
          <p:spPr>
            <a:xfrm>
              <a:off x="876427"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IN"/>
            </a:p>
          </p:txBody>
        </p:sp>
        <p:sp>
          <p:nvSpPr>
            <p:cNvPr id="13" name="Freeform 13"/>
            <p:cNvSpPr/>
            <p:nvPr/>
          </p:nvSpPr>
          <p:spPr>
            <a:xfrm>
              <a:off x="952627" y="101600"/>
              <a:ext cx="50800" cy="20320"/>
            </a:xfrm>
            <a:custGeom>
              <a:avLst/>
              <a:gdLst/>
              <a:ahLst/>
              <a:cxnLst/>
              <a:rect l="l" t="t" r="r" b="b"/>
              <a:pathLst>
                <a:path w="50800" h="20320">
                  <a:moveTo>
                    <a:pt x="0" y="0"/>
                  </a:moveTo>
                  <a:lnTo>
                    <a:pt x="38100" y="0"/>
                  </a:lnTo>
                  <a:lnTo>
                    <a:pt x="38100" y="7620"/>
                  </a:lnTo>
                  <a:lnTo>
                    <a:pt x="0" y="7620"/>
                  </a:lnTo>
                  <a:close/>
                  <a:moveTo>
                    <a:pt x="12700" y="12700"/>
                  </a:moveTo>
                  <a:lnTo>
                    <a:pt x="50800" y="12700"/>
                  </a:lnTo>
                  <a:lnTo>
                    <a:pt x="50800" y="20320"/>
                  </a:lnTo>
                  <a:lnTo>
                    <a:pt x="12700" y="20320"/>
                  </a:lnTo>
                  <a:close/>
                </a:path>
              </a:pathLst>
            </a:custGeom>
            <a:solidFill>
              <a:srgbClr val="D6D6F0"/>
            </a:solidFill>
          </p:spPr>
          <p:txBody>
            <a:bodyPr/>
            <a:lstStyle/>
            <a:p>
              <a:endParaRPr lang="en-IN"/>
            </a:p>
          </p:txBody>
        </p:sp>
      </p:grpSp>
      <p:grpSp>
        <p:nvGrpSpPr>
          <p:cNvPr id="14" name="Group 14"/>
          <p:cNvGrpSpPr>
            <a:grpSpLocks noChangeAspect="1"/>
          </p:cNvGrpSpPr>
          <p:nvPr/>
        </p:nvGrpSpPr>
        <p:grpSpPr>
          <a:xfrm>
            <a:off x="124587" y="1245346"/>
            <a:ext cx="4483354" cy="549658"/>
            <a:chOff x="63500" y="63500"/>
            <a:chExt cx="4483354" cy="549656"/>
          </a:xfrm>
        </p:grpSpPr>
        <p:sp>
          <p:nvSpPr>
            <p:cNvPr id="15" name="Freeform 15"/>
            <p:cNvSpPr/>
            <p:nvPr/>
          </p:nvSpPr>
          <p:spPr>
            <a:xfrm>
              <a:off x="63500" y="63500"/>
              <a:ext cx="4432554" cy="82423"/>
            </a:xfrm>
            <a:custGeom>
              <a:avLst/>
              <a:gdLst/>
              <a:ahLst/>
              <a:cxnLst/>
              <a:rect l="l" t="t" r="r" b="b"/>
              <a:pathLst>
                <a:path w="4432554" h="82423">
                  <a:moveTo>
                    <a:pt x="0" y="50800"/>
                  </a:moveTo>
                  <a:cubicBezTo>
                    <a:pt x="0" y="22860"/>
                    <a:pt x="22860" y="0"/>
                    <a:pt x="50800" y="0"/>
                  </a:cubicBezTo>
                  <a:lnTo>
                    <a:pt x="4381754" y="0"/>
                  </a:lnTo>
                  <a:cubicBezTo>
                    <a:pt x="4409694" y="0"/>
                    <a:pt x="4432554" y="22860"/>
                    <a:pt x="4432554" y="50800"/>
                  </a:cubicBezTo>
                  <a:lnTo>
                    <a:pt x="4432554" y="82423"/>
                  </a:lnTo>
                  <a:lnTo>
                    <a:pt x="0" y="82423"/>
                  </a:lnTo>
                </a:path>
              </a:pathLst>
            </a:custGeom>
            <a:solidFill>
              <a:srgbClr val="FFFFFF"/>
            </a:solidFill>
          </p:spPr>
          <p:txBody>
            <a:bodyPr/>
            <a:lstStyle/>
            <a:p>
              <a:endParaRPr lang="en-IN"/>
            </a:p>
          </p:txBody>
        </p:sp>
        <p:sp>
          <p:nvSpPr>
            <p:cNvPr id="16" name="Freeform 16"/>
            <p:cNvSpPr/>
            <p:nvPr/>
          </p:nvSpPr>
          <p:spPr>
            <a:xfrm>
              <a:off x="114300" y="126746"/>
              <a:ext cx="4432554" cy="486410"/>
            </a:xfrm>
            <a:custGeom>
              <a:avLst/>
              <a:gdLst/>
              <a:ahLst/>
              <a:cxnLst/>
              <a:rect l="l" t="t" r="r" b="b"/>
              <a:pathLst>
                <a:path w="4432554" h="486410">
                  <a:moveTo>
                    <a:pt x="0" y="486410"/>
                  </a:moveTo>
                  <a:lnTo>
                    <a:pt x="4432554" y="486410"/>
                  </a:lnTo>
                  <a:lnTo>
                    <a:pt x="4432554" y="0"/>
                  </a:lnTo>
                  <a:lnTo>
                    <a:pt x="0" y="0"/>
                  </a:lnTo>
                  <a:close/>
                </a:path>
              </a:pathLst>
            </a:custGeom>
            <a:solidFill>
              <a:srgbClr val="FFFFFF"/>
            </a:solidFill>
          </p:spPr>
          <p:txBody>
            <a:bodyPr/>
            <a:lstStyle/>
            <a:p>
              <a:endParaRPr lang="en-IN"/>
            </a:p>
          </p:txBody>
        </p:sp>
        <p:sp>
          <p:nvSpPr>
            <p:cNvPr id="17" name="Freeform 17"/>
            <p:cNvSpPr/>
            <p:nvPr/>
          </p:nvSpPr>
          <p:spPr>
            <a:xfrm>
              <a:off x="63500" y="107950"/>
              <a:ext cx="4432554" cy="454406"/>
            </a:xfrm>
            <a:custGeom>
              <a:avLst/>
              <a:gdLst/>
              <a:ahLst/>
              <a:cxnLst/>
              <a:rect l="l" t="t" r="r" b="b"/>
              <a:pathLst>
                <a:path w="4432554" h="454406">
                  <a:moveTo>
                    <a:pt x="0" y="403606"/>
                  </a:moveTo>
                  <a:cubicBezTo>
                    <a:pt x="0" y="431546"/>
                    <a:pt x="22860" y="454406"/>
                    <a:pt x="50800" y="454406"/>
                  </a:cubicBezTo>
                  <a:lnTo>
                    <a:pt x="4381754" y="454406"/>
                  </a:lnTo>
                  <a:cubicBezTo>
                    <a:pt x="4409694" y="454406"/>
                    <a:pt x="4432554" y="431546"/>
                    <a:pt x="4432554" y="403606"/>
                  </a:cubicBezTo>
                  <a:lnTo>
                    <a:pt x="4432554" y="0"/>
                  </a:lnTo>
                  <a:lnTo>
                    <a:pt x="0" y="0"/>
                  </a:lnTo>
                </a:path>
              </a:pathLst>
            </a:custGeom>
            <a:solidFill>
              <a:srgbClr val="FFFFFF"/>
            </a:solidFill>
          </p:spPr>
          <p:txBody>
            <a:bodyPr/>
            <a:lstStyle/>
            <a:p>
              <a:endParaRPr lang="en-IN"/>
            </a:p>
          </p:txBody>
        </p:sp>
      </p:grpSp>
      <p:grpSp>
        <p:nvGrpSpPr>
          <p:cNvPr id="18" name="Group 18"/>
          <p:cNvGrpSpPr>
            <a:grpSpLocks noChangeAspect="1"/>
          </p:cNvGrpSpPr>
          <p:nvPr/>
        </p:nvGrpSpPr>
        <p:grpSpPr>
          <a:xfrm>
            <a:off x="-63503" y="-63446"/>
            <a:ext cx="4734944" cy="266881"/>
            <a:chOff x="0" y="0"/>
            <a:chExt cx="4734941" cy="266878"/>
          </a:xfrm>
        </p:grpSpPr>
        <p:sp>
          <p:nvSpPr>
            <p:cNvPr id="19" name="Freeform 19"/>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IN"/>
            </a:p>
          </p:txBody>
        </p:sp>
        <p:sp>
          <p:nvSpPr>
            <p:cNvPr id="20" name="Freeform 20"/>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IN"/>
            </a:p>
          </p:txBody>
        </p:sp>
      </p:grpSp>
      <p:grpSp>
        <p:nvGrpSpPr>
          <p:cNvPr id="21" name="Group 21"/>
          <p:cNvGrpSpPr>
            <a:grpSpLocks noChangeAspect="1"/>
          </p:cNvGrpSpPr>
          <p:nvPr/>
        </p:nvGrpSpPr>
        <p:grpSpPr>
          <a:xfrm>
            <a:off x="4086082" y="3184131"/>
            <a:ext cx="543049" cy="185395"/>
            <a:chOff x="0" y="0"/>
            <a:chExt cx="543052" cy="185395"/>
          </a:xfrm>
        </p:grpSpPr>
        <p:sp>
          <p:nvSpPr>
            <p:cNvPr id="22" name="Freeform 22"/>
            <p:cNvSpPr/>
            <p:nvPr/>
          </p:nvSpPr>
          <p:spPr>
            <a:xfrm>
              <a:off x="63500" y="63500"/>
              <a:ext cx="50800" cy="58420"/>
            </a:xfrm>
            <a:custGeom>
              <a:avLst/>
              <a:gdLst/>
              <a:ahLst/>
              <a:cxnLst/>
              <a:rect l="l" t="t" r="r" b="b"/>
              <a:pathLst>
                <a:path w="50800" h="58420">
                  <a:moveTo>
                    <a:pt x="0" y="0"/>
                  </a:moveTo>
                  <a:lnTo>
                    <a:pt x="38100" y="0"/>
                  </a:lnTo>
                  <a:lnTo>
                    <a:pt x="38100" y="7620"/>
                  </a:lnTo>
                  <a:lnTo>
                    <a:pt x="0" y="7620"/>
                  </a:lnTo>
                  <a:close/>
                  <a:moveTo>
                    <a:pt x="12700" y="12700"/>
                  </a:moveTo>
                  <a:lnTo>
                    <a:pt x="50800" y="12700"/>
                  </a:lnTo>
                  <a:lnTo>
                    <a:pt x="50800" y="20320"/>
                  </a:lnTo>
                  <a:lnTo>
                    <a:pt x="12700" y="20320"/>
                  </a:lnTo>
                  <a:close/>
                  <a:moveTo>
                    <a:pt x="12700" y="25400"/>
                  </a:moveTo>
                  <a:lnTo>
                    <a:pt x="50800" y="25400"/>
                  </a:lnTo>
                  <a:lnTo>
                    <a:pt x="50800" y="33020"/>
                  </a:lnTo>
                  <a:lnTo>
                    <a:pt x="12700" y="33020"/>
                  </a:lnTo>
                  <a:close/>
                  <a:moveTo>
                    <a:pt x="0" y="38100"/>
                  </a:moveTo>
                  <a:lnTo>
                    <a:pt x="38100" y="38100"/>
                  </a:lnTo>
                  <a:lnTo>
                    <a:pt x="38100" y="45720"/>
                  </a:lnTo>
                  <a:lnTo>
                    <a:pt x="0" y="45720"/>
                  </a:lnTo>
                  <a:close/>
                  <a:moveTo>
                    <a:pt x="12700" y="50800"/>
                  </a:moveTo>
                  <a:lnTo>
                    <a:pt x="50800" y="50800"/>
                  </a:lnTo>
                  <a:lnTo>
                    <a:pt x="50800" y="58420"/>
                  </a:lnTo>
                  <a:lnTo>
                    <a:pt x="12700" y="58420"/>
                  </a:lnTo>
                  <a:close/>
                </a:path>
              </a:pathLst>
            </a:custGeom>
            <a:solidFill>
              <a:srgbClr val="ADADE0"/>
            </a:solidFill>
          </p:spPr>
          <p:txBody>
            <a:bodyPr/>
            <a:lstStyle/>
            <a:p>
              <a:endParaRPr lang="en-IN"/>
            </a:p>
          </p:txBody>
        </p:sp>
        <p:sp>
          <p:nvSpPr>
            <p:cNvPr id="23" name="Freeform 23"/>
            <p:cNvSpPr/>
            <p:nvPr/>
          </p:nvSpPr>
          <p:spPr>
            <a:xfrm>
              <a:off x="362331" y="95123"/>
              <a:ext cx="25654" cy="25654"/>
            </a:xfrm>
            <a:custGeom>
              <a:avLst/>
              <a:gdLst/>
              <a:ahLst/>
              <a:cxnLst/>
              <a:rect l="l" t="t" r="r" b="b"/>
              <a:pathLst>
                <a:path w="25654" h="25654">
                  <a:moveTo>
                    <a:pt x="5334" y="0"/>
                  </a:moveTo>
                  <a:lnTo>
                    <a:pt x="25654" y="20320"/>
                  </a:lnTo>
                  <a:lnTo>
                    <a:pt x="20320" y="25654"/>
                  </a:lnTo>
                  <a:lnTo>
                    <a:pt x="0" y="5334"/>
                  </a:lnTo>
                  <a:close/>
                </a:path>
              </a:pathLst>
            </a:custGeom>
            <a:solidFill>
              <a:srgbClr val="ADADE0"/>
            </a:solidFill>
          </p:spPr>
          <p:txBody>
            <a:bodyPr/>
            <a:lstStyle/>
            <a:p>
              <a:endParaRPr lang="en-IN"/>
            </a:p>
          </p:txBody>
        </p:sp>
        <p:sp>
          <p:nvSpPr>
            <p:cNvPr id="24" name="Freeform 24"/>
            <p:cNvSpPr/>
            <p:nvPr/>
          </p:nvSpPr>
          <p:spPr>
            <a:xfrm>
              <a:off x="335534" y="68707"/>
              <a:ext cx="35306" cy="35306"/>
            </a:xfrm>
            <a:custGeom>
              <a:avLst/>
              <a:gdLst/>
              <a:ahLst/>
              <a:cxnLst/>
              <a:rect l="l" t="t" r="r" b="b"/>
              <a:pathLst>
                <a:path w="35306" h="35306">
                  <a:moveTo>
                    <a:pt x="30226" y="17780"/>
                  </a:moveTo>
                  <a:cubicBezTo>
                    <a:pt x="30226" y="10795"/>
                    <a:pt x="24511" y="5080"/>
                    <a:pt x="17526" y="5080"/>
                  </a:cubicBezTo>
                  <a:lnTo>
                    <a:pt x="17526" y="2540"/>
                  </a:lnTo>
                  <a:lnTo>
                    <a:pt x="17526" y="5080"/>
                  </a:lnTo>
                  <a:cubicBezTo>
                    <a:pt x="10541" y="5080"/>
                    <a:pt x="4826" y="10795"/>
                    <a:pt x="4826" y="17780"/>
                  </a:cubicBezTo>
                  <a:lnTo>
                    <a:pt x="2286" y="17780"/>
                  </a:lnTo>
                  <a:lnTo>
                    <a:pt x="4826" y="17780"/>
                  </a:lnTo>
                  <a:cubicBezTo>
                    <a:pt x="4826" y="24765"/>
                    <a:pt x="10541" y="30480"/>
                    <a:pt x="17526" y="30480"/>
                  </a:cubicBezTo>
                  <a:lnTo>
                    <a:pt x="17526" y="32893"/>
                  </a:lnTo>
                  <a:lnTo>
                    <a:pt x="17526" y="30353"/>
                  </a:lnTo>
                  <a:cubicBezTo>
                    <a:pt x="24511" y="30353"/>
                    <a:pt x="30226" y="24638"/>
                    <a:pt x="30226" y="17653"/>
                  </a:cubicBezTo>
                  <a:lnTo>
                    <a:pt x="32766" y="17653"/>
                  </a:lnTo>
                  <a:lnTo>
                    <a:pt x="30226" y="17653"/>
                  </a:lnTo>
                  <a:moveTo>
                    <a:pt x="35306" y="17653"/>
                  </a:moveTo>
                  <a:cubicBezTo>
                    <a:pt x="35306" y="27432"/>
                    <a:pt x="27432" y="35306"/>
                    <a:pt x="17653" y="35306"/>
                  </a:cubicBezTo>
                  <a:cubicBezTo>
                    <a:pt x="7874" y="35306"/>
                    <a:pt x="0" y="27432"/>
                    <a:pt x="0" y="17653"/>
                  </a:cubicBezTo>
                  <a:cubicBezTo>
                    <a:pt x="0" y="7874"/>
                    <a:pt x="7874" y="0"/>
                    <a:pt x="17653" y="0"/>
                  </a:cubicBezTo>
                  <a:cubicBezTo>
                    <a:pt x="27432" y="0"/>
                    <a:pt x="35306" y="7874"/>
                    <a:pt x="35306" y="17653"/>
                  </a:cubicBezTo>
                  <a:close/>
                </a:path>
              </a:pathLst>
            </a:custGeom>
            <a:solidFill>
              <a:srgbClr val="ADADE0"/>
            </a:solidFill>
          </p:spPr>
          <p:txBody>
            <a:bodyPr/>
            <a:lstStyle/>
            <a:p>
              <a:endParaRPr lang="en-IN"/>
            </a:p>
          </p:txBody>
        </p:sp>
        <p:sp>
          <p:nvSpPr>
            <p:cNvPr id="25" name="Freeform 25"/>
            <p:cNvSpPr/>
            <p:nvPr/>
          </p:nvSpPr>
          <p:spPr>
            <a:xfrm>
              <a:off x="240157" y="64770"/>
              <a:ext cx="239268" cy="55880"/>
            </a:xfrm>
            <a:custGeom>
              <a:avLst/>
              <a:gdLst/>
              <a:ahLst/>
              <a:cxnLst/>
              <a:rect l="l" t="t" r="r" b="b"/>
              <a:pathLst>
                <a:path w="239268" h="55880">
                  <a:moveTo>
                    <a:pt x="43561" y="50800"/>
                  </a:moveTo>
                  <a:cubicBezTo>
                    <a:pt x="55880" y="50800"/>
                    <a:pt x="66421" y="40513"/>
                    <a:pt x="66421" y="27940"/>
                  </a:cubicBezTo>
                  <a:lnTo>
                    <a:pt x="68961" y="27940"/>
                  </a:lnTo>
                  <a:lnTo>
                    <a:pt x="66421" y="27940"/>
                  </a:lnTo>
                  <a:cubicBezTo>
                    <a:pt x="66421" y="15367"/>
                    <a:pt x="56134" y="5080"/>
                    <a:pt x="43561" y="5080"/>
                  </a:cubicBezTo>
                  <a:lnTo>
                    <a:pt x="43561" y="2540"/>
                  </a:lnTo>
                  <a:lnTo>
                    <a:pt x="43561" y="5080"/>
                  </a:lnTo>
                  <a:cubicBezTo>
                    <a:pt x="30988" y="5080"/>
                    <a:pt x="20701" y="15367"/>
                    <a:pt x="20701" y="27940"/>
                  </a:cubicBezTo>
                  <a:cubicBezTo>
                    <a:pt x="20701" y="29337"/>
                    <a:pt x="19558" y="30480"/>
                    <a:pt x="18161" y="30480"/>
                  </a:cubicBezTo>
                  <a:cubicBezTo>
                    <a:pt x="16764" y="30480"/>
                    <a:pt x="15621" y="29337"/>
                    <a:pt x="15621" y="27940"/>
                  </a:cubicBezTo>
                  <a:cubicBezTo>
                    <a:pt x="15621" y="12573"/>
                    <a:pt x="28194" y="0"/>
                    <a:pt x="43561" y="0"/>
                  </a:cubicBezTo>
                  <a:cubicBezTo>
                    <a:pt x="58928" y="0"/>
                    <a:pt x="71501" y="12573"/>
                    <a:pt x="71501" y="27940"/>
                  </a:cubicBezTo>
                  <a:cubicBezTo>
                    <a:pt x="71501" y="43307"/>
                    <a:pt x="58674" y="55880"/>
                    <a:pt x="43561" y="55880"/>
                  </a:cubicBezTo>
                  <a:cubicBezTo>
                    <a:pt x="42164" y="55880"/>
                    <a:pt x="41021" y="54737"/>
                    <a:pt x="41021" y="53340"/>
                  </a:cubicBezTo>
                  <a:cubicBezTo>
                    <a:pt x="41021" y="51943"/>
                    <a:pt x="42164" y="50800"/>
                    <a:pt x="43561" y="50800"/>
                  </a:cubicBezTo>
                  <a:close/>
                  <a:moveTo>
                    <a:pt x="35052" y="22225"/>
                  </a:moveTo>
                  <a:lnTo>
                    <a:pt x="19812" y="34925"/>
                  </a:lnTo>
                  <a:lnTo>
                    <a:pt x="18161" y="36322"/>
                  </a:lnTo>
                  <a:lnTo>
                    <a:pt x="16510" y="34925"/>
                  </a:lnTo>
                  <a:lnTo>
                    <a:pt x="1270" y="22225"/>
                  </a:lnTo>
                  <a:cubicBezTo>
                    <a:pt x="254" y="21336"/>
                    <a:pt x="0" y="19685"/>
                    <a:pt x="889" y="18669"/>
                  </a:cubicBezTo>
                  <a:cubicBezTo>
                    <a:pt x="1778" y="17653"/>
                    <a:pt x="3429" y="17399"/>
                    <a:pt x="4445" y="18288"/>
                  </a:cubicBezTo>
                  <a:lnTo>
                    <a:pt x="19685" y="30988"/>
                  </a:lnTo>
                  <a:lnTo>
                    <a:pt x="18034" y="32893"/>
                  </a:lnTo>
                  <a:lnTo>
                    <a:pt x="16383" y="30988"/>
                  </a:lnTo>
                  <a:lnTo>
                    <a:pt x="31623" y="18288"/>
                  </a:lnTo>
                  <a:cubicBezTo>
                    <a:pt x="32639" y="17399"/>
                    <a:pt x="34290" y="17526"/>
                    <a:pt x="35179" y="18669"/>
                  </a:cubicBezTo>
                  <a:cubicBezTo>
                    <a:pt x="36068" y="19812"/>
                    <a:pt x="35941" y="21336"/>
                    <a:pt x="34798" y="22225"/>
                  </a:cubicBezTo>
                  <a:close/>
                  <a:moveTo>
                    <a:pt x="195961" y="55880"/>
                  </a:moveTo>
                  <a:cubicBezTo>
                    <a:pt x="180594" y="55880"/>
                    <a:pt x="168021" y="43307"/>
                    <a:pt x="168021" y="27940"/>
                  </a:cubicBezTo>
                  <a:lnTo>
                    <a:pt x="170561" y="27940"/>
                  </a:lnTo>
                  <a:lnTo>
                    <a:pt x="168021" y="27940"/>
                  </a:lnTo>
                  <a:cubicBezTo>
                    <a:pt x="168021" y="12573"/>
                    <a:pt x="180594" y="0"/>
                    <a:pt x="195961" y="0"/>
                  </a:cubicBezTo>
                  <a:lnTo>
                    <a:pt x="195961" y="2540"/>
                  </a:lnTo>
                  <a:lnTo>
                    <a:pt x="195961" y="0"/>
                  </a:lnTo>
                  <a:cubicBezTo>
                    <a:pt x="211328" y="0"/>
                    <a:pt x="223901" y="12573"/>
                    <a:pt x="223901" y="27940"/>
                  </a:cubicBezTo>
                  <a:cubicBezTo>
                    <a:pt x="223901" y="29337"/>
                    <a:pt x="222758" y="30480"/>
                    <a:pt x="221361" y="30480"/>
                  </a:cubicBezTo>
                  <a:cubicBezTo>
                    <a:pt x="219964" y="30480"/>
                    <a:pt x="218821" y="29337"/>
                    <a:pt x="218821" y="27940"/>
                  </a:cubicBezTo>
                  <a:cubicBezTo>
                    <a:pt x="218821" y="15367"/>
                    <a:pt x="208534" y="5080"/>
                    <a:pt x="195961" y="5080"/>
                  </a:cubicBezTo>
                  <a:cubicBezTo>
                    <a:pt x="183388" y="5080"/>
                    <a:pt x="173101" y="15367"/>
                    <a:pt x="173101" y="27940"/>
                  </a:cubicBezTo>
                  <a:cubicBezTo>
                    <a:pt x="173101" y="40513"/>
                    <a:pt x="183388" y="50800"/>
                    <a:pt x="195961" y="50800"/>
                  </a:cubicBezTo>
                  <a:cubicBezTo>
                    <a:pt x="197358" y="50800"/>
                    <a:pt x="198501" y="51943"/>
                    <a:pt x="198501" y="53340"/>
                  </a:cubicBezTo>
                  <a:cubicBezTo>
                    <a:pt x="198501" y="54737"/>
                    <a:pt x="197358" y="55880"/>
                    <a:pt x="195961" y="55880"/>
                  </a:cubicBezTo>
                  <a:close/>
                  <a:moveTo>
                    <a:pt x="238252" y="22225"/>
                  </a:moveTo>
                  <a:lnTo>
                    <a:pt x="223012" y="34925"/>
                  </a:lnTo>
                  <a:lnTo>
                    <a:pt x="221361" y="36322"/>
                  </a:lnTo>
                  <a:lnTo>
                    <a:pt x="219710" y="34925"/>
                  </a:lnTo>
                  <a:lnTo>
                    <a:pt x="204470" y="22225"/>
                  </a:lnTo>
                  <a:cubicBezTo>
                    <a:pt x="203454" y="21336"/>
                    <a:pt x="203200" y="19685"/>
                    <a:pt x="204089" y="18669"/>
                  </a:cubicBezTo>
                  <a:cubicBezTo>
                    <a:pt x="204978" y="17653"/>
                    <a:pt x="206629" y="17399"/>
                    <a:pt x="207645" y="18288"/>
                  </a:cubicBezTo>
                  <a:lnTo>
                    <a:pt x="222885" y="30988"/>
                  </a:lnTo>
                  <a:lnTo>
                    <a:pt x="221234" y="32893"/>
                  </a:lnTo>
                  <a:lnTo>
                    <a:pt x="219583" y="30988"/>
                  </a:lnTo>
                  <a:lnTo>
                    <a:pt x="234823" y="18288"/>
                  </a:lnTo>
                  <a:cubicBezTo>
                    <a:pt x="235839" y="17399"/>
                    <a:pt x="237490" y="17526"/>
                    <a:pt x="238379" y="18669"/>
                  </a:cubicBezTo>
                  <a:cubicBezTo>
                    <a:pt x="239268" y="19812"/>
                    <a:pt x="239141" y="21336"/>
                    <a:pt x="237998" y="22225"/>
                  </a:cubicBezTo>
                  <a:close/>
                </a:path>
              </a:pathLst>
            </a:custGeom>
            <a:solidFill>
              <a:srgbClr val="ADADE0"/>
            </a:solidFill>
          </p:spPr>
          <p:txBody>
            <a:bodyPr/>
            <a:lstStyle/>
            <a:p>
              <a:endParaRPr lang="en-IN"/>
            </a:p>
          </p:txBody>
        </p:sp>
      </p:grpSp>
      <p:sp>
        <p:nvSpPr>
          <p:cNvPr id="26" name="Freeform 26"/>
          <p:cNvSpPr/>
          <p:nvPr/>
        </p:nvSpPr>
        <p:spPr>
          <a:xfrm>
            <a:off x="1329547" y="2483463"/>
            <a:ext cx="1948901" cy="363541"/>
          </a:xfrm>
          <a:custGeom>
            <a:avLst/>
            <a:gdLst/>
            <a:ahLst/>
            <a:cxnLst/>
            <a:rect l="l" t="t" r="r" b="b"/>
            <a:pathLst>
              <a:path w="1948901" h="363541">
                <a:moveTo>
                  <a:pt x="0" y="0"/>
                </a:moveTo>
                <a:lnTo>
                  <a:pt x="1948901" y="0"/>
                </a:lnTo>
                <a:lnTo>
                  <a:pt x="1948901" y="363540"/>
                </a:lnTo>
                <a:lnTo>
                  <a:pt x="0" y="363540"/>
                </a:lnTo>
                <a:lnTo>
                  <a:pt x="0" y="0"/>
                </a:lnTo>
                <a:close/>
              </a:path>
            </a:pathLst>
          </a:custGeom>
          <a:blipFill>
            <a:blip r:embed="rId3"/>
            <a:stretch>
              <a:fillRect/>
            </a:stretch>
          </a:blipFill>
        </p:spPr>
        <p:txBody>
          <a:bodyPr/>
          <a:lstStyle/>
          <a:p>
            <a:endParaRPr lang="en-IN"/>
          </a:p>
        </p:txBody>
      </p:sp>
      <p:grpSp>
        <p:nvGrpSpPr>
          <p:cNvPr id="27" name="Group 27"/>
          <p:cNvGrpSpPr>
            <a:grpSpLocks noChangeAspect="1"/>
          </p:cNvGrpSpPr>
          <p:nvPr/>
        </p:nvGrpSpPr>
        <p:grpSpPr>
          <a:xfrm>
            <a:off x="-73838" y="3289541"/>
            <a:ext cx="4747258" cy="236553"/>
            <a:chOff x="0" y="0"/>
            <a:chExt cx="4734928" cy="236550"/>
          </a:xfrm>
        </p:grpSpPr>
        <p:sp>
          <p:nvSpPr>
            <p:cNvPr id="28" name="Freeform 28"/>
            <p:cNvSpPr/>
            <p:nvPr/>
          </p:nvSpPr>
          <p:spPr>
            <a:xfrm>
              <a:off x="63500" y="63500"/>
              <a:ext cx="1535938" cy="109601"/>
            </a:xfrm>
            <a:custGeom>
              <a:avLst/>
              <a:gdLst/>
              <a:ahLst/>
              <a:cxnLst/>
              <a:rect l="l" t="t" r="r" b="b"/>
              <a:pathLst>
                <a:path w="1535938" h="109601">
                  <a:moveTo>
                    <a:pt x="0" y="109601"/>
                  </a:moveTo>
                  <a:lnTo>
                    <a:pt x="1535938" y="109601"/>
                  </a:lnTo>
                  <a:lnTo>
                    <a:pt x="1535938" y="0"/>
                  </a:lnTo>
                  <a:lnTo>
                    <a:pt x="0" y="0"/>
                  </a:lnTo>
                  <a:close/>
                </a:path>
              </a:pathLst>
            </a:custGeom>
            <a:solidFill>
              <a:srgbClr val="A30000"/>
            </a:solidFill>
          </p:spPr>
          <p:txBody>
            <a:bodyPr/>
            <a:lstStyle/>
            <a:p>
              <a:endParaRPr lang="en-IN"/>
            </a:p>
          </p:txBody>
        </p:sp>
        <p:sp>
          <p:nvSpPr>
            <p:cNvPr id="29" name="Freeform 29"/>
            <p:cNvSpPr/>
            <p:nvPr/>
          </p:nvSpPr>
          <p:spPr>
            <a:xfrm>
              <a:off x="1599438" y="63500"/>
              <a:ext cx="1536065" cy="109601"/>
            </a:xfrm>
            <a:custGeom>
              <a:avLst/>
              <a:gdLst/>
              <a:ahLst/>
              <a:cxnLst/>
              <a:rect l="l" t="t" r="r" b="b"/>
              <a:pathLst>
                <a:path w="1536065" h="109601">
                  <a:moveTo>
                    <a:pt x="0" y="109601"/>
                  </a:moveTo>
                  <a:lnTo>
                    <a:pt x="1536065" y="109601"/>
                  </a:lnTo>
                  <a:lnTo>
                    <a:pt x="1536065" y="0"/>
                  </a:lnTo>
                  <a:lnTo>
                    <a:pt x="0" y="0"/>
                  </a:lnTo>
                  <a:close/>
                </a:path>
              </a:pathLst>
            </a:custGeom>
            <a:solidFill>
              <a:srgbClr val="ECECEC"/>
            </a:solidFill>
          </p:spPr>
          <p:txBody>
            <a:bodyPr/>
            <a:lstStyle/>
            <a:p>
              <a:endParaRPr lang="en-IN"/>
            </a:p>
          </p:txBody>
        </p:sp>
        <p:sp>
          <p:nvSpPr>
            <p:cNvPr id="30" name="Freeform 30"/>
            <p:cNvSpPr/>
            <p:nvPr/>
          </p:nvSpPr>
          <p:spPr>
            <a:xfrm>
              <a:off x="3135503" y="63500"/>
              <a:ext cx="1535938" cy="109601"/>
            </a:xfrm>
            <a:custGeom>
              <a:avLst/>
              <a:gdLst/>
              <a:ahLst/>
              <a:cxnLst/>
              <a:rect l="l" t="t" r="r" b="b"/>
              <a:pathLst>
                <a:path w="1535938" h="109601">
                  <a:moveTo>
                    <a:pt x="0" y="109601"/>
                  </a:moveTo>
                  <a:lnTo>
                    <a:pt x="1535938" y="109601"/>
                  </a:lnTo>
                  <a:lnTo>
                    <a:pt x="1535938" y="0"/>
                  </a:lnTo>
                  <a:lnTo>
                    <a:pt x="0" y="0"/>
                  </a:lnTo>
                  <a:close/>
                </a:path>
              </a:pathLst>
            </a:custGeom>
            <a:solidFill>
              <a:srgbClr val="D9D9D9"/>
            </a:solidFill>
          </p:spPr>
          <p:txBody>
            <a:bodyPr/>
            <a:lstStyle/>
            <a:p>
              <a:endParaRPr lang="en-IN" dirty="0"/>
            </a:p>
          </p:txBody>
        </p:sp>
      </p:grpSp>
      <p:sp>
        <p:nvSpPr>
          <p:cNvPr id="31" name="TextBox 31"/>
          <p:cNvSpPr txBox="1"/>
          <p:nvPr/>
        </p:nvSpPr>
        <p:spPr>
          <a:xfrm>
            <a:off x="1463870" y="528762"/>
            <a:ext cx="1753988" cy="257443"/>
          </a:xfrm>
          <a:prstGeom prst="rect">
            <a:avLst/>
          </a:prstGeom>
        </p:spPr>
        <p:txBody>
          <a:bodyPr wrap="square" lIns="0" tIns="0" rIns="0" bIns="0" rtlCol="0" anchor="t">
            <a:spAutoFit/>
          </a:bodyPr>
          <a:lstStyle/>
          <a:p>
            <a:pPr algn="ctr">
              <a:lnSpc>
                <a:spcPts val="2008"/>
              </a:lnSpc>
            </a:pPr>
            <a:r>
              <a:rPr lang="en-US" sz="2000" b="1" spc="-15" dirty="0">
                <a:solidFill>
                  <a:srgbClr val="CC0000"/>
                </a:solidFill>
                <a:latin typeface="IBM Plex Sans Condensed"/>
                <a:ea typeface="IBM Plex Sans Condensed"/>
                <a:cs typeface="IBM Plex Sans Condensed"/>
                <a:sym typeface="IBM Plex Sans Condensed"/>
              </a:rPr>
              <a:t>RURAL MEDICO </a:t>
            </a:r>
          </a:p>
        </p:txBody>
      </p:sp>
      <p:sp>
        <p:nvSpPr>
          <p:cNvPr id="32" name="TextBox 32"/>
          <p:cNvSpPr txBox="1"/>
          <p:nvPr/>
        </p:nvSpPr>
        <p:spPr>
          <a:xfrm>
            <a:off x="880682" y="2000564"/>
            <a:ext cx="2903763" cy="239040"/>
          </a:xfrm>
          <a:prstGeom prst="rect">
            <a:avLst/>
          </a:prstGeom>
        </p:spPr>
        <p:txBody>
          <a:bodyPr lIns="0" tIns="0" rIns="0" bIns="0" rtlCol="0" anchor="t">
            <a:spAutoFit/>
          </a:bodyPr>
          <a:lstStyle/>
          <a:p>
            <a:pPr algn="l">
              <a:lnSpc>
                <a:spcPts val="2008"/>
              </a:lnSpc>
            </a:pPr>
            <a:r>
              <a:rPr lang="en-US" sz="1434" b="1" spc="-15" dirty="0">
                <a:solidFill>
                  <a:srgbClr val="000000"/>
                </a:solidFill>
                <a:latin typeface="IBM Plex Sans Condensed"/>
                <a:ea typeface="IBM Plex Sans Condensed"/>
                <a:cs typeface="IBM Plex Sans Condensed"/>
                <a:sym typeface="IBM Plex Sans Condensed"/>
              </a:rPr>
              <a:t>School of Engineering and Technology</a:t>
            </a:r>
          </a:p>
        </p:txBody>
      </p:sp>
      <p:sp>
        <p:nvSpPr>
          <p:cNvPr id="33" name="TextBox 33"/>
          <p:cNvSpPr txBox="1"/>
          <p:nvPr/>
        </p:nvSpPr>
        <p:spPr>
          <a:xfrm>
            <a:off x="626230" y="1156560"/>
            <a:ext cx="3412665" cy="623248"/>
          </a:xfrm>
          <a:prstGeom prst="rect">
            <a:avLst/>
          </a:prstGeom>
        </p:spPr>
        <p:txBody>
          <a:bodyPr lIns="0" tIns="0" rIns="0" bIns="0" rtlCol="0" anchor="t">
            <a:spAutoFit/>
          </a:bodyPr>
          <a:lstStyle/>
          <a:p>
            <a:pPr algn="ctr"/>
            <a:r>
              <a:rPr lang="en-US" sz="1050" spc="-6" dirty="0">
                <a:solidFill>
                  <a:srgbClr val="000000"/>
                </a:solidFill>
                <a:latin typeface="IBM Plex Sans"/>
                <a:ea typeface="IBM Plex Sans"/>
                <a:cs typeface="IBM Plex Sans"/>
                <a:sym typeface="IBM Plex Sans"/>
              </a:rPr>
              <a:t>BHAVYA RATTAN 2401201004 </a:t>
            </a:r>
          </a:p>
          <a:p>
            <a:pPr algn="ctr"/>
            <a:endParaRPr lang="en-US" sz="400" spc="-6" dirty="0">
              <a:solidFill>
                <a:srgbClr val="000000"/>
              </a:solidFill>
              <a:latin typeface="IBM Plex Sans"/>
              <a:ea typeface="IBM Plex Sans"/>
              <a:cs typeface="IBM Plex Sans"/>
              <a:sym typeface="IBM Plex Sans"/>
            </a:endParaRPr>
          </a:p>
          <a:p>
            <a:pPr algn="ctr"/>
            <a:r>
              <a:rPr lang="en-US" sz="1100" spc="-6" dirty="0">
                <a:solidFill>
                  <a:srgbClr val="000000"/>
                </a:solidFill>
                <a:latin typeface="Times New Roman" panose="02020603050405020304" pitchFamily="18" charset="0"/>
                <a:ea typeface="IBM Plex Sans"/>
                <a:cs typeface="Times New Roman" panose="02020603050405020304" pitchFamily="18" charset="0"/>
                <a:sym typeface="IBM Plex Sans"/>
              </a:rPr>
              <a:t>Under </a:t>
            </a:r>
            <a:r>
              <a:rPr lang="en-US" sz="1100" spc="-6" dirty="0" err="1">
                <a:solidFill>
                  <a:srgbClr val="000000"/>
                </a:solidFill>
                <a:latin typeface="Times New Roman" panose="02020603050405020304" pitchFamily="18" charset="0"/>
                <a:ea typeface="IBM Plex Sans"/>
                <a:cs typeface="Times New Roman" panose="02020603050405020304" pitchFamily="18" charset="0"/>
                <a:sym typeface="IBM Plex Sans"/>
              </a:rPr>
              <a:t>Supervison</a:t>
            </a:r>
            <a:r>
              <a:rPr lang="en-US" sz="1100" spc="-6" dirty="0">
                <a:solidFill>
                  <a:srgbClr val="000000"/>
                </a:solidFill>
                <a:latin typeface="Times New Roman" panose="02020603050405020304" pitchFamily="18" charset="0"/>
                <a:ea typeface="IBM Plex Sans"/>
                <a:cs typeface="Times New Roman" panose="02020603050405020304" pitchFamily="18" charset="0"/>
                <a:sym typeface="IBM Plex Sans"/>
              </a:rPr>
              <a:t> of</a:t>
            </a:r>
          </a:p>
          <a:p>
            <a:pPr algn="ctr"/>
            <a:endParaRPr lang="en-US" sz="400" spc="-6" dirty="0">
              <a:solidFill>
                <a:srgbClr val="000000"/>
              </a:solidFill>
              <a:latin typeface="Times New Roman" panose="02020603050405020304" pitchFamily="18" charset="0"/>
              <a:ea typeface="IBM Plex Sans"/>
              <a:cs typeface="Times New Roman" panose="02020603050405020304" pitchFamily="18" charset="0"/>
              <a:sym typeface="IBM Plex Sans"/>
            </a:endParaRPr>
          </a:p>
          <a:p>
            <a:pPr algn="ctr"/>
            <a:r>
              <a:rPr lang="en-US" sz="1100" spc="-13" dirty="0" err="1">
                <a:solidFill>
                  <a:srgbClr val="000000"/>
                </a:solidFill>
                <a:latin typeface="IBM Plex Sans Condensed"/>
                <a:ea typeface="IBM Plex Sans Condensed"/>
                <a:cs typeface="IBM Plex Sans Condensed"/>
                <a:sym typeface="IBM Plex Sans Condensed"/>
              </a:rPr>
              <a:t>Internal:Dr</a:t>
            </a:r>
            <a:r>
              <a:rPr lang="en-US" sz="1100" spc="-13" dirty="0">
                <a:solidFill>
                  <a:srgbClr val="000000"/>
                </a:solidFill>
                <a:latin typeface="IBM Plex Sans Condensed"/>
                <a:ea typeface="IBM Plex Sans Condensed"/>
                <a:cs typeface="IBM Plex Sans Condensed"/>
                <a:sym typeface="IBM Plex Sans Condensed"/>
              </a:rPr>
              <a:t> Aarti , </a:t>
            </a:r>
            <a:r>
              <a:rPr lang="en-US" sz="1100" spc="-13" dirty="0" err="1">
                <a:solidFill>
                  <a:srgbClr val="000000"/>
                </a:solidFill>
                <a:latin typeface="IBM Plex Sans Condensed"/>
                <a:ea typeface="IBM Plex Sans Condensed"/>
                <a:cs typeface="IBM Plex Sans Condensed"/>
                <a:sym typeface="IBM Plex Sans Condensed"/>
              </a:rPr>
              <a:t>External:B</a:t>
            </a:r>
            <a:r>
              <a:rPr lang="en-US" sz="1100" spc="-13" dirty="0">
                <a:solidFill>
                  <a:srgbClr val="000000"/>
                </a:solidFill>
                <a:latin typeface="IBM Plex Sans Condensed"/>
                <a:ea typeface="IBM Plex Sans Condensed"/>
                <a:cs typeface="IBM Plex Sans Condensed"/>
                <a:sym typeface="IBM Plex Sans Condensed"/>
              </a:rPr>
              <a:t> S </a:t>
            </a:r>
            <a:r>
              <a:rPr lang="en-US" sz="1100" spc="-13" dirty="0" err="1">
                <a:solidFill>
                  <a:srgbClr val="000000"/>
                </a:solidFill>
                <a:latin typeface="IBM Plex Sans Condensed"/>
                <a:ea typeface="IBM Plex Sans Condensed"/>
                <a:cs typeface="IBM Plex Sans Condensed"/>
                <a:sym typeface="IBM Plex Sans Condensed"/>
              </a:rPr>
              <a:t>Shinghal</a:t>
            </a:r>
            <a:endParaRPr lang="en-US" sz="1100" spc="-13" dirty="0">
              <a:solidFill>
                <a:srgbClr val="000000"/>
              </a:solidFill>
              <a:latin typeface="IBM Plex Sans Condensed"/>
              <a:ea typeface="IBM Plex Sans Condensed"/>
              <a:cs typeface="IBM Plex Sans Condensed"/>
              <a:sym typeface="IBM Plex Sans Condensed"/>
            </a:endParaRPr>
          </a:p>
        </p:txBody>
      </p:sp>
      <p:sp>
        <p:nvSpPr>
          <p:cNvPr id="35" name="TextBox 35"/>
          <p:cNvSpPr txBox="1"/>
          <p:nvPr/>
        </p:nvSpPr>
        <p:spPr>
          <a:xfrm>
            <a:off x="-21588" y="3344128"/>
            <a:ext cx="4495653" cy="96373"/>
          </a:xfrm>
          <a:prstGeom prst="rect">
            <a:avLst/>
          </a:prstGeom>
        </p:spPr>
        <p:txBody>
          <a:bodyPr wrap="square" lIns="0" tIns="0" rIns="0" bIns="0" rtlCol="0" anchor="t">
            <a:spAutoFit/>
          </a:bodyPr>
          <a:lstStyle/>
          <a:p>
            <a:pPr algn="l">
              <a:lnSpc>
                <a:spcPts val="836"/>
              </a:lnSpc>
            </a:pPr>
            <a:r>
              <a:rPr lang="en-US" sz="597" spc="-5" dirty="0">
                <a:solidFill>
                  <a:srgbClr val="F2F2F2"/>
                </a:solidFill>
                <a:latin typeface="IBM Plex Sans"/>
                <a:ea typeface="IBM Plex Sans"/>
                <a:cs typeface="IBM Plex Sans"/>
                <a:sym typeface="IBM Plex Sans"/>
              </a:rPr>
              <a:t>                          Bhavya Rattan</a:t>
            </a:r>
            <a:r>
              <a:rPr lang="en-US" sz="597" spc="-5" dirty="0">
                <a:solidFill>
                  <a:srgbClr val="8F0000"/>
                </a:solidFill>
                <a:latin typeface="IBM Plex Sans"/>
                <a:ea typeface="IBM Plex Sans"/>
                <a:cs typeface="IBM Plex Sans"/>
                <a:sym typeface="IBM Plex Sans"/>
              </a:rPr>
              <a:t>                                                                        Rural Medico                                 ENSI152                                             1/10</a:t>
            </a:r>
            <a:endParaRPr lang="en-US" sz="597" spc="-5" dirty="0">
              <a:solidFill>
                <a:srgbClr val="8F0000"/>
              </a:solidFill>
              <a:latin typeface="IBM Plex Sans"/>
              <a:ea typeface="IBM Plex Sans"/>
              <a:cs typeface="IBM Plex Sans"/>
              <a:sym typeface="IBM Plex Sans"/>
              <a:hlinkClick r:id="rId4" action="ppaction://hlinksldjum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63503" y="-63446"/>
            <a:ext cx="4734944" cy="617172"/>
            <a:chOff x="0" y="0"/>
            <a:chExt cx="4734941" cy="617169"/>
          </a:xfrm>
        </p:grpSpPr>
        <p:sp>
          <p:nvSpPr>
            <p:cNvPr id="3" name="Freeform 3"/>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IN"/>
            </a:p>
          </p:txBody>
        </p:sp>
        <p:sp>
          <p:nvSpPr>
            <p:cNvPr id="4" name="Freeform 4"/>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IN"/>
            </a:p>
          </p:txBody>
        </p:sp>
        <p:sp>
          <p:nvSpPr>
            <p:cNvPr id="5" name="Freeform 5"/>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IN" dirty="0"/>
            </a:p>
          </p:txBody>
        </p:sp>
      </p:grpSp>
      <p:grpSp>
        <p:nvGrpSpPr>
          <p:cNvPr id="6" name="Group 6"/>
          <p:cNvGrpSpPr>
            <a:grpSpLocks noChangeAspect="1"/>
          </p:cNvGrpSpPr>
          <p:nvPr/>
        </p:nvGrpSpPr>
        <p:grpSpPr>
          <a:xfrm>
            <a:off x="-63503" y="3184131"/>
            <a:ext cx="4734925" cy="335423"/>
            <a:chOff x="0" y="0"/>
            <a:chExt cx="4734928" cy="335420"/>
          </a:xfrm>
        </p:grpSpPr>
        <p:sp>
          <p:nvSpPr>
            <p:cNvPr id="7" name="Freeform 7"/>
            <p:cNvSpPr/>
            <p:nvPr/>
          </p:nvSpPr>
          <p:spPr>
            <a:xfrm>
              <a:off x="3130042" y="75057"/>
              <a:ext cx="48133" cy="35433"/>
            </a:xfrm>
            <a:custGeom>
              <a:avLst/>
              <a:gdLst/>
              <a:ahLst/>
              <a:cxnLst/>
              <a:rect l="l" t="t" r="r" b="b"/>
              <a:pathLst>
                <a:path w="48133" h="35433">
                  <a:moveTo>
                    <a:pt x="2540" y="30353"/>
                  </a:moveTo>
                  <a:lnTo>
                    <a:pt x="45593" y="30353"/>
                  </a:lnTo>
                  <a:lnTo>
                    <a:pt x="45593" y="32893"/>
                  </a:lnTo>
                  <a:lnTo>
                    <a:pt x="43053" y="32893"/>
                  </a:lnTo>
                  <a:lnTo>
                    <a:pt x="43053" y="2540"/>
                  </a:lnTo>
                  <a:lnTo>
                    <a:pt x="45593" y="2540"/>
                  </a:lnTo>
                  <a:lnTo>
                    <a:pt x="45593" y="5080"/>
                  </a:lnTo>
                  <a:lnTo>
                    <a:pt x="2540" y="5080"/>
                  </a:lnTo>
                  <a:lnTo>
                    <a:pt x="2540" y="2540"/>
                  </a:lnTo>
                  <a:lnTo>
                    <a:pt x="5080" y="2540"/>
                  </a:lnTo>
                  <a:lnTo>
                    <a:pt x="5080" y="32893"/>
                  </a:lnTo>
                  <a:lnTo>
                    <a:pt x="2540" y="32893"/>
                  </a:lnTo>
                  <a:lnTo>
                    <a:pt x="2540" y="30353"/>
                  </a:lnTo>
                  <a:moveTo>
                    <a:pt x="2540" y="35433"/>
                  </a:moveTo>
                  <a:lnTo>
                    <a:pt x="0" y="35433"/>
                  </a:lnTo>
                  <a:lnTo>
                    <a:pt x="0" y="32893"/>
                  </a:lnTo>
                  <a:lnTo>
                    <a:pt x="0" y="2540"/>
                  </a:lnTo>
                  <a:lnTo>
                    <a:pt x="0" y="0"/>
                  </a:lnTo>
                  <a:lnTo>
                    <a:pt x="2540" y="0"/>
                  </a:lnTo>
                  <a:lnTo>
                    <a:pt x="45593" y="0"/>
                  </a:lnTo>
                  <a:lnTo>
                    <a:pt x="48133" y="0"/>
                  </a:lnTo>
                  <a:lnTo>
                    <a:pt x="48133" y="2540"/>
                  </a:lnTo>
                  <a:lnTo>
                    <a:pt x="48133" y="32893"/>
                  </a:lnTo>
                  <a:lnTo>
                    <a:pt x="48133" y="35433"/>
                  </a:lnTo>
                  <a:lnTo>
                    <a:pt x="45593" y="35433"/>
                  </a:lnTo>
                  <a:lnTo>
                    <a:pt x="2540" y="35433"/>
                  </a:lnTo>
                  <a:close/>
                </a:path>
              </a:pathLst>
            </a:custGeom>
            <a:solidFill>
              <a:srgbClr val="ADADE0"/>
            </a:solidFill>
          </p:spPr>
          <p:txBody>
            <a:bodyPr/>
            <a:lstStyle/>
            <a:p>
              <a:endParaRPr lang="en-IN"/>
            </a:p>
          </p:txBody>
        </p:sp>
        <p:sp>
          <p:nvSpPr>
            <p:cNvPr id="8" name="Freeform 8"/>
            <p:cNvSpPr/>
            <p:nvPr/>
          </p:nvSpPr>
          <p:spPr>
            <a:xfrm>
              <a:off x="3053080" y="73660"/>
              <a:ext cx="25400" cy="38100"/>
            </a:xfrm>
            <a:custGeom>
              <a:avLst/>
              <a:gdLst/>
              <a:ahLst/>
              <a:cxnLst/>
              <a:rect l="l" t="t" r="r" b="b"/>
              <a:pathLst>
                <a:path w="25400" h="38100">
                  <a:moveTo>
                    <a:pt x="25400" y="38100"/>
                  </a:moveTo>
                  <a:lnTo>
                    <a:pt x="0" y="19050"/>
                  </a:lnTo>
                  <a:lnTo>
                    <a:pt x="25400" y="0"/>
                  </a:lnTo>
                </a:path>
              </a:pathLst>
            </a:custGeom>
            <a:solidFill>
              <a:srgbClr val="D6D6F0"/>
            </a:solidFill>
          </p:spPr>
          <p:txBody>
            <a:bodyPr/>
            <a:lstStyle/>
            <a:p>
              <a:endParaRPr lang="en-IN"/>
            </a:p>
          </p:txBody>
        </p:sp>
        <p:sp>
          <p:nvSpPr>
            <p:cNvPr id="9" name="Freeform 9"/>
            <p:cNvSpPr/>
            <p:nvPr/>
          </p:nvSpPr>
          <p:spPr>
            <a:xfrm>
              <a:off x="3230880" y="73660"/>
              <a:ext cx="25400" cy="38100"/>
            </a:xfrm>
            <a:custGeom>
              <a:avLst/>
              <a:gdLst/>
              <a:ahLst/>
              <a:cxnLst/>
              <a:rect l="l" t="t" r="r" b="b"/>
              <a:pathLst>
                <a:path w="25400" h="38100">
                  <a:moveTo>
                    <a:pt x="0" y="38100"/>
                  </a:moveTo>
                  <a:lnTo>
                    <a:pt x="25400" y="19050"/>
                  </a:lnTo>
                  <a:lnTo>
                    <a:pt x="0" y="0"/>
                  </a:lnTo>
                </a:path>
              </a:pathLst>
            </a:custGeom>
            <a:solidFill>
              <a:srgbClr val="D6D6F0"/>
            </a:solidFill>
          </p:spPr>
          <p:txBody>
            <a:bodyPr/>
            <a:lstStyle/>
            <a:p>
              <a:endParaRPr lang="en-IN"/>
            </a:p>
          </p:txBody>
        </p:sp>
        <p:sp>
          <p:nvSpPr>
            <p:cNvPr id="10" name="Freeform 10"/>
            <p:cNvSpPr/>
            <p:nvPr/>
          </p:nvSpPr>
          <p:spPr>
            <a:xfrm>
              <a:off x="3384550" y="64770"/>
              <a:ext cx="68961" cy="55880"/>
            </a:xfrm>
            <a:custGeom>
              <a:avLst/>
              <a:gdLst/>
              <a:ahLst/>
              <a:cxnLst/>
              <a:rect l="l" t="t" r="r" b="b"/>
              <a:pathLst>
                <a:path w="68961" h="55880">
                  <a:moveTo>
                    <a:pt x="2540" y="50800"/>
                  </a:moveTo>
                  <a:lnTo>
                    <a:pt x="45593" y="50800"/>
                  </a:lnTo>
                  <a:lnTo>
                    <a:pt x="45593" y="53340"/>
                  </a:lnTo>
                  <a:lnTo>
                    <a:pt x="43053" y="53340"/>
                  </a:lnTo>
                  <a:lnTo>
                    <a:pt x="43053" y="22987"/>
                  </a:lnTo>
                  <a:lnTo>
                    <a:pt x="45593" y="22987"/>
                  </a:lnTo>
                  <a:lnTo>
                    <a:pt x="45593" y="25527"/>
                  </a:lnTo>
                  <a:lnTo>
                    <a:pt x="2540" y="25527"/>
                  </a:lnTo>
                  <a:lnTo>
                    <a:pt x="2540" y="22987"/>
                  </a:lnTo>
                  <a:lnTo>
                    <a:pt x="5080" y="22987"/>
                  </a:lnTo>
                  <a:lnTo>
                    <a:pt x="5080" y="53340"/>
                  </a:lnTo>
                  <a:lnTo>
                    <a:pt x="2540" y="53340"/>
                  </a:lnTo>
                  <a:lnTo>
                    <a:pt x="2540" y="50800"/>
                  </a:lnTo>
                  <a:moveTo>
                    <a:pt x="2540" y="55880"/>
                  </a:moveTo>
                  <a:lnTo>
                    <a:pt x="0" y="55880"/>
                  </a:lnTo>
                  <a:lnTo>
                    <a:pt x="0" y="53340"/>
                  </a:lnTo>
                  <a:lnTo>
                    <a:pt x="0" y="22987"/>
                  </a:lnTo>
                  <a:lnTo>
                    <a:pt x="0" y="20447"/>
                  </a:lnTo>
                  <a:lnTo>
                    <a:pt x="2540" y="20447"/>
                  </a:lnTo>
                  <a:lnTo>
                    <a:pt x="45593" y="20447"/>
                  </a:lnTo>
                  <a:lnTo>
                    <a:pt x="48133" y="20447"/>
                  </a:lnTo>
                  <a:lnTo>
                    <a:pt x="48133" y="22987"/>
                  </a:lnTo>
                  <a:lnTo>
                    <a:pt x="48133" y="53340"/>
                  </a:lnTo>
                  <a:lnTo>
                    <a:pt x="48133" y="55880"/>
                  </a:lnTo>
                  <a:lnTo>
                    <a:pt x="45593" y="55880"/>
                  </a:lnTo>
                  <a:lnTo>
                    <a:pt x="2540" y="55880"/>
                  </a:lnTo>
                  <a:close/>
                  <a:moveTo>
                    <a:pt x="10541" y="22860"/>
                  </a:moveTo>
                  <a:lnTo>
                    <a:pt x="10541" y="12700"/>
                  </a:lnTo>
                  <a:lnTo>
                    <a:pt x="10541" y="10160"/>
                  </a:lnTo>
                  <a:lnTo>
                    <a:pt x="13081" y="10160"/>
                  </a:lnTo>
                  <a:lnTo>
                    <a:pt x="56261" y="10160"/>
                  </a:lnTo>
                  <a:lnTo>
                    <a:pt x="58801" y="10160"/>
                  </a:lnTo>
                  <a:lnTo>
                    <a:pt x="58801" y="12700"/>
                  </a:lnTo>
                  <a:lnTo>
                    <a:pt x="58801" y="43180"/>
                  </a:lnTo>
                  <a:lnTo>
                    <a:pt x="58801" y="45720"/>
                  </a:lnTo>
                  <a:lnTo>
                    <a:pt x="56261" y="45720"/>
                  </a:lnTo>
                  <a:lnTo>
                    <a:pt x="46101" y="45720"/>
                  </a:lnTo>
                  <a:lnTo>
                    <a:pt x="46101" y="40640"/>
                  </a:lnTo>
                  <a:lnTo>
                    <a:pt x="56261" y="40640"/>
                  </a:lnTo>
                  <a:lnTo>
                    <a:pt x="56261" y="43180"/>
                  </a:lnTo>
                  <a:lnTo>
                    <a:pt x="53721" y="43180"/>
                  </a:lnTo>
                  <a:lnTo>
                    <a:pt x="53721" y="12700"/>
                  </a:lnTo>
                  <a:lnTo>
                    <a:pt x="56261" y="12700"/>
                  </a:lnTo>
                  <a:lnTo>
                    <a:pt x="56261" y="15240"/>
                  </a:lnTo>
                  <a:lnTo>
                    <a:pt x="13081" y="15240"/>
                  </a:lnTo>
                  <a:lnTo>
                    <a:pt x="13081" y="12700"/>
                  </a:lnTo>
                  <a:lnTo>
                    <a:pt x="15622" y="12700"/>
                  </a:lnTo>
                  <a:lnTo>
                    <a:pt x="15622" y="22860"/>
                  </a:lnTo>
                  <a:close/>
                  <a:moveTo>
                    <a:pt x="20701" y="12700"/>
                  </a:moveTo>
                  <a:lnTo>
                    <a:pt x="20701" y="2540"/>
                  </a:lnTo>
                  <a:lnTo>
                    <a:pt x="20701" y="0"/>
                  </a:lnTo>
                  <a:lnTo>
                    <a:pt x="23241" y="0"/>
                  </a:lnTo>
                  <a:lnTo>
                    <a:pt x="66421" y="0"/>
                  </a:lnTo>
                  <a:lnTo>
                    <a:pt x="68961" y="0"/>
                  </a:lnTo>
                  <a:lnTo>
                    <a:pt x="68961" y="2540"/>
                  </a:lnTo>
                  <a:lnTo>
                    <a:pt x="68961" y="33020"/>
                  </a:lnTo>
                  <a:lnTo>
                    <a:pt x="68961" y="35560"/>
                  </a:lnTo>
                  <a:lnTo>
                    <a:pt x="66421" y="35560"/>
                  </a:lnTo>
                  <a:lnTo>
                    <a:pt x="56261" y="35560"/>
                  </a:lnTo>
                  <a:lnTo>
                    <a:pt x="56261" y="30480"/>
                  </a:lnTo>
                  <a:lnTo>
                    <a:pt x="66421" y="30480"/>
                  </a:lnTo>
                  <a:lnTo>
                    <a:pt x="66421" y="33020"/>
                  </a:lnTo>
                  <a:lnTo>
                    <a:pt x="63881" y="33020"/>
                  </a:lnTo>
                  <a:lnTo>
                    <a:pt x="63881" y="2540"/>
                  </a:lnTo>
                  <a:lnTo>
                    <a:pt x="66421" y="2540"/>
                  </a:lnTo>
                  <a:lnTo>
                    <a:pt x="66421" y="5080"/>
                  </a:lnTo>
                  <a:lnTo>
                    <a:pt x="23241" y="5080"/>
                  </a:lnTo>
                  <a:lnTo>
                    <a:pt x="23241" y="2540"/>
                  </a:lnTo>
                  <a:lnTo>
                    <a:pt x="25781" y="2540"/>
                  </a:lnTo>
                  <a:lnTo>
                    <a:pt x="25781" y="12700"/>
                  </a:lnTo>
                  <a:close/>
                </a:path>
              </a:pathLst>
            </a:custGeom>
            <a:solidFill>
              <a:srgbClr val="ADADE0"/>
            </a:solidFill>
          </p:spPr>
          <p:txBody>
            <a:bodyPr/>
            <a:lstStyle/>
            <a:p>
              <a:endParaRPr lang="en-IN"/>
            </a:p>
          </p:txBody>
        </p:sp>
        <p:sp>
          <p:nvSpPr>
            <p:cNvPr id="11" name="Freeform 11"/>
            <p:cNvSpPr/>
            <p:nvPr/>
          </p:nvSpPr>
          <p:spPr>
            <a:xfrm>
              <a:off x="3323971"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IN"/>
            </a:p>
          </p:txBody>
        </p:sp>
        <p:sp>
          <p:nvSpPr>
            <p:cNvPr id="12" name="Freeform 12"/>
            <p:cNvSpPr/>
            <p:nvPr/>
          </p:nvSpPr>
          <p:spPr>
            <a:xfrm>
              <a:off x="3683889" y="76200"/>
              <a:ext cx="38100" cy="7620"/>
            </a:xfrm>
            <a:custGeom>
              <a:avLst/>
              <a:gdLst/>
              <a:ahLst/>
              <a:cxnLst/>
              <a:rect l="l" t="t" r="r" b="b"/>
              <a:pathLst>
                <a:path w="38100" h="7620">
                  <a:moveTo>
                    <a:pt x="0" y="0"/>
                  </a:moveTo>
                  <a:lnTo>
                    <a:pt x="38100" y="0"/>
                  </a:lnTo>
                  <a:lnTo>
                    <a:pt x="38100" y="7620"/>
                  </a:lnTo>
                  <a:lnTo>
                    <a:pt x="0" y="7620"/>
                  </a:lnTo>
                  <a:close/>
                </a:path>
              </a:pathLst>
            </a:custGeom>
            <a:solidFill>
              <a:srgbClr val="ADADE0"/>
            </a:solidFill>
          </p:spPr>
          <p:txBody>
            <a:bodyPr/>
            <a:lstStyle/>
            <a:p>
              <a:endParaRPr lang="en-IN"/>
            </a:p>
          </p:txBody>
        </p:sp>
        <p:sp>
          <p:nvSpPr>
            <p:cNvPr id="13" name="Freeform 13"/>
            <p:cNvSpPr/>
            <p:nvPr/>
          </p:nvSpPr>
          <p:spPr>
            <a:xfrm>
              <a:off x="3594989"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IN"/>
            </a:p>
          </p:txBody>
        </p:sp>
        <p:sp>
          <p:nvSpPr>
            <p:cNvPr id="14" name="Freeform 14"/>
            <p:cNvSpPr/>
            <p:nvPr/>
          </p:nvSpPr>
          <p:spPr>
            <a:xfrm>
              <a:off x="3671189" y="63500"/>
              <a:ext cx="50800" cy="58420"/>
            </a:xfrm>
            <a:custGeom>
              <a:avLst/>
              <a:gdLst/>
              <a:ahLst/>
              <a:cxnLst/>
              <a:rect l="l" t="t" r="r" b="b"/>
              <a:pathLst>
                <a:path w="50800" h="58420">
                  <a:moveTo>
                    <a:pt x="0" y="0"/>
                  </a:moveTo>
                  <a:lnTo>
                    <a:pt x="38100" y="0"/>
                  </a:lnTo>
                  <a:lnTo>
                    <a:pt x="38100" y="7620"/>
                  </a:lnTo>
                  <a:lnTo>
                    <a:pt x="0" y="7620"/>
                  </a:lnTo>
                  <a:close/>
                  <a:moveTo>
                    <a:pt x="12700" y="25400"/>
                  </a:moveTo>
                  <a:lnTo>
                    <a:pt x="50800" y="25400"/>
                  </a:lnTo>
                  <a:lnTo>
                    <a:pt x="50800" y="33020"/>
                  </a:lnTo>
                  <a:lnTo>
                    <a:pt x="12700" y="33020"/>
                  </a:lnTo>
                  <a:close/>
                  <a:moveTo>
                    <a:pt x="0" y="38100"/>
                  </a:moveTo>
                  <a:lnTo>
                    <a:pt x="38100" y="38100"/>
                  </a:lnTo>
                  <a:lnTo>
                    <a:pt x="38100" y="45720"/>
                  </a:lnTo>
                  <a:lnTo>
                    <a:pt x="0" y="45720"/>
                  </a:lnTo>
                  <a:close/>
                  <a:moveTo>
                    <a:pt x="12700" y="50800"/>
                  </a:moveTo>
                  <a:lnTo>
                    <a:pt x="50800" y="50800"/>
                  </a:lnTo>
                  <a:lnTo>
                    <a:pt x="50800" y="58420"/>
                  </a:lnTo>
                  <a:lnTo>
                    <a:pt x="12700" y="58420"/>
                  </a:lnTo>
                  <a:close/>
                </a:path>
              </a:pathLst>
            </a:custGeom>
            <a:solidFill>
              <a:srgbClr val="D6D6F0"/>
            </a:solidFill>
          </p:spPr>
          <p:txBody>
            <a:bodyPr/>
            <a:lstStyle/>
            <a:p>
              <a:endParaRPr lang="en-IN"/>
            </a:p>
          </p:txBody>
        </p:sp>
        <p:sp>
          <p:nvSpPr>
            <p:cNvPr id="15" name="Freeform 15"/>
            <p:cNvSpPr/>
            <p:nvPr/>
          </p:nvSpPr>
          <p:spPr>
            <a:xfrm>
              <a:off x="3942080" y="63500"/>
              <a:ext cx="50800" cy="33020"/>
            </a:xfrm>
            <a:custGeom>
              <a:avLst/>
              <a:gdLst/>
              <a:ahLst/>
              <a:cxnLst/>
              <a:rect l="l" t="t" r="r" b="b"/>
              <a:pathLst>
                <a:path w="50800" h="33020">
                  <a:moveTo>
                    <a:pt x="0" y="0"/>
                  </a:moveTo>
                  <a:lnTo>
                    <a:pt x="38100" y="0"/>
                  </a:lnTo>
                  <a:lnTo>
                    <a:pt x="38100" y="7620"/>
                  </a:lnTo>
                  <a:lnTo>
                    <a:pt x="0" y="7620"/>
                  </a:lnTo>
                  <a:close/>
                  <a:moveTo>
                    <a:pt x="12700" y="12700"/>
                  </a:moveTo>
                  <a:lnTo>
                    <a:pt x="50800" y="12700"/>
                  </a:lnTo>
                  <a:lnTo>
                    <a:pt x="50800" y="20320"/>
                  </a:lnTo>
                  <a:lnTo>
                    <a:pt x="12700" y="20320"/>
                  </a:lnTo>
                  <a:close/>
                  <a:moveTo>
                    <a:pt x="12700" y="25400"/>
                  </a:moveTo>
                  <a:lnTo>
                    <a:pt x="50800" y="25400"/>
                  </a:lnTo>
                  <a:lnTo>
                    <a:pt x="50800" y="33020"/>
                  </a:lnTo>
                  <a:lnTo>
                    <a:pt x="12700" y="33020"/>
                  </a:lnTo>
                  <a:close/>
                </a:path>
              </a:pathLst>
            </a:custGeom>
            <a:solidFill>
              <a:srgbClr val="ADADE0"/>
            </a:solidFill>
          </p:spPr>
          <p:txBody>
            <a:bodyPr/>
            <a:lstStyle/>
            <a:p>
              <a:endParaRPr lang="en-IN"/>
            </a:p>
          </p:txBody>
        </p:sp>
        <p:sp>
          <p:nvSpPr>
            <p:cNvPr id="16" name="Freeform 16"/>
            <p:cNvSpPr/>
            <p:nvPr/>
          </p:nvSpPr>
          <p:spPr>
            <a:xfrm>
              <a:off x="3865880" y="73660"/>
              <a:ext cx="203200" cy="38100"/>
            </a:xfrm>
            <a:custGeom>
              <a:avLst/>
              <a:gdLst/>
              <a:ahLst/>
              <a:cxnLst/>
              <a:rect l="l" t="t" r="r" b="b"/>
              <a:pathLst>
                <a:path w="203200" h="38100">
                  <a:moveTo>
                    <a:pt x="25400" y="38100"/>
                  </a:moveTo>
                  <a:lnTo>
                    <a:pt x="0" y="19050"/>
                  </a:lnTo>
                  <a:lnTo>
                    <a:pt x="25400" y="0"/>
                  </a:lnTo>
                  <a:moveTo>
                    <a:pt x="177800" y="38100"/>
                  </a:moveTo>
                  <a:lnTo>
                    <a:pt x="203200" y="19050"/>
                  </a:lnTo>
                  <a:lnTo>
                    <a:pt x="177800" y="0"/>
                  </a:lnTo>
                </a:path>
              </a:pathLst>
            </a:custGeom>
            <a:solidFill>
              <a:srgbClr val="D6D6F0"/>
            </a:solidFill>
          </p:spPr>
          <p:txBody>
            <a:bodyPr/>
            <a:lstStyle/>
            <a:p>
              <a:endParaRPr lang="en-IN"/>
            </a:p>
          </p:txBody>
        </p:sp>
        <p:sp>
          <p:nvSpPr>
            <p:cNvPr id="17" name="Freeform 17"/>
            <p:cNvSpPr/>
            <p:nvPr/>
          </p:nvSpPr>
          <p:spPr>
            <a:xfrm>
              <a:off x="3942080" y="101600"/>
              <a:ext cx="50800" cy="20320"/>
            </a:xfrm>
            <a:custGeom>
              <a:avLst/>
              <a:gdLst/>
              <a:ahLst/>
              <a:cxnLst/>
              <a:rect l="l" t="t" r="r" b="b"/>
              <a:pathLst>
                <a:path w="50800" h="20320">
                  <a:moveTo>
                    <a:pt x="0" y="0"/>
                  </a:moveTo>
                  <a:lnTo>
                    <a:pt x="38100" y="0"/>
                  </a:lnTo>
                  <a:lnTo>
                    <a:pt x="38100" y="7620"/>
                  </a:lnTo>
                  <a:lnTo>
                    <a:pt x="0" y="7620"/>
                  </a:lnTo>
                  <a:close/>
                  <a:moveTo>
                    <a:pt x="12700" y="12700"/>
                  </a:moveTo>
                  <a:lnTo>
                    <a:pt x="50800" y="12700"/>
                  </a:lnTo>
                  <a:lnTo>
                    <a:pt x="50800" y="20320"/>
                  </a:lnTo>
                  <a:lnTo>
                    <a:pt x="12700" y="20320"/>
                  </a:lnTo>
                  <a:close/>
                </a:path>
              </a:pathLst>
            </a:custGeom>
            <a:solidFill>
              <a:srgbClr val="D6D6F0"/>
            </a:solidFill>
          </p:spPr>
          <p:txBody>
            <a:bodyPr/>
            <a:lstStyle/>
            <a:p>
              <a:endParaRPr lang="en-IN"/>
            </a:p>
          </p:txBody>
        </p:sp>
        <p:sp>
          <p:nvSpPr>
            <p:cNvPr id="18" name="Freeform 18"/>
            <p:cNvSpPr/>
            <p:nvPr/>
          </p:nvSpPr>
          <p:spPr>
            <a:xfrm>
              <a:off x="4213098" y="63500"/>
              <a:ext cx="50800" cy="58420"/>
            </a:xfrm>
            <a:custGeom>
              <a:avLst/>
              <a:gdLst/>
              <a:ahLst/>
              <a:cxnLst/>
              <a:rect l="l" t="t" r="r" b="b"/>
              <a:pathLst>
                <a:path w="50800" h="58420">
                  <a:moveTo>
                    <a:pt x="0" y="0"/>
                  </a:moveTo>
                  <a:lnTo>
                    <a:pt x="38100" y="0"/>
                  </a:lnTo>
                  <a:lnTo>
                    <a:pt x="38100" y="7620"/>
                  </a:lnTo>
                  <a:lnTo>
                    <a:pt x="0" y="7620"/>
                  </a:lnTo>
                  <a:close/>
                  <a:moveTo>
                    <a:pt x="12700" y="12700"/>
                  </a:moveTo>
                  <a:lnTo>
                    <a:pt x="50800" y="12700"/>
                  </a:lnTo>
                  <a:lnTo>
                    <a:pt x="50800" y="20320"/>
                  </a:lnTo>
                  <a:lnTo>
                    <a:pt x="12700" y="20320"/>
                  </a:lnTo>
                  <a:close/>
                  <a:moveTo>
                    <a:pt x="12700" y="25400"/>
                  </a:moveTo>
                  <a:lnTo>
                    <a:pt x="50800" y="25400"/>
                  </a:lnTo>
                  <a:lnTo>
                    <a:pt x="50800" y="33020"/>
                  </a:lnTo>
                  <a:lnTo>
                    <a:pt x="12700" y="33020"/>
                  </a:lnTo>
                  <a:close/>
                  <a:moveTo>
                    <a:pt x="0" y="38100"/>
                  </a:moveTo>
                  <a:lnTo>
                    <a:pt x="38100" y="38100"/>
                  </a:lnTo>
                  <a:lnTo>
                    <a:pt x="38100" y="45720"/>
                  </a:lnTo>
                  <a:lnTo>
                    <a:pt x="0" y="45720"/>
                  </a:lnTo>
                  <a:close/>
                  <a:moveTo>
                    <a:pt x="12700" y="50800"/>
                  </a:moveTo>
                  <a:lnTo>
                    <a:pt x="50800" y="50800"/>
                  </a:lnTo>
                  <a:lnTo>
                    <a:pt x="50800" y="58420"/>
                  </a:lnTo>
                  <a:lnTo>
                    <a:pt x="12700" y="58420"/>
                  </a:lnTo>
                  <a:close/>
                </a:path>
              </a:pathLst>
            </a:custGeom>
            <a:solidFill>
              <a:srgbClr val="ADADE0"/>
            </a:solidFill>
          </p:spPr>
          <p:txBody>
            <a:bodyPr/>
            <a:lstStyle/>
            <a:p>
              <a:endParaRPr lang="en-IN"/>
            </a:p>
          </p:txBody>
        </p:sp>
        <p:sp>
          <p:nvSpPr>
            <p:cNvPr id="19" name="Freeform 19"/>
            <p:cNvSpPr/>
            <p:nvPr/>
          </p:nvSpPr>
          <p:spPr>
            <a:xfrm>
              <a:off x="4511929" y="95123"/>
              <a:ext cx="25654" cy="25654"/>
            </a:xfrm>
            <a:custGeom>
              <a:avLst/>
              <a:gdLst/>
              <a:ahLst/>
              <a:cxnLst/>
              <a:rect l="l" t="t" r="r" b="b"/>
              <a:pathLst>
                <a:path w="25654" h="25654">
                  <a:moveTo>
                    <a:pt x="5334" y="0"/>
                  </a:moveTo>
                  <a:lnTo>
                    <a:pt x="25654" y="20320"/>
                  </a:lnTo>
                  <a:lnTo>
                    <a:pt x="20320" y="25654"/>
                  </a:lnTo>
                  <a:lnTo>
                    <a:pt x="0" y="5334"/>
                  </a:lnTo>
                  <a:close/>
                </a:path>
              </a:pathLst>
            </a:custGeom>
            <a:solidFill>
              <a:srgbClr val="ADADE0"/>
            </a:solidFill>
          </p:spPr>
          <p:txBody>
            <a:bodyPr/>
            <a:lstStyle/>
            <a:p>
              <a:endParaRPr lang="en-IN"/>
            </a:p>
          </p:txBody>
        </p:sp>
        <p:sp>
          <p:nvSpPr>
            <p:cNvPr id="20" name="Freeform 20"/>
            <p:cNvSpPr/>
            <p:nvPr/>
          </p:nvSpPr>
          <p:spPr>
            <a:xfrm>
              <a:off x="4485132" y="68707"/>
              <a:ext cx="35306" cy="35306"/>
            </a:xfrm>
            <a:custGeom>
              <a:avLst/>
              <a:gdLst/>
              <a:ahLst/>
              <a:cxnLst/>
              <a:rect l="l" t="t" r="r" b="b"/>
              <a:pathLst>
                <a:path w="35306" h="35306">
                  <a:moveTo>
                    <a:pt x="30226" y="17780"/>
                  </a:moveTo>
                  <a:cubicBezTo>
                    <a:pt x="30226" y="10795"/>
                    <a:pt x="24511" y="5080"/>
                    <a:pt x="17526" y="5080"/>
                  </a:cubicBezTo>
                  <a:lnTo>
                    <a:pt x="17526" y="2540"/>
                  </a:lnTo>
                  <a:lnTo>
                    <a:pt x="17526" y="5080"/>
                  </a:lnTo>
                  <a:cubicBezTo>
                    <a:pt x="10541" y="5080"/>
                    <a:pt x="4826" y="10795"/>
                    <a:pt x="4826" y="17780"/>
                  </a:cubicBezTo>
                  <a:lnTo>
                    <a:pt x="2286" y="17780"/>
                  </a:lnTo>
                  <a:lnTo>
                    <a:pt x="4826" y="17780"/>
                  </a:lnTo>
                  <a:cubicBezTo>
                    <a:pt x="4826" y="24765"/>
                    <a:pt x="10541" y="30480"/>
                    <a:pt x="17526" y="30480"/>
                  </a:cubicBezTo>
                  <a:lnTo>
                    <a:pt x="17526" y="32893"/>
                  </a:lnTo>
                  <a:lnTo>
                    <a:pt x="17526" y="30353"/>
                  </a:lnTo>
                  <a:cubicBezTo>
                    <a:pt x="24511" y="30353"/>
                    <a:pt x="30226" y="24638"/>
                    <a:pt x="30226" y="17653"/>
                  </a:cubicBezTo>
                  <a:lnTo>
                    <a:pt x="32766" y="17653"/>
                  </a:lnTo>
                  <a:lnTo>
                    <a:pt x="30226" y="17653"/>
                  </a:lnTo>
                  <a:moveTo>
                    <a:pt x="35306" y="17653"/>
                  </a:moveTo>
                  <a:cubicBezTo>
                    <a:pt x="35306" y="27432"/>
                    <a:pt x="27432" y="35306"/>
                    <a:pt x="17653" y="35306"/>
                  </a:cubicBezTo>
                  <a:cubicBezTo>
                    <a:pt x="7874" y="35306"/>
                    <a:pt x="0" y="27432"/>
                    <a:pt x="0" y="17653"/>
                  </a:cubicBezTo>
                  <a:cubicBezTo>
                    <a:pt x="0" y="7874"/>
                    <a:pt x="7874" y="0"/>
                    <a:pt x="17653" y="0"/>
                  </a:cubicBezTo>
                  <a:cubicBezTo>
                    <a:pt x="27432" y="0"/>
                    <a:pt x="35306" y="7874"/>
                    <a:pt x="35306" y="17653"/>
                  </a:cubicBezTo>
                  <a:close/>
                </a:path>
              </a:pathLst>
            </a:custGeom>
            <a:solidFill>
              <a:srgbClr val="ADADE0"/>
            </a:solidFill>
          </p:spPr>
          <p:txBody>
            <a:bodyPr/>
            <a:lstStyle/>
            <a:p>
              <a:endParaRPr lang="en-IN"/>
            </a:p>
          </p:txBody>
        </p:sp>
        <p:sp>
          <p:nvSpPr>
            <p:cNvPr id="21" name="Freeform 21"/>
            <p:cNvSpPr/>
            <p:nvPr/>
          </p:nvSpPr>
          <p:spPr>
            <a:xfrm>
              <a:off x="4389754" y="64770"/>
              <a:ext cx="239268" cy="55880"/>
            </a:xfrm>
            <a:custGeom>
              <a:avLst/>
              <a:gdLst/>
              <a:ahLst/>
              <a:cxnLst/>
              <a:rect l="l" t="t" r="r" b="b"/>
              <a:pathLst>
                <a:path w="239268" h="55880">
                  <a:moveTo>
                    <a:pt x="43562" y="50800"/>
                  </a:moveTo>
                  <a:cubicBezTo>
                    <a:pt x="55881" y="50800"/>
                    <a:pt x="66422" y="40513"/>
                    <a:pt x="66422" y="27940"/>
                  </a:cubicBezTo>
                  <a:lnTo>
                    <a:pt x="68962" y="27940"/>
                  </a:lnTo>
                  <a:lnTo>
                    <a:pt x="66422" y="27940"/>
                  </a:lnTo>
                  <a:cubicBezTo>
                    <a:pt x="66422" y="15367"/>
                    <a:pt x="56135" y="5080"/>
                    <a:pt x="43562" y="5080"/>
                  </a:cubicBezTo>
                  <a:lnTo>
                    <a:pt x="43562" y="2540"/>
                  </a:lnTo>
                  <a:lnTo>
                    <a:pt x="43562" y="5080"/>
                  </a:lnTo>
                  <a:cubicBezTo>
                    <a:pt x="30989" y="5080"/>
                    <a:pt x="20702" y="15367"/>
                    <a:pt x="20702" y="27940"/>
                  </a:cubicBezTo>
                  <a:cubicBezTo>
                    <a:pt x="20702" y="29337"/>
                    <a:pt x="19559" y="30480"/>
                    <a:pt x="18162" y="30480"/>
                  </a:cubicBezTo>
                  <a:cubicBezTo>
                    <a:pt x="16765" y="30480"/>
                    <a:pt x="15622" y="29337"/>
                    <a:pt x="15622" y="27940"/>
                  </a:cubicBezTo>
                  <a:cubicBezTo>
                    <a:pt x="15622" y="12573"/>
                    <a:pt x="28195" y="0"/>
                    <a:pt x="43562" y="0"/>
                  </a:cubicBezTo>
                  <a:cubicBezTo>
                    <a:pt x="58929" y="0"/>
                    <a:pt x="71502" y="12573"/>
                    <a:pt x="71502" y="27940"/>
                  </a:cubicBezTo>
                  <a:cubicBezTo>
                    <a:pt x="71502" y="43307"/>
                    <a:pt x="58675" y="55880"/>
                    <a:pt x="43562" y="55880"/>
                  </a:cubicBezTo>
                  <a:cubicBezTo>
                    <a:pt x="42165" y="55880"/>
                    <a:pt x="41022" y="54737"/>
                    <a:pt x="41022" y="53340"/>
                  </a:cubicBezTo>
                  <a:cubicBezTo>
                    <a:pt x="41022" y="51943"/>
                    <a:pt x="42165" y="50800"/>
                    <a:pt x="43562" y="50800"/>
                  </a:cubicBezTo>
                  <a:close/>
                  <a:moveTo>
                    <a:pt x="35053" y="22225"/>
                  </a:moveTo>
                  <a:lnTo>
                    <a:pt x="19813" y="34925"/>
                  </a:lnTo>
                  <a:lnTo>
                    <a:pt x="18161" y="36322"/>
                  </a:lnTo>
                  <a:lnTo>
                    <a:pt x="16510" y="34925"/>
                  </a:lnTo>
                  <a:lnTo>
                    <a:pt x="1270" y="22225"/>
                  </a:lnTo>
                  <a:cubicBezTo>
                    <a:pt x="254" y="21336"/>
                    <a:pt x="0" y="19685"/>
                    <a:pt x="889" y="18669"/>
                  </a:cubicBezTo>
                  <a:cubicBezTo>
                    <a:pt x="1778" y="17653"/>
                    <a:pt x="3429" y="17399"/>
                    <a:pt x="4445" y="18288"/>
                  </a:cubicBezTo>
                  <a:lnTo>
                    <a:pt x="19685" y="30988"/>
                  </a:lnTo>
                  <a:lnTo>
                    <a:pt x="18034" y="32893"/>
                  </a:lnTo>
                  <a:lnTo>
                    <a:pt x="16383" y="30988"/>
                  </a:lnTo>
                  <a:lnTo>
                    <a:pt x="31623" y="18288"/>
                  </a:lnTo>
                  <a:cubicBezTo>
                    <a:pt x="32639" y="17399"/>
                    <a:pt x="34290" y="17526"/>
                    <a:pt x="35179" y="18669"/>
                  </a:cubicBezTo>
                  <a:cubicBezTo>
                    <a:pt x="36068" y="19812"/>
                    <a:pt x="35941" y="21336"/>
                    <a:pt x="34798" y="22225"/>
                  </a:cubicBezTo>
                  <a:close/>
                  <a:moveTo>
                    <a:pt x="195962" y="55880"/>
                  </a:moveTo>
                  <a:cubicBezTo>
                    <a:pt x="180595" y="55880"/>
                    <a:pt x="168022" y="43307"/>
                    <a:pt x="168022" y="27940"/>
                  </a:cubicBezTo>
                  <a:lnTo>
                    <a:pt x="170562" y="27940"/>
                  </a:lnTo>
                  <a:lnTo>
                    <a:pt x="168022" y="27940"/>
                  </a:lnTo>
                  <a:cubicBezTo>
                    <a:pt x="168022" y="12573"/>
                    <a:pt x="180595" y="0"/>
                    <a:pt x="195962" y="0"/>
                  </a:cubicBezTo>
                  <a:lnTo>
                    <a:pt x="195962" y="2540"/>
                  </a:lnTo>
                  <a:lnTo>
                    <a:pt x="195962" y="0"/>
                  </a:lnTo>
                  <a:cubicBezTo>
                    <a:pt x="211329" y="0"/>
                    <a:pt x="223902" y="12573"/>
                    <a:pt x="223902" y="27940"/>
                  </a:cubicBezTo>
                  <a:cubicBezTo>
                    <a:pt x="223902" y="29337"/>
                    <a:pt x="222759" y="30480"/>
                    <a:pt x="221362" y="30480"/>
                  </a:cubicBezTo>
                  <a:cubicBezTo>
                    <a:pt x="219965" y="30480"/>
                    <a:pt x="218822" y="29337"/>
                    <a:pt x="218822" y="27940"/>
                  </a:cubicBezTo>
                  <a:cubicBezTo>
                    <a:pt x="218822" y="15367"/>
                    <a:pt x="208535" y="5080"/>
                    <a:pt x="195962" y="5080"/>
                  </a:cubicBezTo>
                  <a:cubicBezTo>
                    <a:pt x="183389" y="5080"/>
                    <a:pt x="173102" y="15367"/>
                    <a:pt x="173102" y="27940"/>
                  </a:cubicBezTo>
                  <a:cubicBezTo>
                    <a:pt x="173102" y="40513"/>
                    <a:pt x="183389" y="50800"/>
                    <a:pt x="195962" y="50800"/>
                  </a:cubicBezTo>
                  <a:cubicBezTo>
                    <a:pt x="197359" y="50800"/>
                    <a:pt x="198502" y="51943"/>
                    <a:pt x="198502" y="53340"/>
                  </a:cubicBezTo>
                  <a:cubicBezTo>
                    <a:pt x="198502" y="54737"/>
                    <a:pt x="197359" y="55880"/>
                    <a:pt x="195962" y="55880"/>
                  </a:cubicBezTo>
                  <a:close/>
                  <a:moveTo>
                    <a:pt x="238253" y="22225"/>
                  </a:moveTo>
                  <a:lnTo>
                    <a:pt x="223013" y="34925"/>
                  </a:lnTo>
                  <a:lnTo>
                    <a:pt x="221361" y="36322"/>
                  </a:lnTo>
                  <a:lnTo>
                    <a:pt x="219710" y="34925"/>
                  </a:lnTo>
                  <a:lnTo>
                    <a:pt x="204470" y="22225"/>
                  </a:lnTo>
                  <a:cubicBezTo>
                    <a:pt x="203454" y="21336"/>
                    <a:pt x="203200" y="19685"/>
                    <a:pt x="204089" y="18669"/>
                  </a:cubicBezTo>
                  <a:cubicBezTo>
                    <a:pt x="204978" y="17653"/>
                    <a:pt x="206629" y="17399"/>
                    <a:pt x="207645" y="18288"/>
                  </a:cubicBezTo>
                  <a:lnTo>
                    <a:pt x="222885" y="30988"/>
                  </a:lnTo>
                  <a:lnTo>
                    <a:pt x="221234" y="32893"/>
                  </a:lnTo>
                  <a:lnTo>
                    <a:pt x="219583" y="30988"/>
                  </a:lnTo>
                  <a:lnTo>
                    <a:pt x="234823" y="18288"/>
                  </a:lnTo>
                  <a:cubicBezTo>
                    <a:pt x="235839" y="17399"/>
                    <a:pt x="237490" y="17526"/>
                    <a:pt x="238379" y="18669"/>
                  </a:cubicBezTo>
                  <a:cubicBezTo>
                    <a:pt x="239268" y="19812"/>
                    <a:pt x="239141" y="21336"/>
                    <a:pt x="237998" y="22225"/>
                  </a:cubicBezTo>
                  <a:close/>
                </a:path>
              </a:pathLst>
            </a:custGeom>
            <a:solidFill>
              <a:srgbClr val="ADADE0"/>
            </a:solidFill>
          </p:spPr>
          <p:txBody>
            <a:bodyPr/>
            <a:lstStyle/>
            <a:p>
              <a:endParaRPr lang="en-IN"/>
            </a:p>
          </p:txBody>
        </p:sp>
        <p:sp>
          <p:nvSpPr>
            <p:cNvPr id="22" name="Freeform 22"/>
            <p:cNvSpPr/>
            <p:nvPr/>
          </p:nvSpPr>
          <p:spPr>
            <a:xfrm>
              <a:off x="63500" y="162306"/>
              <a:ext cx="1535938" cy="109601"/>
            </a:xfrm>
            <a:custGeom>
              <a:avLst/>
              <a:gdLst/>
              <a:ahLst/>
              <a:cxnLst/>
              <a:rect l="l" t="t" r="r" b="b"/>
              <a:pathLst>
                <a:path w="1535938" h="109601">
                  <a:moveTo>
                    <a:pt x="0" y="0"/>
                  </a:moveTo>
                  <a:lnTo>
                    <a:pt x="0" y="109601"/>
                  </a:lnTo>
                  <a:lnTo>
                    <a:pt x="1535938" y="109601"/>
                  </a:lnTo>
                  <a:lnTo>
                    <a:pt x="1535938" y="0"/>
                  </a:lnTo>
                  <a:close/>
                </a:path>
              </a:pathLst>
            </a:custGeom>
            <a:solidFill>
              <a:srgbClr val="A30000"/>
            </a:solidFill>
          </p:spPr>
          <p:txBody>
            <a:bodyPr/>
            <a:lstStyle/>
            <a:p>
              <a:endParaRPr lang="en-IN"/>
            </a:p>
          </p:txBody>
        </p:sp>
        <p:sp>
          <p:nvSpPr>
            <p:cNvPr id="23" name="Freeform 23"/>
            <p:cNvSpPr/>
            <p:nvPr/>
          </p:nvSpPr>
          <p:spPr>
            <a:xfrm>
              <a:off x="1599438" y="162306"/>
              <a:ext cx="1536065" cy="109601"/>
            </a:xfrm>
            <a:custGeom>
              <a:avLst/>
              <a:gdLst/>
              <a:ahLst/>
              <a:cxnLst/>
              <a:rect l="l" t="t" r="r" b="b"/>
              <a:pathLst>
                <a:path w="1536065" h="109601">
                  <a:moveTo>
                    <a:pt x="0" y="0"/>
                  </a:moveTo>
                  <a:lnTo>
                    <a:pt x="0" y="109601"/>
                  </a:lnTo>
                  <a:lnTo>
                    <a:pt x="1536065" y="109601"/>
                  </a:lnTo>
                  <a:lnTo>
                    <a:pt x="1536065" y="0"/>
                  </a:lnTo>
                  <a:close/>
                </a:path>
              </a:pathLst>
            </a:custGeom>
            <a:solidFill>
              <a:srgbClr val="ECECEC"/>
            </a:solidFill>
          </p:spPr>
          <p:txBody>
            <a:bodyPr/>
            <a:lstStyle/>
            <a:p>
              <a:endParaRPr lang="en-IN"/>
            </a:p>
          </p:txBody>
        </p:sp>
        <p:sp>
          <p:nvSpPr>
            <p:cNvPr id="24" name="Freeform 24"/>
            <p:cNvSpPr/>
            <p:nvPr/>
          </p:nvSpPr>
          <p:spPr>
            <a:xfrm>
              <a:off x="3135503" y="162306"/>
              <a:ext cx="1535938" cy="109601"/>
            </a:xfrm>
            <a:custGeom>
              <a:avLst/>
              <a:gdLst/>
              <a:ahLst/>
              <a:cxnLst/>
              <a:rect l="l" t="t" r="r" b="b"/>
              <a:pathLst>
                <a:path w="1535938" h="109601">
                  <a:moveTo>
                    <a:pt x="0" y="0"/>
                  </a:moveTo>
                  <a:lnTo>
                    <a:pt x="0" y="109601"/>
                  </a:lnTo>
                  <a:lnTo>
                    <a:pt x="1535938" y="109601"/>
                  </a:lnTo>
                  <a:lnTo>
                    <a:pt x="1535938" y="0"/>
                  </a:lnTo>
                  <a:close/>
                </a:path>
              </a:pathLst>
            </a:custGeom>
            <a:solidFill>
              <a:srgbClr val="D9D9D9"/>
            </a:solidFill>
          </p:spPr>
          <p:txBody>
            <a:bodyPr/>
            <a:lstStyle/>
            <a:p>
              <a:endParaRPr lang="en-IN"/>
            </a:p>
          </p:txBody>
        </p:sp>
      </p:grpSp>
      <p:sp>
        <p:nvSpPr>
          <p:cNvPr id="26" name="TextBox 26"/>
          <p:cNvSpPr txBox="1"/>
          <p:nvPr/>
        </p:nvSpPr>
        <p:spPr>
          <a:xfrm>
            <a:off x="1666095" y="1592228"/>
            <a:ext cx="1273579" cy="192360"/>
          </a:xfrm>
          <a:prstGeom prst="rect">
            <a:avLst/>
          </a:prstGeom>
        </p:spPr>
        <p:txBody>
          <a:bodyPr wrap="square" lIns="0" tIns="0" rIns="0" bIns="0" rtlCol="0" anchor="t">
            <a:spAutoFit/>
          </a:bodyPr>
          <a:lstStyle/>
          <a:p>
            <a:pPr algn="ctr">
              <a:lnSpc>
                <a:spcPts val="1527"/>
              </a:lnSpc>
            </a:pPr>
            <a:r>
              <a:rPr lang="en-US" sz="1400" b="1" spc="1" dirty="0">
                <a:solidFill>
                  <a:srgbClr val="000000"/>
                </a:solidFill>
                <a:latin typeface="IBM Plex Sans Condensed Bold"/>
                <a:ea typeface="IBM Plex Sans Condensed Bold"/>
                <a:cs typeface="IBM Plex Sans Condensed Bold"/>
                <a:sym typeface="IBM Plex Sans Condensed Bold"/>
              </a:rPr>
              <a:t>THANKYOU!</a:t>
            </a:r>
          </a:p>
        </p:txBody>
      </p:sp>
      <p:sp>
        <p:nvSpPr>
          <p:cNvPr id="27" name="TextBox 27"/>
          <p:cNvSpPr txBox="1"/>
          <p:nvPr/>
        </p:nvSpPr>
        <p:spPr>
          <a:xfrm>
            <a:off x="-2165" y="3343400"/>
            <a:ext cx="4610100" cy="96373"/>
          </a:xfrm>
          <a:prstGeom prst="rect">
            <a:avLst/>
          </a:prstGeom>
        </p:spPr>
        <p:txBody>
          <a:bodyPr wrap="square" lIns="0" tIns="0" rIns="0" bIns="0" rtlCol="0" anchor="t">
            <a:spAutoFit/>
          </a:bodyPr>
          <a:lstStyle/>
          <a:p>
            <a:pPr algn="l">
              <a:lnSpc>
                <a:spcPts val="836"/>
              </a:lnSpc>
            </a:pPr>
            <a:r>
              <a:rPr lang="en-US" sz="597" spc="-5" dirty="0">
                <a:solidFill>
                  <a:srgbClr val="F2F2F2"/>
                </a:solidFill>
                <a:latin typeface="IBM Plex Sans"/>
                <a:ea typeface="IBM Plex Sans"/>
                <a:cs typeface="IBM Plex Sans"/>
                <a:sym typeface="IBM Plex Sans"/>
              </a:rPr>
              <a:t>                           Bhavya Rattan</a:t>
            </a:r>
            <a:r>
              <a:rPr lang="en-US" sz="597" spc="-5" dirty="0">
                <a:solidFill>
                  <a:srgbClr val="8F0000"/>
                </a:solidFill>
                <a:latin typeface="IBM Plex Sans"/>
                <a:ea typeface="IBM Plex Sans"/>
                <a:cs typeface="IBM Plex Sans"/>
                <a:sym typeface="IBM Plex Sans"/>
              </a:rPr>
              <a:t>                                                                        Rural Medico                                 ENSI152                                             10/10</a:t>
            </a:r>
            <a:endParaRPr lang="en-US" sz="597" spc="-5" dirty="0">
              <a:solidFill>
                <a:srgbClr val="8F0000"/>
              </a:solidFill>
              <a:latin typeface="IBM Plex Sans"/>
              <a:ea typeface="IBM Plex Sans"/>
              <a:cs typeface="IBM Plex Sans"/>
              <a:sym typeface="IBM Plex Sans"/>
              <a:hlinkClick r:id="rId2" action="ppaction://hlinksldjum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9F522301-4CC7-6A7E-10BD-967CD240CB00}"/>
              </a:ext>
            </a:extLst>
          </p:cNvPr>
          <p:cNvGrpSpPr>
            <a:grpSpLocks noChangeAspect="1"/>
          </p:cNvGrpSpPr>
          <p:nvPr/>
        </p:nvGrpSpPr>
        <p:grpSpPr>
          <a:xfrm>
            <a:off x="-63503" y="-63446"/>
            <a:ext cx="4734944" cy="617172"/>
            <a:chOff x="0" y="0"/>
            <a:chExt cx="4734941" cy="617169"/>
          </a:xfrm>
        </p:grpSpPr>
        <p:sp>
          <p:nvSpPr>
            <p:cNvPr id="3" name="Freeform 8">
              <a:extLst>
                <a:ext uri="{FF2B5EF4-FFF2-40B4-BE49-F238E27FC236}">
                  <a16:creationId xmlns:a16="http://schemas.microsoft.com/office/drawing/2014/main" id="{4DB989AF-4703-8491-C72B-FC5FC40F2CEF}"/>
                </a:ext>
              </a:extLst>
            </p:cNvPr>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IN"/>
            </a:p>
          </p:txBody>
        </p:sp>
        <p:sp>
          <p:nvSpPr>
            <p:cNvPr id="4" name="Freeform 9">
              <a:extLst>
                <a:ext uri="{FF2B5EF4-FFF2-40B4-BE49-F238E27FC236}">
                  <a16:creationId xmlns:a16="http://schemas.microsoft.com/office/drawing/2014/main" id="{BC4F69D3-25C9-A241-02D9-A7D386D85444}"/>
                </a:ext>
              </a:extLst>
            </p:cNvPr>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IN"/>
            </a:p>
          </p:txBody>
        </p:sp>
        <p:sp>
          <p:nvSpPr>
            <p:cNvPr id="5" name="Freeform 10">
              <a:extLst>
                <a:ext uri="{FF2B5EF4-FFF2-40B4-BE49-F238E27FC236}">
                  <a16:creationId xmlns:a16="http://schemas.microsoft.com/office/drawing/2014/main" id="{6AF6D8D4-FB0F-0FBA-831A-EABA94050342}"/>
                </a:ext>
              </a:extLst>
            </p:cNvPr>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IN"/>
            </a:p>
          </p:txBody>
        </p:sp>
      </p:grpSp>
      <p:sp>
        <p:nvSpPr>
          <p:cNvPr id="6" name="Freeform 11">
            <a:extLst>
              <a:ext uri="{FF2B5EF4-FFF2-40B4-BE49-F238E27FC236}">
                <a16:creationId xmlns:a16="http://schemas.microsoft.com/office/drawing/2014/main" id="{7DB320D9-1020-11EE-3E74-E99A986EABE8}"/>
              </a:ext>
            </a:extLst>
          </p:cNvPr>
          <p:cNvSpPr/>
          <p:nvPr/>
        </p:nvSpPr>
        <p:spPr>
          <a:xfrm>
            <a:off x="0" y="3174997"/>
            <a:ext cx="4737097" cy="355597"/>
          </a:xfrm>
          <a:custGeom>
            <a:avLst/>
            <a:gdLst/>
            <a:ahLst/>
            <a:cxnLst/>
            <a:rect l="l" t="t" r="r" b="b"/>
            <a:pathLst>
              <a:path w="4737097" h="355597">
                <a:moveTo>
                  <a:pt x="0" y="0"/>
                </a:moveTo>
                <a:lnTo>
                  <a:pt x="4737097" y="0"/>
                </a:lnTo>
                <a:lnTo>
                  <a:pt x="4737097" y="355597"/>
                </a:lnTo>
                <a:lnTo>
                  <a:pt x="0" y="355597"/>
                </a:lnTo>
                <a:lnTo>
                  <a:pt x="0" y="0"/>
                </a:lnTo>
                <a:close/>
              </a:path>
            </a:pathLst>
          </a:custGeom>
          <a:blipFill>
            <a:blip r:embed="rId2"/>
            <a:stretch>
              <a:fillRect/>
            </a:stretch>
          </a:blipFill>
        </p:spPr>
        <p:txBody>
          <a:bodyPr/>
          <a:lstStyle/>
          <a:p>
            <a:endParaRPr lang="en-IN"/>
          </a:p>
        </p:txBody>
      </p:sp>
      <p:sp>
        <p:nvSpPr>
          <p:cNvPr id="8" name="TextBox 7">
            <a:extLst>
              <a:ext uri="{FF2B5EF4-FFF2-40B4-BE49-F238E27FC236}">
                <a16:creationId xmlns:a16="http://schemas.microsoft.com/office/drawing/2014/main" id="{91093124-9096-C7EA-36F0-5900287781B0}"/>
              </a:ext>
            </a:extLst>
          </p:cNvPr>
          <p:cNvSpPr txBox="1"/>
          <p:nvPr/>
        </p:nvSpPr>
        <p:spPr>
          <a:xfrm>
            <a:off x="349248" y="3300973"/>
            <a:ext cx="4038600" cy="215444"/>
          </a:xfrm>
          <a:prstGeom prst="rect">
            <a:avLst/>
          </a:prstGeom>
          <a:noFill/>
        </p:spPr>
        <p:txBody>
          <a:bodyPr wrap="square">
            <a:spAutoFit/>
          </a:bodyPr>
          <a:lstStyle/>
          <a:p>
            <a:r>
              <a:rPr lang="en-US" sz="800" spc="-5" dirty="0">
                <a:solidFill>
                  <a:srgbClr val="F2F2F2"/>
                </a:solidFill>
                <a:latin typeface="IBM Plex Sans"/>
                <a:ea typeface="IBM Plex Sans"/>
                <a:cs typeface="IBM Plex Sans"/>
                <a:sym typeface="IBM Plex Sans"/>
              </a:rPr>
              <a:t> </a:t>
            </a:r>
            <a:r>
              <a:rPr lang="en-US" sz="600" spc="-5" dirty="0">
                <a:solidFill>
                  <a:srgbClr val="F2F2F2"/>
                </a:solidFill>
                <a:latin typeface="IBM Plex Sans"/>
                <a:ea typeface="IBM Plex Sans"/>
                <a:cs typeface="IBM Plex Sans"/>
                <a:sym typeface="IBM Plex Sans"/>
              </a:rPr>
              <a:t>Bhavya Rattan</a:t>
            </a:r>
            <a:r>
              <a:rPr lang="en-US" sz="600" spc="-5" dirty="0">
                <a:solidFill>
                  <a:srgbClr val="8F0000"/>
                </a:solidFill>
                <a:latin typeface="IBM Plex Sans"/>
                <a:ea typeface="IBM Plex Sans"/>
                <a:cs typeface="IBM Plex Sans"/>
                <a:sym typeface="IBM Plex Sans"/>
              </a:rPr>
              <a:t>                                                                        Rural Medico                                 ENSI152                                      3/10</a:t>
            </a:r>
            <a:endParaRPr lang="en-IN" sz="600" dirty="0"/>
          </a:p>
        </p:txBody>
      </p:sp>
      <p:sp>
        <p:nvSpPr>
          <p:cNvPr id="12" name="TextBox 11">
            <a:extLst>
              <a:ext uri="{FF2B5EF4-FFF2-40B4-BE49-F238E27FC236}">
                <a16:creationId xmlns:a16="http://schemas.microsoft.com/office/drawing/2014/main" id="{53BA06CF-C404-727C-EA27-6E6370FABF8B}"/>
              </a:ext>
            </a:extLst>
          </p:cNvPr>
          <p:cNvSpPr txBox="1"/>
          <p:nvPr/>
        </p:nvSpPr>
        <p:spPr>
          <a:xfrm>
            <a:off x="19050" y="148552"/>
            <a:ext cx="2368402" cy="348813"/>
          </a:xfrm>
          <a:prstGeom prst="rect">
            <a:avLst/>
          </a:prstGeom>
          <a:noFill/>
        </p:spPr>
        <p:txBody>
          <a:bodyPr wrap="square">
            <a:spAutoFit/>
          </a:bodyPr>
          <a:lstStyle/>
          <a:p>
            <a:pPr algn="l">
              <a:lnSpc>
                <a:spcPts val="2008"/>
              </a:lnSpc>
            </a:pPr>
            <a:r>
              <a:rPr lang="en-US" sz="1800" spc="-15" dirty="0">
                <a:solidFill>
                  <a:srgbClr val="CC0000"/>
                </a:solidFill>
                <a:latin typeface="IBM Plex Sans Condensed"/>
                <a:ea typeface="IBM Plex Sans Condensed"/>
                <a:cs typeface="IBM Plex Sans Condensed"/>
                <a:sym typeface="IBM Plex Sans Condensed"/>
              </a:rPr>
              <a:t>Index</a:t>
            </a:r>
          </a:p>
        </p:txBody>
      </p:sp>
      <p:sp>
        <p:nvSpPr>
          <p:cNvPr id="13" name="TextBox 12">
            <a:extLst>
              <a:ext uri="{FF2B5EF4-FFF2-40B4-BE49-F238E27FC236}">
                <a16:creationId xmlns:a16="http://schemas.microsoft.com/office/drawing/2014/main" id="{9F6D5880-378C-3591-0C9F-881D6D87B686}"/>
              </a:ext>
            </a:extLst>
          </p:cNvPr>
          <p:cNvSpPr txBox="1"/>
          <p:nvPr/>
        </p:nvSpPr>
        <p:spPr>
          <a:xfrm>
            <a:off x="313363" y="874955"/>
            <a:ext cx="3886200" cy="1938992"/>
          </a:xfrm>
          <a:prstGeom prst="rect">
            <a:avLst/>
          </a:prstGeom>
          <a:noFill/>
        </p:spPr>
        <p:txBody>
          <a:bodyPr wrap="square" rtlCol="0">
            <a:spAutoFit/>
          </a:bodyPr>
          <a:lstStyle/>
          <a:p>
            <a:pPr marL="171450" indent="-171450">
              <a:buFont typeface="Arial" panose="020B0604020202020204" pitchFamily="34" charset="0"/>
              <a:buChar char="•"/>
            </a:pPr>
            <a:r>
              <a:rPr lang="en-US" sz="1200" dirty="0"/>
              <a:t>Introduction</a:t>
            </a:r>
          </a:p>
          <a:p>
            <a:pPr marL="171450" indent="-171450">
              <a:buFont typeface="Arial" panose="020B0604020202020204" pitchFamily="34" charset="0"/>
              <a:buChar char="•"/>
            </a:pPr>
            <a:r>
              <a:rPr lang="en-US" sz="1200" dirty="0"/>
              <a:t>Objectives</a:t>
            </a:r>
          </a:p>
          <a:p>
            <a:pPr marL="171450" indent="-171450">
              <a:buFont typeface="Arial" panose="020B0604020202020204" pitchFamily="34" charset="0"/>
              <a:buChar char="•"/>
            </a:pPr>
            <a:r>
              <a:rPr lang="en-US" sz="1200" dirty="0"/>
              <a:t>Problem Statement</a:t>
            </a:r>
          </a:p>
          <a:p>
            <a:pPr marL="171450" indent="-171450">
              <a:buFont typeface="Arial" panose="020B0604020202020204" pitchFamily="34" charset="0"/>
              <a:buChar char="•"/>
            </a:pPr>
            <a:r>
              <a:rPr lang="en-US" sz="1200" dirty="0"/>
              <a:t>Methodology</a:t>
            </a:r>
          </a:p>
          <a:p>
            <a:pPr marL="171450" indent="-171450">
              <a:buFont typeface="Arial" panose="020B0604020202020204" pitchFamily="34" charset="0"/>
              <a:buChar char="•"/>
            </a:pPr>
            <a:r>
              <a:rPr lang="en-US" sz="1200" dirty="0"/>
              <a:t>Expected Outcomes</a:t>
            </a:r>
          </a:p>
          <a:p>
            <a:pPr marL="171450" indent="-171450">
              <a:buFont typeface="Arial" panose="020B0604020202020204" pitchFamily="34" charset="0"/>
              <a:buChar char="•"/>
            </a:pPr>
            <a:r>
              <a:rPr lang="en-US" sz="1200" dirty="0"/>
              <a:t>Existing Solutions and Limitations</a:t>
            </a:r>
          </a:p>
          <a:p>
            <a:pPr marL="171450" indent="-171450">
              <a:buFont typeface="Arial" panose="020B0604020202020204" pitchFamily="34" charset="0"/>
              <a:buChar char="•"/>
            </a:pPr>
            <a:r>
              <a:rPr lang="en-US" sz="1200" dirty="0"/>
              <a:t>Conclusion and Future scopes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IN" sz="1200" dirty="0"/>
          </a:p>
        </p:txBody>
      </p:sp>
    </p:spTree>
    <p:extLst>
      <p:ext uri="{BB962C8B-B14F-4D97-AF65-F5344CB8AC3E}">
        <p14:creationId xmlns:p14="http://schemas.microsoft.com/office/powerpoint/2010/main" val="2202757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a:grpSpLocks noChangeAspect="1"/>
          </p:cNvGrpSpPr>
          <p:nvPr/>
        </p:nvGrpSpPr>
        <p:grpSpPr>
          <a:xfrm>
            <a:off x="-63503" y="-63446"/>
            <a:ext cx="4734944" cy="617172"/>
            <a:chOff x="0" y="0"/>
            <a:chExt cx="4734941" cy="617169"/>
          </a:xfrm>
        </p:grpSpPr>
        <p:sp>
          <p:nvSpPr>
            <p:cNvPr id="8" name="Freeform 8"/>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IN"/>
            </a:p>
          </p:txBody>
        </p:sp>
        <p:sp>
          <p:nvSpPr>
            <p:cNvPr id="9" name="Freeform 9"/>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IN"/>
            </a:p>
          </p:txBody>
        </p:sp>
        <p:sp>
          <p:nvSpPr>
            <p:cNvPr id="10" name="Freeform 10"/>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IN"/>
            </a:p>
          </p:txBody>
        </p:sp>
      </p:grpSp>
      <p:sp>
        <p:nvSpPr>
          <p:cNvPr id="11" name="Freeform 11"/>
          <p:cNvSpPr/>
          <p:nvPr/>
        </p:nvSpPr>
        <p:spPr>
          <a:xfrm>
            <a:off x="0" y="3174997"/>
            <a:ext cx="4737097" cy="355597"/>
          </a:xfrm>
          <a:custGeom>
            <a:avLst/>
            <a:gdLst/>
            <a:ahLst/>
            <a:cxnLst/>
            <a:rect l="l" t="t" r="r" b="b"/>
            <a:pathLst>
              <a:path w="4737097" h="355597">
                <a:moveTo>
                  <a:pt x="0" y="0"/>
                </a:moveTo>
                <a:lnTo>
                  <a:pt x="4737097" y="0"/>
                </a:lnTo>
                <a:lnTo>
                  <a:pt x="4737097" y="355597"/>
                </a:lnTo>
                <a:lnTo>
                  <a:pt x="0" y="355597"/>
                </a:lnTo>
                <a:lnTo>
                  <a:pt x="0" y="0"/>
                </a:lnTo>
                <a:close/>
              </a:path>
            </a:pathLst>
          </a:custGeom>
          <a:blipFill>
            <a:blip r:embed="rId2"/>
            <a:stretch>
              <a:fillRect/>
            </a:stretch>
          </a:blipFill>
        </p:spPr>
        <p:txBody>
          <a:bodyPr/>
          <a:lstStyle/>
          <a:p>
            <a:endParaRPr lang="en-IN"/>
          </a:p>
        </p:txBody>
      </p:sp>
      <p:sp>
        <p:nvSpPr>
          <p:cNvPr id="12" name="TextBox 12"/>
          <p:cNvSpPr txBox="1"/>
          <p:nvPr/>
        </p:nvSpPr>
        <p:spPr>
          <a:xfrm>
            <a:off x="108004" y="164325"/>
            <a:ext cx="926792" cy="239040"/>
          </a:xfrm>
          <a:prstGeom prst="rect">
            <a:avLst/>
          </a:prstGeom>
        </p:spPr>
        <p:txBody>
          <a:bodyPr lIns="0" tIns="0" rIns="0" bIns="0" rtlCol="0" anchor="t">
            <a:spAutoFit/>
          </a:bodyPr>
          <a:lstStyle/>
          <a:p>
            <a:pPr algn="l">
              <a:lnSpc>
                <a:spcPts val="2008"/>
              </a:lnSpc>
            </a:pPr>
            <a:r>
              <a:rPr lang="en-US" sz="1434" spc="-15" dirty="0">
                <a:solidFill>
                  <a:srgbClr val="CC0000"/>
                </a:solidFill>
                <a:latin typeface="IBM Plex Sans Condensed"/>
                <a:ea typeface="IBM Plex Sans Condensed"/>
                <a:cs typeface="IBM Plex Sans Condensed"/>
                <a:sym typeface="IBM Plex Sans Condensed"/>
              </a:rPr>
              <a:t>Introduction</a:t>
            </a:r>
          </a:p>
        </p:txBody>
      </p:sp>
      <p:sp>
        <p:nvSpPr>
          <p:cNvPr id="16" name="TextBox 16"/>
          <p:cNvSpPr txBox="1"/>
          <p:nvPr/>
        </p:nvSpPr>
        <p:spPr>
          <a:xfrm>
            <a:off x="64576" y="3357973"/>
            <a:ext cx="4607943" cy="96373"/>
          </a:xfrm>
          <a:prstGeom prst="rect">
            <a:avLst/>
          </a:prstGeom>
        </p:spPr>
        <p:txBody>
          <a:bodyPr wrap="square" lIns="0" tIns="0" rIns="0" bIns="0" rtlCol="0" anchor="t">
            <a:spAutoFit/>
          </a:bodyPr>
          <a:lstStyle/>
          <a:p>
            <a:pPr>
              <a:lnSpc>
                <a:spcPts val="836"/>
              </a:lnSpc>
            </a:pPr>
            <a:r>
              <a:rPr lang="en-US" sz="597" spc="-5" dirty="0">
                <a:solidFill>
                  <a:srgbClr val="F2F2F2"/>
                </a:solidFill>
                <a:latin typeface="IBM Plex Sans"/>
                <a:ea typeface="IBM Plex Sans"/>
                <a:cs typeface="IBM Plex Sans"/>
                <a:sym typeface="IBM Plex Sans"/>
              </a:rPr>
              <a:t>                      Bhavya Rattan</a:t>
            </a:r>
            <a:r>
              <a:rPr lang="en-US" sz="597" spc="-5" dirty="0">
                <a:solidFill>
                  <a:srgbClr val="8F0000"/>
                </a:solidFill>
                <a:latin typeface="IBM Plex Sans"/>
                <a:ea typeface="IBM Plex Sans"/>
                <a:cs typeface="IBM Plex Sans"/>
                <a:sym typeface="IBM Plex Sans"/>
              </a:rPr>
              <a:t>                                                                        Rural Medico                                 ENSI152                                             2/10</a:t>
            </a:r>
            <a:endParaRPr lang="en-US" sz="597" spc="-5" dirty="0">
              <a:solidFill>
                <a:srgbClr val="8F0000"/>
              </a:solidFill>
              <a:latin typeface="IBM Plex Sans"/>
              <a:ea typeface="IBM Plex Sans"/>
              <a:cs typeface="IBM Plex Sans"/>
              <a:sym typeface="IBM Plex Sans"/>
              <a:hlinkClick r:id="" action="ppaction://noaction"/>
            </a:endParaRPr>
          </a:p>
        </p:txBody>
      </p:sp>
      <p:sp>
        <p:nvSpPr>
          <p:cNvPr id="20" name="Rectangle 19">
            <a:extLst>
              <a:ext uri="{FF2B5EF4-FFF2-40B4-BE49-F238E27FC236}">
                <a16:creationId xmlns:a16="http://schemas.microsoft.com/office/drawing/2014/main" id="{DF837CEE-FFD4-4AE3-98AA-898B6ECADC0D}"/>
              </a:ext>
            </a:extLst>
          </p:cNvPr>
          <p:cNvSpPr/>
          <p:nvPr/>
        </p:nvSpPr>
        <p:spPr>
          <a:xfrm>
            <a:off x="108004" y="653538"/>
            <a:ext cx="4163315" cy="1954381"/>
          </a:xfrm>
          <a:prstGeom prst="rect">
            <a:avLst/>
          </a:prstGeom>
        </p:spPr>
        <p:txBody>
          <a:bodyPr wrap="square">
            <a:spAutoFit/>
          </a:bodyPr>
          <a:lstStyle/>
          <a:p>
            <a:r>
              <a:rPr lang="en-US" sz="900" dirty="0"/>
              <a:t>The rural medical website is an innovative platform designed to bridge the healthcare gap in rural areas by providing accessible, affordable, and reliable medical consultations. It caters specifically to underserved communities where access to proper healthcare is limited due to financial constraints, lack of knowledge, and inadequate medical facilities The </a:t>
            </a:r>
            <a:r>
              <a:rPr lang="en-US" sz="900" b="1" u="sng" dirty="0"/>
              <a:t>Rural Medico</a:t>
            </a:r>
            <a:r>
              <a:rPr lang="en-US" sz="900" b="1" dirty="0"/>
              <a:t> </a:t>
            </a:r>
            <a:r>
              <a:rPr lang="en-US" sz="900" dirty="0"/>
              <a:t>is revolutionizing healthcare in remote areas, ensuring no one is left behind in receiving quality medical care.</a:t>
            </a:r>
          </a:p>
          <a:p>
            <a:endParaRPr lang="en-US" sz="900" dirty="0"/>
          </a:p>
          <a:p>
            <a:r>
              <a:rPr lang="en-US" sz="1100" b="1" dirty="0"/>
              <a:t>Main points:-</a:t>
            </a:r>
          </a:p>
          <a:p>
            <a:endParaRPr lang="en-US" sz="1100" b="1" dirty="0"/>
          </a:p>
          <a:p>
            <a:pPr marL="171450" indent="-171450">
              <a:buFont typeface="Arial" panose="020B0604020202020204" pitchFamily="34" charset="0"/>
              <a:buChar char="•"/>
            </a:pPr>
            <a:r>
              <a:rPr lang="en-US" sz="900" dirty="0"/>
              <a:t>Online medical services </a:t>
            </a:r>
          </a:p>
          <a:p>
            <a:pPr marL="171450" indent="-171450">
              <a:buFont typeface="Arial" panose="020B0604020202020204" pitchFamily="34" charset="0"/>
              <a:buChar char="•"/>
            </a:pPr>
            <a:r>
              <a:rPr lang="en-US" sz="900" dirty="0"/>
              <a:t>Provides with medical knowledge </a:t>
            </a:r>
          </a:p>
          <a:p>
            <a:pPr marL="171450" indent="-171450">
              <a:buFont typeface="Arial" panose="020B0604020202020204" pitchFamily="34" charset="0"/>
              <a:buChar char="•"/>
            </a:pPr>
            <a:r>
              <a:rPr lang="en-US" sz="900" dirty="0"/>
              <a:t>Remove  unverified treatments </a:t>
            </a:r>
          </a:p>
          <a:p>
            <a:pPr marL="171450" indent="-171450">
              <a:buFont typeface="Arial" panose="020B0604020202020204" pitchFamily="34" charset="0"/>
              <a:buChar char="•"/>
            </a:pPr>
            <a:r>
              <a:rPr lang="en-IN" sz="900" dirty="0"/>
              <a:t> Home Remedies &amp; Ayurveda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a:grpSpLocks noChangeAspect="1"/>
          </p:cNvGrpSpPr>
          <p:nvPr/>
        </p:nvGrpSpPr>
        <p:grpSpPr>
          <a:xfrm>
            <a:off x="-63503" y="-63446"/>
            <a:ext cx="4734944" cy="617172"/>
            <a:chOff x="0" y="0"/>
            <a:chExt cx="4734941" cy="617169"/>
          </a:xfrm>
        </p:grpSpPr>
        <p:sp>
          <p:nvSpPr>
            <p:cNvPr id="6" name="Freeform 6"/>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IN"/>
            </a:p>
          </p:txBody>
        </p:sp>
        <p:sp>
          <p:nvSpPr>
            <p:cNvPr id="7" name="Freeform 7"/>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IN"/>
            </a:p>
          </p:txBody>
        </p:sp>
        <p:sp>
          <p:nvSpPr>
            <p:cNvPr id="8" name="Freeform 8"/>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IN"/>
            </a:p>
          </p:txBody>
        </p:sp>
      </p:grpSp>
      <p:sp>
        <p:nvSpPr>
          <p:cNvPr id="9" name="Freeform 9"/>
          <p:cNvSpPr/>
          <p:nvPr/>
        </p:nvSpPr>
        <p:spPr>
          <a:xfrm>
            <a:off x="0" y="3200403"/>
            <a:ext cx="4737097" cy="355597"/>
          </a:xfrm>
          <a:custGeom>
            <a:avLst/>
            <a:gdLst/>
            <a:ahLst/>
            <a:cxnLst/>
            <a:rect l="l" t="t" r="r" b="b"/>
            <a:pathLst>
              <a:path w="4737097" h="355597">
                <a:moveTo>
                  <a:pt x="0" y="0"/>
                </a:moveTo>
                <a:lnTo>
                  <a:pt x="4737097" y="0"/>
                </a:lnTo>
                <a:lnTo>
                  <a:pt x="4737097" y="355597"/>
                </a:lnTo>
                <a:lnTo>
                  <a:pt x="0" y="355597"/>
                </a:lnTo>
                <a:lnTo>
                  <a:pt x="0" y="0"/>
                </a:lnTo>
                <a:close/>
              </a:path>
            </a:pathLst>
          </a:custGeom>
          <a:blipFill>
            <a:blip r:embed="rId2"/>
            <a:stretch>
              <a:fillRect/>
            </a:stretch>
          </a:blipFill>
        </p:spPr>
        <p:txBody>
          <a:bodyPr/>
          <a:lstStyle/>
          <a:p>
            <a:endParaRPr lang="en-IN"/>
          </a:p>
        </p:txBody>
      </p:sp>
      <p:sp>
        <p:nvSpPr>
          <p:cNvPr id="10" name="TextBox 10"/>
          <p:cNvSpPr txBox="1"/>
          <p:nvPr/>
        </p:nvSpPr>
        <p:spPr>
          <a:xfrm>
            <a:off x="108004" y="164325"/>
            <a:ext cx="779412" cy="268672"/>
          </a:xfrm>
          <a:prstGeom prst="rect">
            <a:avLst/>
          </a:prstGeom>
        </p:spPr>
        <p:txBody>
          <a:bodyPr lIns="0" tIns="0" rIns="0" bIns="0" rtlCol="0" anchor="t">
            <a:spAutoFit/>
          </a:bodyPr>
          <a:lstStyle/>
          <a:p>
            <a:pPr algn="l">
              <a:lnSpc>
                <a:spcPts val="2008"/>
              </a:lnSpc>
            </a:pPr>
            <a:r>
              <a:rPr lang="en-US" sz="1434" spc="-15" dirty="0">
                <a:solidFill>
                  <a:srgbClr val="CC0000"/>
                </a:solidFill>
                <a:latin typeface="IBM Plex Sans Condensed"/>
                <a:ea typeface="IBM Plex Sans Condensed"/>
                <a:cs typeface="IBM Plex Sans Condensed"/>
                <a:sym typeface="IBM Plex Sans Condensed"/>
              </a:rPr>
              <a:t>Objectives</a:t>
            </a:r>
          </a:p>
        </p:txBody>
      </p:sp>
      <p:sp>
        <p:nvSpPr>
          <p:cNvPr id="11" name="TextBox 11"/>
          <p:cNvSpPr txBox="1"/>
          <p:nvPr/>
        </p:nvSpPr>
        <p:spPr>
          <a:xfrm>
            <a:off x="108004" y="740950"/>
            <a:ext cx="4254446" cy="2369880"/>
          </a:xfrm>
          <a:prstGeom prst="rect">
            <a:avLst/>
          </a:prstGeom>
        </p:spPr>
        <p:txBody>
          <a:bodyPr wrap="square" lIns="0" tIns="0" rIns="0" bIns="0" rtlCol="0" anchor="t">
            <a:spAutoFit/>
          </a:bodyPr>
          <a:lstStyle/>
          <a:p>
            <a:pPr marL="171450" indent="-171450">
              <a:buFont typeface="Arial" panose="020B0604020202020204" pitchFamily="34" charset="0"/>
              <a:buChar char="•"/>
            </a:pPr>
            <a:r>
              <a:rPr lang="en-US" sz="900" b="1" dirty="0">
                <a:cs typeface="Times New Roman" panose="02020603050405020304" pitchFamily="18" charset="0"/>
              </a:rPr>
              <a:t>Affordable Online Consultations :</a:t>
            </a:r>
            <a:endParaRPr lang="en-US" sz="900" dirty="0">
              <a:cs typeface="Times New Roman" panose="02020603050405020304" pitchFamily="18" charset="0"/>
            </a:endParaRPr>
          </a:p>
          <a:p>
            <a:r>
              <a:rPr lang="en-US" sz="900" dirty="0">
                <a:cs typeface="Times New Roman" panose="02020603050405020304" pitchFamily="18" charset="0"/>
              </a:rPr>
              <a:t>        Connects users with certified doctors for virtual consultations at minimal fees, making</a:t>
            </a:r>
          </a:p>
          <a:p>
            <a:r>
              <a:rPr lang="en-US" sz="900" dirty="0">
                <a:cs typeface="Times New Roman" panose="02020603050405020304" pitchFamily="18" charset="0"/>
              </a:rPr>
              <a:t>        healthcare more accessible for low-income individuals</a:t>
            </a:r>
          </a:p>
          <a:p>
            <a:pPr marL="171450" indent="-171450">
              <a:buFont typeface="Arial" panose="020B0604020202020204" pitchFamily="34" charset="0"/>
              <a:buChar char="•"/>
            </a:pPr>
            <a:endParaRPr lang="en-US" sz="900" dirty="0">
              <a:cs typeface="Times New Roman" panose="02020603050405020304" pitchFamily="18" charset="0"/>
            </a:endParaRPr>
          </a:p>
          <a:p>
            <a:pPr marL="171450" indent="-171450">
              <a:buFont typeface="Arial" panose="020B0604020202020204" pitchFamily="34" charset="0"/>
              <a:buChar char="•"/>
            </a:pPr>
            <a:r>
              <a:rPr lang="en-US" sz="900" b="1" dirty="0">
                <a:cs typeface="Times New Roman" panose="02020603050405020304" pitchFamily="18" charset="0"/>
              </a:rPr>
              <a:t>Telemedicine services :</a:t>
            </a:r>
            <a:endParaRPr lang="en-US" sz="900" dirty="0">
              <a:cs typeface="Times New Roman" panose="02020603050405020304" pitchFamily="18" charset="0"/>
            </a:endParaRPr>
          </a:p>
          <a:p>
            <a:r>
              <a:rPr lang="en-US" sz="900" dirty="0">
                <a:cs typeface="Times New Roman" panose="02020603050405020304" pitchFamily="18" charset="0"/>
              </a:rPr>
              <a:t>        Affordable online consultations with certified doctors.</a:t>
            </a:r>
          </a:p>
          <a:p>
            <a:pPr marL="171450" indent="-171450">
              <a:buFont typeface="Arial" panose="020B0604020202020204" pitchFamily="34" charset="0"/>
              <a:buChar char="•"/>
            </a:pPr>
            <a:endParaRPr lang="en-US" sz="900" dirty="0">
              <a:cs typeface="Times New Roman" panose="02020603050405020304" pitchFamily="18" charset="0"/>
            </a:endParaRPr>
          </a:p>
          <a:p>
            <a:pPr marL="171450" indent="-171450">
              <a:buFont typeface="Arial" panose="020B0604020202020204" pitchFamily="34" charset="0"/>
              <a:buChar char="•"/>
            </a:pPr>
            <a:r>
              <a:rPr lang="en-US" sz="900" b="1" dirty="0">
                <a:cs typeface="Times New Roman" panose="02020603050405020304" pitchFamily="18" charset="0"/>
              </a:rPr>
              <a:t>Medicine guidance :</a:t>
            </a:r>
            <a:r>
              <a:rPr lang="en-US" sz="900" dirty="0">
                <a:cs typeface="Times New Roman" panose="02020603050405020304" pitchFamily="18" charset="0"/>
              </a:rPr>
              <a:t> </a:t>
            </a:r>
          </a:p>
          <a:p>
            <a:r>
              <a:rPr lang="en-US" sz="900" dirty="0">
                <a:cs typeface="Times New Roman" panose="02020603050405020304" pitchFamily="18" charset="0"/>
              </a:rPr>
              <a:t>        Educating users on cost-effective and prescription-based medicines.</a:t>
            </a:r>
          </a:p>
          <a:p>
            <a:endParaRPr lang="en-US" sz="900" dirty="0">
              <a:cs typeface="Times New Roman" panose="02020603050405020304" pitchFamily="18" charset="0"/>
            </a:endParaRPr>
          </a:p>
          <a:p>
            <a:pPr marL="171450" indent="-171450">
              <a:buFont typeface="Arial" panose="020B0604020202020204" pitchFamily="34" charset="0"/>
              <a:buChar char="•"/>
            </a:pPr>
            <a:r>
              <a:rPr lang="en-US" sz="900" b="1" dirty="0">
                <a:cs typeface="Times New Roman" panose="02020603050405020304" pitchFamily="18" charset="0"/>
              </a:rPr>
              <a:t>Traditional healthcare integration :</a:t>
            </a:r>
            <a:r>
              <a:rPr lang="en-US" sz="900" dirty="0">
                <a:cs typeface="Times New Roman" panose="02020603050405020304" pitchFamily="18" charset="0"/>
              </a:rPr>
              <a:t> </a:t>
            </a:r>
          </a:p>
          <a:p>
            <a:r>
              <a:rPr lang="en-US" sz="900" dirty="0">
                <a:cs typeface="Times New Roman" panose="02020603050405020304" pitchFamily="18" charset="0"/>
              </a:rPr>
              <a:t>        Providing home remedies and Ayurvedic treatments while promoting professional</a:t>
            </a:r>
          </a:p>
          <a:p>
            <a:r>
              <a:rPr lang="en-US" sz="900" dirty="0">
                <a:cs typeface="Times New Roman" panose="02020603050405020304" pitchFamily="18" charset="0"/>
              </a:rPr>
              <a:t>        medical guidance.</a:t>
            </a:r>
          </a:p>
          <a:p>
            <a:endParaRPr lang="en-US" sz="900" dirty="0">
              <a:cs typeface="Times New Roman" panose="02020603050405020304" pitchFamily="18" charset="0"/>
            </a:endParaRPr>
          </a:p>
          <a:p>
            <a:pPr marL="171450" indent="-171450">
              <a:buFont typeface="Arial" panose="020B0604020202020204" pitchFamily="34" charset="0"/>
              <a:buChar char="•"/>
            </a:pPr>
            <a:r>
              <a:rPr lang="en-US" sz="900" b="1" dirty="0">
                <a:cs typeface="Times New Roman" panose="02020603050405020304" pitchFamily="18" charset="0"/>
              </a:rPr>
              <a:t>Emergency assistance :</a:t>
            </a:r>
            <a:r>
              <a:rPr lang="en-US" sz="900" dirty="0">
                <a:cs typeface="Times New Roman" panose="02020603050405020304" pitchFamily="18" charset="0"/>
              </a:rPr>
              <a:t> </a:t>
            </a:r>
          </a:p>
          <a:p>
            <a:r>
              <a:rPr lang="en-US" sz="900" dirty="0">
                <a:cs typeface="Times New Roman" panose="02020603050405020304" pitchFamily="18" charset="0"/>
              </a:rPr>
              <a:t>        Step-by-step first aid guidance for handling medical crises before professional help</a:t>
            </a:r>
          </a:p>
          <a:p>
            <a:r>
              <a:rPr lang="en-US" sz="900" dirty="0">
                <a:cs typeface="Times New Roman" panose="02020603050405020304" pitchFamily="18" charset="0"/>
              </a:rPr>
              <a:t>        arrives</a:t>
            </a:r>
            <a:r>
              <a:rPr lang="en-US" sz="800" dirty="0">
                <a:cs typeface="Times New Roman" panose="02020603050405020304" pitchFamily="18" charset="0"/>
              </a:rPr>
              <a:t> </a:t>
            </a:r>
            <a:r>
              <a:rPr lang="en-US" sz="900" dirty="0">
                <a:cs typeface="Times New Roman" panose="02020603050405020304" pitchFamily="18" charset="0"/>
              </a:rPr>
              <a:t>encouraging users to follow full prescriptions for long-term recovery</a:t>
            </a:r>
            <a:r>
              <a:rPr lang="en-US" sz="1000" dirty="0">
                <a:cs typeface="Times New Roman" panose="02020603050405020304" pitchFamily="18" charset="0"/>
              </a:rPr>
              <a:t>.</a:t>
            </a:r>
            <a:endParaRPr lang="en-US" sz="900" dirty="0">
              <a:cs typeface="Times New Roman" panose="02020603050405020304" pitchFamily="18" charset="0"/>
            </a:endParaRPr>
          </a:p>
        </p:txBody>
      </p:sp>
      <p:sp>
        <p:nvSpPr>
          <p:cNvPr id="12" name="TextBox 12"/>
          <p:cNvSpPr txBox="1"/>
          <p:nvPr/>
        </p:nvSpPr>
        <p:spPr>
          <a:xfrm>
            <a:off x="2159" y="3378201"/>
            <a:ext cx="4607941" cy="96373"/>
          </a:xfrm>
          <a:prstGeom prst="rect">
            <a:avLst/>
          </a:prstGeom>
        </p:spPr>
        <p:txBody>
          <a:bodyPr wrap="square" lIns="0" tIns="0" rIns="0" bIns="0" rtlCol="0" anchor="t">
            <a:spAutoFit/>
          </a:bodyPr>
          <a:lstStyle/>
          <a:p>
            <a:pPr>
              <a:lnSpc>
                <a:spcPts val="836"/>
              </a:lnSpc>
            </a:pPr>
            <a:r>
              <a:rPr lang="en-US" sz="597" spc="-5" dirty="0">
                <a:solidFill>
                  <a:srgbClr val="F2F2F2"/>
                </a:solidFill>
                <a:latin typeface="IBM Plex Sans"/>
                <a:ea typeface="IBM Plex Sans"/>
                <a:cs typeface="IBM Plex Sans"/>
                <a:sym typeface="IBM Plex Sans"/>
              </a:rPr>
              <a:t>                           Bhavya Rattan</a:t>
            </a:r>
            <a:r>
              <a:rPr lang="en-US" sz="597" spc="-5" dirty="0">
                <a:solidFill>
                  <a:srgbClr val="8F0000"/>
                </a:solidFill>
                <a:latin typeface="IBM Plex Sans"/>
                <a:ea typeface="IBM Plex Sans"/>
                <a:cs typeface="IBM Plex Sans"/>
                <a:sym typeface="IBM Plex Sans"/>
              </a:rPr>
              <a:t>                                                                    Rural Medico                                    ENSI152                                             3/10</a:t>
            </a:r>
            <a:endParaRPr lang="en-US" sz="597" spc="-5" dirty="0">
              <a:solidFill>
                <a:srgbClr val="8F0000"/>
              </a:solidFill>
              <a:latin typeface="IBM Plex Sans"/>
              <a:ea typeface="IBM Plex Sans"/>
              <a:cs typeface="IBM Plex Sans"/>
              <a:sym typeface="IBM Plex Sans"/>
              <a:hlinkClick r:id="" action="ppaction://noactio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noChangeAspect="1"/>
          </p:cNvGrpSpPr>
          <p:nvPr/>
        </p:nvGrpSpPr>
        <p:grpSpPr>
          <a:xfrm>
            <a:off x="-63503" y="-67999"/>
            <a:ext cx="4734944" cy="617172"/>
            <a:chOff x="0" y="0"/>
            <a:chExt cx="4734941" cy="617169"/>
          </a:xfrm>
        </p:grpSpPr>
        <p:sp>
          <p:nvSpPr>
            <p:cNvPr id="5" name="Freeform 5"/>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IN"/>
            </a:p>
          </p:txBody>
        </p:sp>
        <p:sp>
          <p:nvSpPr>
            <p:cNvPr id="6" name="Freeform 6"/>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IN"/>
            </a:p>
          </p:txBody>
        </p:sp>
        <p:sp>
          <p:nvSpPr>
            <p:cNvPr id="7" name="Freeform 7"/>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IN"/>
            </a:p>
          </p:txBody>
        </p:sp>
      </p:grpSp>
      <p:sp>
        <p:nvSpPr>
          <p:cNvPr id="8" name="Freeform 8"/>
          <p:cNvSpPr/>
          <p:nvPr/>
        </p:nvSpPr>
        <p:spPr>
          <a:xfrm>
            <a:off x="0" y="3174997"/>
            <a:ext cx="4737097" cy="355597"/>
          </a:xfrm>
          <a:custGeom>
            <a:avLst/>
            <a:gdLst/>
            <a:ahLst/>
            <a:cxnLst/>
            <a:rect l="l" t="t" r="r" b="b"/>
            <a:pathLst>
              <a:path w="4737097" h="355597">
                <a:moveTo>
                  <a:pt x="0" y="0"/>
                </a:moveTo>
                <a:lnTo>
                  <a:pt x="4737097" y="0"/>
                </a:lnTo>
                <a:lnTo>
                  <a:pt x="4737097" y="355597"/>
                </a:lnTo>
                <a:lnTo>
                  <a:pt x="0" y="355597"/>
                </a:lnTo>
                <a:lnTo>
                  <a:pt x="0" y="0"/>
                </a:lnTo>
                <a:close/>
              </a:path>
            </a:pathLst>
          </a:custGeom>
          <a:blipFill>
            <a:blip r:embed="rId2"/>
            <a:stretch>
              <a:fillRect/>
            </a:stretch>
          </a:blipFill>
        </p:spPr>
        <p:txBody>
          <a:bodyPr/>
          <a:lstStyle/>
          <a:p>
            <a:endParaRPr lang="en-IN"/>
          </a:p>
        </p:txBody>
      </p:sp>
      <p:sp>
        <p:nvSpPr>
          <p:cNvPr id="9" name="TextBox 9"/>
          <p:cNvSpPr txBox="1"/>
          <p:nvPr/>
        </p:nvSpPr>
        <p:spPr>
          <a:xfrm>
            <a:off x="108004" y="164325"/>
            <a:ext cx="1474460" cy="268672"/>
          </a:xfrm>
          <a:prstGeom prst="rect">
            <a:avLst/>
          </a:prstGeom>
        </p:spPr>
        <p:txBody>
          <a:bodyPr lIns="0" tIns="0" rIns="0" bIns="0" rtlCol="0" anchor="t">
            <a:spAutoFit/>
          </a:bodyPr>
          <a:lstStyle/>
          <a:p>
            <a:pPr algn="l">
              <a:lnSpc>
                <a:spcPts val="2008"/>
              </a:lnSpc>
            </a:pPr>
            <a:r>
              <a:rPr lang="en-US" sz="1434" spc="-15">
                <a:solidFill>
                  <a:srgbClr val="CC0000"/>
                </a:solidFill>
                <a:latin typeface="IBM Plex Sans Condensed"/>
                <a:ea typeface="IBM Plex Sans Condensed"/>
                <a:cs typeface="IBM Plex Sans Condensed"/>
                <a:sym typeface="IBM Plex Sans Condensed"/>
              </a:rPr>
              <a:t>Problem</a:t>
            </a:r>
            <a:r>
              <a:rPr lang="en-US" sz="1434" spc="-15">
                <a:solidFill>
                  <a:srgbClr val="000000"/>
                </a:solidFill>
                <a:latin typeface="IBM Plex Sans Condensed"/>
                <a:ea typeface="IBM Plex Sans Condensed"/>
                <a:cs typeface="IBM Plex Sans Condensed"/>
                <a:sym typeface="IBM Plex Sans Condensed"/>
              </a:rPr>
              <a:t> </a:t>
            </a:r>
            <a:r>
              <a:rPr lang="en-US" sz="1434" spc="-15">
                <a:solidFill>
                  <a:srgbClr val="CC0000"/>
                </a:solidFill>
                <a:latin typeface="IBM Plex Sans Condensed"/>
                <a:ea typeface="IBM Plex Sans Condensed"/>
                <a:cs typeface="IBM Plex Sans Condensed"/>
                <a:sym typeface="IBM Plex Sans Condensed"/>
              </a:rPr>
              <a:t>Statement</a:t>
            </a:r>
          </a:p>
        </p:txBody>
      </p:sp>
      <p:sp>
        <p:nvSpPr>
          <p:cNvPr id="11" name="TextBox 11"/>
          <p:cNvSpPr txBox="1"/>
          <p:nvPr/>
        </p:nvSpPr>
        <p:spPr>
          <a:xfrm>
            <a:off x="171451" y="1347274"/>
            <a:ext cx="4025990" cy="615553"/>
          </a:xfrm>
          <a:prstGeom prst="rect">
            <a:avLst/>
          </a:prstGeom>
        </p:spPr>
        <p:txBody>
          <a:bodyPr wrap="square" lIns="0" tIns="0" rIns="0" bIns="0" rtlCol="0" anchor="t">
            <a:spAutoFit/>
          </a:bodyPr>
          <a:lstStyle/>
          <a:p>
            <a:endParaRPr lang="en-US" sz="1000" dirty="0"/>
          </a:p>
          <a:p>
            <a:endParaRPr lang="en-US" sz="1000" dirty="0"/>
          </a:p>
          <a:p>
            <a:endParaRPr lang="en-US" sz="1000" dirty="0"/>
          </a:p>
          <a:p>
            <a:endParaRPr lang="en-US" sz="1000" dirty="0"/>
          </a:p>
        </p:txBody>
      </p:sp>
      <p:sp>
        <p:nvSpPr>
          <p:cNvPr id="12" name="TextBox 12"/>
          <p:cNvSpPr txBox="1"/>
          <p:nvPr/>
        </p:nvSpPr>
        <p:spPr>
          <a:xfrm>
            <a:off x="46544" y="3348319"/>
            <a:ext cx="4514850" cy="96373"/>
          </a:xfrm>
          <a:prstGeom prst="rect">
            <a:avLst/>
          </a:prstGeom>
        </p:spPr>
        <p:txBody>
          <a:bodyPr wrap="square" lIns="0" tIns="0" rIns="0" bIns="0" rtlCol="0" anchor="t">
            <a:spAutoFit/>
          </a:bodyPr>
          <a:lstStyle/>
          <a:p>
            <a:pPr>
              <a:lnSpc>
                <a:spcPts val="836"/>
              </a:lnSpc>
            </a:pPr>
            <a:r>
              <a:rPr lang="en-US" sz="597" spc="-5" dirty="0">
                <a:solidFill>
                  <a:srgbClr val="F2F2F2"/>
                </a:solidFill>
                <a:latin typeface="IBM Plex Sans"/>
                <a:ea typeface="IBM Plex Sans"/>
                <a:cs typeface="IBM Plex Sans"/>
                <a:sym typeface="IBM Plex Sans"/>
              </a:rPr>
              <a:t>                       Bhavya Rattan</a:t>
            </a:r>
            <a:r>
              <a:rPr lang="en-US" sz="597" spc="-5" dirty="0">
                <a:solidFill>
                  <a:srgbClr val="8F0000"/>
                </a:solidFill>
                <a:latin typeface="IBM Plex Sans"/>
                <a:ea typeface="IBM Plex Sans"/>
                <a:cs typeface="IBM Plex Sans"/>
                <a:sym typeface="IBM Plex Sans"/>
              </a:rPr>
              <a:t>                                                                        Rural Medico                                 ENSI152                                             4/10</a:t>
            </a:r>
            <a:endParaRPr lang="en-US" sz="597" spc="-5" dirty="0">
              <a:solidFill>
                <a:srgbClr val="8F0000"/>
              </a:solidFill>
              <a:latin typeface="IBM Plex Sans"/>
              <a:ea typeface="IBM Plex Sans"/>
              <a:cs typeface="IBM Plex Sans"/>
              <a:sym typeface="IBM Plex Sans"/>
              <a:hlinkClick r:id="" action="ppaction://noaction"/>
            </a:endParaRPr>
          </a:p>
        </p:txBody>
      </p:sp>
      <p:sp>
        <p:nvSpPr>
          <p:cNvPr id="14" name="Rectangle 1">
            <a:extLst>
              <a:ext uri="{FF2B5EF4-FFF2-40B4-BE49-F238E27FC236}">
                <a16:creationId xmlns:a16="http://schemas.microsoft.com/office/drawing/2014/main" id="{F1351E95-EB81-4EE4-9A8B-E4396D497B2E}"/>
              </a:ext>
            </a:extLst>
          </p:cNvPr>
          <p:cNvSpPr>
            <a:spLocks noChangeArrowheads="1"/>
          </p:cNvSpPr>
          <p:nvPr/>
        </p:nvSpPr>
        <p:spPr bwMode="auto">
          <a:xfrm>
            <a:off x="108004" y="543845"/>
            <a:ext cx="445731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sz="1100" b="0" i="0" dirty="0">
                <a:solidFill>
                  <a:srgbClr val="000000"/>
                </a:solidFill>
                <a:effectLst/>
              </a:rPr>
              <a:t>The health needs of rural communities remain limited because they experience insufficient access to top-quality medical care because of distance factors, monetary barriers and few available health institutions. People often depend on untested home cures and long-distance medical journeys which causes their healthcare needs to be delayed until their conditions become worse.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r>
              <a:rPr lang="en-US" sz="1100" b="1" dirty="0"/>
              <a:t>Main problems:-</a:t>
            </a:r>
          </a:p>
          <a:p>
            <a:endParaRPr lang="en-US" sz="1100" b="1" dirty="0"/>
          </a:p>
          <a:p>
            <a:pPr marL="171450" indent="-171450">
              <a:buFont typeface="Arial" panose="020B0604020202020204" pitchFamily="34" charset="0"/>
              <a:buChar char="•"/>
            </a:pPr>
            <a:r>
              <a:rPr lang="en-US" sz="1100" dirty="0"/>
              <a:t>Limited medical facilities </a:t>
            </a:r>
          </a:p>
          <a:p>
            <a:pPr marL="171450" indent="-171450">
              <a:buFont typeface="Arial" panose="020B0604020202020204" pitchFamily="34" charset="0"/>
              <a:buChar char="•"/>
            </a:pPr>
            <a:r>
              <a:rPr lang="en-US" sz="1100" dirty="0"/>
              <a:t>Financial constraints </a:t>
            </a:r>
          </a:p>
          <a:p>
            <a:pPr marL="171450" indent="-171450">
              <a:buFont typeface="Arial" panose="020B0604020202020204" pitchFamily="34" charset="0"/>
              <a:buChar char="•"/>
            </a:pPr>
            <a:r>
              <a:rPr lang="en-US" sz="1100" dirty="0"/>
              <a:t>Travel difficulties </a:t>
            </a:r>
          </a:p>
          <a:p>
            <a:pPr marL="171450" indent="-171450">
              <a:buFont typeface="Arial" panose="020B0604020202020204" pitchFamily="34" charset="0"/>
              <a:buChar char="•"/>
            </a:pPr>
            <a:r>
              <a:rPr lang="en-US" sz="1100" dirty="0"/>
              <a:t>Health awareness issues</a:t>
            </a:r>
          </a:p>
          <a:p>
            <a:pPr marL="171450" indent="-171450">
              <a:buFont typeface="Arial" panose="020B0604020202020204" pitchFamily="34" charset="0"/>
              <a:buChar char="•"/>
            </a:pPr>
            <a:r>
              <a:rPr lang="en-US" sz="1100" dirty="0"/>
              <a:t>Reliance on unverified treatments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a:grpSpLocks noChangeAspect="1"/>
          </p:cNvGrpSpPr>
          <p:nvPr/>
        </p:nvGrpSpPr>
        <p:grpSpPr>
          <a:xfrm>
            <a:off x="-63503" y="-63446"/>
            <a:ext cx="4734944" cy="617172"/>
            <a:chOff x="0" y="0"/>
            <a:chExt cx="4734941" cy="617169"/>
          </a:xfrm>
        </p:grpSpPr>
        <p:sp>
          <p:nvSpPr>
            <p:cNvPr id="4" name="Freeform 4"/>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IN"/>
            </a:p>
          </p:txBody>
        </p:sp>
        <p:sp>
          <p:nvSpPr>
            <p:cNvPr id="5" name="Freeform 5"/>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IN"/>
            </a:p>
          </p:txBody>
        </p:sp>
        <p:sp>
          <p:nvSpPr>
            <p:cNvPr id="6" name="Freeform 6"/>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IN"/>
            </a:p>
          </p:txBody>
        </p:sp>
      </p:grpSp>
      <p:sp>
        <p:nvSpPr>
          <p:cNvPr id="7" name="Freeform 7"/>
          <p:cNvSpPr/>
          <p:nvPr/>
        </p:nvSpPr>
        <p:spPr>
          <a:xfrm>
            <a:off x="0" y="3174997"/>
            <a:ext cx="4737097" cy="355597"/>
          </a:xfrm>
          <a:custGeom>
            <a:avLst/>
            <a:gdLst/>
            <a:ahLst/>
            <a:cxnLst/>
            <a:rect l="l" t="t" r="r" b="b"/>
            <a:pathLst>
              <a:path w="4737097" h="355597">
                <a:moveTo>
                  <a:pt x="0" y="0"/>
                </a:moveTo>
                <a:lnTo>
                  <a:pt x="4737097" y="0"/>
                </a:lnTo>
                <a:lnTo>
                  <a:pt x="4737097" y="355597"/>
                </a:lnTo>
                <a:lnTo>
                  <a:pt x="0" y="355597"/>
                </a:lnTo>
                <a:lnTo>
                  <a:pt x="0" y="0"/>
                </a:lnTo>
                <a:close/>
              </a:path>
            </a:pathLst>
          </a:custGeom>
          <a:blipFill>
            <a:blip r:embed="rId2"/>
            <a:stretch>
              <a:fillRect/>
            </a:stretch>
          </a:blipFill>
        </p:spPr>
        <p:txBody>
          <a:bodyPr/>
          <a:lstStyle/>
          <a:p>
            <a:endParaRPr lang="en-IN"/>
          </a:p>
        </p:txBody>
      </p:sp>
      <p:sp>
        <p:nvSpPr>
          <p:cNvPr id="8" name="TextBox 8"/>
          <p:cNvSpPr txBox="1"/>
          <p:nvPr/>
        </p:nvSpPr>
        <p:spPr>
          <a:xfrm>
            <a:off x="108004" y="164325"/>
            <a:ext cx="986447" cy="239040"/>
          </a:xfrm>
          <a:prstGeom prst="rect">
            <a:avLst/>
          </a:prstGeom>
        </p:spPr>
        <p:txBody>
          <a:bodyPr lIns="0" tIns="0" rIns="0" bIns="0" rtlCol="0" anchor="t">
            <a:spAutoFit/>
          </a:bodyPr>
          <a:lstStyle/>
          <a:p>
            <a:pPr algn="l">
              <a:lnSpc>
                <a:spcPts val="2008"/>
              </a:lnSpc>
            </a:pPr>
            <a:r>
              <a:rPr lang="en-US" sz="1434" spc="-15" dirty="0">
                <a:solidFill>
                  <a:srgbClr val="CC0000"/>
                </a:solidFill>
                <a:latin typeface="IBM Plex Sans Condensed"/>
                <a:ea typeface="IBM Plex Sans Condensed"/>
                <a:cs typeface="IBM Plex Sans Condensed"/>
                <a:sym typeface="IBM Plex Sans Condensed"/>
              </a:rPr>
              <a:t>Methodology</a:t>
            </a:r>
          </a:p>
        </p:txBody>
      </p:sp>
      <p:sp>
        <p:nvSpPr>
          <p:cNvPr id="10" name="TextBox 10"/>
          <p:cNvSpPr txBox="1"/>
          <p:nvPr/>
        </p:nvSpPr>
        <p:spPr>
          <a:xfrm>
            <a:off x="154877" y="3357973"/>
            <a:ext cx="4514850" cy="96373"/>
          </a:xfrm>
          <a:prstGeom prst="rect">
            <a:avLst/>
          </a:prstGeom>
        </p:spPr>
        <p:txBody>
          <a:bodyPr wrap="square" lIns="0" tIns="0" rIns="0" bIns="0" rtlCol="0" anchor="t">
            <a:spAutoFit/>
          </a:bodyPr>
          <a:lstStyle/>
          <a:p>
            <a:pPr>
              <a:lnSpc>
                <a:spcPts val="836"/>
              </a:lnSpc>
            </a:pPr>
            <a:r>
              <a:rPr lang="en-US" sz="597" spc="-5" dirty="0">
                <a:solidFill>
                  <a:srgbClr val="F2F2F2"/>
                </a:solidFill>
                <a:latin typeface="IBM Plex Sans"/>
                <a:ea typeface="IBM Plex Sans"/>
                <a:cs typeface="IBM Plex Sans"/>
                <a:sym typeface="IBM Plex Sans"/>
              </a:rPr>
              <a:t>                   Bhavya Rattan</a:t>
            </a:r>
            <a:r>
              <a:rPr lang="en-US" sz="597" spc="-5" dirty="0">
                <a:solidFill>
                  <a:srgbClr val="8F0000"/>
                </a:solidFill>
                <a:latin typeface="IBM Plex Sans"/>
                <a:ea typeface="IBM Plex Sans"/>
                <a:cs typeface="IBM Plex Sans"/>
                <a:sym typeface="IBM Plex Sans"/>
              </a:rPr>
              <a:t>                                                                   Rural Medico                                    ENSI152                                             5/10</a:t>
            </a:r>
            <a:endParaRPr lang="en-US" sz="597" spc="-5" dirty="0">
              <a:solidFill>
                <a:srgbClr val="8F0000"/>
              </a:solidFill>
              <a:latin typeface="IBM Plex Sans"/>
              <a:ea typeface="IBM Plex Sans"/>
              <a:cs typeface="IBM Plex Sans"/>
              <a:sym typeface="IBM Plex Sans"/>
              <a:hlinkClick r:id="" action="ppaction://noaction"/>
            </a:endParaRPr>
          </a:p>
        </p:txBody>
      </p:sp>
      <p:sp>
        <p:nvSpPr>
          <p:cNvPr id="11" name="TextBox 11"/>
          <p:cNvSpPr txBox="1"/>
          <p:nvPr/>
        </p:nvSpPr>
        <p:spPr>
          <a:xfrm>
            <a:off x="108004" y="403365"/>
            <a:ext cx="4419600" cy="2893100"/>
          </a:xfrm>
          <a:prstGeom prst="rect">
            <a:avLst/>
          </a:prstGeom>
        </p:spPr>
        <p:txBody>
          <a:bodyPr wrap="square" lIns="0" tIns="0" rIns="0" bIns="0" rtlCol="0" anchor="t">
            <a:spAutoFit/>
          </a:bodyPr>
          <a:lstStyle/>
          <a:p>
            <a:endParaRPr lang="en-US" sz="800" spc="1" dirty="0">
              <a:solidFill>
                <a:srgbClr val="000000"/>
              </a:solidFill>
              <a:latin typeface="IBM Plex Sans Condensed"/>
              <a:ea typeface="IBM Plex Sans Condensed"/>
              <a:cs typeface="IBM Plex Sans Condensed"/>
              <a:sym typeface="IBM Plex Sans Condensed"/>
            </a:endParaRPr>
          </a:p>
          <a:p>
            <a:pPr marL="228600" indent="-228600">
              <a:buAutoNum type="arabicPeriod"/>
            </a:pPr>
            <a:r>
              <a:rPr lang="en-US" sz="900" b="1" spc="1" dirty="0">
                <a:solidFill>
                  <a:srgbClr val="000000"/>
                </a:solidFill>
                <a:ea typeface="IBM Plex Sans Condensed"/>
                <a:cs typeface="IBM Plex Sans Condensed"/>
                <a:sym typeface="IBM Plex Sans Condensed"/>
              </a:rPr>
              <a:t>Problem Analysis –</a:t>
            </a:r>
          </a:p>
          <a:p>
            <a:r>
              <a:rPr lang="en-US" sz="900" b="1" spc="1" dirty="0">
                <a:solidFill>
                  <a:srgbClr val="000000"/>
                </a:solidFill>
                <a:ea typeface="IBM Plex Sans Condensed"/>
                <a:cs typeface="IBM Plex Sans Condensed"/>
                <a:sym typeface="IBM Plex Sans Condensed"/>
              </a:rPr>
              <a:t>           </a:t>
            </a:r>
            <a:r>
              <a:rPr lang="en-US" sz="900" spc="1" dirty="0">
                <a:solidFill>
                  <a:srgbClr val="000000"/>
                </a:solidFill>
                <a:ea typeface="IBM Plex Sans Condensed"/>
                <a:cs typeface="IBM Plex Sans Condensed"/>
                <a:sym typeface="IBM Plex Sans Condensed"/>
              </a:rPr>
              <a:t>Survey rural communities to identify healthcare challenges and needs.</a:t>
            </a:r>
          </a:p>
          <a:p>
            <a:endParaRPr lang="en-US" sz="900" spc="1" dirty="0">
              <a:solidFill>
                <a:srgbClr val="000000"/>
              </a:solidFill>
              <a:ea typeface="IBM Plex Sans Condensed"/>
              <a:cs typeface="IBM Plex Sans Condensed"/>
              <a:sym typeface="IBM Plex Sans Condensed"/>
            </a:endParaRPr>
          </a:p>
          <a:p>
            <a:pPr marL="228600" indent="-228600">
              <a:buAutoNum type="arabicPeriod" startAt="2"/>
            </a:pPr>
            <a:r>
              <a:rPr lang="en-US" sz="900" b="1" spc="1" dirty="0">
                <a:solidFill>
                  <a:srgbClr val="000000"/>
                </a:solidFill>
                <a:ea typeface="IBM Plex Sans Condensed"/>
                <a:cs typeface="IBM Plex Sans Condensed"/>
                <a:sym typeface="IBM Plex Sans Condensed"/>
              </a:rPr>
              <a:t>Requirement Gathering – </a:t>
            </a:r>
          </a:p>
          <a:p>
            <a:r>
              <a:rPr lang="en-US" sz="900" b="1" spc="1" dirty="0">
                <a:solidFill>
                  <a:srgbClr val="000000"/>
                </a:solidFill>
                <a:ea typeface="IBM Plex Sans Condensed"/>
                <a:cs typeface="IBM Plex Sans Condensed"/>
                <a:sym typeface="IBM Plex Sans Condensed"/>
              </a:rPr>
              <a:t>           </a:t>
            </a:r>
            <a:r>
              <a:rPr lang="en-US" sz="900" spc="1" dirty="0">
                <a:solidFill>
                  <a:srgbClr val="000000"/>
                </a:solidFill>
                <a:ea typeface="IBM Plex Sans Condensed"/>
                <a:cs typeface="IBM Plex Sans Condensed"/>
                <a:sym typeface="IBM Plex Sans Condensed"/>
              </a:rPr>
              <a:t>Define essential features like consultations, home remedies, and educational content.</a:t>
            </a:r>
          </a:p>
          <a:p>
            <a:endParaRPr lang="en-US" sz="900" spc="1" dirty="0">
              <a:solidFill>
                <a:srgbClr val="000000"/>
              </a:solidFill>
              <a:ea typeface="IBM Plex Sans Condensed"/>
              <a:cs typeface="IBM Plex Sans Condensed"/>
              <a:sym typeface="IBM Plex Sans Condensed"/>
            </a:endParaRPr>
          </a:p>
          <a:p>
            <a:r>
              <a:rPr lang="en-US" sz="900" b="1" spc="1" dirty="0">
                <a:solidFill>
                  <a:srgbClr val="000000"/>
                </a:solidFill>
                <a:ea typeface="IBM Plex Sans Condensed"/>
                <a:cs typeface="IBM Plex Sans Condensed"/>
                <a:sym typeface="IBM Plex Sans Condensed"/>
              </a:rPr>
              <a:t>3.     Design and Development –</a:t>
            </a:r>
          </a:p>
          <a:p>
            <a:r>
              <a:rPr lang="en-US" sz="900" b="1" spc="1" dirty="0">
                <a:solidFill>
                  <a:srgbClr val="000000"/>
                </a:solidFill>
                <a:ea typeface="IBM Plex Sans Condensed"/>
                <a:cs typeface="IBM Plex Sans Condensed"/>
                <a:sym typeface="IBM Plex Sans Condensed"/>
              </a:rPr>
              <a:t>           </a:t>
            </a:r>
            <a:r>
              <a:rPr lang="en-US" sz="900" spc="1" dirty="0">
                <a:solidFill>
                  <a:srgbClr val="000000"/>
                </a:solidFill>
                <a:ea typeface="IBM Plex Sans Condensed"/>
                <a:cs typeface="IBM Plex Sans Condensed"/>
                <a:sym typeface="IBM Plex Sans Condensed"/>
              </a:rPr>
              <a:t>Create a user-friendly  interface and backend for secure consultations.</a:t>
            </a:r>
          </a:p>
          <a:p>
            <a:endParaRPr lang="en-US" sz="900" spc="1" dirty="0">
              <a:solidFill>
                <a:srgbClr val="000000"/>
              </a:solidFill>
              <a:ea typeface="IBM Plex Sans Condensed"/>
              <a:cs typeface="IBM Plex Sans Condensed"/>
              <a:sym typeface="IBM Plex Sans Condensed"/>
            </a:endParaRPr>
          </a:p>
          <a:p>
            <a:r>
              <a:rPr lang="en-US" sz="900" b="1" spc="1" dirty="0">
                <a:solidFill>
                  <a:srgbClr val="000000"/>
                </a:solidFill>
                <a:ea typeface="IBM Plex Sans Condensed"/>
                <a:cs typeface="IBM Plex Sans Condensed"/>
                <a:sym typeface="IBM Plex Sans Condensed"/>
              </a:rPr>
              <a:t>4.     Content Creation – </a:t>
            </a:r>
          </a:p>
          <a:p>
            <a:r>
              <a:rPr lang="en-US" sz="900" spc="1" dirty="0">
                <a:solidFill>
                  <a:srgbClr val="000000"/>
                </a:solidFill>
                <a:ea typeface="IBM Plex Sans Condensed"/>
                <a:cs typeface="IBM Plex Sans Condensed"/>
                <a:sym typeface="IBM Plex Sans Condensed"/>
              </a:rPr>
              <a:t>           Develop reliable health content in regional languages with expert input.</a:t>
            </a:r>
          </a:p>
          <a:p>
            <a:endParaRPr lang="en-US" sz="900" spc="1" dirty="0">
              <a:solidFill>
                <a:srgbClr val="000000"/>
              </a:solidFill>
              <a:ea typeface="IBM Plex Sans Condensed"/>
              <a:cs typeface="IBM Plex Sans Condensed"/>
              <a:sym typeface="IBM Plex Sans Condensed"/>
            </a:endParaRPr>
          </a:p>
          <a:p>
            <a:r>
              <a:rPr lang="en-US" sz="900" b="1" spc="1" dirty="0">
                <a:solidFill>
                  <a:srgbClr val="000000"/>
                </a:solidFill>
                <a:ea typeface="IBM Plex Sans Condensed"/>
                <a:cs typeface="IBM Plex Sans Condensed"/>
                <a:sym typeface="IBM Plex Sans Condensed"/>
              </a:rPr>
              <a:t>5.     Testing – </a:t>
            </a:r>
          </a:p>
          <a:p>
            <a:r>
              <a:rPr lang="en-US" sz="900" spc="1" dirty="0">
                <a:solidFill>
                  <a:srgbClr val="000000"/>
                </a:solidFill>
                <a:ea typeface="IBM Plex Sans Condensed"/>
                <a:cs typeface="IBM Plex Sans Condensed"/>
                <a:sym typeface="IBM Plex Sans Condensed"/>
              </a:rPr>
              <a:t>           Conduct functional, usability, and performance testing in rural areas.</a:t>
            </a:r>
          </a:p>
          <a:p>
            <a:endParaRPr lang="en-US" sz="900" spc="1" dirty="0">
              <a:solidFill>
                <a:srgbClr val="000000"/>
              </a:solidFill>
              <a:ea typeface="IBM Plex Sans Condensed"/>
              <a:cs typeface="IBM Plex Sans Condensed"/>
              <a:sym typeface="IBM Plex Sans Condensed"/>
            </a:endParaRPr>
          </a:p>
          <a:p>
            <a:r>
              <a:rPr lang="en-US" sz="900" b="1" spc="1" dirty="0">
                <a:solidFill>
                  <a:srgbClr val="000000"/>
                </a:solidFill>
                <a:ea typeface="IBM Plex Sans Condensed"/>
                <a:cs typeface="IBM Plex Sans Condensed"/>
                <a:sym typeface="IBM Plex Sans Condensed"/>
              </a:rPr>
              <a:t>6.     Deployment – </a:t>
            </a:r>
          </a:p>
          <a:p>
            <a:r>
              <a:rPr lang="en-US" sz="900" spc="1" dirty="0">
                <a:solidFill>
                  <a:srgbClr val="000000"/>
                </a:solidFill>
                <a:ea typeface="IBM Plex Sans Condensed"/>
                <a:cs typeface="IBM Plex Sans Condensed"/>
                <a:sym typeface="IBM Plex Sans Condensed"/>
              </a:rPr>
              <a:t>           Gather feedback and make adjustments.</a:t>
            </a:r>
          </a:p>
          <a:p>
            <a:endParaRPr lang="en-US" sz="900" spc="1" dirty="0">
              <a:solidFill>
                <a:srgbClr val="000000"/>
              </a:solidFill>
              <a:ea typeface="IBM Plex Sans Condensed"/>
              <a:cs typeface="IBM Plex Sans Condensed"/>
              <a:sym typeface="IBM Plex Sans Condensed"/>
            </a:endParaRPr>
          </a:p>
          <a:p>
            <a:r>
              <a:rPr lang="en-US" sz="900" b="1" spc="1" dirty="0">
                <a:solidFill>
                  <a:srgbClr val="000000"/>
                </a:solidFill>
                <a:ea typeface="IBM Plex Sans Condensed"/>
                <a:cs typeface="IBM Plex Sans Condensed"/>
                <a:sym typeface="IBM Plex Sans Condensed"/>
              </a:rPr>
              <a:t>7.    Maintenance and Updates – </a:t>
            </a:r>
          </a:p>
          <a:p>
            <a:r>
              <a:rPr lang="en-US" sz="900" spc="1" dirty="0">
                <a:solidFill>
                  <a:srgbClr val="000000"/>
                </a:solidFill>
                <a:ea typeface="IBM Plex Sans Condensed"/>
                <a:cs typeface="IBM Plex Sans Condensed"/>
                <a:sym typeface="IBM Plex Sans Condensed"/>
              </a:rPr>
              <a:t>           Regularly update the website based on feedback and new health trends.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a:grpSpLocks noChangeAspect="1"/>
          </p:cNvGrpSpPr>
          <p:nvPr/>
        </p:nvGrpSpPr>
        <p:grpSpPr>
          <a:xfrm>
            <a:off x="-63503" y="-63446"/>
            <a:ext cx="4734944" cy="617172"/>
            <a:chOff x="0" y="0"/>
            <a:chExt cx="4734941" cy="617169"/>
          </a:xfrm>
        </p:grpSpPr>
        <p:sp>
          <p:nvSpPr>
            <p:cNvPr id="6" name="Freeform 6"/>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IN"/>
            </a:p>
          </p:txBody>
        </p:sp>
        <p:sp>
          <p:nvSpPr>
            <p:cNvPr id="7" name="Freeform 7"/>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IN"/>
            </a:p>
          </p:txBody>
        </p:sp>
        <p:sp>
          <p:nvSpPr>
            <p:cNvPr id="8" name="Freeform 8"/>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IN"/>
            </a:p>
          </p:txBody>
        </p:sp>
      </p:grpSp>
      <p:sp>
        <p:nvSpPr>
          <p:cNvPr id="9" name="Freeform 9"/>
          <p:cNvSpPr/>
          <p:nvPr/>
        </p:nvSpPr>
        <p:spPr>
          <a:xfrm>
            <a:off x="-3" y="3169285"/>
            <a:ext cx="4737097" cy="355597"/>
          </a:xfrm>
          <a:custGeom>
            <a:avLst/>
            <a:gdLst/>
            <a:ahLst/>
            <a:cxnLst/>
            <a:rect l="l" t="t" r="r" b="b"/>
            <a:pathLst>
              <a:path w="4737097" h="355597">
                <a:moveTo>
                  <a:pt x="0" y="0"/>
                </a:moveTo>
                <a:lnTo>
                  <a:pt x="4737097" y="0"/>
                </a:lnTo>
                <a:lnTo>
                  <a:pt x="4737097" y="355597"/>
                </a:lnTo>
                <a:lnTo>
                  <a:pt x="0" y="355597"/>
                </a:lnTo>
                <a:lnTo>
                  <a:pt x="0" y="0"/>
                </a:lnTo>
                <a:close/>
              </a:path>
            </a:pathLst>
          </a:custGeom>
          <a:blipFill>
            <a:blip r:embed="rId2"/>
            <a:stretch>
              <a:fillRect/>
            </a:stretch>
          </a:blipFill>
        </p:spPr>
        <p:txBody>
          <a:bodyPr/>
          <a:lstStyle/>
          <a:p>
            <a:endParaRPr lang="en-IN" dirty="0"/>
          </a:p>
        </p:txBody>
      </p:sp>
      <p:sp>
        <p:nvSpPr>
          <p:cNvPr id="10" name="TextBox 10"/>
          <p:cNvSpPr txBox="1"/>
          <p:nvPr/>
        </p:nvSpPr>
        <p:spPr>
          <a:xfrm>
            <a:off x="108004" y="164325"/>
            <a:ext cx="1511627" cy="268672"/>
          </a:xfrm>
          <a:prstGeom prst="rect">
            <a:avLst/>
          </a:prstGeom>
        </p:spPr>
        <p:txBody>
          <a:bodyPr lIns="0" tIns="0" rIns="0" bIns="0" rtlCol="0" anchor="t">
            <a:spAutoFit/>
          </a:bodyPr>
          <a:lstStyle/>
          <a:p>
            <a:pPr algn="l">
              <a:lnSpc>
                <a:spcPts val="2008"/>
              </a:lnSpc>
            </a:pPr>
            <a:r>
              <a:rPr lang="en-US" sz="1434" spc="-12">
                <a:solidFill>
                  <a:srgbClr val="CC0000"/>
                </a:solidFill>
                <a:latin typeface="IBM Plex Sans Condensed"/>
                <a:ea typeface="IBM Plex Sans Condensed"/>
                <a:cs typeface="IBM Plex Sans Condensed"/>
                <a:sym typeface="IBM Plex Sans Condensed"/>
              </a:rPr>
              <a:t>Expected</a:t>
            </a:r>
            <a:r>
              <a:rPr lang="en-US" sz="1434" spc="-12">
                <a:solidFill>
                  <a:srgbClr val="000000"/>
                </a:solidFill>
                <a:latin typeface="IBM Plex Sans Condensed"/>
                <a:ea typeface="IBM Plex Sans Condensed"/>
                <a:cs typeface="IBM Plex Sans Condensed"/>
                <a:sym typeface="IBM Plex Sans Condensed"/>
              </a:rPr>
              <a:t> </a:t>
            </a:r>
            <a:r>
              <a:rPr lang="en-US" sz="1434" spc="-12">
                <a:solidFill>
                  <a:srgbClr val="CC0000"/>
                </a:solidFill>
                <a:latin typeface="IBM Plex Sans Condensed"/>
                <a:ea typeface="IBM Plex Sans Condensed"/>
                <a:cs typeface="IBM Plex Sans Condensed"/>
                <a:sym typeface="IBM Plex Sans Condensed"/>
              </a:rPr>
              <a:t>Outcomes</a:t>
            </a:r>
          </a:p>
        </p:txBody>
      </p:sp>
      <p:sp>
        <p:nvSpPr>
          <p:cNvPr id="11" name="TextBox 11"/>
          <p:cNvSpPr txBox="1"/>
          <p:nvPr/>
        </p:nvSpPr>
        <p:spPr>
          <a:xfrm>
            <a:off x="171450" y="632516"/>
            <a:ext cx="4267200" cy="2354491"/>
          </a:xfrm>
          <a:prstGeom prst="rect">
            <a:avLst/>
          </a:prstGeom>
        </p:spPr>
        <p:txBody>
          <a:bodyPr wrap="square" lIns="0" tIns="0" rIns="0" bIns="0" rtlCol="0" anchor="t">
            <a:spAutoFit/>
          </a:bodyPr>
          <a:lstStyle/>
          <a:p>
            <a:pPr marL="171450" indent="-171450">
              <a:buFont typeface="Arial" panose="020B0604020202020204" pitchFamily="34" charset="0"/>
              <a:buChar char="•"/>
            </a:pPr>
            <a:r>
              <a:rPr lang="en-US" sz="900" b="1" dirty="0"/>
              <a:t>Improved Healthcare Access</a:t>
            </a:r>
            <a:r>
              <a:rPr lang="en-US" sz="900" dirty="0"/>
              <a:t> – </a:t>
            </a:r>
          </a:p>
          <a:p>
            <a:r>
              <a:rPr lang="en-US" sz="900" dirty="0"/>
              <a:t>        Rural populations receive timely medical consultations without travel barriers.</a:t>
            </a:r>
            <a:br>
              <a:rPr lang="en-US" sz="900" dirty="0"/>
            </a:br>
            <a:endParaRPr lang="en-US" sz="900" dirty="0"/>
          </a:p>
          <a:p>
            <a:pPr marL="171450" indent="-171450">
              <a:buFont typeface="Arial" panose="020B0604020202020204" pitchFamily="34" charset="0"/>
              <a:buChar char="•"/>
            </a:pPr>
            <a:r>
              <a:rPr lang="en-US" sz="900" b="1" dirty="0"/>
              <a:t>Lower Medical Costs</a:t>
            </a:r>
            <a:r>
              <a:rPr lang="en-US" sz="900" dirty="0"/>
              <a:t> – </a:t>
            </a:r>
          </a:p>
          <a:p>
            <a:r>
              <a:rPr lang="en-US" sz="900" dirty="0"/>
              <a:t>        Affordable healthcare solutions reduce financial burdens on low-income individuals.</a:t>
            </a:r>
            <a:br>
              <a:rPr lang="en-US" sz="900" dirty="0"/>
            </a:br>
            <a:endParaRPr lang="en-US" sz="900" dirty="0"/>
          </a:p>
          <a:p>
            <a:pPr marL="171450" indent="-171450">
              <a:buFont typeface="Arial" panose="020B0604020202020204" pitchFamily="34" charset="0"/>
              <a:buChar char="•"/>
            </a:pPr>
            <a:r>
              <a:rPr lang="en-US" sz="900" dirty="0"/>
              <a:t> </a:t>
            </a:r>
            <a:r>
              <a:rPr lang="en-US" sz="900" b="1" dirty="0"/>
              <a:t>Better Health Awareness</a:t>
            </a:r>
            <a:r>
              <a:rPr lang="en-US" sz="900" dirty="0"/>
              <a:t> – </a:t>
            </a:r>
          </a:p>
          <a:p>
            <a:r>
              <a:rPr lang="en-US" sz="900" dirty="0"/>
              <a:t>         Increased knowledge of preventive care, first aid, and safe treatments.</a:t>
            </a:r>
            <a:br>
              <a:rPr lang="en-US" sz="900" dirty="0"/>
            </a:br>
            <a:r>
              <a:rPr lang="en-US" sz="900" dirty="0"/>
              <a:t> </a:t>
            </a:r>
          </a:p>
          <a:p>
            <a:pPr marL="171450" indent="-171450">
              <a:buFont typeface="Arial" panose="020B0604020202020204" pitchFamily="34" charset="0"/>
              <a:buChar char="•"/>
            </a:pPr>
            <a:r>
              <a:rPr lang="en-US" sz="900" b="1" dirty="0"/>
              <a:t>Reduced Reliance on Unsafe Remedies</a:t>
            </a:r>
            <a:r>
              <a:rPr lang="en-US" sz="900" dirty="0"/>
              <a:t> – </a:t>
            </a:r>
          </a:p>
          <a:p>
            <a:r>
              <a:rPr lang="en-US" sz="900" dirty="0"/>
              <a:t>        Encourages evidence-based</a:t>
            </a:r>
            <a:r>
              <a:rPr lang="en-US" sz="900" b="1" dirty="0"/>
              <a:t> </a:t>
            </a:r>
            <a:r>
              <a:rPr lang="en-US" sz="900" dirty="0"/>
              <a:t>medicine while respecting traditional practices.</a:t>
            </a:r>
            <a:br>
              <a:rPr lang="en-US" sz="900" dirty="0"/>
            </a:br>
            <a:endParaRPr lang="en-US" sz="900" dirty="0"/>
          </a:p>
          <a:p>
            <a:pPr marL="171450" indent="-171450">
              <a:buFont typeface="Arial" panose="020B0604020202020204" pitchFamily="34" charset="0"/>
              <a:buChar char="•"/>
            </a:pPr>
            <a:r>
              <a:rPr lang="en-US" sz="900" dirty="0"/>
              <a:t> </a:t>
            </a:r>
            <a:r>
              <a:rPr lang="en-US" sz="900" b="1" dirty="0"/>
              <a:t>Faster Emergency Response</a:t>
            </a:r>
            <a:r>
              <a:rPr lang="en-US" sz="900" dirty="0"/>
              <a:t> – </a:t>
            </a:r>
          </a:p>
          <a:p>
            <a:r>
              <a:rPr lang="en-US" sz="900" dirty="0"/>
              <a:t>         First aid guidance helps manage crises until professional help arrives.</a:t>
            </a:r>
            <a:br>
              <a:rPr lang="en-US" sz="900" dirty="0"/>
            </a:br>
            <a:endParaRPr lang="en-US" sz="900" dirty="0"/>
          </a:p>
          <a:p>
            <a:pPr marL="171450" indent="-171450">
              <a:buFont typeface="Arial" panose="020B0604020202020204" pitchFamily="34" charset="0"/>
              <a:buChar char="•"/>
            </a:pPr>
            <a:r>
              <a:rPr lang="en-US" sz="900" dirty="0"/>
              <a:t> </a:t>
            </a:r>
            <a:r>
              <a:rPr lang="en-US" sz="900" b="1" dirty="0"/>
              <a:t>Enhanced Rural Health Outcomes</a:t>
            </a:r>
            <a:r>
              <a:rPr lang="en-US" sz="900" dirty="0"/>
              <a:t> – </a:t>
            </a:r>
          </a:p>
          <a:p>
            <a:r>
              <a:rPr lang="en-US" sz="900" dirty="0"/>
              <a:t>          A healthier population with reduced preventable illnesses and fatalities.</a:t>
            </a:r>
          </a:p>
        </p:txBody>
      </p:sp>
      <p:sp>
        <p:nvSpPr>
          <p:cNvPr id="12" name="TextBox 12"/>
          <p:cNvSpPr txBox="1"/>
          <p:nvPr/>
        </p:nvSpPr>
        <p:spPr>
          <a:xfrm>
            <a:off x="109041" y="3347084"/>
            <a:ext cx="4389855" cy="96373"/>
          </a:xfrm>
          <a:prstGeom prst="rect">
            <a:avLst/>
          </a:prstGeom>
        </p:spPr>
        <p:txBody>
          <a:bodyPr wrap="square" lIns="0" tIns="0" rIns="0" bIns="0" rtlCol="0" anchor="t">
            <a:spAutoFit/>
          </a:bodyPr>
          <a:lstStyle/>
          <a:p>
            <a:pPr>
              <a:lnSpc>
                <a:spcPts val="836"/>
              </a:lnSpc>
            </a:pPr>
            <a:r>
              <a:rPr lang="en-US" sz="597" spc="-5" dirty="0">
                <a:solidFill>
                  <a:srgbClr val="F2F2F2"/>
                </a:solidFill>
                <a:latin typeface="IBM Plex Sans"/>
                <a:ea typeface="IBM Plex Sans"/>
                <a:cs typeface="IBM Plex Sans"/>
                <a:sym typeface="IBM Plex Sans"/>
              </a:rPr>
              <a:t>                       Bhavya Rattan</a:t>
            </a:r>
            <a:r>
              <a:rPr lang="en-US" sz="597" spc="-5" dirty="0">
                <a:solidFill>
                  <a:srgbClr val="8F0000"/>
                </a:solidFill>
                <a:latin typeface="IBM Plex Sans"/>
                <a:ea typeface="IBM Plex Sans"/>
                <a:cs typeface="IBM Plex Sans"/>
                <a:sym typeface="IBM Plex Sans"/>
              </a:rPr>
              <a:t>                                                                   Rural Medico                                  ENSI152                                             6/10</a:t>
            </a:r>
            <a:endParaRPr lang="en-US" sz="597" spc="-5" dirty="0">
              <a:solidFill>
                <a:srgbClr val="8F0000"/>
              </a:solidFill>
              <a:latin typeface="IBM Plex Sans"/>
              <a:ea typeface="IBM Plex Sans"/>
              <a:cs typeface="IBM Plex Sans"/>
              <a:sym typeface="IBM Plex Sans"/>
              <a:hlinkClick r:id="" action="ppaction://noactio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noChangeAspect="1"/>
          </p:cNvGrpSpPr>
          <p:nvPr/>
        </p:nvGrpSpPr>
        <p:grpSpPr>
          <a:xfrm>
            <a:off x="-63503" y="-63446"/>
            <a:ext cx="4734944" cy="617172"/>
            <a:chOff x="0" y="0"/>
            <a:chExt cx="4734941" cy="617169"/>
          </a:xfrm>
        </p:grpSpPr>
        <p:sp>
          <p:nvSpPr>
            <p:cNvPr id="5" name="Freeform 5"/>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IN"/>
            </a:p>
          </p:txBody>
        </p:sp>
        <p:sp>
          <p:nvSpPr>
            <p:cNvPr id="6" name="Freeform 6"/>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IN"/>
            </a:p>
          </p:txBody>
        </p:sp>
        <p:sp>
          <p:nvSpPr>
            <p:cNvPr id="7" name="Freeform 7"/>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IN"/>
            </a:p>
          </p:txBody>
        </p:sp>
      </p:grpSp>
      <p:sp>
        <p:nvSpPr>
          <p:cNvPr id="8" name="Freeform 8"/>
          <p:cNvSpPr/>
          <p:nvPr/>
        </p:nvSpPr>
        <p:spPr>
          <a:xfrm>
            <a:off x="-12526" y="3185353"/>
            <a:ext cx="4755975" cy="355597"/>
          </a:xfrm>
          <a:custGeom>
            <a:avLst/>
            <a:gdLst/>
            <a:ahLst/>
            <a:cxnLst/>
            <a:rect l="l" t="t" r="r" b="b"/>
            <a:pathLst>
              <a:path w="4737097" h="355597">
                <a:moveTo>
                  <a:pt x="0" y="0"/>
                </a:moveTo>
                <a:lnTo>
                  <a:pt x="4737097" y="0"/>
                </a:lnTo>
                <a:lnTo>
                  <a:pt x="4737097" y="355597"/>
                </a:lnTo>
                <a:lnTo>
                  <a:pt x="0" y="355597"/>
                </a:lnTo>
                <a:lnTo>
                  <a:pt x="0" y="0"/>
                </a:lnTo>
                <a:close/>
              </a:path>
            </a:pathLst>
          </a:custGeom>
          <a:blipFill>
            <a:blip r:embed="rId2"/>
            <a:stretch>
              <a:fillRect/>
            </a:stretch>
          </a:blipFill>
        </p:spPr>
        <p:txBody>
          <a:bodyPr/>
          <a:lstStyle/>
          <a:p>
            <a:endParaRPr lang="en-IN" dirty="0"/>
          </a:p>
        </p:txBody>
      </p:sp>
      <p:sp>
        <p:nvSpPr>
          <p:cNvPr id="9" name="TextBox 9"/>
          <p:cNvSpPr txBox="1"/>
          <p:nvPr/>
        </p:nvSpPr>
        <p:spPr>
          <a:xfrm>
            <a:off x="108004" y="164325"/>
            <a:ext cx="3187646" cy="239040"/>
          </a:xfrm>
          <a:prstGeom prst="rect">
            <a:avLst/>
          </a:prstGeom>
        </p:spPr>
        <p:txBody>
          <a:bodyPr wrap="square" lIns="0" tIns="0" rIns="0" bIns="0" rtlCol="0" anchor="t">
            <a:spAutoFit/>
          </a:bodyPr>
          <a:lstStyle/>
          <a:p>
            <a:pPr algn="l">
              <a:lnSpc>
                <a:spcPts val="2008"/>
              </a:lnSpc>
            </a:pPr>
            <a:r>
              <a:rPr lang="en-US" sz="1434" spc="-15" dirty="0">
                <a:solidFill>
                  <a:srgbClr val="CC0000"/>
                </a:solidFill>
                <a:latin typeface="IBM Plex Sans Condensed"/>
                <a:ea typeface="IBM Plex Sans Condensed"/>
                <a:cs typeface="IBM Plex Sans Condensed"/>
                <a:sym typeface="IBM Plex Sans Condensed"/>
              </a:rPr>
              <a:t>Existing solutions and their Limitations</a:t>
            </a:r>
          </a:p>
        </p:txBody>
      </p:sp>
      <p:sp>
        <p:nvSpPr>
          <p:cNvPr id="10" name="TextBox 10"/>
          <p:cNvSpPr txBox="1"/>
          <p:nvPr/>
        </p:nvSpPr>
        <p:spPr>
          <a:xfrm>
            <a:off x="208469" y="894080"/>
            <a:ext cx="4191000" cy="1976438"/>
          </a:xfrm>
          <a:prstGeom prst="rect">
            <a:avLst/>
          </a:prstGeom>
        </p:spPr>
        <p:txBody>
          <a:bodyPr wrap="square" lIns="0" tIns="0" rIns="0" bIns="0" rtlCol="0" anchor="t">
            <a:spAutoFit/>
          </a:bodyPr>
          <a:lstStyle/>
          <a:p>
            <a:pPr marL="171450" indent="-171450">
              <a:buFont typeface="Arial" panose="020B0604020202020204" pitchFamily="34" charset="0"/>
              <a:buChar char="•"/>
            </a:pPr>
            <a:r>
              <a:rPr lang="en-US" sz="1050" u="sng" dirty="0"/>
              <a:t>Government Healthcare Centers</a:t>
            </a:r>
            <a:r>
              <a:rPr lang="en-US" sz="1050" dirty="0"/>
              <a:t> – Limited infrastructure, staff shortages, and long distances make access difficult.</a:t>
            </a:r>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r>
              <a:rPr lang="en-US" sz="1050" u="sng" dirty="0"/>
              <a:t>Private Hospitals &amp; Clinics </a:t>
            </a:r>
            <a:r>
              <a:rPr lang="en-US" sz="1050" dirty="0"/>
              <a:t>– Expensive and mostly located in urban areas, making them unaffordable and inaccessible.</a:t>
            </a:r>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r>
              <a:rPr lang="en-US" sz="1050" u="sng" dirty="0"/>
              <a:t>Existing Telemedicine Apps </a:t>
            </a:r>
            <a:r>
              <a:rPr lang="en-US" sz="1050" dirty="0"/>
              <a:t>– High fees, urban-focused, and lack of regional language support.</a:t>
            </a:r>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r>
              <a:rPr lang="en-US" sz="1050" u="sng" dirty="0"/>
              <a:t>Traditional Healers &amp; Remedies </a:t>
            </a:r>
            <a:r>
              <a:rPr lang="en-US" sz="1050" dirty="0"/>
              <a:t>– Unverified treatments can lead to misdiagnosis and delayed proper care.</a:t>
            </a:r>
          </a:p>
          <a:p>
            <a:pPr algn="l">
              <a:lnSpc>
                <a:spcPts val="1653"/>
              </a:lnSpc>
            </a:pPr>
            <a:endParaRPr lang="en-US" sz="1090" spc="1" dirty="0">
              <a:solidFill>
                <a:srgbClr val="000000"/>
              </a:solidFill>
              <a:latin typeface="IBM Plex Sans Condensed"/>
              <a:ea typeface="IBM Plex Sans Condensed"/>
              <a:cs typeface="IBM Plex Sans Condensed"/>
              <a:sym typeface="IBM Plex Sans Condensed"/>
            </a:endParaRPr>
          </a:p>
        </p:txBody>
      </p:sp>
      <p:sp>
        <p:nvSpPr>
          <p:cNvPr id="11" name="TextBox 11"/>
          <p:cNvSpPr txBox="1"/>
          <p:nvPr/>
        </p:nvSpPr>
        <p:spPr>
          <a:xfrm>
            <a:off x="-57150" y="3357964"/>
            <a:ext cx="4607941" cy="96373"/>
          </a:xfrm>
          <a:prstGeom prst="rect">
            <a:avLst/>
          </a:prstGeom>
        </p:spPr>
        <p:txBody>
          <a:bodyPr wrap="square" lIns="0" tIns="0" rIns="0" bIns="0" rtlCol="0" anchor="t">
            <a:spAutoFit/>
          </a:bodyPr>
          <a:lstStyle/>
          <a:p>
            <a:pPr>
              <a:lnSpc>
                <a:spcPts val="836"/>
              </a:lnSpc>
            </a:pPr>
            <a:r>
              <a:rPr lang="en-US" sz="597" spc="-5" dirty="0">
                <a:solidFill>
                  <a:srgbClr val="F2F2F2"/>
                </a:solidFill>
                <a:latin typeface="IBM Plex Sans"/>
                <a:ea typeface="IBM Plex Sans"/>
                <a:cs typeface="IBM Plex Sans"/>
                <a:sym typeface="IBM Plex Sans"/>
              </a:rPr>
              <a:t>                              Bhavya Rattan</a:t>
            </a:r>
            <a:r>
              <a:rPr lang="en-US" sz="597" spc="-5" dirty="0">
                <a:solidFill>
                  <a:srgbClr val="8F0000"/>
                </a:solidFill>
                <a:latin typeface="IBM Plex Sans"/>
                <a:ea typeface="IBM Plex Sans"/>
                <a:cs typeface="IBM Plex Sans"/>
                <a:sym typeface="IBM Plex Sans"/>
              </a:rPr>
              <a:t>                                                                       Rural Medico                                 ENSI152                                             7/10</a:t>
            </a:r>
            <a:endParaRPr lang="en-US" sz="597" spc="-5" dirty="0">
              <a:solidFill>
                <a:srgbClr val="8F0000"/>
              </a:solidFill>
              <a:latin typeface="IBM Plex Sans"/>
              <a:ea typeface="IBM Plex Sans"/>
              <a:cs typeface="IBM Plex Sans"/>
              <a:sym typeface="IBM Plex Sans"/>
              <a:hlinkClick r:id="" action="ppaction://noactio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noChangeAspect="1"/>
          </p:cNvGrpSpPr>
          <p:nvPr/>
        </p:nvGrpSpPr>
        <p:grpSpPr>
          <a:xfrm>
            <a:off x="-63503" y="-63446"/>
            <a:ext cx="4734944" cy="617172"/>
            <a:chOff x="0" y="0"/>
            <a:chExt cx="4734941" cy="617169"/>
          </a:xfrm>
        </p:grpSpPr>
        <p:sp>
          <p:nvSpPr>
            <p:cNvPr id="5" name="Freeform 5"/>
            <p:cNvSpPr/>
            <p:nvPr/>
          </p:nvSpPr>
          <p:spPr>
            <a:xfrm>
              <a:off x="63500" y="63500"/>
              <a:ext cx="2304034" cy="139827"/>
            </a:xfrm>
            <a:custGeom>
              <a:avLst/>
              <a:gdLst/>
              <a:ahLst/>
              <a:cxnLst/>
              <a:rect l="l" t="t" r="r" b="b"/>
              <a:pathLst>
                <a:path w="2304034" h="139827">
                  <a:moveTo>
                    <a:pt x="0" y="139827"/>
                  </a:moveTo>
                  <a:lnTo>
                    <a:pt x="2304034" y="139827"/>
                  </a:lnTo>
                  <a:lnTo>
                    <a:pt x="2304034" y="0"/>
                  </a:lnTo>
                  <a:lnTo>
                    <a:pt x="0" y="0"/>
                  </a:lnTo>
                  <a:close/>
                </a:path>
              </a:pathLst>
            </a:custGeom>
            <a:solidFill>
              <a:srgbClr val="A30000"/>
            </a:solidFill>
          </p:spPr>
          <p:txBody>
            <a:bodyPr/>
            <a:lstStyle/>
            <a:p>
              <a:endParaRPr lang="en-IN"/>
            </a:p>
          </p:txBody>
        </p:sp>
        <p:sp>
          <p:nvSpPr>
            <p:cNvPr id="6" name="Freeform 6"/>
            <p:cNvSpPr/>
            <p:nvPr/>
          </p:nvSpPr>
          <p:spPr>
            <a:xfrm>
              <a:off x="2367534" y="63500"/>
              <a:ext cx="2303907" cy="139827"/>
            </a:xfrm>
            <a:custGeom>
              <a:avLst/>
              <a:gdLst/>
              <a:ahLst/>
              <a:cxnLst/>
              <a:rect l="l" t="t" r="r" b="b"/>
              <a:pathLst>
                <a:path w="2303907" h="139827">
                  <a:moveTo>
                    <a:pt x="0" y="0"/>
                  </a:moveTo>
                  <a:lnTo>
                    <a:pt x="0" y="139827"/>
                  </a:lnTo>
                  <a:lnTo>
                    <a:pt x="2303907" y="139827"/>
                  </a:lnTo>
                  <a:lnTo>
                    <a:pt x="2303907" y="0"/>
                  </a:lnTo>
                  <a:close/>
                </a:path>
              </a:pathLst>
            </a:custGeom>
            <a:solidFill>
              <a:srgbClr val="D9D9D9"/>
            </a:solidFill>
          </p:spPr>
          <p:txBody>
            <a:bodyPr/>
            <a:lstStyle/>
            <a:p>
              <a:endParaRPr lang="en-IN"/>
            </a:p>
          </p:txBody>
        </p:sp>
        <p:sp>
          <p:nvSpPr>
            <p:cNvPr id="7" name="Freeform 7"/>
            <p:cNvSpPr/>
            <p:nvPr/>
          </p:nvSpPr>
          <p:spPr>
            <a:xfrm>
              <a:off x="63500" y="203327"/>
              <a:ext cx="4607941" cy="350393"/>
            </a:xfrm>
            <a:custGeom>
              <a:avLst/>
              <a:gdLst/>
              <a:ahLst/>
              <a:cxnLst/>
              <a:rect l="l" t="t" r="r" b="b"/>
              <a:pathLst>
                <a:path w="4607941" h="350393">
                  <a:moveTo>
                    <a:pt x="0" y="0"/>
                  </a:moveTo>
                  <a:lnTo>
                    <a:pt x="0" y="350393"/>
                  </a:lnTo>
                  <a:lnTo>
                    <a:pt x="4607941" y="350393"/>
                  </a:lnTo>
                  <a:lnTo>
                    <a:pt x="4607941" y="0"/>
                  </a:lnTo>
                  <a:close/>
                </a:path>
              </a:pathLst>
            </a:custGeom>
            <a:solidFill>
              <a:srgbClr val="F2F2F2"/>
            </a:solidFill>
          </p:spPr>
          <p:txBody>
            <a:bodyPr/>
            <a:lstStyle/>
            <a:p>
              <a:endParaRPr lang="en-IN"/>
            </a:p>
          </p:txBody>
        </p:sp>
      </p:grpSp>
      <p:sp>
        <p:nvSpPr>
          <p:cNvPr id="8" name="Freeform 8"/>
          <p:cNvSpPr/>
          <p:nvPr/>
        </p:nvSpPr>
        <p:spPr>
          <a:xfrm>
            <a:off x="0" y="3166377"/>
            <a:ext cx="4737097" cy="355597"/>
          </a:xfrm>
          <a:custGeom>
            <a:avLst/>
            <a:gdLst/>
            <a:ahLst/>
            <a:cxnLst/>
            <a:rect l="l" t="t" r="r" b="b"/>
            <a:pathLst>
              <a:path w="4737097" h="355597">
                <a:moveTo>
                  <a:pt x="0" y="0"/>
                </a:moveTo>
                <a:lnTo>
                  <a:pt x="4737097" y="0"/>
                </a:lnTo>
                <a:lnTo>
                  <a:pt x="4737097" y="355597"/>
                </a:lnTo>
                <a:lnTo>
                  <a:pt x="0" y="355597"/>
                </a:lnTo>
                <a:lnTo>
                  <a:pt x="0" y="0"/>
                </a:lnTo>
                <a:close/>
              </a:path>
            </a:pathLst>
          </a:custGeom>
          <a:blipFill>
            <a:blip r:embed="rId2"/>
            <a:stretch>
              <a:fillRect/>
            </a:stretch>
          </a:blipFill>
        </p:spPr>
        <p:txBody>
          <a:bodyPr/>
          <a:lstStyle/>
          <a:p>
            <a:endParaRPr lang="en-IN" dirty="0"/>
          </a:p>
        </p:txBody>
      </p:sp>
      <p:sp>
        <p:nvSpPr>
          <p:cNvPr id="9" name="TextBox 9"/>
          <p:cNvSpPr txBox="1"/>
          <p:nvPr/>
        </p:nvSpPr>
        <p:spPr>
          <a:xfrm>
            <a:off x="108004" y="164325"/>
            <a:ext cx="2654246" cy="239040"/>
          </a:xfrm>
          <a:prstGeom prst="rect">
            <a:avLst/>
          </a:prstGeom>
        </p:spPr>
        <p:txBody>
          <a:bodyPr wrap="square" lIns="0" tIns="0" rIns="0" bIns="0" rtlCol="0" anchor="t">
            <a:spAutoFit/>
          </a:bodyPr>
          <a:lstStyle/>
          <a:p>
            <a:pPr algn="l">
              <a:lnSpc>
                <a:spcPts val="2008"/>
              </a:lnSpc>
            </a:pPr>
            <a:r>
              <a:rPr lang="en-US" sz="1434" spc="-15" dirty="0">
                <a:solidFill>
                  <a:srgbClr val="CC0000"/>
                </a:solidFill>
                <a:latin typeface="IBM Plex Sans Condensed"/>
                <a:ea typeface="IBM Plex Sans Condensed"/>
                <a:cs typeface="IBM Plex Sans Condensed"/>
                <a:sym typeface="IBM Plex Sans Condensed"/>
              </a:rPr>
              <a:t>Conclusion &amp; Future Scope</a:t>
            </a:r>
          </a:p>
        </p:txBody>
      </p:sp>
      <p:sp>
        <p:nvSpPr>
          <p:cNvPr id="10" name="TextBox 10"/>
          <p:cNvSpPr txBox="1"/>
          <p:nvPr/>
        </p:nvSpPr>
        <p:spPr>
          <a:xfrm>
            <a:off x="170369" y="619945"/>
            <a:ext cx="4267200" cy="2462213"/>
          </a:xfrm>
          <a:prstGeom prst="rect">
            <a:avLst/>
          </a:prstGeom>
        </p:spPr>
        <p:txBody>
          <a:bodyPr wrap="square" lIns="0" tIns="0" rIns="0" bIns="0" rtlCol="0" anchor="t">
            <a:spAutoFit/>
          </a:bodyPr>
          <a:lstStyle/>
          <a:p>
            <a:r>
              <a:rPr lang="en-US" sz="1000" b="0" i="0" dirty="0">
                <a:solidFill>
                  <a:srgbClr val="000000"/>
                </a:solidFill>
                <a:effectLst/>
                <a:latin typeface="__GeistSans_3a0388"/>
              </a:rPr>
              <a:t>Rural Medico demonstrates potential to change rural healthcare accessibility through its implementation of affordable dependable solutions which also respect cultural needs. The platform delivers both online medical consultation and educational content and verified home treatments to help individuals make better healthcare choices. </a:t>
            </a:r>
            <a:endParaRPr lang="en-US" sz="1000" dirty="0">
              <a:solidFill>
                <a:srgbClr val="000000"/>
              </a:solidFill>
              <a:latin typeface="__GeistSans_3a0388"/>
            </a:endParaRPr>
          </a:p>
          <a:p>
            <a:r>
              <a:rPr lang="en-US" sz="1000" b="0" i="0" dirty="0">
                <a:solidFill>
                  <a:srgbClr val="000000"/>
                </a:solidFill>
                <a:effectLst/>
                <a:latin typeface="__GeistSans_3a0388"/>
              </a:rPr>
              <a:t>Eliminates travel obstacles because telemedicine combined with online medical sessions are available. The platform promotes medical safety through prescriptions instead of unsafe treatment options.</a:t>
            </a:r>
          </a:p>
          <a:p>
            <a:endParaRPr lang="en-US" sz="1000" dirty="0">
              <a:solidFill>
                <a:srgbClr val="000000"/>
              </a:solidFill>
              <a:latin typeface="__GeistSans_3a0388"/>
            </a:endParaRPr>
          </a:p>
          <a:p>
            <a:r>
              <a:rPr lang="en-US" sz="1000" b="1" dirty="0">
                <a:solidFill>
                  <a:srgbClr val="000000"/>
                </a:solidFill>
                <a:latin typeface="__GeistSans_3a0388"/>
              </a:rPr>
              <a:t>FUTURE SCOPE:</a:t>
            </a:r>
          </a:p>
          <a:p>
            <a:pPr marL="171450" indent="-171450">
              <a:buFont typeface="Arial" panose="020B0604020202020204" pitchFamily="34" charset="0"/>
              <a:buChar char="•"/>
            </a:pPr>
            <a:r>
              <a:rPr lang="en-US" sz="1000" dirty="0"/>
              <a:t>Multi-Language AI Support </a:t>
            </a:r>
          </a:p>
          <a:p>
            <a:pPr marL="171450" indent="-171450">
              <a:buFont typeface="Arial" panose="020B0604020202020204" pitchFamily="34" charset="0"/>
              <a:buChar char="•"/>
            </a:pPr>
            <a:r>
              <a:rPr lang="en-US" sz="1000" dirty="0"/>
              <a:t>AI-Based Personalized Healthcare </a:t>
            </a:r>
          </a:p>
          <a:p>
            <a:pPr marL="171450" indent="-171450">
              <a:buFont typeface="Arial" panose="020B0604020202020204" pitchFamily="34" charset="0"/>
              <a:buChar char="•"/>
            </a:pPr>
            <a:r>
              <a:rPr lang="en-US" sz="1000" dirty="0"/>
              <a:t>Wearable Device Integrations.</a:t>
            </a:r>
          </a:p>
          <a:p>
            <a:pPr marL="171450" indent="-171450">
              <a:buFont typeface="Arial" panose="020B0604020202020204" pitchFamily="34" charset="0"/>
              <a:buChar char="•"/>
            </a:pPr>
            <a:r>
              <a:rPr lang="en-US" sz="1000" dirty="0"/>
              <a:t>Offline Access</a:t>
            </a:r>
          </a:p>
          <a:p>
            <a:pPr marL="171450" indent="-171450">
              <a:buFont typeface="Arial" panose="020B0604020202020204" pitchFamily="34" charset="0"/>
              <a:buChar char="•"/>
            </a:pPr>
            <a:r>
              <a:rPr lang="en-US" sz="1000" dirty="0"/>
              <a:t>Government &amp; NGO Collaborations </a:t>
            </a:r>
          </a:p>
          <a:p>
            <a:endParaRPr lang="en-US" sz="1000" dirty="0"/>
          </a:p>
        </p:txBody>
      </p:sp>
      <p:sp>
        <p:nvSpPr>
          <p:cNvPr id="11" name="TextBox 11"/>
          <p:cNvSpPr txBox="1"/>
          <p:nvPr/>
        </p:nvSpPr>
        <p:spPr>
          <a:xfrm>
            <a:off x="387348" y="3344176"/>
            <a:ext cx="3962400" cy="96373"/>
          </a:xfrm>
          <a:prstGeom prst="rect">
            <a:avLst/>
          </a:prstGeom>
        </p:spPr>
        <p:txBody>
          <a:bodyPr wrap="square" lIns="0" tIns="0" rIns="0" bIns="0" rtlCol="0" anchor="t">
            <a:spAutoFit/>
          </a:bodyPr>
          <a:lstStyle/>
          <a:p>
            <a:pPr>
              <a:lnSpc>
                <a:spcPts val="836"/>
              </a:lnSpc>
            </a:pPr>
            <a:r>
              <a:rPr lang="en-US" sz="597" spc="-5" dirty="0">
                <a:solidFill>
                  <a:srgbClr val="F2F2F2"/>
                </a:solidFill>
                <a:latin typeface="IBM Plex Sans"/>
                <a:ea typeface="IBM Plex Sans"/>
                <a:cs typeface="IBM Plex Sans"/>
                <a:sym typeface="IBM Plex Sans"/>
              </a:rPr>
              <a:t>      Bhavya Rattan</a:t>
            </a:r>
            <a:r>
              <a:rPr lang="en-US" sz="597" spc="-5" dirty="0">
                <a:solidFill>
                  <a:srgbClr val="8F0000"/>
                </a:solidFill>
                <a:latin typeface="IBM Plex Sans"/>
                <a:ea typeface="IBM Plex Sans"/>
                <a:cs typeface="IBM Plex Sans"/>
                <a:sym typeface="IBM Plex Sans"/>
              </a:rPr>
              <a:t>                                                                   Rural Medico                                   ENSI152                                            8/10</a:t>
            </a:r>
            <a:endParaRPr lang="en-US" sz="597" spc="-5" dirty="0">
              <a:solidFill>
                <a:srgbClr val="8F0000"/>
              </a:solidFill>
              <a:latin typeface="IBM Plex Sans"/>
              <a:ea typeface="IBM Plex Sans"/>
              <a:cs typeface="IBM Plex Sans"/>
              <a:sym typeface="IBM Plex Sans"/>
              <a:hlinkClick r:id="" action="ppaction://noactio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760</Words>
  <Application>Microsoft Office PowerPoint</Application>
  <PresentationFormat>Custom</PresentationFormat>
  <Paragraphs>122</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__GeistSans_3a0388</vt:lpstr>
      <vt:lpstr>IBM Plex Sans Condensed</vt:lpstr>
      <vt:lpstr>IBM Plex Sans Condensed Bold</vt:lpstr>
      <vt:lpstr>Calibri</vt:lpstr>
      <vt:lpstr>Arial</vt:lpstr>
      <vt:lpstr>Times New Roman</vt:lpstr>
      <vt:lpstr>IBM Plex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Synopsis.pdf</dc:title>
  <dc:creator>Bhavya</dc:creator>
  <cp:lastModifiedBy>Bhavya</cp:lastModifiedBy>
  <cp:revision>10</cp:revision>
  <dcterms:created xsi:type="dcterms:W3CDTF">2006-08-16T00:00:00Z</dcterms:created>
  <dcterms:modified xsi:type="dcterms:W3CDTF">2025-02-13T04:22:49Z</dcterms:modified>
  <dc:identifier>DAGe3T3r85E</dc:identifier>
</cp:coreProperties>
</file>