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A6D2DF-A739-4B0A-AF46-660F6BDE69E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448117E-CF37-4FFE-9FEA-483BE3E561FC}" type="slidenum">
              <a:rPr lang="en-IN" smtClean="0"/>
              <a:t>‹#›</a:t>
            </a:fld>
            <a:endParaRPr lang="en-IN"/>
          </a:p>
        </p:txBody>
      </p:sp>
    </p:spTree>
    <p:extLst>
      <p:ext uri="{BB962C8B-B14F-4D97-AF65-F5344CB8AC3E}">
        <p14:creationId xmlns:p14="http://schemas.microsoft.com/office/powerpoint/2010/main" val="726834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6D2DF-A739-4B0A-AF46-660F6BDE69E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160795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6D2DF-A739-4B0A-AF46-660F6BDE69E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314644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6D2DF-A739-4B0A-AF46-660F6BDE69E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224486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DA6D2DF-A739-4B0A-AF46-660F6BDE69E6}" type="datetimeFigureOut">
              <a:rPr lang="en-IN" smtClean="0"/>
              <a:t>30-03-2023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448117E-CF37-4FFE-9FEA-483BE3E561FC}" type="slidenum">
              <a:rPr lang="en-IN" smtClean="0"/>
              <a:t>‹#›</a:t>
            </a:fld>
            <a:endParaRPr lang="en-IN"/>
          </a:p>
        </p:txBody>
      </p:sp>
    </p:spTree>
    <p:extLst>
      <p:ext uri="{BB962C8B-B14F-4D97-AF65-F5344CB8AC3E}">
        <p14:creationId xmlns:p14="http://schemas.microsoft.com/office/powerpoint/2010/main" val="3304817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A6D2DF-A739-4B0A-AF46-660F6BDE69E6}"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259442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A6D2DF-A739-4B0A-AF46-660F6BDE69E6}"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256865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A6D2DF-A739-4B0A-AF46-660F6BDE69E6}"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3207906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6D2DF-A739-4B0A-AF46-660F6BDE69E6}"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144719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6D2DF-A739-4B0A-AF46-660F6BDE69E6}"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5440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6D2DF-A739-4B0A-AF46-660F6BDE69E6}" type="datetimeFigureOut">
              <a:rPr lang="en-IN" smtClean="0"/>
              <a:t>30-03-2023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128889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DA6D2DF-A739-4B0A-AF46-660F6BDE69E6}" type="datetimeFigureOut">
              <a:rPr lang="en-IN" smtClean="0"/>
              <a:t>30-03-2023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448117E-CF37-4FFE-9FEA-483BE3E561FC}" type="slidenum">
              <a:rPr lang="en-IN" smtClean="0"/>
              <a:t>‹#›</a:t>
            </a:fld>
            <a:endParaRPr lang="en-IN"/>
          </a:p>
        </p:txBody>
      </p:sp>
    </p:spTree>
    <p:extLst>
      <p:ext uri="{BB962C8B-B14F-4D97-AF65-F5344CB8AC3E}">
        <p14:creationId xmlns:p14="http://schemas.microsoft.com/office/powerpoint/2010/main" val="1974591519"/>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16C6-67AA-3D24-29F9-4405D671FFD5}"/>
              </a:ext>
            </a:extLst>
          </p:cNvPr>
          <p:cNvSpPr>
            <a:spLocks noGrp="1"/>
          </p:cNvSpPr>
          <p:nvPr>
            <p:ph type="ctrTitle"/>
          </p:nvPr>
        </p:nvSpPr>
        <p:spPr>
          <a:xfrm>
            <a:off x="1435923" y="1734671"/>
            <a:ext cx="10460241" cy="1694329"/>
          </a:xfrm>
        </p:spPr>
        <p:txBody>
          <a:bodyPr>
            <a:normAutofit/>
          </a:bodyPr>
          <a:lstStyle/>
          <a:p>
            <a:r>
              <a:rPr lang="en-IN" sz="6000" dirty="0">
                <a:latin typeface="Times New Roman" panose="02020603050405020304" pitchFamily="18" charset="0"/>
                <a:cs typeface="Times New Roman" panose="02020603050405020304" pitchFamily="18" charset="0"/>
              </a:rPr>
              <a:t>CAPSTONE PROJECT INTERIM PRESENTATION</a:t>
            </a:r>
          </a:p>
        </p:txBody>
      </p:sp>
      <p:sp>
        <p:nvSpPr>
          <p:cNvPr id="3" name="Subtitle 2">
            <a:extLst>
              <a:ext uri="{FF2B5EF4-FFF2-40B4-BE49-F238E27FC236}">
                <a16:creationId xmlns:a16="http://schemas.microsoft.com/office/drawing/2014/main" id="{06DEF152-5496-9B96-4210-54778A975DFF}"/>
              </a:ext>
            </a:extLst>
          </p:cNvPr>
          <p:cNvSpPr>
            <a:spLocks noGrp="1"/>
          </p:cNvSpPr>
          <p:nvPr>
            <p:ph type="subTitle" idx="1"/>
          </p:nvPr>
        </p:nvSpPr>
        <p:spPr>
          <a:xfrm>
            <a:off x="71718" y="4551951"/>
            <a:ext cx="3352800" cy="2306049"/>
          </a:xfrm>
        </p:spPr>
        <p:txBody>
          <a:bodyPr>
            <a:normAutofit fontScale="92500" lnSpcReduction="10000"/>
          </a:bodyPr>
          <a:lstStyle/>
          <a:p>
            <a:pPr algn="l"/>
            <a:endParaRPr lang="en-IN" sz="1200" dirty="0">
              <a:latin typeface="Times New Roman" panose="02020603050405020304" pitchFamily="18" charset="0"/>
              <a:cs typeface="Times New Roman" panose="02020603050405020304" pitchFamily="18" charset="0"/>
            </a:endParaRPr>
          </a:p>
          <a:p>
            <a:pPr algn="l"/>
            <a:r>
              <a:rPr lang="en-IN" sz="1200" dirty="0">
                <a:latin typeface="Times New Roman" panose="02020603050405020304" pitchFamily="18" charset="0"/>
                <a:cs typeface="Times New Roman" panose="02020603050405020304" pitchFamily="18" charset="0"/>
              </a:rPr>
              <a:t>BHAVYA SHARMA</a:t>
            </a:r>
          </a:p>
          <a:p>
            <a:pPr algn="l"/>
            <a:r>
              <a:rPr lang="en-IN" sz="1200" dirty="0">
                <a:latin typeface="Times New Roman" panose="02020603050405020304" pitchFamily="18" charset="0"/>
                <a:cs typeface="Times New Roman" panose="02020603050405020304" pitchFamily="18" charset="0"/>
              </a:rPr>
              <a:t>GAGAN BHATT</a:t>
            </a:r>
          </a:p>
          <a:p>
            <a:pPr algn="l"/>
            <a:r>
              <a:rPr lang="en-IN" sz="1200" dirty="0">
                <a:latin typeface="Times New Roman" panose="02020603050405020304" pitchFamily="18" charset="0"/>
                <a:cs typeface="Times New Roman" panose="02020603050405020304" pitchFamily="18" charset="0"/>
              </a:rPr>
              <a:t>SIDDHANT</a:t>
            </a:r>
          </a:p>
          <a:p>
            <a:pPr algn="l"/>
            <a:r>
              <a:rPr lang="en-IN" sz="1200" dirty="0">
                <a:latin typeface="Times New Roman" panose="02020603050405020304" pitchFamily="18" charset="0"/>
                <a:cs typeface="Times New Roman" panose="02020603050405020304" pitchFamily="18" charset="0"/>
              </a:rPr>
              <a:t>PRADUM KAKRAN</a:t>
            </a:r>
          </a:p>
          <a:p>
            <a:pPr algn="l"/>
            <a:r>
              <a:rPr lang="en-IN" sz="1200" dirty="0">
                <a:latin typeface="Times New Roman" panose="02020603050405020304" pitchFamily="18" charset="0"/>
                <a:cs typeface="Times New Roman" panose="02020603050405020304" pitchFamily="18" charset="0"/>
              </a:rPr>
              <a:t>ROHIT DAHIYA</a:t>
            </a:r>
          </a:p>
          <a:p>
            <a:pPr algn="l"/>
            <a:r>
              <a:rPr lang="en-IN" sz="1200" dirty="0">
                <a:latin typeface="Times New Roman" panose="02020603050405020304" pitchFamily="18" charset="0"/>
                <a:cs typeface="Times New Roman" panose="02020603050405020304" pitchFamily="18" charset="0"/>
              </a:rPr>
              <a:t>VIVEK SINGH</a:t>
            </a:r>
          </a:p>
          <a:p>
            <a:pPr algn="l"/>
            <a:r>
              <a:rPr lang="en-IN" sz="1200" dirty="0">
                <a:latin typeface="Times New Roman" panose="02020603050405020304" pitchFamily="18" charset="0"/>
                <a:cs typeface="Times New Roman" panose="02020603050405020304" pitchFamily="18" charset="0"/>
              </a:rPr>
              <a:t>ANMOL BHATIA </a:t>
            </a:r>
          </a:p>
        </p:txBody>
      </p:sp>
      <p:sp>
        <p:nvSpPr>
          <p:cNvPr id="4" name="TextBox 3">
            <a:extLst>
              <a:ext uri="{FF2B5EF4-FFF2-40B4-BE49-F238E27FC236}">
                <a16:creationId xmlns:a16="http://schemas.microsoft.com/office/drawing/2014/main" id="{C50A7919-D0B0-59E0-D810-40F14987FC89}"/>
              </a:ext>
            </a:extLst>
          </p:cNvPr>
          <p:cNvSpPr txBox="1"/>
          <p:nvPr/>
        </p:nvSpPr>
        <p:spPr>
          <a:xfrm>
            <a:off x="8429872" y="420603"/>
            <a:ext cx="3304046"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Mentored by : Mr. </a:t>
            </a:r>
            <a:r>
              <a:rPr lang="en-IN" dirty="0" err="1">
                <a:latin typeface="Times New Roman" panose="02020603050405020304" pitchFamily="18" charset="0"/>
                <a:cs typeface="Times New Roman" panose="02020603050405020304" pitchFamily="18" charset="0"/>
              </a:rPr>
              <a:t>Jayveer</a:t>
            </a:r>
            <a:r>
              <a:rPr lang="en-IN" dirty="0">
                <a:latin typeface="Times New Roman" panose="02020603050405020304" pitchFamily="18" charset="0"/>
                <a:cs typeface="Times New Roman" panose="02020603050405020304" pitchFamily="18" charset="0"/>
              </a:rPr>
              <a:t> Nanda</a:t>
            </a:r>
          </a:p>
        </p:txBody>
      </p:sp>
      <p:pic>
        <p:nvPicPr>
          <p:cNvPr id="6" name="Graphic 5">
            <a:extLst>
              <a:ext uri="{FF2B5EF4-FFF2-40B4-BE49-F238E27FC236}">
                <a16:creationId xmlns:a16="http://schemas.microsoft.com/office/drawing/2014/main" id="{B027FBC6-9B3F-5037-CB2E-952CE0254F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7519" y="4650161"/>
            <a:ext cx="3216962" cy="2207839"/>
          </a:xfrm>
          <a:prstGeom prst="rect">
            <a:avLst/>
          </a:prstGeom>
        </p:spPr>
      </p:pic>
    </p:spTree>
    <p:extLst>
      <p:ext uri="{BB962C8B-B14F-4D97-AF65-F5344CB8AC3E}">
        <p14:creationId xmlns:p14="http://schemas.microsoft.com/office/powerpoint/2010/main" val="395641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CB46-0096-1BD4-5D75-82A3840DDC67}"/>
              </a:ext>
            </a:extLst>
          </p:cNvPr>
          <p:cNvSpPr>
            <a:spLocks noGrp="1"/>
          </p:cNvSpPr>
          <p:nvPr>
            <p:ph type="title"/>
          </p:nvPr>
        </p:nvSpPr>
        <p:spPr>
          <a:xfrm>
            <a:off x="514035" y="330560"/>
            <a:ext cx="10951823" cy="1609344"/>
          </a:xfrm>
        </p:spPr>
        <p:txBody>
          <a:bodyPr/>
          <a:lstStyle/>
          <a:p>
            <a:r>
              <a:rPr lang="en-IN" sz="4000" dirty="0">
                <a:latin typeface="Times New Roman" panose="02020603050405020304" pitchFamily="18" charset="0"/>
                <a:cs typeface="Times New Roman" panose="02020603050405020304" pitchFamily="18" charset="0"/>
              </a:rPr>
              <a:t>BI-VARIATE ANALYSIS(CATEGORICAL COLUMNS)</a:t>
            </a:r>
          </a:p>
        </p:txBody>
      </p:sp>
      <p:pic>
        <p:nvPicPr>
          <p:cNvPr id="7" name="Picture 6">
            <a:extLst>
              <a:ext uri="{FF2B5EF4-FFF2-40B4-BE49-F238E27FC236}">
                <a16:creationId xmlns:a16="http://schemas.microsoft.com/office/drawing/2014/main" id="{52FFECFC-F474-40D6-DCD5-B79D1053EEFF}"/>
              </a:ext>
            </a:extLst>
          </p:cNvPr>
          <p:cNvPicPr>
            <a:picLocks noChangeAspect="1"/>
          </p:cNvPicPr>
          <p:nvPr/>
        </p:nvPicPr>
        <p:blipFill>
          <a:blip r:embed="rId2"/>
          <a:stretch>
            <a:fillRect/>
          </a:stretch>
        </p:blipFill>
        <p:spPr>
          <a:xfrm>
            <a:off x="0" y="1939905"/>
            <a:ext cx="3582698" cy="2739671"/>
          </a:xfrm>
          <a:prstGeom prst="rect">
            <a:avLst/>
          </a:prstGeom>
        </p:spPr>
      </p:pic>
      <p:pic>
        <p:nvPicPr>
          <p:cNvPr id="9" name="Picture 8">
            <a:extLst>
              <a:ext uri="{FF2B5EF4-FFF2-40B4-BE49-F238E27FC236}">
                <a16:creationId xmlns:a16="http://schemas.microsoft.com/office/drawing/2014/main" id="{A246275E-3264-B7BA-5C7E-D13A5EF72870}"/>
              </a:ext>
            </a:extLst>
          </p:cNvPr>
          <p:cNvPicPr>
            <a:picLocks noChangeAspect="1"/>
          </p:cNvPicPr>
          <p:nvPr/>
        </p:nvPicPr>
        <p:blipFill>
          <a:blip r:embed="rId3"/>
          <a:stretch>
            <a:fillRect/>
          </a:stretch>
        </p:blipFill>
        <p:spPr>
          <a:xfrm>
            <a:off x="3582698" y="1939905"/>
            <a:ext cx="3704734" cy="2739671"/>
          </a:xfrm>
          <a:prstGeom prst="rect">
            <a:avLst/>
          </a:prstGeom>
        </p:spPr>
      </p:pic>
      <p:pic>
        <p:nvPicPr>
          <p:cNvPr id="11" name="Picture 10">
            <a:extLst>
              <a:ext uri="{FF2B5EF4-FFF2-40B4-BE49-F238E27FC236}">
                <a16:creationId xmlns:a16="http://schemas.microsoft.com/office/drawing/2014/main" id="{975E88E8-18DE-885D-C766-A875B55F4F6E}"/>
              </a:ext>
            </a:extLst>
          </p:cNvPr>
          <p:cNvPicPr>
            <a:picLocks noChangeAspect="1"/>
          </p:cNvPicPr>
          <p:nvPr/>
        </p:nvPicPr>
        <p:blipFill>
          <a:blip r:embed="rId4"/>
          <a:stretch>
            <a:fillRect/>
          </a:stretch>
        </p:blipFill>
        <p:spPr>
          <a:xfrm>
            <a:off x="7287432" y="1939905"/>
            <a:ext cx="4904568" cy="2739670"/>
          </a:xfrm>
          <a:prstGeom prst="rect">
            <a:avLst/>
          </a:prstGeom>
        </p:spPr>
      </p:pic>
      <p:sp>
        <p:nvSpPr>
          <p:cNvPr id="13" name="TextBox 12">
            <a:extLst>
              <a:ext uri="{FF2B5EF4-FFF2-40B4-BE49-F238E27FC236}">
                <a16:creationId xmlns:a16="http://schemas.microsoft.com/office/drawing/2014/main" id="{3DB39742-3B64-557C-CF1B-A983CC5F93CA}"/>
              </a:ext>
            </a:extLst>
          </p:cNvPr>
          <p:cNvSpPr txBox="1"/>
          <p:nvPr/>
        </p:nvSpPr>
        <p:spPr>
          <a:xfrm>
            <a:off x="349439" y="5162746"/>
            <a:ext cx="9559027" cy="92333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1. Males are more likely to die than females and children.</a:t>
            </a:r>
          </a:p>
          <a:p>
            <a:r>
              <a:rPr lang="en-IN" dirty="0">
                <a:latin typeface="Times New Roman" panose="02020603050405020304" pitchFamily="18" charset="0"/>
                <a:cs typeface="Times New Roman" panose="02020603050405020304" pitchFamily="18" charset="0"/>
              </a:rPr>
              <a:t>2. Backward class people are more likely to die than others </a:t>
            </a:r>
          </a:p>
          <a:p>
            <a:r>
              <a:rPr lang="en-IN" dirty="0">
                <a:latin typeface="Times New Roman" panose="02020603050405020304" pitchFamily="18" charset="0"/>
                <a:cs typeface="Times New Roman" panose="02020603050405020304" pitchFamily="18" charset="0"/>
              </a:rPr>
              <a:t>3. Fatal diseases have a higher chance of killing the patient which should be quite obvious regardless.</a:t>
            </a:r>
          </a:p>
        </p:txBody>
      </p:sp>
    </p:spTree>
    <p:extLst>
      <p:ext uri="{BB962C8B-B14F-4D97-AF65-F5344CB8AC3E}">
        <p14:creationId xmlns:p14="http://schemas.microsoft.com/office/powerpoint/2010/main" val="2340407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2D53ED-613D-EA72-C293-53A7F8CFD71E}"/>
              </a:ext>
            </a:extLst>
          </p:cNvPr>
          <p:cNvPicPr>
            <a:picLocks noChangeAspect="1"/>
          </p:cNvPicPr>
          <p:nvPr/>
        </p:nvPicPr>
        <p:blipFill>
          <a:blip r:embed="rId2"/>
          <a:stretch>
            <a:fillRect/>
          </a:stretch>
        </p:blipFill>
        <p:spPr>
          <a:xfrm>
            <a:off x="302065" y="759424"/>
            <a:ext cx="5121084" cy="3246401"/>
          </a:xfrm>
          <a:prstGeom prst="rect">
            <a:avLst/>
          </a:prstGeom>
        </p:spPr>
      </p:pic>
      <p:sp>
        <p:nvSpPr>
          <p:cNvPr id="6" name="TextBox 5">
            <a:extLst>
              <a:ext uri="{FF2B5EF4-FFF2-40B4-BE49-F238E27FC236}">
                <a16:creationId xmlns:a16="http://schemas.microsoft.com/office/drawing/2014/main" id="{2D4E391C-8849-6438-CC28-4D0FC043766F}"/>
              </a:ext>
            </a:extLst>
          </p:cNvPr>
          <p:cNvSpPr txBox="1"/>
          <p:nvPr/>
        </p:nvSpPr>
        <p:spPr>
          <a:xfrm>
            <a:off x="6096000" y="1643284"/>
            <a:ext cx="5040604"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More people die in the private hospitals but the ratio is quite High in the government hospitals which clearly shows that even </a:t>
            </a:r>
          </a:p>
          <a:p>
            <a:r>
              <a:rPr lang="en-IN" dirty="0">
                <a:latin typeface="Times New Roman" panose="02020603050405020304" pitchFamily="18" charset="0"/>
                <a:cs typeface="Times New Roman" panose="02020603050405020304" pitchFamily="18" charset="0"/>
              </a:rPr>
              <a:t>After receiving insurance claims, patients are suffering because Of poor infrastructure in government hospitals</a:t>
            </a:r>
          </a:p>
        </p:txBody>
      </p:sp>
      <p:sp>
        <p:nvSpPr>
          <p:cNvPr id="7" name="TextBox 6">
            <a:extLst>
              <a:ext uri="{FF2B5EF4-FFF2-40B4-BE49-F238E27FC236}">
                <a16:creationId xmlns:a16="http://schemas.microsoft.com/office/drawing/2014/main" id="{88E93803-3178-A0FD-3657-E23C3BA86D9D}"/>
              </a:ext>
            </a:extLst>
          </p:cNvPr>
          <p:cNvSpPr txBox="1"/>
          <p:nvPr/>
        </p:nvSpPr>
        <p:spPr>
          <a:xfrm>
            <a:off x="302065" y="4687156"/>
            <a:ext cx="11078674"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The plot based analysis provided by </a:t>
            </a:r>
            <a:r>
              <a:rPr lang="en-IN" dirty="0" err="1">
                <a:latin typeface="Times New Roman" panose="02020603050405020304" pitchFamily="18" charset="0"/>
                <a:cs typeface="Times New Roman" panose="02020603050405020304" pitchFamily="18" charset="0"/>
              </a:rPr>
              <a:t>matplot</a:t>
            </a:r>
            <a:r>
              <a:rPr lang="en-IN" dirty="0">
                <a:latin typeface="Times New Roman" panose="02020603050405020304" pitchFamily="18" charset="0"/>
                <a:cs typeface="Times New Roman" panose="02020603050405020304" pitchFamily="18" charset="0"/>
              </a:rPr>
              <a:t> library and seaborn show good insights but are limited in nature because </a:t>
            </a:r>
          </a:p>
          <a:p>
            <a:r>
              <a:rPr lang="en-IN" dirty="0">
                <a:latin typeface="Times New Roman" panose="02020603050405020304" pitchFamily="18" charset="0"/>
                <a:cs typeface="Times New Roman" panose="02020603050405020304" pitchFamily="18" charset="0"/>
              </a:rPr>
              <a:t>There is only so much you can show In a picture , rest of the column needs some business and technical </a:t>
            </a:r>
          </a:p>
          <a:p>
            <a:r>
              <a:rPr lang="en-IN" dirty="0">
                <a:latin typeface="Times New Roman" panose="02020603050405020304" pitchFamily="18" charset="0"/>
                <a:cs typeface="Times New Roman" panose="02020603050405020304" pitchFamily="18" charset="0"/>
              </a:rPr>
              <a:t>transformation so that Intelligence can be mined from them , hence we need feature engineering</a:t>
            </a:r>
          </a:p>
          <a:p>
            <a:r>
              <a:rPr lang="en-IN" dirty="0">
                <a:latin typeface="Times New Roman" panose="02020603050405020304" pitchFamily="18" charset="0"/>
                <a:cs typeface="Times New Roman" panose="02020603050405020304" pitchFamily="18" charset="0"/>
              </a:rPr>
              <a:t>Outliers were not treated in this dataset because </a:t>
            </a:r>
          </a:p>
        </p:txBody>
      </p:sp>
    </p:spTree>
    <p:extLst>
      <p:ext uri="{BB962C8B-B14F-4D97-AF65-F5344CB8AC3E}">
        <p14:creationId xmlns:p14="http://schemas.microsoft.com/office/powerpoint/2010/main" val="77352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390433-4D85-E2D9-D076-5A40FB460017}"/>
              </a:ext>
            </a:extLst>
          </p:cNvPr>
          <p:cNvSpPr>
            <a:spLocks noGrp="1"/>
          </p:cNvSpPr>
          <p:nvPr>
            <p:ph type="title"/>
          </p:nvPr>
        </p:nvSpPr>
        <p:spPr>
          <a:xfrm>
            <a:off x="178960" y="242237"/>
            <a:ext cx="9603275" cy="1049235"/>
          </a:xfrm>
        </p:spPr>
        <p:txBody>
          <a:bodyPr/>
          <a:lstStyle/>
          <a:p>
            <a:r>
              <a:rPr lang="en-IN" dirty="0">
                <a:latin typeface="Times New Roman" panose="02020603050405020304" pitchFamily="18" charset="0"/>
                <a:cs typeface="Times New Roman" panose="02020603050405020304" pitchFamily="18" charset="0"/>
              </a:rPr>
              <a:t>FEATURE ENGINEERING</a:t>
            </a:r>
          </a:p>
        </p:txBody>
      </p:sp>
      <p:pic>
        <p:nvPicPr>
          <p:cNvPr id="6" name="Picture 5">
            <a:extLst>
              <a:ext uri="{FF2B5EF4-FFF2-40B4-BE49-F238E27FC236}">
                <a16:creationId xmlns:a16="http://schemas.microsoft.com/office/drawing/2014/main" id="{F72125F0-E642-BC42-FB7E-5918DCEECB4E}"/>
              </a:ext>
            </a:extLst>
          </p:cNvPr>
          <p:cNvPicPr>
            <a:picLocks noChangeAspect="1"/>
          </p:cNvPicPr>
          <p:nvPr/>
        </p:nvPicPr>
        <p:blipFill>
          <a:blip r:embed="rId2"/>
          <a:stretch>
            <a:fillRect/>
          </a:stretch>
        </p:blipFill>
        <p:spPr>
          <a:xfrm>
            <a:off x="178960" y="1363801"/>
            <a:ext cx="4675844" cy="2156959"/>
          </a:xfrm>
          <a:prstGeom prst="rect">
            <a:avLst/>
          </a:prstGeom>
        </p:spPr>
      </p:pic>
      <p:sp>
        <p:nvSpPr>
          <p:cNvPr id="7" name="TextBox 6">
            <a:extLst>
              <a:ext uri="{FF2B5EF4-FFF2-40B4-BE49-F238E27FC236}">
                <a16:creationId xmlns:a16="http://schemas.microsoft.com/office/drawing/2014/main" id="{7F12E68F-1DE9-1FF4-9E06-87A9C9547FFE}"/>
              </a:ext>
            </a:extLst>
          </p:cNvPr>
          <p:cNvSpPr txBox="1"/>
          <p:nvPr/>
        </p:nvSpPr>
        <p:spPr>
          <a:xfrm>
            <a:off x="5656082" y="1489435"/>
            <a:ext cx="5391219" cy="2031325"/>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We were given the discharge date and the pre auth </a:t>
            </a:r>
          </a:p>
          <a:p>
            <a:r>
              <a:rPr lang="en-IN" dirty="0">
                <a:latin typeface="Times New Roman" panose="02020603050405020304" pitchFamily="18" charset="0"/>
                <a:cs typeface="Times New Roman" panose="02020603050405020304" pitchFamily="18" charset="0"/>
              </a:rPr>
              <a:t>Date (a form filed on the date of admission), so we </a:t>
            </a:r>
          </a:p>
          <a:p>
            <a:r>
              <a:rPr lang="en-IN" dirty="0">
                <a:latin typeface="Times New Roman" panose="02020603050405020304" pitchFamily="18" charset="0"/>
                <a:cs typeface="Times New Roman" panose="02020603050405020304" pitchFamily="18" charset="0"/>
              </a:rPr>
              <a:t>Took their difference and found the admit duration of</a:t>
            </a:r>
          </a:p>
          <a:p>
            <a:r>
              <a:rPr lang="en-IN" dirty="0">
                <a:latin typeface="Times New Roman" panose="02020603050405020304" pitchFamily="18" charset="0"/>
                <a:cs typeface="Times New Roman" panose="02020603050405020304" pitchFamily="18" charset="0"/>
              </a:rPr>
              <a:t>a patient , this feature gives us the inference that the</a:t>
            </a:r>
          </a:p>
          <a:p>
            <a:r>
              <a:rPr lang="en-IN" dirty="0">
                <a:latin typeface="Times New Roman" panose="02020603050405020304" pitchFamily="18" charset="0"/>
                <a:cs typeface="Times New Roman" panose="02020603050405020304" pitchFamily="18" charset="0"/>
              </a:rPr>
              <a:t>Patients who stayed longer in the hospital have a higher </a:t>
            </a:r>
          </a:p>
          <a:p>
            <a:r>
              <a:rPr lang="en-IN" dirty="0">
                <a:latin typeface="Times New Roman" panose="02020603050405020304" pitchFamily="18" charset="0"/>
                <a:cs typeface="Times New Roman" panose="02020603050405020304" pitchFamily="18" charset="0"/>
              </a:rPr>
              <a:t>Chance of surviving than the ones who stayed for lesser</a:t>
            </a:r>
          </a:p>
          <a:p>
            <a:r>
              <a:rPr lang="en-IN" dirty="0">
                <a:latin typeface="Times New Roman" panose="02020603050405020304" pitchFamily="18" charset="0"/>
                <a:cs typeface="Times New Roman" panose="02020603050405020304" pitchFamily="18" charset="0"/>
              </a:rPr>
              <a:t>time.</a:t>
            </a:r>
          </a:p>
        </p:txBody>
      </p:sp>
      <p:pic>
        <p:nvPicPr>
          <p:cNvPr id="9" name="Picture 8">
            <a:extLst>
              <a:ext uri="{FF2B5EF4-FFF2-40B4-BE49-F238E27FC236}">
                <a16:creationId xmlns:a16="http://schemas.microsoft.com/office/drawing/2014/main" id="{CB3438AD-6236-A38F-84A0-83C60E1CB7EE}"/>
              </a:ext>
            </a:extLst>
          </p:cNvPr>
          <p:cNvPicPr>
            <a:picLocks noChangeAspect="1"/>
          </p:cNvPicPr>
          <p:nvPr/>
        </p:nvPicPr>
        <p:blipFill>
          <a:blip r:embed="rId3"/>
          <a:stretch>
            <a:fillRect/>
          </a:stretch>
        </p:blipFill>
        <p:spPr>
          <a:xfrm>
            <a:off x="178960" y="3916686"/>
            <a:ext cx="4675844" cy="2521821"/>
          </a:xfrm>
          <a:prstGeom prst="rect">
            <a:avLst/>
          </a:prstGeom>
        </p:spPr>
      </p:pic>
      <p:sp>
        <p:nvSpPr>
          <p:cNvPr id="10" name="TextBox 9">
            <a:extLst>
              <a:ext uri="{FF2B5EF4-FFF2-40B4-BE49-F238E27FC236}">
                <a16:creationId xmlns:a16="http://schemas.microsoft.com/office/drawing/2014/main" id="{E37C35A8-47D4-5D1B-34A9-AEC8032A2A23}"/>
              </a:ext>
            </a:extLst>
          </p:cNvPr>
          <p:cNvSpPr txBox="1"/>
          <p:nvPr/>
        </p:nvSpPr>
        <p:spPr>
          <a:xfrm>
            <a:off x="5656082" y="4110087"/>
            <a:ext cx="4852610"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Based on the number of people dying per disease, </a:t>
            </a:r>
          </a:p>
          <a:p>
            <a:r>
              <a:rPr lang="en-IN" dirty="0">
                <a:latin typeface="Times New Roman" panose="02020603050405020304" pitchFamily="18" charset="0"/>
                <a:cs typeface="Times New Roman" panose="02020603050405020304" pitchFamily="18" charset="0"/>
              </a:rPr>
              <a:t>We created a new feature , where we divided the </a:t>
            </a:r>
          </a:p>
          <a:p>
            <a:r>
              <a:rPr lang="en-IN" dirty="0">
                <a:latin typeface="Times New Roman" panose="02020603050405020304" pitchFamily="18" charset="0"/>
                <a:cs typeface="Times New Roman" panose="02020603050405020304" pitchFamily="18" charset="0"/>
              </a:rPr>
              <a:t>Diseases into fatal and non fatal , and we saw that </a:t>
            </a:r>
          </a:p>
          <a:p>
            <a:r>
              <a:rPr lang="en-IN" dirty="0">
                <a:latin typeface="Times New Roman" panose="02020603050405020304" pitchFamily="18" charset="0"/>
                <a:cs typeface="Times New Roman" panose="02020603050405020304" pitchFamily="18" charset="0"/>
              </a:rPr>
              <a:t>People with fatal diseases are more likely to die.</a:t>
            </a:r>
          </a:p>
        </p:txBody>
      </p:sp>
    </p:spTree>
    <p:extLst>
      <p:ext uri="{BB962C8B-B14F-4D97-AF65-F5344CB8AC3E}">
        <p14:creationId xmlns:p14="http://schemas.microsoft.com/office/powerpoint/2010/main" val="4098893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E56B41-417A-53A2-B314-BCCFA1FCD836}"/>
              </a:ext>
            </a:extLst>
          </p:cNvPr>
          <p:cNvPicPr>
            <a:picLocks noChangeAspect="1"/>
          </p:cNvPicPr>
          <p:nvPr/>
        </p:nvPicPr>
        <p:blipFill>
          <a:blip r:embed="rId2"/>
          <a:stretch>
            <a:fillRect/>
          </a:stretch>
        </p:blipFill>
        <p:spPr>
          <a:xfrm>
            <a:off x="194805" y="402315"/>
            <a:ext cx="4923950" cy="3026685"/>
          </a:xfrm>
          <a:prstGeom prst="rect">
            <a:avLst/>
          </a:prstGeom>
        </p:spPr>
      </p:pic>
      <p:sp>
        <p:nvSpPr>
          <p:cNvPr id="5" name="TextBox 4">
            <a:extLst>
              <a:ext uri="{FF2B5EF4-FFF2-40B4-BE49-F238E27FC236}">
                <a16:creationId xmlns:a16="http://schemas.microsoft.com/office/drawing/2014/main" id="{483AE0D5-B6EA-6E38-7318-29EC702840A3}"/>
              </a:ext>
            </a:extLst>
          </p:cNvPr>
          <p:cNvSpPr txBox="1"/>
          <p:nvPr/>
        </p:nvSpPr>
        <p:spPr>
          <a:xfrm>
            <a:off x="5505254" y="1641651"/>
            <a:ext cx="4335482" cy="92333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With the help of procedure names , we </a:t>
            </a:r>
          </a:p>
          <a:p>
            <a:r>
              <a:rPr lang="en-IN" dirty="0">
                <a:latin typeface="Times New Roman" panose="02020603050405020304" pitchFamily="18" charset="0"/>
                <a:cs typeface="Times New Roman" panose="02020603050405020304" pitchFamily="18" charset="0"/>
              </a:rPr>
              <a:t>Created a new feature which tells us that</a:t>
            </a:r>
          </a:p>
          <a:p>
            <a:r>
              <a:rPr lang="en-IN" dirty="0">
                <a:latin typeface="Times New Roman" panose="02020603050405020304" pitchFamily="18" charset="0"/>
                <a:cs typeface="Times New Roman" panose="02020603050405020304" pitchFamily="18" charset="0"/>
              </a:rPr>
              <a:t>The people who had surgeries survived more</a:t>
            </a:r>
          </a:p>
        </p:txBody>
      </p:sp>
      <p:pic>
        <p:nvPicPr>
          <p:cNvPr id="7" name="Picture 6">
            <a:extLst>
              <a:ext uri="{FF2B5EF4-FFF2-40B4-BE49-F238E27FC236}">
                <a16:creationId xmlns:a16="http://schemas.microsoft.com/office/drawing/2014/main" id="{60484266-9749-199B-6363-C1648D27649D}"/>
              </a:ext>
            </a:extLst>
          </p:cNvPr>
          <p:cNvPicPr>
            <a:picLocks noChangeAspect="1"/>
          </p:cNvPicPr>
          <p:nvPr/>
        </p:nvPicPr>
        <p:blipFill>
          <a:blip r:embed="rId3"/>
          <a:stretch>
            <a:fillRect/>
          </a:stretch>
        </p:blipFill>
        <p:spPr>
          <a:xfrm>
            <a:off x="194805" y="3606433"/>
            <a:ext cx="4923949" cy="2849252"/>
          </a:xfrm>
          <a:prstGeom prst="rect">
            <a:avLst/>
          </a:prstGeom>
        </p:spPr>
      </p:pic>
      <p:sp>
        <p:nvSpPr>
          <p:cNvPr id="8" name="TextBox 7">
            <a:extLst>
              <a:ext uri="{FF2B5EF4-FFF2-40B4-BE49-F238E27FC236}">
                <a16:creationId xmlns:a16="http://schemas.microsoft.com/office/drawing/2014/main" id="{1C4F4CD6-DAA2-4D83-FE56-CADC9BF224D4}"/>
              </a:ext>
            </a:extLst>
          </p:cNvPr>
          <p:cNvSpPr txBox="1"/>
          <p:nvPr/>
        </p:nvSpPr>
        <p:spPr>
          <a:xfrm>
            <a:off x="5505254" y="3846136"/>
            <a:ext cx="5198859"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From the procedure type column, we found out that </a:t>
            </a:r>
          </a:p>
          <a:p>
            <a:r>
              <a:rPr lang="en-IN" dirty="0">
                <a:latin typeface="Times New Roman" panose="02020603050405020304" pitchFamily="18" charset="0"/>
                <a:cs typeface="Times New Roman" panose="02020603050405020304" pitchFamily="18" charset="0"/>
              </a:rPr>
              <a:t>Brain  heart and urinary system are the body parts that</a:t>
            </a:r>
          </a:p>
          <a:p>
            <a:r>
              <a:rPr lang="en-IN" dirty="0">
                <a:latin typeface="Times New Roman" panose="02020603050405020304" pitchFamily="18" charset="0"/>
                <a:cs typeface="Times New Roman" panose="02020603050405020304" pitchFamily="18" charset="0"/>
              </a:rPr>
              <a:t>Lead to the most causalities.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52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6B6490-6A45-B1D9-23AA-EEF2CAD7B8EA}"/>
              </a:ext>
            </a:extLst>
          </p:cNvPr>
          <p:cNvPicPr>
            <a:picLocks noChangeAspect="1"/>
          </p:cNvPicPr>
          <p:nvPr/>
        </p:nvPicPr>
        <p:blipFill>
          <a:blip r:embed="rId2"/>
          <a:stretch>
            <a:fillRect/>
          </a:stretch>
        </p:blipFill>
        <p:spPr>
          <a:xfrm>
            <a:off x="126392" y="664483"/>
            <a:ext cx="4615289" cy="2908276"/>
          </a:xfrm>
          <a:prstGeom prst="rect">
            <a:avLst/>
          </a:prstGeom>
        </p:spPr>
      </p:pic>
      <p:sp>
        <p:nvSpPr>
          <p:cNvPr id="5" name="TextBox 4">
            <a:extLst>
              <a:ext uri="{FF2B5EF4-FFF2-40B4-BE49-F238E27FC236}">
                <a16:creationId xmlns:a16="http://schemas.microsoft.com/office/drawing/2014/main" id="{84E1EDDE-5151-EDEE-7CAD-D4CD642624BE}"/>
              </a:ext>
            </a:extLst>
          </p:cNvPr>
          <p:cNvSpPr txBox="1"/>
          <p:nvPr/>
        </p:nvSpPr>
        <p:spPr>
          <a:xfrm>
            <a:off x="5326144" y="756917"/>
            <a:ext cx="4948791" cy="1477328"/>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We divided the districts on the basis of</a:t>
            </a:r>
          </a:p>
          <a:p>
            <a:r>
              <a:rPr lang="en-IN" dirty="0">
                <a:latin typeface="Times New Roman" panose="02020603050405020304" pitchFamily="18" charset="0"/>
                <a:cs typeface="Times New Roman" panose="02020603050405020304" pitchFamily="18" charset="0"/>
              </a:rPr>
              <a:t>Number of causalities and surprisingly,</a:t>
            </a:r>
          </a:p>
          <a:p>
            <a:r>
              <a:rPr lang="en-IN" dirty="0">
                <a:latin typeface="Times New Roman" panose="02020603050405020304" pitchFamily="18" charset="0"/>
                <a:cs typeface="Times New Roman" panose="02020603050405020304" pitchFamily="18" charset="0"/>
              </a:rPr>
              <a:t>The non disease prone areas showed more</a:t>
            </a:r>
          </a:p>
          <a:p>
            <a:r>
              <a:rPr lang="en-IN" dirty="0">
                <a:latin typeface="Times New Roman" panose="02020603050405020304" pitchFamily="18" charset="0"/>
                <a:cs typeface="Times New Roman" panose="02020603050405020304" pitchFamily="18" charset="0"/>
              </a:rPr>
              <a:t>Mortalities which is a sign of lack of Infrastructure </a:t>
            </a:r>
          </a:p>
          <a:p>
            <a:r>
              <a:rPr lang="en-IN" dirty="0">
                <a:latin typeface="Times New Roman" panose="02020603050405020304" pitchFamily="18" charset="0"/>
                <a:cs typeface="Times New Roman" panose="02020603050405020304" pitchFamily="18" charset="0"/>
              </a:rPr>
              <a:t>In those areas</a:t>
            </a:r>
          </a:p>
        </p:txBody>
      </p:sp>
      <p:pic>
        <p:nvPicPr>
          <p:cNvPr id="7" name="Picture 6">
            <a:extLst>
              <a:ext uri="{FF2B5EF4-FFF2-40B4-BE49-F238E27FC236}">
                <a16:creationId xmlns:a16="http://schemas.microsoft.com/office/drawing/2014/main" id="{DEC61CB2-3EEE-4ED2-0D4A-6C9DCB1FD569}"/>
              </a:ext>
            </a:extLst>
          </p:cNvPr>
          <p:cNvPicPr>
            <a:picLocks noChangeAspect="1"/>
          </p:cNvPicPr>
          <p:nvPr/>
        </p:nvPicPr>
        <p:blipFill>
          <a:blip r:embed="rId3"/>
          <a:stretch>
            <a:fillRect/>
          </a:stretch>
        </p:blipFill>
        <p:spPr>
          <a:xfrm>
            <a:off x="126392" y="3927144"/>
            <a:ext cx="4615289" cy="2671619"/>
          </a:xfrm>
          <a:prstGeom prst="rect">
            <a:avLst/>
          </a:prstGeom>
        </p:spPr>
      </p:pic>
      <p:sp>
        <p:nvSpPr>
          <p:cNvPr id="8" name="TextBox 7">
            <a:extLst>
              <a:ext uri="{FF2B5EF4-FFF2-40B4-BE49-F238E27FC236}">
                <a16:creationId xmlns:a16="http://schemas.microsoft.com/office/drawing/2014/main" id="{057FE39F-027F-5FD8-2A0C-DE6C9726F897}"/>
              </a:ext>
            </a:extLst>
          </p:cNvPr>
          <p:cNvSpPr txBox="1"/>
          <p:nvPr/>
        </p:nvSpPr>
        <p:spPr>
          <a:xfrm>
            <a:off x="5326144" y="3831792"/>
            <a:ext cx="5564344" cy="286232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 new insight was created on the basis of frequency</a:t>
            </a:r>
          </a:p>
          <a:p>
            <a:r>
              <a:rPr lang="en-IN" dirty="0">
                <a:latin typeface="Times New Roman" panose="02020603050405020304" pitchFamily="18" charset="0"/>
                <a:cs typeface="Times New Roman" panose="02020603050405020304" pitchFamily="18" charset="0"/>
              </a:rPr>
              <a:t>Of visits of hospitals and the fatality of the disease and</a:t>
            </a:r>
          </a:p>
          <a:p>
            <a:r>
              <a:rPr lang="en-IN" dirty="0">
                <a:latin typeface="Times New Roman" panose="02020603050405020304" pitchFamily="18" charset="0"/>
                <a:cs typeface="Times New Roman" panose="02020603050405020304" pitchFamily="18" charset="0"/>
              </a:rPr>
              <a:t>We found out that :</a:t>
            </a:r>
          </a:p>
          <a:p>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M</a:t>
            </a:r>
            <a:r>
              <a:rPr lang="en-US" dirty="0" err="1">
                <a:latin typeface="Times New Roman" panose="02020603050405020304" pitchFamily="18" charset="0"/>
                <a:cs typeface="Times New Roman" panose="02020603050405020304" pitchFamily="18" charset="0"/>
              </a:rPr>
              <a:t>ost</a:t>
            </a:r>
            <a:r>
              <a:rPr lang="en-US" dirty="0">
                <a:latin typeface="Times New Roman" panose="02020603050405020304" pitchFamily="18" charset="0"/>
                <a:cs typeface="Times New Roman" panose="02020603050405020304" pitchFamily="18" charset="0"/>
              </a:rPr>
              <a:t> highly visited hospitals have less morality which</a:t>
            </a:r>
          </a:p>
          <a:p>
            <a:r>
              <a:rPr lang="en-US" dirty="0">
                <a:latin typeface="Times New Roman" panose="02020603050405020304" pitchFamily="18" charset="0"/>
                <a:cs typeface="Times New Roman" panose="02020603050405020304" pitchFamily="18" charset="0"/>
              </a:rPr>
              <a:t>Means that they are good hospitals and more people </a:t>
            </a:r>
          </a:p>
          <a:p>
            <a:r>
              <a:rPr lang="en-US" dirty="0">
                <a:latin typeface="Times New Roman" panose="02020603050405020304" pitchFamily="18" charset="0"/>
                <a:cs typeface="Times New Roman" panose="02020603050405020304" pitchFamily="18" charset="0"/>
              </a:rPr>
              <a:t>Should be referred there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Least visited hospitals are visited for Non Fatal Disease</a:t>
            </a:r>
          </a:p>
          <a:p>
            <a:r>
              <a:rPr lang="en-US" dirty="0">
                <a:latin typeface="Times New Roman" panose="02020603050405020304" pitchFamily="18" charset="0"/>
                <a:cs typeface="Times New Roman" panose="02020603050405020304" pitchFamily="18" charset="0"/>
              </a:rPr>
              <a:t>Which means they need an upgrade on the infrastructure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4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1AFEDE-1A9B-A004-B025-B9BEE66A0DC5}"/>
              </a:ext>
            </a:extLst>
          </p:cNvPr>
          <p:cNvPicPr>
            <a:picLocks noChangeAspect="1"/>
          </p:cNvPicPr>
          <p:nvPr/>
        </p:nvPicPr>
        <p:blipFill>
          <a:blip r:embed="rId2"/>
          <a:stretch>
            <a:fillRect/>
          </a:stretch>
        </p:blipFill>
        <p:spPr>
          <a:xfrm>
            <a:off x="335391" y="640115"/>
            <a:ext cx="4302598" cy="2904363"/>
          </a:xfrm>
          <a:prstGeom prst="rect">
            <a:avLst/>
          </a:prstGeom>
        </p:spPr>
      </p:pic>
      <p:sp>
        <p:nvSpPr>
          <p:cNvPr id="5" name="TextBox 4">
            <a:extLst>
              <a:ext uri="{FF2B5EF4-FFF2-40B4-BE49-F238E27FC236}">
                <a16:creationId xmlns:a16="http://schemas.microsoft.com/office/drawing/2014/main" id="{E5808D20-798D-0A06-27B9-EB8D8917A32B}"/>
              </a:ext>
            </a:extLst>
          </p:cNvPr>
          <p:cNvSpPr txBox="1"/>
          <p:nvPr/>
        </p:nvSpPr>
        <p:spPr>
          <a:xfrm>
            <a:off x="5476672" y="1679058"/>
            <a:ext cx="6112981"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Based on the district of the customer and the district of the hospital , we found out if the Person changed their location to get better facilities or not and we found that people who changed Their districts survived more .</a:t>
            </a:r>
          </a:p>
        </p:txBody>
      </p:sp>
      <p:sp>
        <p:nvSpPr>
          <p:cNvPr id="8" name="TextBox 7">
            <a:extLst>
              <a:ext uri="{FF2B5EF4-FFF2-40B4-BE49-F238E27FC236}">
                <a16:creationId xmlns:a16="http://schemas.microsoft.com/office/drawing/2014/main" id="{CACAB1B1-E0FA-C753-F697-59EBF2D50ADA}"/>
              </a:ext>
            </a:extLst>
          </p:cNvPr>
          <p:cNvSpPr txBox="1"/>
          <p:nvPr/>
        </p:nvSpPr>
        <p:spPr>
          <a:xfrm>
            <a:off x="5476672" y="3978613"/>
            <a:ext cx="5615640"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The caste column was refined to remove redundant values.</a:t>
            </a:r>
          </a:p>
        </p:txBody>
      </p:sp>
      <p:pic>
        <p:nvPicPr>
          <p:cNvPr id="3" name="Picture 2">
            <a:extLst>
              <a:ext uri="{FF2B5EF4-FFF2-40B4-BE49-F238E27FC236}">
                <a16:creationId xmlns:a16="http://schemas.microsoft.com/office/drawing/2014/main" id="{43016F55-4090-731E-2ECC-90D2D31E6C57}"/>
              </a:ext>
            </a:extLst>
          </p:cNvPr>
          <p:cNvPicPr>
            <a:picLocks noChangeAspect="1"/>
          </p:cNvPicPr>
          <p:nvPr/>
        </p:nvPicPr>
        <p:blipFill>
          <a:blip r:embed="rId3"/>
          <a:stretch>
            <a:fillRect/>
          </a:stretch>
        </p:blipFill>
        <p:spPr>
          <a:xfrm>
            <a:off x="242006" y="3881418"/>
            <a:ext cx="4302598" cy="2904364"/>
          </a:xfrm>
          <a:prstGeom prst="rect">
            <a:avLst/>
          </a:prstGeom>
        </p:spPr>
      </p:pic>
    </p:spTree>
    <p:extLst>
      <p:ext uri="{BB962C8B-B14F-4D97-AF65-F5344CB8AC3E}">
        <p14:creationId xmlns:p14="http://schemas.microsoft.com/office/powerpoint/2010/main" val="386752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136BC-D659-14E9-1561-B17811FE256B}"/>
              </a:ext>
            </a:extLst>
          </p:cNvPr>
          <p:cNvPicPr>
            <a:picLocks noChangeAspect="1"/>
          </p:cNvPicPr>
          <p:nvPr/>
        </p:nvPicPr>
        <p:blipFill>
          <a:blip r:embed="rId2"/>
          <a:stretch>
            <a:fillRect/>
          </a:stretch>
        </p:blipFill>
        <p:spPr>
          <a:xfrm>
            <a:off x="128001" y="506161"/>
            <a:ext cx="4538267" cy="2443228"/>
          </a:xfrm>
          <a:prstGeom prst="rect">
            <a:avLst/>
          </a:prstGeom>
        </p:spPr>
      </p:pic>
      <p:sp>
        <p:nvSpPr>
          <p:cNvPr id="5" name="TextBox 4">
            <a:extLst>
              <a:ext uri="{FF2B5EF4-FFF2-40B4-BE49-F238E27FC236}">
                <a16:creationId xmlns:a16="http://schemas.microsoft.com/office/drawing/2014/main" id="{109A435A-3FD8-2DBD-60E8-2AD65024F1B5}"/>
              </a:ext>
            </a:extLst>
          </p:cNvPr>
          <p:cNvSpPr txBox="1"/>
          <p:nvPr/>
        </p:nvSpPr>
        <p:spPr>
          <a:xfrm>
            <a:off x="5260157" y="678730"/>
            <a:ext cx="4692310" cy="1477328"/>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After some careful analysis regarding </a:t>
            </a:r>
          </a:p>
          <a:p>
            <a:r>
              <a:rPr lang="en-IN" dirty="0">
                <a:latin typeface="Times New Roman" panose="02020603050405020304" pitchFamily="18" charset="0"/>
                <a:cs typeface="Times New Roman" panose="02020603050405020304" pitchFamily="18" charset="0"/>
              </a:rPr>
              <a:t>The type of surgeries and more , we found</a:t>
            </a:r>
          </a:p>
          <a:p>
            <a:r>
              <a:rPr lang="en-IN" dirty="0">
                <a:latin typeface="Times New Roman" panose="02020603050405020304" pitchFamily="18" charset="0"/>
                <a:cs typeface="Times New Roman" panose="02020603050405020304" pitchFamily="18" charset="0"/>
              </a:rPr>
              <a:t>That male and female child have similar patterns</a:t>
            </a:r>
          </a:p>
          <a:p>
            <a:r>
              <a:rPr lang="en-IN" dirty="0">
                <a:latin typeface="Times New Roman" panose="02020603050405020304" pitchFamily="18" charset="0"/>
                <a:cs typeface="Times New Roman" panose="02020603050405020304" pitchFamily="18" charset="0"/>
              </a:rPr>
              <a:t>Hence , we combined them and created a more</a:t>
            </a:r>
          </a:p>
          <a:p>
            <a:r>
              <a:rPr lang="en-IN" dirty="0">
                <a:latin typeface="Times New Roman" panose="02020603050405020304" pitchFamily="18" charset="0"/>
                <a:cs typeface="Times New Roman" panose="02020603050405020304" pitchFamily="18" charset="0"/>
              </a:rPr>
              <a:t>Model friendly column</a:t>
            </a:r>
          </a:p>
        </p:txBody>
      </p:sp>
      <p:pic>
        <p:nvPicPr>
          <p:cNvPr id="7" name="Picture 6">
            <a:extLst>
              <a:ext uri="{FF2B5EF4-FFF2-40B4-BE49-F238E27FC236}">
                <a16:creationId xmlns:a16="http://schemas.microsoft.com/office/drawing/2014/main" id="{C85086C9-8721-335F-39AB-6ED4CA2C6C11}"/>
              </a:ext>
            </a:extLst>
          </p:cNvPr>
          <p:cNvPicPr>
            <a:picLocks noChangeAspect="1"/>
          </p:cNvPicPr>
          <p:nvPr/>
        </p:nvPicPr>
        <p:blipFill>
          <a:blip r:embed="rId3"/>
          <a:stretch>
            <a:fillRect/>
          </a:stretch>
        </p:blipFill>
        <p:spPr>
          <a:xfrm>
            <a:off x="128001" y="3724810"/>
            <a:ext cx="4538267" cy="2729778"/>
          </a:xfrm>
          <a:prstGeom prst="rect">
            <a:avLst/>
          </a:prstGeom>
        </p:spPr>
      </p:pic>
      <p:sp>
        <p:nvSpPr>
          <p:cNvPr id="8" name="TextBox 7">
            <a:extLst>
              <a:ext uri="{FF2B5EF4-FFF2-40B4-BE49-F238E27FC236}">
                <a16:creationId xmlns:a16="http://schemas.microsoft.com/office/drawing/2014/main" id="{4F8A13E2-CC75-4091-B5F4-F5C1371420DD}"/>
              </a:ext>
            </a:extLst>
          </p:cNvPr>
          <p:cNvSpPr txBox="1"/>
          <p:nvPr/>
        </p:nvSpPr>
        <p:spPr>
          <a:xfrm>
            <a:off x="5396753" y="3971365"/>
            <a:ext cx="5570756"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After subtracting the surgery date from the claim date , </a:t>
            </a:r>
          </a:p>
          <a:p>
            <a:r>
              <a:rPr lang="en-IN" dirty="0">
                <a:latin typeface="Times New Roman" panose="02020603050405020304" pitchFamily="18" charset="0"/>
                <a:cs typeface="Times New Roman" panose="02020603050405020304" pitchFamily="18" charset="0"/>
              </a:rPr>
              <a:t>We found a column called claim after surgery and found </a:t>
            </a:r>
          </a:p>
          <a:p>
            <a:r>
              <a:rPr lang="en-IN" dirty="0">
                <a:latin typeface="Times New Roman" panose="02020603050405020304" pitchFamily="18" charset="0"/>
                <a:cs typeface="Times New Roman" panose="02020603050405020304" pitchFamily="18" charset="0"/>
              </a:rPr>
              <a:t>Out that people who died were provided with a claim later</a:t>
            </a:r>
          </a:p>
          <a:p>
            <a:r>
              <a:rPr lang="en-IN" dirty="0">
                <a:latin typeface="Times New Roman" panose="02020603050405020304" pitchFamily="18" charset="0"/>
                <a:cs typeface="Times New Roman" panose="02020603050405020304" pitchFamily="18" charset="0"/>
              </a:rPr>
              <a:t>Tha the people who survived</a:t>
            </a:r>
          </a:p>
        </p:txBody>
      </p:sp>
    </p:spTree>
    <p:extLst>
      <p:ext uri="{BB962C8B-B14F-4D97-AF65-F5344CB8AC3E}">
        <p14:creationId xmlns:p14="http://schemas.microsoft.com/office/powerpoint/2010/main" val="366525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FA03C6-7C20-BE96-C9BB-28FE774A981F}"/>
              </a:ext>
            </a:extLst>
          </p:cNvPr>
          <p:cNvPicPr>
            <a:picLocks noChangeAspect="1"/>
          </p:cNvPicPr>
          <p:nvPr/>
        </p:nvPicPr>
        <p:blipFill>
          <a:blip r:embed="rId2"/>
          <a:stretch>
            <a:fillRect/>
          </a:stretch>
        </p:blipFill>
        <p:spPr>
          <a:xfrm>
            <a:off x="269590" y="383685"/>
            <a:ext cx="4302409" cy="3336668"/>
          </a:xfrm>
          <a:prstGeom prst="rect">
            <a:avLst/>
          </a:prstGeom>
        </p:spPr>
      </p:pic>
      <p:pic>
        <p:nvPicPr>
          <p:cNvPr id="6" name="Picture 5">
            <a:extLst>
              <a:ext uri="{FF2B5EF4-FFF2-40B4-BE49-F238E27FC236}">
                <a16:creationId xmlns:a16="http://schemas.microsoft.com/office/drawing/2014/main" id="{6827E0B5-1189-CF79-6EEB-B182E2DE956C}"/>
              </a:ext>
            </a:extLst>
          </p:cNvPr>
          <p:cNvPicPr>
            <a:picLocks noChangeAspect="1"/>
          </p:cNvPicPr>
          <p:nvPr/>
        </p:nvPicPr>
        <p:blipFill>
          <a:blip r:embed="rId3"/>
          <a:stretch>
            <a:fillRect/>
          </a:stretch>
        </p:blipFill>
        <p:spPr>
          <a:xfrm>
            <a:off x="134193" y="3816723"/>
            <a:ext cx="4670889" cy="2951629"/>
          </a:xfrm>
          <a:prstGeom prst="rect">
            <a:avLst/>
          </a:prstGeom>
        </p:spPr>
      </p:pic>
      <p:sp>
        <p:nvSpPr>
          <p:cNvPr id="7" name="TextBox 6">
            <a:extLst>
              <a:ext uri="{FF2B5EF4-FFF2-40B4-BE49-F238E27FC236}">
                <a16:creationId xmlns:a16="http://schemas.microsoft.com/office/drawing/2014/main" id="{F3C14C1A-F35C-5D63-82B4-5A516AF09514}"/>
              </a:ext>
            </a:extLst>
          </p:cNvPr>
          <p:cNvSpPr txBox="1"/>
          <p:nvPr/>
        </p:nvSpPr>
        <p:spPr>
          <a:xfrm>
            <a:off x="5405718" y="851647"/>
            <a:ext cx="5462521"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We grouped the body parts column we created earlier  by</a:t>
            </a:r>
          </a:p>
          <a:p>
            <a:r>
              <a:rPr lang="en-IN" dirty="0">
                <a:latin typeface="Times New Roman" panose="02020603050405020304" pitchFamily="18" charset="0"/>
                <a:cs typeface="Times New Roman" panose="02020603050405020304" pitchFamily="18" charset="0"/>
              </a:rPr>
              <a:t>Age and we can see that heart , lungs and brain diseases</a:t>
            </a:r>
          </a:p>
          <a:p>
            <a:r>
              <a:rPr lang="en-IN" dirty="0">
                <a:latin typeface="Times New Roman" panose="02020603050405020304" pitchFamily="18" charset="0"/>
                <a:cs typeface="Times New Roman" panose="02020603050405020304" pitchFamily="18" charset="0"/>
              </a:rPr>
              <a:t>Are occurring to older people, while skin/nose/eyes(</a:t>
            </a:r>
            <a:r>
              <a:rPr lang="en-IN" dirty="0" err="1">
                <a:latin typeface="Times New Roman" panose="02020603050405020304" pitchFamily="18" charset="0"/>
                <a:cs typeface="Times New Roman" panose="02020603050405020304" pitchFamily="18" charset="0"/>
              </a:rPr>
              <a:t>ent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Are occurring to younger people</a:t>
            </a:r>
          </a:p>
        </p:txBody>
      </p:sp>
      <p:sp>
        <p:nvSpPr>
          <p:cNvPr id="8" name="TextBox 7">
            <a:extLst>
              <a:ext uri="{FF2B5EF4-FFF2-40B4-BE49-F238E27FC236}">
                <a16:creationId xmlns:a16="http://schemas.microsoft.com/office/drawing/2014/main" id="{FA50C55A-C5AF-4441-8259-5522AA2EEF01}"/>
              </a:ext>
            </a:extLst>
          </p:cNvPr>
          <p:cNvSpPr txBox="1"/>
          <p:nvPr/>
        </p:nvSpPr>
        <p:spPr>
          <a:xfrm>
            <a:off x="5405718" y="3944470"/>
            <a:ext cx="6385851"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We grouped the body parts by gender and we found that apart from</a:t>
            </a:r>
          </a:p>
          <a:p>
            <a:r>
              <a:rPr lang="en-IN" dirty="0">
                <a:latin typeface="Times New Roman" panose="02020603050405020304" pitchFamily="18" charset="0"/>
                <a:cs typeface="Times New Roman" panose="02020603050405020304" pitchFamily="18" charset="0"/>
              </a:rPr>
              <a:t>cancer., every single disease has more male patients</a:t>
            </a:r>
          </a:p>
        </p:txBody>
      </p:sp>
    </p:spTree>
    <p:extLst>
      <p:ext uri="{BB962C8B-B14F-4D97-AF65-F5344CB8AC3E}">
        <p14:creationId xmlns:p14="http://schemas.microsoft.com/office/powerpoint/2010/main" val="1034494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4726-5B69-2828-F54D-7E1EEF5A711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STATISTICS</a:t>
            </a:r>
          </a:p>
        </p:txBody>
      </p:sp>
      <p:sp>
        <p:nvSpPr>
          <p:cNvPr id="3" name="Content Placeholder 2">
            <a:extLst>
              <a:ext uri="{FF2B5EF4-FFF2-40B4-BE49-F238E27FC236}">
                <a16:creationId xmlns:a16="http://schemas.microsoft.com/office/drawing/2014/main" id="{EBBC1BE2-457D-87D0-2691-284C8E542BA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We applied Statistics on the above data in relation to the target variable </a:t>
            </a:r>
            <a:r>
              <a:rPr lang="en-IN" dirty="0" err="1">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mortality and we found out that every column is significant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8E20F2-3B9C-15C4-E8DB-548D02BFE44F}"/>
              </a:ext>
            </a:extLst>
          </p:cNvPr>
          <p:cNvPicPr>
            <a:picLocks noChangeAspect="1"/>
          </p:cNvPicPr>
          <p:nvPr/>
        </p:nvPicPr>
        <p:blipFill>
          <a:blip r:embed="rId2"/>
          <a:stretch>
            <a:fillRect/>
          </a:stretch>
        </p:blipFill>
        <p:spPr>
          <a:xfrm>
            <a:off x="1063752" y="3163686"/>
            <a:ext cx="7165848" cy="1600339"/>
          </a:xfrm>
          <a:prstGeom prst="rect">
            <a:avLst/>
          </a:prstGeom>
        </p:spPr>
      </p:pic>
      <p:sp>
        <p:nvSpPr>
          <p:cNvPr id="6" name="TextBox 5">
            <a:extLst>
              <a:ext uri="{FF2B5EF4-FFF2-40B4-BE49-F238E27FC236}">
                <a16:creationId xmlns:a16="http://schemas.microsoft.com/office/drawing/2014/main" id="{0A123620-EA6B-813F-DD3E-50D7976F6081}"/>
              </a:ext>
            </a:extLst>
          </p:cNvPr>
          <p:cNvSpPr txBox="1"/>
          <p:nvPr/>
        </p:nvSpPr>
        <p:spPr>
          <a:xfrm>
            <a:off x="1219200" y="5181600"/>
            <a:ext cx="10066345"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We can see that all categorical columns are having a significantly lesser value than 5% (generally observed</a:t>
            </a:r>
          </a:p>
          <a:p>
            <a:r>
              <a:rPr lang="en-IN" dirty="0">
                <a:latin typeface="Times New Roman" panose="02020603050405020304" pitchFamily="18" charset="0"/>
                <a:cs typeface="Times New Roman" panose="02020603050405020304" pitchFamily="18" charset="0"/>
              </a:rPr>
              <a:t>Value) , hence we can say that all columns are significant</a:t>
            </a:r>
          </a:p>
        </p:txBody>
      </p:sp>
    </p:spTree>
    <p:extLst>
      <p:ext uri="{BB962C8B-B14F-4D97-AF65-F5344CB8AC3E}">
        <p14:creationId xmlns:p14="http://schemas.microsoft.com/office/powerpoint/2010/main" val="44614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F0B7-BE68-E96E-D87F-4A2F3915697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Encoding AND SCALING</a:t>
            </a:r>
          </a:p>
        </p:txBody>
      </p:sp>
      <p:sp>
        <p:nvSpPr>
          <p:cNvPr id="3" name="Content Placeholder 2">
            <a:extLst>
              <a:ext uri="{FF2B5EF4-FFF2-40B4-BE49-F238E27FC236}">
                <a16:creationId xmlns:a16="http://schemas.microsoft.com/office/drawing/2014/main" id="{5427BDE5-20BF-566D-3E82-E22CEA57BEF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As we mostly had categorical columns , which do not even require scaling , so our main task was to encode the different variables but we had a challenge</a:t>
            </a:r>
          </a:p>
          <a:p>
            <a:r>
              <a:rPr lang="en-IN" dirty="0">
                <a:latin typeface="Times New Roman" panose="02020603050405020304" pitchFamily="18" charset="0"/>
                <a:cs typeface="Times New Roman" panose="02020603050405020304" pitchFamily="18" charset="0"/>
              </a:rPr>
              <a:t>The challenge was that columns like hospital names had too many categories , while some had lesser like gender, so we decided to go with frequency encoding , and then we normalized the values so that their scales are neither manipulated nor too difficult for the machine to grab</a:t>
            </a:r>
          </a:p>
        </p:txBody>
      </p:sp>
      <p:pic>
        <p:nvPicPr>
          <p:cNvPr id="5" name="Picture 4">
            <a:extLst>
              <a:ext uri="{FF2B5EF4-FFF2-40B4-BE49-F238E27FC236}">
                <a16:creationId xmlns:a16="http://schemas.microsoft.com/office/drawing/2014/main" id="{2738953A-5C32-4558-436A-5B5FADF7B705}"/>
              </a:ext>
            </a:extLst>
          </p:cNvPr>
          <p:cNvPicPr>
            <a:picLocks noChangeAspect="1"/>
          </p:cNvPicPr>
          <p:nvPr/>
        </p:nvPicPr>
        <p:blipFill>
          <a:blip r:embed="rId2"/>
          <a:stretch>
            <a:fillRect/>
          </a:stretch>
        </p:blipFill>
        <p:spPr>
          <a:xfrm>
            <a:off x="1063752" y="4193187"/>
            <a:ext cx="9434378" cy="2006445"/>
          </a:xfrm>
          <a:prstGeom prst="rect">
            <a:avLst/>
          </a:prstGeom>
        </p:spPr>
      </p:pic>
    </p:spTree>
    <p:extLst>
      <p:ext uri="{BB962C8B-B14F-4D97-AF65-F5344CB8AC3E}">
        <p14:creationId xmlns:p14="http://schemas.microsoft.com/office/powerpoint/2010/main" val="236224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602A-6573-584F-C8BC-0907FA6977E7}"/>
              </a:ext>
            </a:extLst>
          </p:cNvPr>
          <p:cNvSpPr>
            <a:spLocks noGrp="1"/>
          </p:cNvSpPr>
          <p:nvPr>
            <p:ph type="title"/>
          </p:nvPr>
        </p:nvSpPr>
        <p:spPr>
          <a:xfrm>
            <a:off x="646111" y="323268"/>
            <a:ext cx="10058400" cy="1609344"/>
          </a:xfrm>
        </p:spPr>
        <p:txBody>
          <a:bodyPr>
            <a:normAutofit/>
          </a:bodyPr>
          <a:lstStyle/>
          <a:p>
            <a:r>
              <a:rPr lang="en-IN" dirty="0">
                <a:latin typeface="Times New Roman" panose="02020603050405020304" pitchFamily="18" charset="0"/>
                <a:cs typeface="Times New Roman" panose="02020603050405020304" pitchFamily="18" charset="0"/>
              </a:rPr>
              <a:t>EXPLAINING THE PROBLEM STATEMENT:</a:t>
            </a:r>
          </a:p>
        </p:txBody>
      </p:sp>
      <p:sp>
        <p:nvSpPr>
          <p:cNvPr id="3" name="Content Placeholder 2">
            <a:extLst>
              <a:ext uri="{FF2B5EF4-FFF2-40B4-BE49-F238E27FC236}">
                <a16:creationId xmlns:a16="http://schemas.microsoft.com/office/drawing/2014/main" id="{D4FF528D-88C2-1CFA-0362-6BCAD3D8FDA7}"/>
              </a:ext>
            </a:extLst>
          </p:cNvPr>
          <p:cNvSpPr>
            <a:spLocks noGrp="1"/>
          </p:cNvSpPr>
          <p:nvPr>
            <p:ph idx="1"/>
          </p:nvPr>
        </p:nvSpPr>
        <p:spPr>
          <a:xfrm>
            <a:off x="646111" y="2209801"/>
            <a:ext cx="8946541" cy="4195481"/>
          </a:xfrm>
        </p:spPr>
        <p:txBody>
          <a:bodyPr>
            <a:normAutofit/>
          </a:bodyPr>
          <a:lstStyle/>
          <a:p>
            <a:r>
              <a:rPr lang="en-US" sz="1600" b="0" i="0" dirty="0">
                <a:effectLst/>
                <a:latin typeface="Times New Roman" panose="02020603050405020304" pitchFamily="18" charset="0"/>
                <a:cs typeface="Times New Roman" panose="02020603050405020304" pitchFamily="18" charset="0"/>
              </a:rPr>
              <a:t>Healthy India, also known as the Pradhan Mantri Health Yojana (PMHY), is a nationwide scheme that aims to help economically vulnerable Indians who are in need of healthcare facilities. This yojana plans to provide financial protection to the families below poverty line by providing coverage for critical systems like Heart, Lung, Liver, Pancreas, etc. The government </a:t>
            </a:r>
            <a:r>
              <a:rPr lang="en-US" sz="1600" dirty="0">
                <a:latin typeface="Times New Roman" panose="02020603050405020304" pitchFamily="18" charset="0"/>
                <a:cs typeface="Times New Roman" panose="02020603050405020304" pitchFamily="18" charset="0"/>
              </a:rPr>
              <a:t>has made </a:t>
            </a:r>
            <a:r>
              <a:rPr lang="en-US" sz="1600" b="0" i="0" dirty="0">
                <a:effectLst/>
                <a:latin typeface="Times New Roman" panose="02020603050405020304" pitchFamily="18" charset="0"/>
                <a:cs typeface="Times New Roman" panose="02020603050405020304" pitchFamily="18" charset="0"/>
              </a:rPr>
              <a:t>all the transactions cashless for covered procedures.</a:t>
            </a:r>
          </a:p>
          <a:p>
            <a:r>
              <a:rPr lang="en-US" sz="1600" dirty="0">
                <a:latin typeface="Times New Roman" panose="02020603050405020304" pitchFamily="18" charset="0"/>
                <a:cs typeface="Times New Roman" panose="02020603050405020304" pitchFamily="18" charset="0"/>
              </a:rPr>
              <a:t>The aim is to help as many people as possible who fall below the poverty line and to make the healthcare system more accessible to people who struggle financially</a:t>
            </a:r>
          </a:p>
          <a:p>
            <a:r>
              <a:rPr lang="en-US" sz="1600" dirty="0">
                <a:latin typeface="Times New Roman" panose="02020603050405020304" pitchFamily="18" charset="0"/>
                <a:cs typeface="Times New Roman" panose="02020603050405020304" pitchFamily="18" charset="0"/>
              </a:rPr>
              <a:t>We , as data scientists are now presented with a dataset of the massive state of Andhra Pradesh which includes the details of the people that have already been provided the claim , and now we have been handed a task to predict whether the claim provided to people benefited them or not.</a:t>
            </a:r>
          </a:p>
          <a:p>
            <a:r>
              <a:rPr lang="en-US" sz="1600" dirty="0">
                <a:latin typeface="Times New Roman" panose="02020603050405020304" pitchFamily="18" charset="0"/>
                <a:cs typeface="Times New Roman" panose="02020603050405020304" pitchFamily="18" charset="0"/>
              </a:rPr>
              <a:t>Our task is to predict that , if provided with the claim , what are the chances of saving people’s  lives which , obviously is the main reason to pull up the funds for this scheme</a:t>
            </a:r>
          </a:p>
        </p:txBody>
      </p:sp>
    </p:spTree>
    <p:extLst>
      <p:ext uri="{BB962C8B-B14F-4D97-AF65-F5344CB8AC3E}">
        <p14:creationId xmlns:p14="http://schemas.microsoft.com/office/powerpoint/2010/main" val="3490900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1BD6-FF76-BE3B-1EB5-69DFE1B2F3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Splitting the data into train and test</a:t>
            </a:r>
          </a:p>
        </p:txBody>
      </p:sp>
      <p:sp>
        <p:nvSpPr>
          <p:cNvPr id="3" name="Content Placeholder 2">
            <a:extLst>
              <a:ext uri="{FF2B5EF4-FFF2-40B4-BE49-F238E27FC236}">
                <a16:creationId xmlns:a16="http://schemas.microsoft.com/office/drawing/2014/main" id="{D2E76610-22F4-E2AB-60CF-1BFE5FCF9D3C}"/>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We split the data into train and test to check how good our data analysis has been , by training the model on 70% train data and testing it on 30 % test data</a:t>
            </a:r>
          </a:p>
          <a:p>
            <a:r>
              <a:rPr lang="en-IN" dirty="0">
                <a:latin typeface="Times New Roman" panose="02020603050405020304" pitchFamily="18" charset="0"/>
                <a:cs typeface="Times New Roman" panose="02020603050405020304" pitchFamily="18" charset="0"/>
              </a:rPr>
              <a:t>But while doing this , we realised that our data is imbalanced ,hence we have to apply a balancing technique , we went with SMOTE</a:t>
            </a:r>
          </a:p>
        </p:txBody>
      </p:sp>
      <p:pic>
        <p:nvPicPr>
          <p:cNvPr id="5" name="Picture 4">
            <a:extLst>
              <a:ext uri="{FF2B5EF4-FFF2-40B4-BE49-F238E27FC236}">
                <a16:creationId xmlns:a16="http://schemas.microsoft.com/office/drawing/2014/main" id="{E2891852-A86C-EC09-A9EE-0FD6DA72D08C}"/>
              </a:ext>
            </a:extLst>
          </p:cNvPr>
          <p:cNvPicPr>
            <a:picLocks noChangeAspect="1"/>
          </p:cNvPicPr>
          <p:nvPr/>
        </p:nvPicPr>
        <p:blipFill>
          <a:blip r:embed="rId2"/>
          <a:stretch>
            <a:fillRect/>
          </a:stretch>
        </p:blipFill>
        <p:spPr>
          <a:xfrm>
            <a:off x="2909482" y="4004449"/>
            <a:ext cx="5494496" cy="1950889"/>
          </a:xfrm>
          <a:prstGeom prst="rect">
            <a:avLst/>
          </a:prstGeom>
        </p:spPr>
      </p:pic>
    </p:spTree>
    <p:extLst>
      <p:ext uri="{BB962C8B-B14F-4D97-AF65-F5344CB8AC3E}">
        <p14:creationId xmlns:p14="http://schemas.microsoft.com/office/powerpoint/2010/main" val="1728667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2CE8-4610-E0DA-4110-87904AA3656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Fitting the base model</a:t>
            </a:r>
          </a:p>
        </p:txBody>
      </p:sp>
      <p:sp>
        <p:nvSpPr>
          <p:cNvPr id="3" name="Content Placeholder 2">
            <a:extLst>
              <a:ext uri="{FF2B5EF4-FFF2-40B4-BE49-F238E27FC236}">
                <a16:creationId xmlns:a16="http://schemas.microsoft.com/office/drawing/2014/main" id="{4B05B199-E5BD-F686-EBC7-94D3355AA95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As it is a classification  problem , we went with the base model as Logit or logistic regression</a:t>
            </a:r>
          </a:p>
          <a:p>
            <a:r>
              <a:rPr lang="en-IN" dirty="0">
                <a:latin typeface="Times New Roman" panose="02020603050405020304" pitchFamily="18" charset="0"/>
                <a:cs typeface="Times New Roman" panose="02020603050405020304" pitchFamily="18" charset="0"/>
              </a:rPr>
              <a:t>Here are the Results:</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EFD838-A90C-00D7-2E31-E17E6732A10D}"/>
              </a:ext>
            </a:extLst>
          </p:cNvPr>
          <p:cNvPicPr>
            <a:picLocks noChangeAspect="1"/>
          </p:cNvPicPr>
          <p:nvPr/>
        </p:nvPicPr>
        <p:blipFill>
          <a:blip r:embed="rId2"/>
          <a:stretch>
            <a:fillRect/>
          </a:stretch>
        </p:blipFill>
        <p:spPr>
          <a:xfrm>
            <a:off x="1063752" y="3101788"/>
            <a:ext cx="4016088" cy="3675529"/>
          </a:xfrm>
          <a:prstGeom prst="rect">
            <a:avLst/>
          </a:prstGeom>
        </p:spPr>
      </p:pic>
      <p:pic>
        <p:nvPicPr>
          <p:cNvPr id="7" name="Picture 6">
            <a:extLst>
              <a:ext uri="{FF2B5EF4-FFF2-40B4-BE49-F238E27FC236}">
                <a16:creationId xmlns:a16="http://schemas.microsoft.com/office/drawing/2014/main" id="{05F726FB-4D63-0C96-B49C-9198CBA672A1}"/>
              </a:ext>
            </a:extLst>
          </p:cNvPr>
          <p:cNvPicPr>
            <a:picLocks noChangeAspect="1"/>
          </p:cNvPicPr>
          <p:nvPr/>
        </p:nvPicPr>
        <p:blipFill>
          <a:blip r:embed="rId3"/>
          <a:stretch>
            <a:fillRect/>
          </a:stretch>
        </p:blipFill>
        <p:spPr>
          <a:xfrm>
            <a:off x="5687066" y="3101788"/>
            <a:ext cx="3292125" cy="2674852"/>
          </a:xfrm>
          <a:prstGeom prst="rect">
            <a:avLst/>
          </a:prstGeom>
        </p:spPr>
      </p:pic>
      <p:sp>
        <p:nvSpPr>
          <p:cNvPr id="9" name="TextBox 8">
            <a:extLst>
              <a:ext uri="{FF2B5EF4-FFF2-40B4-BE49-F238E27FC236}">
                <a16:creationId xmlns:a16="http://schemas.microsoft.com/office/drawing/2014/main" id="{6B4EFC3B-24CC-AA86-8CF7-07868138673B}"/>
              </a:ext>
            </a:extLst>
          </p:cNvPr>
          <p:cNvSpPr txBox="1"/>
          <p:nvPr/>
        </p:nvSpPr>
        <p:spPr>
          <a:xfrm>
            <a:off x="5687066" y="6105426"/>
            <a:ext cx="5593583"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With an accuracy of 86 , this seems very good already but </a:t>
            </a:r>
          </a:p>
          <a:p>
            <a:r>
              <a:rPr lang="en-IN" dirty="0">
                <a:latin typeface="Times New Roman" panose="02020603050405020304" pitchFamily="18" charset="0"/>
                <a:cs typeface="Times New Roman" panose="02020603050405020304" pitchFamily="18" charset="0"/>
              </a:rPr>
              <a:t>We can improve this, as the false 0 and 1 are high </a:t>
            </a:r>
          </a:p>
        </p:txBody>
      </p:sp>
    </p:spTree>
    <p:extLst>
      <p:ext uri="{BB962C8B-B14F-4D97-AF65-F5344CB8AC3E}">
        <p14:creationId xmlns:p14="http://schemas.microsoft.com/office/powerpoint/2010/main" val="2889965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6202-6E05-51AB-C978-8EC87DC59A72}"/>
              </a:ext>
            </a:extLst>
          </p:cNvPr>
          <p:cNvSpPr>
            <a:spLocks noGrp="1"/>
          </p:cNvSpPr>
          <p:nvPr>
            <p:ph type="title" idx="4294967295"/>
          </p:nvPr>
        </p:nvSpPr>
        <p:spPr>
          <a:xfrm>
            <a:off x="179294" y="199137"/>
            <a:ext cx="6983506" cy="973325"/>
          </a:xfrm>
        </p:spPr>
        <p:txBody>
          <a:bodyPr/>
          <a:lstStyle/>
          <a:p>
            <a:r>
              <a:rPr lang="en-IN" dirty="0">
                <a:latin typeface="Times New Roman" panose="02020603050405020304" pitchFamily="18" charset="0"/>
                <a:cs typeface="Times New Roman" panose="02020603050405020304" pitchFamily="18" charset="0"/>
              </a:rPr>
              <a:t>Other models:</a:t>
            </a:r>
          </a:p>
        </p:txBody>
      </p:sp>
      <p:cxnSp>
        <p:nvCxnSpPr>
          <p:cNvPr id="5" name="Straight Connector 4">
            <a:extLst>
              <a:ext uri="{FF2B5EF4-FFF2-40B4-BE49-F238E27FC236}">
                <a16:creationId xmlns:a16="http://schemas.microsoft.com/office/drawing/2014/main" id="{A223EB98-2BFA-281B-99F3-D559FCBE1EC7}"/>
              </a:ext>
            </a:extLst>
          </p:cNvPr>
          <p:cNvCxnSpPr/>
          <p:nvPr/>
        </p:nvCxnSpPr>
        <p:spPr>
          <a:xfrm>
            <a:off x="0" y="3854824"/>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3F2118B-A3E1-1552-8A7B-0548E4224E74}"/>
              </a:ext>
            </a:extLst>
          </p:cNvPr>
          <p:cNvCxnSpPr/>
          <p:nvPr/>
        </p:nvCxnSpPr>
        <p:spPr>
          <a:xfrm>
            <a:off x="5692588" y="1541929"/>
            <a:ext cx="71718" cy="5316071"/>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9003FF37-4F84-D640-7A2C-800B4287DBA7}"/>
              </a:ext>
            </a:extLst>
          </p:cNvPr>
          <p:cNvPicPr>
            <a:picLocks noChangeAspect="1"/>
          </p:cNvPicPr>
          <p:nvPr/>
        </p:nvPicPr>
        <p:blipFill>
          <a:blip r:embed="rId2"/>
          <a:stretch>
            <a:fillRect/>
          </a:stretch>
        </p:blipFill>
        <p:spPr>
          <a:xfrm>
            <a:off x="356502" y="1541929"/>
            <a:ext cx="5174721" cy="1371719"/>
          </a:xfrm>
          <a:prstGeom prst="rect">
            <a:avLst/>
          </a:prstGeom>
        </p:spPr>
      </p:pic>
      <p:pic>
        <p:nvPicPr>
          <p:cNvPr id="11" name="Picture 10">
            <a:extLst>
              <a:ext uri="{FF2B5EF4-FFF2-40B4-BE49-F238E27FC236}">
                <a16:creationId xmlns:a16="http://schemas.microsoft.com/office/drawing/2014/main" id="{25E946B0-6437-3D7A-68C6-703091703778}"/>
              </a:ext>
            </a:extLst>
          </p:cNvPr>
          <p:cNvPicPr>
            <a:picLocks noChangeAspect="1"/>
          </p:cNvPicPr>
          <p:nvPr/>
        </p:nvPicPr>
        <p:blipFill>
          <a:blip r:embed="rId3"/>
          <a:stretch>
            <a:fillRect/>
          </a:stretch>
        </p:blipFill>
        <p:spPr>
          <a:xfrm>
            <a:off x="5925672" y="1541928"/>
            <a:ext cx="6006352" cy="1371719"/>
          </a:xfrm>
          <a:prstGeom prst="rect">
            <a:avLst/>
          </a:prstGeom>
        </p:spPr>
      </p:pic>
      <p:pic>
        <p:nvPicPr>
          <p:cNvPr id="13" name="Picture 12">
            <a:extLst>
              <a:ext uri="{FF2B5EF4-FFF2-40B4-BE49-F238E27FC236}">
                <a16:creationId xmlns:a16="http://schemas.microsoft.com/office/drawing/2014/main" id="{0C25AA44-26BC-0EED-E781-2A8FDDBE3B08}"/>
              </a:ext>
            </a:extLst>
          </p:cNvPr>
          <p:cNvPicPr>
            <a:picLocks noChangeAspect="1"/>
          </p:cNvPicPr>
          <p:nvPr/>
        </p:nvPicPr>
        <p:blipFill>
          <a:blip r:embed="rId4"/>
          <a:stretch>
            <a:fillRect/>
          </a:stretch>
        </p:blipFill>
        <p:spPr>
          <a:xfrm>
            <a:off x="179294" y="4204446"/>
            <a:ext cx="5351927" cy="1310754"/>
          </a:xfrm>
          <a:prstGeom prst="rect">
            <a:avLst/>
          </a:prstGeom>
        </p:spPr>
      </p:pic>
      <p:pic>
        <p:nvPicPr>
          <p:cNvPr id="15" name="Picture 14">
            <a:extLst>
              <a:ext uri="{FF2B5EF4-FFF2-40B4-BE49-F238E27FC236}">
                <a16:creationId xmlns:a16="http://schemas.microsoft.com/office/drawing/2014/main" id="{7D2F6A5A-A808-1C83-BDB4-32FC5276A1DA}"/>
              </a:ext>
            </a:extLst>
          </p:cNvPr>
          <p:cNvPicPr>
            <a:picLocks noChangeAspect="1"/>
          </p:cNvPicPr>
          <p:nvPr/>
        </p:nvPicPr>
        <p:blipFill>
          <a:blip r:embed="rId5"/>
          <a:stretch>
            <a:fillRect/>
          </a:stretch>
        </p:blipFill>
        <p:spPr>
          <a:xfrm>
            <a:off x="5925672" y="4199964"/>
            <a:ext cx="6006352" cy="1280271"/>
          </a:xfrm>
          <a:prstGeom prst="rect">
            <a:avLst/>
          </a:prstGeom>
        </p:spPr>
      </p:pic>
      <p:sp>
        <p:nvSpPr>
          <p:cNvPr id="16" name="TextBox 15">
            <a:extLst>
              <a:ext uri="{FF2B5EF4-FFF2-40B4-BE49-F238E27FC236}">
                <a16:creationId xmlns:a16="http://schemas.microsoft.com/office/drawing/2014/main" id="{337D0D33-9AF1-A8F1-320C-A4A6D05748DF}"/>
              </a:ext>
            </a:extLst>
          </p:cNvPr>
          <p:cNvSpPr txBox="1"/>
          <p:nvPr/>
        </p:nvSpPr>
        <p:spPr>
          <a:xfrm>
            <a:off x="356502" y="3098449"/>
            <a:ext cx="4794902"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This is already a better fit than the base model, let</a:t>
            </a:r>
          </a:p>
          <a:p>
            <a:r>
              <a:rPr lang="en-IN" dirty="0">
                <a:latin typeface="Times New Roman" panose="02020603050405020304" pitchFamily="18" charset="0"/>
                <a:cs typeface="Times New Roman" panose="02020603050405020304" pitchFamily="18" charset="0"/>
              </a:rPr>
              <a:t>Us try more if we can find even better ones</a:t>
            </a:r>
          </a:p>
        </p:txBody>
      </p:sp>
      <p:sp>
        <p:nvSpPr>
          <p:cNvPr id="17" name="TextBox 16">
            <a:extLst>
              <a:ext uri="{FF2B5EF4-FFF2-40B4-BE49-F238E27FC236}">
                <a16:creationId xmlns:a16="http://schemas.microsoft.com/office/drawing/2014/main" id="{0957CBEC-0CD5-5356-D9C4-71D4D2168522}"/>
              </a:ext>
            </a:extLst>
          </p:cNvPr>
          <p:cNvSpPr txBox="1"/>
          <p:nvPr/>
        </p:nvSpPr>
        <p:spPr>
          <a:xfrm>
            <a:off x="5925671" y="3098448"/>
            <a:ext cx="6048387"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This is already a better fit than the base model, but inferior</a:t>
            </a:r>
          </a:p>
          <a:p>
            <a:r>
              <a:rPr lang="en-IN" dirty="0">
                <a:latin typeface="Times New Roman" panose="02020603050405020304" pitchFamily="18" charset="0"/>
                <a:cs typeface="Times New Roman" panose="02020603050405020304" pitchFamily="18" charset="0"/>
              </a:rPr>
              <a:t>To Decision tree, let Us try more if we can find even better ones</a:t>
            </a:r>
          </a:p>
        </p:txBody>
      </p:sp>
      <p:sp>
        <p:nvSpPr>
          <p:cNvPr id="18" name="TextBox 17">
            <a:extLst>
              <a:ext uri="{FF2B5EF4-FFF2-40B4-BE49-F238E27FC236}">
                <a16:creationId xmlns:a16="http://schemas.microsoft.com/office/drawing/2014/main" id="{91F7685D-AB29-51B5-86A6-BCC5992BB01B}"/>
              </a:ext>
            </a:extLst>
          </p:cNvPr>
          <p:cNvSpPr txBox="1"/>
          <p:nvPr/>
        </p:nvSpPr>
        <p:spPr>
          <a:xfrm>
            <a:off x="0" y="5970254"/>
            <a:ext cx="588500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This is already better than base model, but not As good as</a:t>
            </a:r>
          </a:p>
          <a:p>
            <a:r>
              <a:rPr lang="en-IN" dirty="0">
                <a:latin typeface="Times New Roman" panose="02020603050405020304" pitchFamily="18" charset="0"/>
                <a:cs typeface="Times New Roman" panose="02020603050405020304" pitchFamily="18" charset="0"/>
              </a:rPr>
              <a:t> DT let Us try more if we can find even better ones</a:t>
            </a:r>
          </a:p>
        </p:txBody>
      </p:sp>
      <p:sp>
        <p:nvSpPr>
          <p:cNvPr id="19" name="TextBox 18">
            <a:extLst>
              <a:ext uri="{FF2B5EF4-FFF2-40B4-BE49-F238E27FC236}">
                <a16:creationId xmlns:a16="http://schemas.microsoft.com/office/drawing/2014/main" id="{B0D41DA6-5066-4E36-D189-CA2F822715B8}"/>
              </a:ext>
            </a:extLst>
          </p:cNvPr>
          <p:cNvSpPr txBox="1"/>
          <p:nvPr/>
        </p:nvSpPr>
        <p:spPr>
          <a:xfrm>
            <a:off x="5925671" y="5970254"/>
            <a:ext cx="4339650"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This is a highly overfit model ,  let</a:t>
            </a:r>
          </a:p>
          <a:p>
            <a:r>
              <a:rPr lang="en-IN" dirty="0">
                <a:latin typeface="Times New Roman" panose="02020603050405020304" pitchFamily="18" charset="0"/>
                <a:cs typeface="Times New Roman" panose="02020603050405020304" pitchFamily="18" charset="0"/>
              </a:rPr>
              <a:t>Us try more if we can find even better ones</a:t>
            </a:r>
          </a:p>
        </p:txBody>
      </p:sp>
      <p:sp>
        <p:nvSpPr>
          <p:cNvPr id="20" name="TextBox 19">
            <a:extLst>
              <a:ext uri="{FF2B5EF4-FFF2-40B4-BE49-F238E27FC236}">
                <a16:creationId xmlns:a16="http://schemas.microsoft.com/office/drawing/2014/main" id="{D7E97438-D5F6-3360-8D8C-1E9DE79B74CB}"/>
              </a:ext>
            </a:extLst>
          </p:cNvPr>
          <p:cNvSpPr txBox="1"/>
          <p:nvPr/>
        </p:nvSpPr>
        <p:spPr>
          <a:xfrm>
            <a:off x="179294" y="1172462"/>
            <a:ext cx="2210862" cy="369332"/>
          </a:xfrm>
          <a:prstGeom prst="rect">
            <a:avLst/>
          </a:prstGeom>
          <a:noFill/>
        </p:spPr>
        <p:txBody>
          <a:bodyPr wrap="none" rtlCol="0">
            <a:spAutoFit/>
          </a:bodyPr>
          <a:lstStyle/>
          <a:p>
            <a:r>
              <a:rPr lang="en-IN" b="1" i="1" u="sng" dirty="0">
                <a:latin typeface="Times New Roman" panose="02020603050405020304" pitchFamily="18" charset="0"/>
                <a:cs typeface="Times New Roman" panose="02020603050405020304" pitchFamily="18" charset="0"/>
              </a:rPr>
              <a:t># DECISION TREE:</a:t>
            </a:r>
          </a:p>
        </p:txBody>
      </p:sp>
      <p:sp>
        <p:nvSpPr>
          <p:cNvPr id="21" name="TextBox 20">
            <a:extLst>
              <a:ext uri="{FF2B5EF4-FFF2-40B4-BE49-F238E27FC236}">
                <a16:creationId xmlns:a16="http://schemas.microsoft.com/office/drawing/2014/main" id="{67F58BF4-BF92-82E0-A38E-0AE577B1D246}"/>
              </a:ext>
            </a:extLst>
          </p:cNvPr>
          <p:cNvSpPr txBox="1"/>
          <p:nvPr/>
        </p:nvSpPr>
        <p:spPr>
          <a:xfrm>
            <a:off x="5764306" y="1158460"/>
            <a:ext cx="1941557" cy="369332"/>
          </a:xfrm>
          <a:prstGeom prst="rect">
            <a:avLst/>
          </a:prstGeom>
          <a:noFill/>
        </p:spPr>
        <p:txBody>
          <a:bodyPr wrap="none" rtlCol="0">
            <a:spAutoFit/>
          </a:bodyPr>
          <a:lstStyle/>
          <a:p>
            <a:r>
              <a:rPr lang="en-IN" b="1" i="1" u="sng" dirty="0">
                <a:latin typeface="Times New Roman" panose="02020603050405020304" pitchFamily="18" charset="0"/>
                <a:cs typeface="Times New Roman" panose="02020603050405020304" pitchFamily="18" charset="0"/>
              </a:rPr>
              <a:t># NAÏVE BEYES:</a:t>
            </a:r>
          </a:p>
        </p:txBody>
      </p:sp>
      <p:sp>
        <p:nvSpPr>
          <p:cNvPr id="22" name="TextBox 21">
            <a:extLst>
              <a:ext uri="{FF2B5EF4-FFF2-40B4-BE49-F238E27FC236}">
                <a16:creationId xmlns:a16="http://schemas.microsoft.com/office/drawing/2014/main" id="{308406FB-7BC7-6504-064A-82C3522C9484}"/>
              </a:ext>
            </a:extLst>
          </p:cNvPr>
          <p:cNvSpPr txBox="1"/>
          <p:nvPr/>
        </p:nvSpPr>
        <p:spPr>
          <a:xfrm>
            <a:off x="79979" y="3844970"/>
            <a:ext cx="2386102" cy="369332"/>
          </a:xfrm>
          <a:prstGeom prst="rect">
            <a:avLst/>
          </a:prstGeom>
          <a:noFill/>
        </p:spPr>
        <p:txBody>
          <a:bodyPr wrap="none" rtlCol="0">
            <a:spAutoFit/>
          </a:bodyPr>
          <a:lstStyle/>
          <a:p>
            <a:r>
              <a:rPr lang="en-IN" b="1" i="1" u="sng" dirty="0">
                <a:latin typeface="Times New Roman" panose="02020603050405020304" pitchFamily="18" charset="0"/>
                <a:cs typeface="Times New Roman" panose="02020603050405020304" pitchFamily="18" charset="0"/>
              </a:rPr>
              <a:t># RANDOM FOREST:</a:t>
            </a:r>
          </a:p>
        </p:txBody>
      </p:sp>
      <p:sp>
        <p:nvSpPr>
          <p:cNvPr id="23" name="TextBox 22">
            <a:extLst>
              <a:ext uri="{FF2B5EF4-FFF2-40B4-BE49-F238E27FC236}">
                <a16:creationId xmlns:a16="http://schemas.microsoft.com/office/drawing/2014/main" id="{B21A4D0A-6EBB-296A-73BD-E37FED934A71}"/>
              </a:ext>
            </a:extLst>
          </p:cNvPr>
          <p:cNvSpPr txBox="1"/>
          <p:nvPr/>
        </p:nvSpPr>
        <p:spPr>
          <a:xfrm>
            <a:off x="5885009" y="3830501"/>
            <a:ext cx="1640129" cy="369332"/>
          </a:xfrm>
          <a:prstGeom prst="rect">
            <a:avLst/>
          </a:prstGeom>
          <a:noFill/>
        </p:spPr>
        <p:txBody>
          <a:bodyPr wrap="none" rtlCol="0">
            <a:spAutoFit/>
          </a:bodyPr>
          <a:lstStyle/>
          <a:p>
            <a:r>
              <a:rPr lang="en-IN" b="1" i="1" u="sng" dirty="0">
                <a:latin typeface="Times New Roman" panose="02020603050405020304" pitchFamily="18" charset="0"/>
                <a:cs typeface="Times New Roman" panose="02020603050405020304" pitchFamily="18" charset="0"/>
              </a:rPr>
              <a:t># ADABOOST:</a:t>
            </a:r>
          </a:p>
        </p:txBody>
      </p:sp>
    </p:spTree>
    <p:extLst>
      <p:ext uri="{BB962C8B-B14F-4D97-AF65-F5344CB8AC3E}">
        <p14:creationId xmlns:p14="http://schemas.microsoft.com/office/powerpoint/2010/main" val="365981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8015E7F-6E60-922F-DC38-637D078383EE}"/>
              </a:ext>
            </a:extLst>
          </p:cNvPr>
          <p:cNvCxnSpPr/>
          <p:nvPr/>
        </p:nvCxnSpPr>
        <p:spPr>
          <a:xfrm>
            <a:off x="0" y="34290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542C25F0-6457-099F-AF0C-D5551819FFC2}"/>
              </a:ext>
            </a:extLst>
          </p:cNvPr>
          <p:cNvPicPr>
            <a:picLocks noChangeAspect="1"/>
          </p:cNvPicPr>
          <p:nvPr/>
        </p:nvPicPr>
        <p:blipFill>
          <a:blip r:embed="rId2"/>
          <a:stretch>
            <a:fillRect/>
          </a:stretch>
        </p:blipFill>
        <p:spPr>
          <a:xfrm>
            <a:off x="560350" y="636434"/>
            <a:ext cx="4361274" cy="2330884"/>
          </a:xfrm>
          <a:prstGeom prst="rect">
            <a:avLst/>
          </a:prstGeom>
        </p:spPr>
      </p:pic>
      <p:pic>
        <p:nvPicPr>
          <p:cNvPr id="7" name="Picture 6">
            <a:extLst>
              <a:ext uri="{FF2B5EF4-FFF2-40B4-BE49-F238E27FC236}">
                <a16:creationId xmlns:a16="http://schemas.microsoft.com/office/drawing/2014/main" id="{D9C31CB7-CE0B-F73D-F196-601F15CEAABE}"/>
              </a:ext>
            </a:extLst>
          </p:cNvPr>
          <p:cNvPicPr>
            <a:picLocks noChangeAspect="1"/>
          </p:cNvPicPr>
          <p:nvPr/>
        </p:nvPicPr>
        <p:blipFill>
          <a:blip r:embed="rId3"/>
          <a:stretch>
            <a:fillRect/>
          </a:stretch>
        </p:blipFill>
        <p:spPr>
          <a:xfrm>
            <a:off x="560350" y="3890683"/>
            <a:ext cx="3665538" cy="2519082"/>
          </a:xfrm>
          <a:prstGeom prst="rect">
            <a:avLst/>
          </a:prstGeom>
        </p:spPr>
      </p:pic>
      <p:sp>
        <p:nvSpPr>
          <p:cNvPr id="10" name="TextBox 9">
            <a:extLst>
              <a:ext uri="{FF2B5EF4-FFF2-40B4-BE49-F238E27FC236}">
                <a16:creationId xmlns:a16="http://schemas.microsoft.com/office/drawing/2014/main" id="{3286E0E2-F798-7477-0851-7D6650685D22}"/>
              </a:ext>
            </a:extLst>
          </p:cNvPr>
          <p:cNvSpPr txBox="1"/>
          <p:nvPr/>
        </p:nvSpPr>
        <p:spPr>
          <a:xfrm>
            <a:off x="5961529" y="878541"/>
            <a:ext cx="4657044" cy="646331"/>
          </a:xfrm>
          <a:prstGeom prst="rect">
            <a:avLst/>
          </a:prstGeom>
          <a:noFill/>
        </p:spPr>
        <p:txBody>
          <a:bodyPr wrap="none" rtlCol="0">
            <a:spAutoFit/>
          </a:bodyPr>
          <a:lstStyle/>
          <a:p>
            <a:r>
              <a:rPr lang="en-IN" dirty="0"/>
              <a:t>H</a:t>
            </a:r>
            <a:r>
              <a:rPr lang="en-IN" dirty="0">
                <a:latin typeface="Times New Roman" panose="02020603050405020304" pitchFamily="18" charset="0"/>
                <a:cs typeface="Times New Roman" panose="02020603050405020304" pitchFamily="18" charset="0"/>
              </a:rPr>
              <a:t>ighly overfit model hence we are rejecting the </a:t>
            </a:r>
          </a:p>
          <a:p>
            <a:r>
              <a:rPr lang="en-IN" dirty="0">
                <a:latin typeface="Times New Roman" panose="02020603050405020304" pitchFamily="18" charset="0"/>
                <a:cs typeface="Times New Roman" panose="02020603050405020304" pitchFamily="18" charset="0"/>
              </a:rPr>
              <a:t>Gradient Boosting Model</a:t>
            </a:r>
            <a:endParaRPr lang="en-IN" dirty="0"/>
          </a:p>
        </p:txBody>
      </p:sp>
      <p:sp>
        <p:nvSpPr>
          <p:cNvPr id="11" name="TextBox 10">
            <a:extLst>
              <a:ext uri="{FF2B5EF4-FFF2-40B4-BE49-F238E27FC236}">
                <a16:creationId xmlns:a16="http://schemas.microsoft.com/office/drawing/2014/main" id="{1BE11C02-D471-073B-2A68-8280C55D6B13}"/>
              </a:ext>
            </a:extLst>
          </p:cNvPr>
          <p:cNvSpPr txBox="1"/>
          <p:nvPr/>
        </p:nvSpPr>
        <p:spPr>
          <a:xfrm>
            <a:off x="5961529" y="4356847"/>
            <a:ext cx="4657044" cy="646331"/>
          </a:xfrm>
          <a:prstGeom prst="rect">
            <a:avLst/>
          </a:prstGeom>
          <a:noFill/>
        </p:spPr>
        <p:txBody>
          <a:bodyPr wrap="none" rtlCol="0">
            <a:spAutoFit/>
          </a:bodyPr>
          <a:lstStyle/>
          <a:p>
            <a:r>
              <a:rPr lang="en-IN" dirty="0"/>
              <a:t>H</a:t>
            </a:r>
            <a:r>
              <a:rPr lang="en-IN" dirty="0">
                <a:latin typeface="Times New Roman" panose="02020603050405020304" pitchFamily="18" charset="0"/>
                <a:cs typeface="Times New Roman" panose="02020603050405020304" pitchFamily="18" charset="0"/>
              </a:rPr>
              <a:t>ighly overfit model hence we are rejecting the </a:t>
            </a:r>
          </a:p>
          <a:p>
            <a:r>
              <a:rPr lang="en-IN" dirty="0" err="1">
                <a:latin typeface="Times New Roman" panose="02020603050405020304" pitchFamily="18" charset="0"/>
                <a:cs typeface="Times New Roman" panose="02020603050405020304" pitchFamily="18" charset="0"/>
              </a:rPr>
              <a:t>XGBoosting</a:t>
            </a:r>
            <a:r>
              <a:rPr lang="en-IN" dirty="0">
                <a:latin typeface="Times New Roman" panose="02020603050405020304" pitchFamily="18" charset="0"/>
                <a:cs typeface="Times New Roman" panose="02020603050405020304" pitchFamily="18" charset="0"/>
              </a:rPr>
              <a:t> Model</a:t>
            </a:r>
            <a:endParaRPr lang="en-IN" dirty="0"/>
          </a:p>
        </p:txBody>
      </p:sp>
    </p:spTree>
    <p:extLst>
      <p:ext uri="{BB962C8B-B14F-4D97-AF65-F5344CB8AC3E}">
        <p14:creationId xmlns:p14="http://schemas.microsoft.com/office/powerpoint/2010/main" val="742949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0F2B-22D8-8554-57D8-5329840032B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FINAL MODEL: DECISION TREE CLASSIFIER</a:t>
            </a:r>
          </a:p>
        </p:txBody>
      </p:sp>
      <p:pic>
        <p:nvPicPr>
          <p:cNvPr id="5" name="Content Placeholder 4">
            <a:extLst>
              <a:ext uri="{FF2B5EF4-FFF2-40B4-BE49-F238E27FC236}">
                <a16:creationId xmlns:a16="http://schemas.microsoft.com/office/drawing/2014/main" id="{CBCF00AF-7646-838D-703A-62E057CF6E5F}"/>
              </a:ext>
            </a:extLst>
          </p:cNvPr>
          <p:cNvPicPr>
            <a:picLocks noGrp="1" noChangeAspect="1"/>
          </p:cNvPicPr>
          <p:nvPr>
            <p:ph idx="1"/>
          </p:nvPr>
        </p:nvPicPr>
        <p:blipFill>
          <a:blip r:embed="rId2"/>
          <a:stretch>
            <a:fillRect/>
          </a:stretch>
        </p:blipFill>
        <p:spPr>
          <a:xfrm>
            <a:off x="224118" y="2093976"/>
            <a:ext cx="5316070" cy="4279392"/>
          </a:xfrm>
        </p:spPr>
      </p:pic>
      <p:sp>
        <p:nvSpPr>
          <p:cNvPr id="6" name="TextBox 5">
            <a:extLst>
              <a:ext uri="{FF2B5EF4-FFF2-40B4-BE49-F238E27FC236}">
                <a16:creationId xmlns:a16="http://schemas.microsoft.com/office/drawing/2014/main" id="{E6665EC9-75B2-07D0-8C73-A51581F6FDEA}"/>
              </a:ext>
            </a:extLst>
          </p:cNvPr>
          <p:cNvSpPr txBox="1"/>
          <p:nvPr/>
        </p:nvSpPr>
        <p:spPr>
          <a:xfrm>
            <a:off x="5800165" y="2537012"/>
            <a:ext cx="5057795" cy="1754326"/>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With the precision , f1 and  recall all above 88,</a:t>
            </a:r>
          </a:p>
          <a:p>
            <a:r>
              <a:rPr lang="en-IN" dirty="0">
                <a:latin typeface="Times New Roman" panose="02020603050405020304" pitchFamily="18" charset="0"/>
                <a:cs typeface="Times New Roman" panose="02020603050405020304" pitchFamily="18" charset="0"/>
              </a:rPr>
              <a:t>An accuracy of 87%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And with the least false positives and false negatives</a:t>
            </a:r>
          </a:p>
          <a:p>
            <a:r>
              <a:rPr lang="en-IN" dirty="0">
                <a:latin typeface="Times New Roman" panose="02020603050405020304" pitchFamily="18" charset="0"/>
                <a:cs typeface="Times New Roman" panose="02020603050405020304" pitchFamily="18" charset="0"/>
              </a:rPr>
              <a:t>We can say that this is the </a:t>
            </a:r>
            <a:r>
              <a:rPr lang="en-IN" dirty="0" err="1">
                <a:latin typeface="Times New Roman" panose="02020603050405020304" pitchFamily="18" charset="0"/>
                <a:cs typeface="Times New Roman" panose="02020603050405020304" pitchFamily="18" charset="0"/>
              </a:rPr>
              <a:t>besr</a:t>
            </a:r>
            <a:r>
              <a:rPr lang="en-IN" dirty="0">
                <a:latin typeface="Times New Roman" panose="02020603050405020304" pitchFamily="18" charset="0"/>
                <a:cs typeface="Times New Roman" panose="02020603050405020304" pitchFamily="18" charset="0"/>
              </a:rPr>
              <a:t> model that we could</a:t>
            </a:r>
          </a:p>
          <a:p>
            <a:r>
              <a:rPr lang="en-IN" dirty="0">
                <a:latin typeface="Times New Roman" panose="02020603050405020304" pitchFamily="18" charset="0"/>
                <a:cs typeface="Times New Roman" panose="02020603050405020304" pitchFamily="18" charset="0"/>
              </a:rPr>
              <a:t>Have applied on the data . </a:t>
            </a:r>
          </a:p>
        </p:txBody>
      </p:sp>
    </p:spTree>
    <p:extLst>
      <p:ext uri="{BB962C8B-B14F-4D97-AF65-F5344CB8AC3E}">
        <p14:creationId xmlns:p14="http://schemas.microsoft.com/office/powerpoint/2010/main" val="74842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7A52-D076-D66C-B882-4065763B4127}"/>
              </a:ext>
            </a:extLst>
          </p:cNvPr>
          <p:cNvSpPr>
            <a:spLocks noGrp="1"/>
          </p:cNvSpPr>
          <p:nvPr>
            <p:ph type="title"/>
          </p:nvPr>
        </p:nvSpPr>
        <p:spPr>
          <a:xfrm>
            <a:off x="75413" y="465179"/>
            <a:ext cx="10126421" cy="971064"/>
          </a:xfrm>
        </p:spPr>
        <p:txBody>
          <a:bodyPr>
            <a:normAutofit/>
          </a:bodyPr>
          <a:lstStyle/>
          <a:p>
            <a:r>
              <a:rPr lang="en-IN" dirty="0">
                <a:latin typeface="Times New Roman" panose="02020603050405020304" pitchFamily="18" charset="0"/>
                <a:cs typeface="Times New Roman" panose="02020603050405020304" pitchFamily="18" charset="0"/>
              </a:rPr>
              <a:t>THE DATA DICTIONARY :</a:t>
            </a:r>
          </a:p>
        </p:txBody>
      </p:sp>
      <p:pic>
        <p:nvPicPr>
          <p:cNvPr id="12" name="Picture 11">
            <a:extLst>
              <a:ext uri="{FF2B5EF4-FFF2-40B4-BE49-F238E27FC236}">
                <a16:creationId xmlns:a16="http://schemas.microsoft.com/office/drawing/2014/main" id="{B5141A6B-E4E1-24C6-AC03-B31A9918525E}"/>
              </a:ext>
            </a:extLst>
          </p:cNvPr>
          <p:cNvPicPr>
            <a:picLocks noChangeAspect="1"/>
          </p:cNvPicPr>
          <p:nvPr/>
        </p:nvPicPr>
        <p:blipFill>
          <a:blip r:embed="rId2"/>
          <a:stretch>
            <a:fillRect/>
          </a:stretch>
        </p:blipFill>
        <p:spPr>
          <a:xfrm>
            <a:off x="75414" y="1904214"/>
            <a:ext cx="4008467" cy="4174842"/>
          </a:xfrm>
          <a:prstGeom prst="rect">
            <a:avLst/>
          </a:prstGeom>
        </p:spPr>
      </p:pic>
      <p:pic>
        <p:nvPicPr>
          <p:cNvPr id="14" name="Picture 13">
            <a:extLst>
              <a:ext uri="{FF2B5EF4-FFF2-40B4-BE49-F238E27FC236}">
                <a16:creationId xmlns:a16="http://schemas.microsoft.com/office/drawing/2014/main" id="{B1476392-707D-F12F-06FA-967BF6EDE14B}"/>
              </a:ext>
            </a:extLst>
          </p:cNvPr>
          <p:cNvPicPr>
            <a:picLocks noChangeAspect="1"/>
          </p:cNvPicPr>
          <p:nvPr/>
        </p:nvPicPr>
        <p:blipFill>
          <a:blip r:embed="rId3"/>
          <a:stretch>
            <a:fillRect/>
          </a:stretch>
        </p:blipFill>
        <p:spPr>
          <a:xfrm>
            <a:off x="4172598" y="1904214"/>
            <a:ext cx="3985605" cy="2110371"/>
          </a:xfrm>
          <a:prstGeom prst="rect">
            <a:avLst/>
          </a:prstGeom>
        </p:spPr>
      </p:pic>
      <p:pic>
        <p:nvPicPr>
          <p:cNvPr id="16" name="Picture 15">
            <a:extLst>
              <a:ext uri="{FF2B5EF4-FFF2-40B4-BE49-F238E27FC236}">
                <a16:creationId xmlns:a16="http://schemas.microsoft.com/office/drawing/2014/main" id="{9D032CCD-F196-BBD0-BD98-18309B45D5CB}"/>
              </a:ext>
            </a:extLst>
          </p:cNvPr>
          <p:cNvPicPr>
            <a:picLocks noChangeAspect="1"/>
          </p:cNvPicPr>
          <p:nvPr/>
        </p:nvPicPr>
        <p:blipFill>
          <a:blip r:embed="rId4"/>
          <a:stretch>
            <a:fillRect/>
          </a:stretch>
        </p:blipFill>
        <p:spPr>
          <a:xfrm>
            <a:off x="4172598" y="4014585"/>
            <a:ext cx="3985605" cy="2064471"/>
          </a:xfrm>
          <a:prstGeom prst="rect">
            <a:avLst/>
          </a:prstGeom>
        </p:spPr>
      </p:pic>
      <p:pic>
        <p:nvPicPr>
          <p:cNvPr id="18" name="Picture 17">
            <a:extLst>
              <a:ext uri="{FF2B5EF4-FFF2-40B4-BE49-F238E27FC236}">
                <a16:creationId xmlns:a16="http://schemas.microsoft.com/office/drawing/2014/main" id="{A6C69799-A856-B481-EA8B-925A1A6F64F5}"/>
              </a:ext>
            </a:extLst>
          </p:cNvPr>
          <p:cNvPicPr>
            <a:picLocks noChangeAspect="1"/>
          </p:cNvPicPr>
          <p:nvPr/>
        </p:nvPicPr>
        <p:blipFill>
          <a:blip r:embed="rId5"/>
          <a:stretch>
            <a:fillRect/>
          </a:stretch>
        </p:blipFill>
        <p:spPr>
          <a:xfrm>
            <a:off x="8246920" y="1904213"/>
            <a:ext cx="3869666" cy="4174841"/>
          </a:xfrm>
          <a:prstGeom prst="rect">
            <a:avLst/>
          </a:prstGeom>
        </p:spPr>
      </p:pic>
    </p:spTree>
    <p:extLst>
      <p:ext uri="{BB962C8B-B14F-4D97-AF65-F5344CB8AC3E}">
        <p14:creationId xmlns:p14="http://schemas.microsoft.com/office/powerpoint/2010/main" val="339412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E5E2-77BE-63B8-36F1-CC511033A9BD}"/>
              </a:ext>
            </a:extLst>
          </p:cNvPr>
          <p:cNvSpPr>
            <a:spLocks noGrp="1"/>
          </p:cNvSpPr>
          <p:nvPr>
            <p:ph type="title"/>
          </p:nvPr>
        </p:nvSpPr>
        <p:spPr>
          <a:xfrm>
            <a:off x="707011" y="551916"/>
            <a:ext cx="9603275" cy="1049235"/>
          </a:xfrm>
        </p:spPr>
        <p:txBody>
          <a:bodyPr>
            <a:normAutofit fontScale="90000"/>
          </a:bodyPr>
          <a:lstStyle/>
          <a:p>
            <a:r>
              <a:rPr lang="en-IN" dirty="0">
                <a:latin typeface="Times New Roman" panose="02020603050405020304" pitchFamily="18" charset="0"/>
                <a:cs typeface="Times New Roman" panose="02020603050405020304" pitchFamily="18" charset="0"/>
              </a:rPr>
              <a:t>UNI-VARIATE ANALYSIS: NUMERICAL COLUMNS</a:t>
            </a:r>
          </a:p>
        </p:txBody>
      </p:sp>
      <p:pic>
        <p:nvPicPr>
          <p:cNvPr id="5" name="Picture 4">
            <a:extLst>
              <a:ext uri="{FF2B5EF4-FFF2-40B4-BE49-F238E27FC236}">
                <a16:creationId xmlns:a16="http://schemas.microsoft.com/office/drawing/2014/main" id="{AD696282-D5A1-231B-AD0D-CB0EF102442C}"/>
              </a:ext>
            </a:extLst>
          </p:cNvPr>
          <p:cNvPicPr>
            <a:picLocks noChangeAspect="1"/>
          </p:cNvPicPr>
          <p:nvPr/>
        </p:nvPicPr>
        <p:blipFill>
          <a:blip r:embed="rId2"/>
          <a:stretch>
            <a:fillRect/>
          </a:stretch>
        </p:blipFill>
        <p:spPr>
          <a:xfrm>
            <a:off x="811072" y="1979640"/>
            <a:ext cx="10569856" cy="2446232"/>
          </a:xfrm>
          <a:prstGeom prst="rect">
            <a:avLst/>
          </a:prstGeom>
        </p:spPr>
      </p:pic>
      <p:sp>
        <p:nvSpPr>
          <p:cNvPr id="6" name="TextBox 5">
            <a:extLst>
              <a:ext uri="{FF2B5EF4-FFF2-40B4-BE49-F238E27FC236}">
                <a16:creationId xmlns:a16="http://schemas.microsoft.com/office/drawing/2014/main" id="{B65450B8-F9F6-2267-462D-B4BD8AAFB5F9}"/>
              </a:ext>
            </a:extLst>
          </p:cNvPr>
          <p:cNvSpPr txBox="1"/>
          <p:nvPr/>
        </p:nvSpPr>
        <p:spPr>
          <a:xfrm>
            <a:off x="707011" y="4551758"/>
            <a:ext cx="10758073" cy="1477328"/>
          </a:xfrm>
          <a:prstGeom prst="rect">
            <a:avLst/>
          </a:prstGeom>
          <a:noFill/>
        </p:spPr>
        <p:txBody>
          <a:bodyPr wrap="non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analysis shows that new born infants have a very high chance of taking a claim , then we can see that after </a:t>
            </a:r>
          </a:p>
          <a:p>
            <a:r>
              <a:rPr lang="en-IN" dirty="0">
                <a:latin typeface="Times New Roman" panose="02020603050405020304" pitchFamily="18" charset="0"/>
                <a:cs typeface="Times New Roman" panose="02020603050405020304" pitchFamily="18" charset="0"/>
              </a:rPr>
              <a:t>Turning 20 , people take more claims and people aged 40-60 take the most claims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also conclude that most claim requests are below 100000</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Claim Amount also shows the same pattern as pre-auth amount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2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C413-FE5C-816C-05B7-AEA451FA70D3}"/>
              </a:ext>
            </a:extLst>
          </p:cNvPr>
          <p:cNvSpPr>
            <a:spLocks noGrp="1"/>
          </p:cNvSpPr>
          <p:nvPr>
            <p:ph type="title" idx="4294967295"/>
          </p:nvPr>
        </p:nvSpPr>
        <p:spPr>
          <a:xfrm>
            <a:off x="0" y="323850"/>
            <a:ext cx="9604375" cy="1049338"/>
          </a:xfrm>
        </p:spPr>
        <p:txBody>
          <a:bodyPr>
            <a:normAutofit fontScale="90000"/>
          </a:bodyPr>
          <a:lstStyle/>
          <a:p>
            <a:r>
              <a:rPr lang="en-IN" dirty="0">
                <a:latin typeface="Times New Roman" panose="02020603050405020304" pitchFamily="18" charset="0"/>
                <a:cs typeface="Times New Roman" panose="02020603050405020304" pitchFamily="18" charset="0"/>
              </a:rPr>
              <a:t>UNI-VARIATE ANALYSIS: CATEGORICAL COLUMNS</a:t>
            </a:r>
          </a:p>
        </p:txBody>
      </p:sp>
      <p:pic>
        <p:nvPicPr>
          <p:cNvPr id="5" name="Picture 4">
            <a:extLst>
              <a:ext uri="{FF2B5EF4-FFF2-40B4-BE49-F238E27FC236}">
                <a16:creationId xmlns:a16="http://schemas.microsoft.com/office/drawing/2014/main" id="{C21AD689-DCAB-E185-425B-256526EAA1C4}"/>
              </a:ext>
            </a:extLst>
          </p:cNvPr>
          <p:cNvPicPr>
            <a:picLocks noChangeAspect="1"/>
          </p:cNvPicPr>
          <p:nvPr/>
        </p:nvPicPr>
        <p:blipFill>
          <a:blip r:embed="rId2"/>
          <a:stretch>
            <a:fillRect/>
          </a:stretch>
        </p:blipFill>
        <p:spPr>
          <a:xfrm>
            <a:off x="85184" y="2046731"/>
            <a:ext cx="11632334" cy="2568163"/>
          </a:xfrm>
          <a:prstGeom prst="rect">
            <a:avLst/>
          </a:prstGeom>
        </p:spPr>
      </p:pic>
      <p:sp>
        <p:nvSpPr>
          <p:cNvPr id="8" name="TextBox 7">
            <a:extLst>
              <a:ext uri="{FF2B5EF4-FFF2-40B4-BE49-F238E27FC236}">
                <a16:creationId xmlns:a16="http://schemas.microsoft.com/office/drawing/2014/main" id="{3B2B0251-289C-4953-C658-A8E5B1AB63E9}"/>
              </a:ext>
            </a:extLst>
          </p:cNvPr>
          <p:cNvSpPr txBox="1"/>
          <p:nvPr/>
        </p:nvSpPr>
        <p:spPr>
          <a:xfrm>
            <a:off x="377414" y="5288437"/>
            <a:ext cx="10007868" cy="923330"/>
          </a:xfrm>
          <a:prstGeom prst="rect">
            <a:avLst/>
          </a:prstGeom>
          <a:noFill/>
        </p:spPr>
        <p:txBody>
          <a:bodyPr wrap="non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The gender column shows that males have taken more claims than females followed by the children</a:t>
            </a:r>
          </a:p>
          <a:p>
            <a:pPr marL="342900" indent="-342900">
              <a:buAutoNum type="arabicPeriod"/>
            </a:pPr>
            <a:r>
              <a:rPr lang="en-IN" dirty="0">
                <a:latin typeface="Times New Roman" panose="02020603050405020304" pitchFamily="18" charset="0"/>
                <a:cs typeface="Times New Roman" panose="02020603050405020304" pitchFamily="18" charset="0"/>
              </a:rPr>
              <a:t>Backword caste people have taken the most claims and hence government should focus more on them.</a:t>
            </a:r>
          </a:p>
          <a:p>
            <a:pPr marL="342900" indent="-342900">
              <a:buAutoNum type="arabicPeriod"/>
            </a:pPr>
            <a:r>
              <a:rPr lang="en-IN" dirty="0">
                <a:latin typeface="Times New Roman" panose="02020603050405020304" pitchFamily="18" charset="0"/>
                <a:cs typeface="Times New Roman" panose="02020603050405020304" pitchFamily="18" charset="0"/>
              </a:rPr>
              <a:t>Category codes need some feature extraction which we will handle at the later stages. </a:t>
            </a:r>
          </a:p>
        </p:txBody>
      </p:sp>
    </p:spTree>
    <p:extLst>
      <p:ext uri="{BB962C8B-B14F-4D97-AF65-F5344CB8AC3E}">
        <p14:creationId xmlns:p14="http://schemas.microsoft.com/office/powerpoint/2010/main" val="102409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CC7BB-E618-BFB2-C315-71C4FBE5ABE5}"/>
              </a:ext>
            </a:extLst>
          </p:cNvPr>
          <p:cNvPicPr>
            <a:picLocks noChangeAspect="1"/>
          </p:cNvPicPr>
          <p:nvPr/>
        </p:nvPicPr>
        <p:blipFill>
          <a:blip r:embed="rId2"/>
          <a:stretch>
            <a:fillRect/>
          </a:stretch>
        </p:blipFill>
        <p:spPr>
          <a:xfrm>
            <a:off x="518596" y="1256494"/>
            <a:ext cx="10623886" cy="3541749"/>
          </a:xfrm>
          <a:prstGeom prst="rect">
            <a:avLst/>
          </a:prstGeom>
        </p:spPr>
      </p:pic>
      <p:sp>
        <p:nvSpPr>
          <p:cNvPr id="4" name="TextBox 3">
            <a:extLst>
              <a:ext uri="{FF2B5EF4-FFF2-40B4-BE49-F238E27FC236}">
                <a16:creationId xmlns:a16="http://schemas.microsoft.com/office/drawing/2014/main" id="{3A86787C-DAE4-F9BE-757B-7D4EA897FA1F}"/>
              </a:ext>
            </a:extLst>
          </p:cNvPr>
          <p:cNvSpPr txBox="1"/>
          <p:nvPr/>
        </p:nvSpPr>
        <p:spPr>
          <a:xfrm>
            <a:off x="348792" y="5156463"/>
            <a:ext cx="10899138"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1. Not many inferences can be taken from the hospital district column , but we will deal it in the feature engineering</a:t>
            </a:r>
          </a:p>
          <a:p>
            <a:r>
              <a:rPr lang="en-IN" dirty="0">
                <a:latin typeface="Times New Roman" panose="02020603050405020304" pitchFamily="18" charset="0"/>
                <a:cs typeface="Times New Roman" panose="02020603050405020304" pitchFamily="18" charset="0"/>
              </a:rPr>
              <a:t>Section</a:t>
            </a:r>
          </a:p>
          <a:p>
            <a:r>
              <a:rPr lang="en-IN" dirty="0">
                <a:latin typeface="Times New Roman" panose="02020603050405020304" pitchFamily="18" charset="0"/>
                <a:cs typeface="Times New Roman" panose="02020603050405020304" pitchFamily="18" charset="0"/>
              </a:rPr>
              <a:t>2. Mortality rate is our target variable , it shows that most people survived which is a fantastic sign for the scheme.</a:t>
            </a:r>
          </a:p>
          <a:p>
            <a:r>
              <a:rPr lang="en-IN" dirty="0">
                <a:latin typeface="Times New Roman" panose="02020603050405020304" pitchFamily="18" charset="0"/>
                <a:cs typeface="Times New Roman" panose="02020603050405020304" pitchFamily="18" charset="0"/>
              </a:rPr>
              <a:t>3. SRC registration needs feature extraction and will be dealt later</a:t>
            </a:r>
          </a:p>
        </p:txBody>
      </p:sp>
    </p:spTree>
    <p:extLst>
      <p:ext uri="{BB962C8B-B14F-4D97-AF65-F5344CB8AC3E}">
        <p14:creationId xmlns:p14="http://schemas.microsoft.com/office/powerpoint/2010/main" val="201704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D8DDE1-69B1-F414-26EF-E89E6EB6248C}"/>
              </a:ext>
            </a:extLst>
          </p:cNvPr>
          <p:cNvPicPr>
            <a:picLocks noChangeAspect="1"/>
          </p:cNvPicPr>
          <p:nvPr/>
        </p:nvPicPr>
        <p:blipFill>
          <a:blip r:embed="rId2"/>
          <a:stretch>
            <a:fillRect/>
          </a:stretch>
        </p:blipFill>
        <p:spPr>
          <a:xfrm>
            <a:off x="514886" y="1480441"/>
            <a:ext cx="11011052" cy="2728196"/>
          </a:xfrm>
          <a:prstGeom prst="rect">
            <a:avLst/>
          </a:prstGeom>
        </p:spPr>
      </p:pic>
      <p:sp>
        <p:nvSpPr>
          <p:cNvPr id="4" name="TextBox 3">
            <a:extLst>
              <a:ext uri="{FF2B5EF4-FFF2-40B4-BE49-F238E27FC236}">
                <a16:creationId xmlns:a16="http://schemas.microsoft.com/office/drawing/2014/main" id="{5996590D-6CFE-D913-256F-A069C01BA91D}"/>
              </a:ext>
            </a:extLst>
          </p:cNvPr>
          <p:cNvSpPr txBox="1"/>
          <p:nvPr/>
        </p:nvSpPr>
        <p:spPr>
          <a:xfrm>
            <a:off x="514886" y="4620059"/>
            <a:ext cx="11700639" cy="1200329"/>
          </a:xfrm>
          <a:prstGeom prst="rect">
            <a:avLst/>
          </a:prstGeom>
          <a:noFill/>
        </p:spPr>
        <p:txBody>
          <a:bodyPr wrap="non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Category names clearly signify that more fatal diseases like kidney ,cancer and heart diseases are more likely to be claim</a:t>
            </a:r>
          </a:p>
          <a:p>
            <a:r>
              <a:rPr lang="en-IN" dirty="0">
                <a:latin typeface="Times New Roman" panose="02020603050405020304" pitchFamily="18" charset="0"/>
                <a:cs typeface="Times New Roman" panose="02020603050405020304" pitchFamily="18" charset="0"/>
              </a:rPr>
              <a:t>Candidates, Interestingly we have many poly trauma victims too (Accident-victims)</a:t>
            </a:r>
          </a:p>
          <a:p>
            <a:r>
              <a:rPr lang="en-IN" dirty="0">
                <a:latin typeface="Times New Roman" panose="02020603050405020304" pitchFamily="18" charset="0"/>
                <a:cs typeface="Times New Roman" panose="02020603050405020304" pitchFamily="18" charset="0"/>
              </a:rPr>
              <a:t>2. District names give no clear insight as of now</a:t>
            </a:r>
          </a:p>
          <a:p>
            <a:r>
              <a:rPr lang="en-IN" dirty="0">
                <a:latin typeface="Times New Roman" panose="02020603050405020304" pitchFamily="18" charset="0"/>
                <a:cs typeface="Times New Roman" panose="02020603050405020304" pitchFamily="18" charset="0"/>
              </a:rPr>
              <a:t>3. Hospital type clearly shows that C-Private hospitals have significantly received more claims</a:t>
            </a:r>
          </a:p>
        </p:txBody>
      </p:sp>
    </p:spTree>
    <p:extLst>
      <p:ext uri="{BB962C8B-B14F-4D97-AF65-F5344CB8AC3E}">
        <p14:creationId xmlns:p14="http://schemas.microsoft.com/office/powerpoint/2010/main" val="32082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2702A8-670E-C599-513C-D6FB62FB47C7}"/>
              </a:ext>
            </a:extLst>
          </p:cNvPr>
          <p:cNvSpPr>
            <a:spLocks noGrp="1"/>
          </p:cNvSpPr>
          <p:nvPr>
            <p:ph type="body" idx="1"/>
          </p:nvPr>
        </p:nvSpPr>
        <p:spPr>
          <a:xfrm>
            <a:off x="1103313" y="806823"/>
            <a:ext cx="4396338" cy="697286"/>
          </a:xfrm>
        </p:spPr>
        <p:txBody>
          <a:bodyPr/>
          <a:lstStyle/>
          <a:p>
            <a:r>
              <a:rPr lang="en-IN" dirty="0">
                <a:latin typeface="Times New Roman" panose="02020603050405020304" pitchFamily="18" charset="0"/>
                <a:cs typeface="Times New Roman" panose="02020603050405020304" pitchFamily="18" charset="0"/>
              </a:rPr>
              <a:t>OUTLIER TREATMENT</a:t>
            </a:r>
          </a:p>
        </p:txBody>
      </p:sp>
      <p:sp>
        <p:nvSpPr>
          <p:cNvPr id="4" name="Content Placeholder 3">
            <a:extLst>
              <a:ext uri="{FF2B5EF4-FFF2-40B4-BE49-F238E27FC236}">
                <a16:creationId xmlns:a16="http://schemas.microsoft.com/office/drawing/2014/main" id="{8692A308-F39F-E1F3-008F-CB150A7F4E34}"/>
              </a:ext>
            </a:extLst>
          </p:cNvPr>
          <p:cNvSpPr>
            <a:spLocks noGrp="1"/>
          </p:cNvSpPr>
          <p:nvPr>
            <p:ph sz="half" idx="2"/>
          </p:nvPr>
        </p:nvSpPr>
        <p:spPr>
          <a:xfrm>
            <a:off x="1103312" y="1558130"/>
            <a:ext cx="4396339" cy="4698207"/>
          </a:xfrm>
        </p:spPr>
        <p:txBody>
          <a:bodyPr/>
          <a:lstStyle/>
          <a:p>
            <a:pPr marL="0" indent="0">
              <a:buNone/>
            </a:pPr>
            <a:r>
              <a:rPr lang="en-IN" dirty="0"/>
              <a:t>In insurance data ,specially our data , the outliers simply cannot be ignored because all people , regardless of what background they are from , should be provided with an insurance</a:t>
            </a:r>
          </a:p>
        </p:txBody>
      </p:sp>
      <p:sp>
        <p:nvSpPr>
          <p:cNvPr id="5" name="Text Placeholder 4">
            <a:extLst>
              <a:ext uri="{FF2B5EF4-FFF2-40B4-BE49-F238E27FC236}">
                <a16:creationId xmlns:a16="http://schemas.microsoft.com/office/drawing/2014/main" id="{6AC76615-BB15-A4CE-8C93-D30676F14634}"/>
              </a:ext>
            </a:extLst>
          </p:cNvPr>
          <p:cNvSpPr>
            <a:spLocks noGrp="1"/>
          </p:cNvSpPr>
          <p:nvPr>
            <p:ph type="body" sz="quarter" idx="3"/>
          </p:nvPr>
        </p:nvSpPr>
        <p:spPr>
          <a:xfrm>
            <a:off x="5654494" y="806823"/>
            <a:ext cx="4396339" cy="697286"/>
          </a:xfrm>
        </p:spPr>
        <p:txBody>
          <a:bodyPr/>
          <a:lstStyle/>
          <a:p>
            <a:r>
              <a:rPr lang="en-IN" dirty="0"/>
              <a:t>MISSING VALUES</a:t>
            </a:r>
          </a:p>
        </p:txBody>
      </p:sp>
      <p:sp>
        <p:nvSpPr>
          <p:cNvPr id="6" name="Content Placeholder 5">
            <a:extLst>
              <a:ext uri="{FF2B5EF4-FFF2-40B4-BE49-F238E27FC236}">
                <a16:creationId xmlns:a16="http://schemas.microsoft.com/office/drawing/2014/main" id="{B838A782-7CC2-87CF-BFBD-9C990BB28392}"/>
              </a:ext>
            </a:extLst>
          </p:cNvPr>
          <p:cNvSpPr>
            <a:spLocks noGrp="1"/>
          </p:cNvSpPr>
          <p:nvPr>
            <p:ph sz="quarter" idx="4"/>
          </p:nvPr>
        </p:nvSpPr>
        <p:spPr>
          <a:xfrm>
            <a:off x="5654495" y="1558130"/>
            <a:ext cx="4396339" cy="4698208"/>
          </a:xfrm>
        </p:spPr>
        <p:txBody>
          <a:bodyPr/>
          <a:lstStyle/>
          <a:p>
            <a:pPr marL="0" indent="0">
              <a:buNone/>
            </a:pPr>
            <a:r>
              <a:rPr lang="en-IN" dirty="0"/>
              <a:t>Two Columns had missing values:</a:t>
            </a:r>
          </a:p>
          <a:p>
            <a:pPr marL="0" indent="0">
              <a:buNone/>
            </a:pPr>
            <a:r>
              <a:rPr lang="en-IN" dirty="0"/>
              <a:t>1.Mortality-Date- As 99% people </a:t>
            </a:r>
          </a:p>
          <a:p>
            <a:pPr marL="0" indent="0">
              <a:buNone/>
            </a:pPr>
            <a:r>
              <a:rPr lang="en-IN" dirty="0"/>
              <a:t>Survived , there was no value of mortality date , so we simply dropped the column.</a:t>
            </a:r>
          </a:p>
          <a:p>
            <a:pPr marL="0" indent="0">
              <a:buNone/>
            </a:pPr>
            <a:r>
              <a:rPr lang="en-IN" dirty="0"/>
              <a:t>2.Discharge date-This column had 1800+ missing values , so we simply calculated the mean difference of surgery date and discharge date to find out , how many days does it take to get discharged , and added it to the respective surgery dates of the patients whose discharge data was missing.</a:t>
            </a:r>
          </a:p>
        </p:txBody>
      </p:sp>
    </p:spTree>
    <p:extLst>
      <p:ext uri="{BB962C8B-B14F-4D97-AF65-F5344CB8AC3E}">
        <p14:creationId xmlns:p14="http://schemas.microsoft.com/office/powerpoint/2010/main" val="146816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325AB4-4F94-8B79-5520-C63AA40CCD03}"/>
              </a:ext>
            </a:extLst>
          </p:cNvPr>
          <p:cNvSpPr>
            <a:spLocks noGrp="1"/>
          </p:cNvSpPr>
          <p:nvPr>
            <p:ph type="title"/>
          </p:nvPr>
        </p:nvSpPr>
        <p:spPr>
          <a:xfrm>
            <a:off x="603684" y="537195"/>
            <a:ext cx="11319376" cy="1609344"/>
          </a:xfrm>
        </p:spPr>
        <p:txBody>
          <a:bodyPr>
            <a:normAutofit fontScale="90000"/>
          </a:bodyPr>
          <a:lstStyle/>
          <a:p>
            <a:r>
              <a:rPr lang="en-IN" dirty="0">
                <a:latin typeface="Times New Roman" panose="02020603050405020304" pitchFamily="18" charset="0"/>
                <a:cs typeface="Times New Roman" panose="02020603050405020304" pitchFamily="18" charset="0"/>
              </a:rPr>
              <a:t>BI-VARIATE ANALYSIS(NUMERICAL COLUMNS)</a:t>
            </a:r>
          </a:p>
        </p:txBody>
      </p:sp>
      <p:pic>
        <p:nvPicPr>
          <p:cNvPr id="7" name="Picture 6">
            <a:extLst>
              <a:ext uri="{FF2B5EF4-FFF2-40B4-BE49-F238E27FC236}">
                <a16:creationId xmlns:a16="http://schemas.microsoft.com/office/drawing/2014/main" id="{9CFDEF81-934D-28A0-B05A-B12AE64E44F3}"/>
              </a:ext>
            </a:extLst>
          </p:cNvPr>
          <p:cNvPicPr>
            <a:picLocks noChangeAspect="1"/>
          </p:cNvPicPr>
          <p:nvPr/>
        </p:nvPicPr>
        <p:blipFill>
          <a:blip r:embed="rId2"/>
          <a:stretch>
            <a:fillRect/>
          </a:stretch>
        </p:blipFill>
        <p:spPr>
          <a:xfrm>
            <a:off x="787809" y="2466951"/>
            <a:ext cx="9335309" cy="2286198"/>
          </a:xfrm>
          <a:prstGeom prst="rect">
            <a:avLst/>
          </a:prstGeom>
        </p:spPr>
      </p:pic>
      <p:sp>
        <p:nvSpPr>
          <p:cNvPr id="8" name="TextBox 7">
            <a:extLst>
              <a:ext uri="{FF2B5EF4-FFF2-40B4-BE49-F238E27FC236}">
                <a16:creationId xmlns:a16="http://schemas.microsoft.com/office/drawing/2014/main" id="{30F66172-0CBC-D4E5-CC0C-57E16BCF6941}"/>
              </a:ext>
            </a:extLst>
          </p:cNvPr>
          <p:cNvSpPr txBox="1"/>
          <p:nvPr/>
        </p:nvSpPr>
        <p:spPr>
          <a:xfrm>
            <a:off x="787809" y="5073561"/>
            <a:ext cx="8007770" cy="92333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1.People aged more have a higher chance to die and hence , should be given priority</a:t>
            </a:r>
          </a:p>
          <a:p>
            <a:r>
              <a:rPr lang="en-IN" dirty="0">
                <a:latin typeface="Times New Roman" panose="02020603050405020304" pitchFamily="18" charset="0"/>
                <a:cs typeface="Times New Roman" panose="02020603050405020304" pitchFamily="18" charset="0"/>
              </a:rPr>
              <a:t>2. People who took higher claims survived more , fantastic sign for the scheme</a:t>
            </a:r>
          </a:p>
          <a:p>
            <a:r>
              <a:rPr lang="en-IN" dirty="0">
                <a:latin typeface="Times New Roman" panose="02020603050405020304" pitchFamily="18" charset="0"/>
                <a:cs typeface="Times New Roman" panose="02020603050405020304" pitchFamily="18" charset="0"/>
              </a:rPr>
              <a:t>3. Claim amount shows the same insight as the pre-auth amount</a:t>
            </a:r>
          </a:p>
        </p:txBody>
      </p:sp>
    </p:spTree>
    <p:extLst>
      <p:ext uri="{BB962C8B-B14F-4D97-AF65-F5344CB8AC3E}">
        <p14:creationId xmlns:p14="http://schemas.microsoft.com/office/powerpoint/2010/main" val="1678870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2901</TotalTime>
  <Words>1670</Words>
  <Application>Microsoft Office PowerPoint</Application>
  <PresentationFormat>Widescreen</PresentationFormat>
  <Paragraphs>143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Rockwell</vt:lpstr>
      <vt:lpstr>Rockwell Condensed</vt:lpstr>
      <vt:lpstr>Times New Roman</vt:lpstr>
      <vt:lpstr>Wingdings</vt:lpstr>
      <vt:lpstr>Wood Type</vt:lpstr>
      <vt:lpstr>CAPSTONE PROJECT INTERIM PRESENTATION</vt:lpstr>
      <vt:lpstr>EXPLAINING THE PROBLEM STATEMENT:</vt:lpstr>
      <vt:lpstr>THE DATA DICTIONARY :</vt:lpstr>
      <vt:lpstr>UNI-VARIATE ANALYSIS: NUMERICAL COLUMNS</vt:lpstr>
      <vt:lpstr>UNI-VARIATE ANALYSIS: CATEGORICAL COLUMNS</vt:lpstr>
      <vt:lpstr>PowerPoint Presentation</vt:lpstr>
      <vt:lpstr>PowerPoint Presentation</vt:lpstr>
      <vt:lpstr>PowerPoint Presentation</vt:lpstr>
      <vt:lpstr>BI-VARIATE ANALYSIS(NUMERICAL COLUMNS)</vt:lpstr>
      <vt:lpstr>BI-VARIATE ANALYSIS(CATEGORICAL COLUMNS)</vt:lpstr>
      <vt:lpstr>PowerPoint Presentation</vt:lpstr>
      <vt:lpstr>FEATURE ENGINEERING</vt:lpstr>
      <vt:lpstr>PowerPoint Presentation</vt:lpstr>
      <vt:lpstr>PowerPoint Presentation</vt:lpstr>
      <vt:lpstr>PowerPoint Presentation</vt:lpstr>
      <vt:lpstr>PowerPoint Presentation</vt:lpstr>
      <vt:lpstr>PowerPoint Presentation</vt:lpstr>
      <vt:lpstr>STATISTICS</vt:lpstr>
      <vt:lpstr>Encoding AND SCALING</vt:lpstr>
      <vt:lpstr>Splitting the data into train and test</vt:lpstr>
      <vt:lpstr>Fitting the base model</vt:lpstr>
      <vt:lpstr>Other models:</vt:lpstr>
      <vt:lpstr>PowerPoint Presentation</vt:lpstr>
      <vt:lpstr>FINAL MODEL: DECISION TREE 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INTERIM PRESENTATION</dc:title>
  <dc:creator>bhavya sharma</dc:creator>
  <cp:lastModifiedBy>bhavya sharma</cp:lastModifiedBy>
  <cp:revision>7</cp:revision>
  <dcterms:created xsi:type="dcterms:W3CDTF">2023-03-02T10:55:58Z</dcterms:created>
  <dcterms:modified xsi:type="dcterms:W3CDTF">2023-03-31T11:57:28Z</dcterms:modified>
</cp:coreProperties>
</file>