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6" r:id="rId5"/>
    <p:sldId id="259" r:id="rId6"/>
    <p:sldId id="260" r:id="rId7"/>
    <p:sldId id="261" r:id="rId8"/>
    <p:sldId id="262" r:id="rId9"/>
    <p:sldId id="264" r:id="rId10"/>
    <p:sldId id="26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99"/>
  </p:normalViewPr>
  <p:slideViewPr>
    <p:cSldViewPr snapToGrid="0" snapToObjects="1">
      <p:cViewPr>
        <p:scale>
          <a:sx n="92" d="100"/>
          <a:sy n="92" d="100"/>
        </p:scale>
        <p:origin x="14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03082-B238-5140-91B3-173AF7751F44}" type="datetimeFigureOut">
              <a:rPr lang="en-US" smtClean="0"/>
              <a:t>7/25/2021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D07C4-067E-8449-9719-FD040CD79FB0}" type="slidenum">
              <a:rPr lang="en-US" smtClean="0"/>
              <a:t>‹#›</a:t>
            </a:fld>
            <a:endParaRPr lang="en-US"/>
          </a:p>
        </p:txBody>
      </p:sp>
    </p:spTree>
    <p:extLst>
      <p:ext uri="{BB962C8B-B14F-4D97-AF65-F5344CB8AC3E}">
        <p14:creationId xmlns:p14="http://schemas.microsoft.com/office/powerpoint/2010/main" val="2856305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D07C4-067E-8449-9719-FD040CD79FB0}" type="slidenum">
              <a:rPr lang="en-US" smtClean="0"/>
              <a:t>2</a:t>
            </a:fld>
            <a:endParaRPr lang="en-US"/>
          </a:p>
        </p:txBody>
      </p:sp>
    </p:spTree>
    <p:extLst>
      <p:ext uri="{BB962C8B-B14F-4D97-AF65-F5344CB8AC3E}">
        <p14:creationId xmlns:p14="http://schemas.microsoft.com/office/powerpoint/2010/main" val="2731105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D07C4-067E-8449-9719-FD040CD79FB0}" type="slidenum">
              <a:rPr lang="en-US" smtClean="0"/>
              <a:t>9</a:t>
            </a:fld>
            <a:endParaRPr lang="en-US"/>
          </a:p>
        </p:txBody>
      </p:sp>
    </p:spTree>
    <p:extLst>
      <p:ext uri="{BB962C8B-B14F-4D97-AF65-F5344CB8AC3E}">
        <p14:creationId xmlns:p14="http://schemas.microsoft.com/office/powerpoint/2010/main" val="3350666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11E0-3636-DE46-B24B-E6F90A60C53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3C039B0-9426-AD40-B5BC-68DD05E32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058927D-4288-BB4E-8708-4F99BB8179D9}"/>
              </a:ext>
            </a:extLst>
          </p:cNvPr>
          <p:cNvSpPr>
            <a:spLocks noGrp="1"/>
          </p:cNvSpPr>
          <p:nvPr>
            <p:ph type="dt" sz="half" idx="10"/>
          </p:nvPr>
        </p:nvSpPr>
        <p:spPr/>
        <p:txBody>
          <a:bodyPr/>
          <a:lstStyle/>
          <a:p>
            <a:fld id="{99A8900E-33FD-DE4A-9923-E4F4859D9F45}" type="datetimeFigureOut">
              <a:rPr lang="en-US" smtClean="0"/>
              <a:t>7/25/2021</a:t>
            </a:fld>
            <a:endParaRPr lang="en-US"/>
          </a:p>
        </p:txBody>
      </p:sp>
      <p:sp>
        <p:nvSpPr>
          <p:cNvPr id="5" name="Footer Placeholder 4">
            <a:extLst>
              <a:ext uri="{FF2B5EF4-FFF2-40B4-BE49-F238E27FC236}">
                <a16:creationId xmlns:a16="http://schemas.microsoft.com/office/drawing/2014/main" id="{56596284-EC5D-C147-B23E-97E40FD45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FB1C6-5C7C-ED41-AFC1-B8C4BABACF04}"/>
              </a:ext>
            </a:extLst>
          </p:cNvPr>
          <p:cNvSpPr>
            <a:spLocks noGrp="1"/>
          </p:cNvSpPr>
          <p:nvPr>
            <p:ph type="sldNum" sz="quarter" idx="12"/>
          </p:nvPr>
        </p:nvSpPr>
        <p:spPr/>
        <p:txBody>
          <a:bodyPr/>
          <a:lstStyle/>
          <a:p>
            <a:fld id="{8EDC171F-B12B-A74C-B1DB-2B51419CB0D0}" type="slidenum">
              <a:rPr lang="en-US" smtClean="0"/>
              <a:t>‹#›</a:t>
            </a:fld>
            <a:endParaRPr lang="en-US"/>
          </a:p>
        </p:txBody>
      </p:sp>
    </p:spTree>
    <p:extLst>
      <p:ext uri="{BB962C8B-B14F-4D97-AF65-F5344CB8AC3E}">
        <p14:creationId xmlns:p14="http://schemas.microsoft.com/office/powerpoint/2010/main" val="90058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0982-E5D1-3444-8775-83501ED5CB5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C72EB1C-398B-B440-BA81-A0EC6A99318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05CA54-F57D-5844-9A81-B4CFB0F67298}"/>
              </a:ext>
            </a:extLst>
          </p:cNvPr>
          <p:cNvSpPr>
            <a:spLocks noGrp="1"/>
          </p:cNvSpPr>
          <p:nvPr>
            <p:ph type="dt" sz="half" idx="10"/>
          </p:nvPr>
        </p:nvSpPr>
        <p:spPr/>
        <p:txBody>
          <a:bodyPr/>
          <a:lstStyle/>
          <a:p>
            <a:fld id="{99A8900E-33FD-DE4A-9923-E4F4859D9F45}" type="datetimeFigureOut">
              <a:rPr lang="en-US" smtClean="0"/>
              <a:t>7/25/2021</a:t>
            </a:fld>
            <a:endParaRPr lang="en-US"/>
          </a:p>
        </p:txBody>
      </p:sp>
      <p:sp>
        <p:nvSpPr>
          <p:cNvPr id="5" name="Footer Placeholder 4">
            <a:extLst>
              <a:ext uri="{FF2B5EF4-FFF2-40B4-BE49-F238E27FC236}">
                <a16:creationId xmlns:a16="http://schemas.microsoft.com/office/drawing/2014/main" id="{85354983-F0B1-7C47-8C1D-1FAA47A60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9B19F-7CA9-7949-8526-86179784C293}"/>
              </a:ext>
            </a:extLst>
          </p:cNvPr>
          <p:cNvSpPr>
            <a:spLocks noGrp="1"/>
          </p:cNvSpPr>
          <p:nvPr>
            <p:ph type="sldNum" sz="quarter" idx="12"/>
          </p:nvPr>
        </p:nvSpPr>
        <p:spPr/>
        <p:txBody>
          <a:bodyPr/>
          <a:lstStyle/>
          <a:p>
            <a:fld id="{8EDC171F-B12B-A74C-B1DB-2B51419CB0D0}" type="slidenum">
              <a:rPr lang="en-US" smtClean="0"/>
              <a:t>‹#›</a:t>
            </a:fld>
            <a:endParaRPr lang="en-US"/>
          </a:p>
        </p:txBody>
      </p:sp>
    </p:spTree>
    <p:extLst>
      <p:ext uri="{BB962C8B-B14F-4D97-AF65-F5344CB8AC3E}">
        <p14:creationId xmlns:p14="http://schemas.microsoft.com/office/powerpoint/2010/main" val="2963274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25F1AC-85AF-5442-9811-F702BFEEDDA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F37F30-F4CE-6D4D-839B-26C02E7B278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D9BC41-33B3-B34C-AD1C-D313F90C712D}"/>
              </a:ext>
            </a:extLst>
          </p:cNvPr>
          <p:cNvSpPr>
            <a:spLocks noGrp="1"/>
          </p:cNvSpPr>
          <p:nvPr>
            <p:ph type="dt" sz="half" idx="10"/>
          </p:nvPr>
        </p:nvSpPr>
        <p:spPr/>
        <p:txBody>
          <a:bodyPr/>
          <a:lstStyle/>
          <a:p>
            <a:fld id="{99A8900E-33FD-DE4A-9923-E4F4859D9F45}" type="datetimeFigureOut">
              <a:rPr lang="en-US" smtClean="0"/>
              <a:t>7/25/2021</a:t>
            </a:fld>
            <a:endParaRPr lang="en-US"/>
          </a:p>
        </p:txBody>
      </p:sp>
      <p:sp>
        <p:nvSpPr>
          <p:cNvPr id="5" name="Footer Placeholder 4">
            <a:extLst>
              <a:ext uri="{FF2B5EF4-FFF2-40B4-BE49-F238E27FC236}">
                <a16:creationId xmlns:a16="http://schemas.microsoft.com/office/drawing/2014/main" id="{81630BFE-291C-864B-8FB1-F91EB3505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402E3-3172-274B-93C5-42D4248C8176}"/>
              </a:ext>
            </a:extLst>
          </p:cNvPr>
          <p:cNvSpPr>
            <a:spLocks noGrp="1"/>
          </p:cNvSpPr>
          <p:nvPr>
            <p:ph type="sldNum" sz="quarter" idx="12"/>
          </p:nvPr>
        </p:nvSpPr>
        <p:spPr/>
        <p:txBody>
          <a:bodyPr/>
          <a:lstStyle/>
          <a:p>
            <a:fld id="{8EDC171F-B12B-A74C-B1DB-2B51419CB0D0}" type="slidenum">
              <a:rPr lang="en-US" smtClean="0"/>
              <a:t>‹#›</a:t>
            </a:fld>
            <a:endParaRPr lang="en-US"/>
          </a:p>
        </p:txBody>
      </p:sp>
    </p:spTree>
    <p:extLst>
      <p:ext uri="{BB962C8B-B14F-4D97-AF65-F5344CB8AC3E}">
        <p14:creationId xmlns:p14="http://schemas.microsoft.com/office/powerpoint/2010/main" val="348797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3315E-B4C5-6C47-83A5-1592902F92E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0D770D2-F548-AB43-82D3-BF9025CF555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DF0B70-F63C-214F-97C4-69475B6207A4}"/>
              </a:ext>
            </a:extLst>
          </p:cNvPr>
          <p:cNvSpPr>
            <a:spLocks noGrp="1"/>
          </p:cNvSpPr>
          <p:nvPr>
            <p:ph type="dt" sz="half" idx="10"/>
          </p:nvPr>
        </p:nvSpPr>
        <p:spPr/>
        <p:txBody>
          <a:bodyPr/>
          <a:lstStyle/>
          <a:p>
            <a:fld id="{99A8900E-33FD-DE4A-9923-E4F4859D9F45}" type="datetimeFigureOut">
              <a:rPr lang="en-US" smtClean="0"/>
              <a:t>7/25/2021</a:t>
            </a:fld>
            <a:endParaRPr lang="en-US"/>
          </a:p>
        </p:txBody>
      </p:sp>
      <p:sp>
        <p:nvSpPr>
          <p:cNvPr id="5" name="Footer Placeholder 4">
            <a:extLst>
              <a:ext uri="{FF2B5EF4-FFF2-40B4-BE49-F238E27FC236}">
                <a16:creationId xmlns:a16="http://schemas.microsoft.com/office/drawing/2014/main" id="{1C740F19-CFC5-2B4C-A74B-090C41099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666B0-F98A-734E-B9B6-3670A33670C6}"/>
              </a:ext>
            </a:extLst>
          </p:cNvPr>
          <p:cNvSpPr>
            <a:spLocks noGrp="1"/>
          </p:cNvSpPr>
          <p:nvPr>
            <p:ph type="sldNum" sz="quarter" idx="12"/>
          </p:nvPr>
        </p:nvSpPr>
        <p:spPr/>
        <p:txBody>
          <a:bodyPr/>
          <a:lstStyle/>
          <a:p>
            <a:fld id="{8EDC171F-B12B-A74C-B1DB-2B51419CB0D0}" type="slidenum">
              <a:rPr lang="en-US" smtClean="0"/>
              <a:t>‹#›</a:t>
            </a:fld>
            <a:endParaRPr lang="en-US"/>
          </a:p>
        </p:txBody>
      </p:sp>
    </p:spTree>
    <p:extLst>
      <p:ext uri="{BB962C8B-B14F-4D97-AF65-F5344CB8AC3E}">
        <p14:creationId xmlns:p14="http://schemas.microsoft.com/office/powerpoint/2010/main" val="120421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57DC-DF09-AF4F-BC75-4F6AABCABD6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1269778-5C80-6F4A-BC39-0C65B2D9CF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D77620A-4D05-554A-A1DD-413BC32E71AF}"/>
              </a:ext>
            </a:extLst>
          </p:cNvPr>
          <p:cNvSpPr>
            <a:spLocks noGrp="1"/>
          </p:cNvSpPr>
          <p:nvPr>
            <p:ph type="dt" sz="half" idx="10"/>
          </p:nvPr>
        </p:nvSpPr>
        <p:spPr/>
        <p:txBody>
          <a:bodyPr/>
          <a:lstStyle/>
          <a:p>
            <a:fld id="{99A8900E-33FD-DE4A-9923-E4F4859D9F45}" type="datetimeFigureOut">
              <a:rPr lang="en-US" smtClean="0"/>
              <a:t>7/25/2021</a:t>
            </a:fld>
            <a:endParaRPr lang="en-US"/>
          </a:p>
        </p:txBody>
      </p:sp>
      <p:sp>
        <p:nvSpPr>
          <p:cNvPr id="5" name="Footer Placeholder 4">
            <a:extLst>
              <a:ext uri="{FF2B5EF4-FFF2-40B4-BE49-F238E27FC236}">
                <a16:creationId xmlns:a16="http://schemas.microsoft.com/office/drawing/2014/main" id="{9F208BC5-8960-8148-A746-613A1D9AE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70A2B-A362-8F4E-8189-D78CFF475BAB}"/>
              </a:ext>
            </a:extLst>
          </p:cNvPr>
          <p:cNvSpPr>
            <a:spLocks noGrp="1"/>
          </p:cNvSpPr>
          <p:nvPr>
            <p:ph type="sldNum" sz="quarter" idx="12"/>
          </p:nvPr>
        </p:nvSpPr>
        <p:spPr/>
        <p:txBody>
          <a:bodyPr/>
          <a:lstStyle/>
          <a:p>
            <a:fld id="{8EDC171F-B12B-A74C-B1DB-2B51419CB0D0}" type="slidenum">
              <a:rPr lang="en-US" smtClean="0"/>
              <a:t>‹#›</a:t>
            </a:fld>
            <a:endParaRPr lang="en-US"/>
          </a:p>
        </p:txBody>
      </p:sp>
    </p:spTree>
    <p:extLst>
      <p:ext uri="{BB962C8B-B14F-4D97-AF65-F5344CB8AC3E}">
        <p14:creationId xmlns:p14="http://schemas.microsoft.com/office/powerpoint/2010/main" val="3589949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7242-CD21-5040-9C8B-78780D09984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79922C7-DFD9-574C-9B39-37340778BCD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4378BA1-1D33-1E46-9F00-A7AE9AE6C8C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C2F593D-1908-794B-80F9-11A927A10274}"/>
              </a:ext>
            </a:extLst>
          </p:cNvPr>
          <p:cNvSpPr>
            <a:spLocks noGrp="1"/>
          </p:cNvSpPr>
          <p:nvPr>
            <p:ph type="dt" sz="half" idx="10"/>
          </p:nvPr>
        </p:nvSpPr>
        <p:spPr/>
        <p:txBody>
          <a:bodyPr/>
          <a:lstStyle/>
          <a:p>
            <a:fld id="{99A8900E-33FD-DE4A-9923-E4F4859D9F45}" type="datetimeFigureOut">
              <a:rPr lang="en-US" smtClean="0"/>
              <a:t>7/25/2021</a:t>
            </a:fld>
            <a:endParaRPr lang="en-US"/>
          </a:p>
        </p:txBody>
      </p:sp>
      <p:sp>
        <p:nvSpPr>
          <p:cNvPr id="6" name="Footer Placeholder 5">
            <a:extLst>
              <a:ext uri="{FF2B5EF4-FFF2-40B4-BE49-F238E27FC236}">
                <a16:creationId xmlns:a16="http://schemas.microsoft.com/office/drawing/2014/main" id="{26C9CB6A-A734-ED44-9EE1-387C2A0041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923E28-B4BE-384F-A47C-91AD4B62A4A0}"/>
              </a:ext>
            </a:extLst>
          </p:cNvPr>
          <p:cNvSpPr>
            <a:spLocks noGrp="1"/>
          </p:cNvSpPr>
          <p:nvPr>
            <p:ph type="sldNum" sz="quarter" idx="12"/>
          </p:nvPr>
        </p:nvSpPr>
        <p:spPr/>
        <p:txBody>
          <a:bodyPr/>
          <a:lstStyle/>
          <a:p>
            <a:fld id="{8EDC171F-B12B-A74C-B1DB-2B51419CB0D0}" type="slidenum">
              <a:rPr lang="en-US" smtClean="0"/>
              <a:t>‹#›</a:t>
            </a:fld>
            <a:endParaRPr lang="en-US"/>
          </a:p>
        </p:txBody>
      </p:sp>
    </p:spTree>
    <p:extLst>
      <p:ext uri="{BB962C8B-B14F-4D97-AF65-F5344CB8AC3E}">
        <p14:creationId xmlns:p14="http://schemas.microsoft.com/office/powerpoint/2010/main" val="57225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8C05-3320-5E4B-BB78-C1C3026430E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26D7475-A183-4446-984D-EA98B59B1E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58342B6-53C2-D74E-A651-F3E73EC4D6C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EB7026C-9E3D-5048-B4DB-5843D52FB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8DA88A8-2929-484C-B74A-5E1B370C0A8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A1F73BC-2F4E-2E49-99EE-86638BE02584}"/>
              </a:ext>
            </a:extLst>
          </p:cNvPr>
          <p:cNvSpPr>
            <a:spLocks noGrp="1"/>
          </p:cNvSpPr>
          <p:nvPr>
            <p:ph type="dt" sz="half" idx="10"/>
          </p:nvPr>
        </p:nvSpPr>
        <p:spPr/>
        <p:txBody>
          <a:bodyPr/>
          <a:lstStyle/>
          <a:p>
            <a:fld id="{99A8900E-33FD-DE4A-9923-E4F4859D9F45}" type="datetimeFigureOut">
              <a:rPr lang="en-US" smtClean="0"/>
              <a:t>7/25/2021</a:t>
            </a:fld>
            <a:endParaRPr lang="en-US"/>
          </a:p>
        </p:txBody>
      </p:sp>
      <p:sp>
        <p:nvSpPr>
          <p:cNvPr id="8" name="Footer Placeholder 7">
            <a:extLst>
              <a:ext uri="{FF2B5EF4-FFF2-40B4-BE49-F238E27FC236}">
                <a16:creationId xmlns:a16="http://schemas.microsoft.com/office/drawing/2014/main" id="{DA85FFDA-3E97-3147-BD76-78459864E0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DE0359-F70D-684D-975D-2F7A9B678DE4}"/>
              </a:ext>
            </a:extLst>
          </p:cNvPr>
          <p:cNvSpPr>
            <a:spLocks noGrp="1"/>
          </p:cNvSpPr>
          <p:nvPr>
            <p:ph type="sldNum" sz="quarter" idx="12"/>
          </p:nvPr>
        </p:nvSpPr>
        <p:spPr/>
        <p:txBody>
          <a:bodyPr/>
          <a:lstStyle/>
          <a:p>
            <a:fld id="{8EDC171F-B12B-A74C-B1DB-2B51419CB0D0}" type="slidenum">
              <a:rPr lang="en-US" smtClean="0"/>
              <a:t>‹#›</a:t>
            </a:fld>
            <a:endParaRPr lang="en-US"/>
          </a:p>
        </p:txBody>
      </p:sp>
    </p:spTree>
    <p:extLst>
      <p:ext uri="{BB962C8B-B14F-4D97-AF65-F5344CB8AC3E}">
        <p14:creationId xmlns:p14="http://schemas.microsoft.com/office/powerpoint/2010/main" val="3893888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27E9-BC69-424F-8883-54057A47B27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724B7C2-C063-8C4A-B2CF-6FAA837AD7AF}"/>
              </a:ext>
            </a:extLst>
          </p:cNvPr>
          <p:cNvSpPr>
            <a:spLocks noGrp="1"/>
          </p:cNvSpPr>
          <p:nvPr>
            <p:ph type="dt" sz="half" idx="10"/>
          </p:nvPr>
        </p:nvSpPr>
        <p:spPr/>
        <p:txBody>
          <a:bodyPr/>
          <a:lstStyle/>
          <a:p>
            <a:fld id="{99A8900E-33FD-DE4A-9923-E4F4859D9F45}" type="datetimeFigureOut">
              <a:rPr lang="en-US" smtClean="0"/>
              <a:t>7/25/2021</a:t>
            </a:fld>
            <a:endParaRPr lang="en-US"/>
          </a:p>
        </p:txBody>
      </p:sp>
      <p:sp>
        <p:nvSpPr>
          <p:cNvPr id="4" name="Footer Placeholder 3">
            <a:extLst>
              <a:ext uri="{FF2B5EF4-FFF2-40B4-BE49-F238E27FC236}">
                <a16:creationId xmlns:a16="http://schemas.microsoft.com/office/drawing/2014/main" id="{33DD44FD-73C3-FE4D-99F7-E83515D9DF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85DD06-2E20-7944-8199-EE4B1D34EE32}"/>
              </a:ext>
            </a:extLst>
          </p:cNvPr>
          <p:cNvSpPr>
            <a:spLocks noGrp="1"/>
          </p:cNvSpPr>
          <p:nvPr>
            <p:ph type="sldNum" sz="quarter" idx="12"/>
          </p:nvPr>
        </p:nvSpPr>
        <p:spPr/>
        <p:txBody>
          <a:bodyPr/>
          <a:lstStyle/>
          <a:p>
            <a:fld id="{8EDC171F-B12B-A74C-B1DB-2B51419CB0D0}" type="slidenum">
              <a:rPr lang="en-US" smtClean="0"/>
              <a:t>‹#›</a:t>
            </a:fld>
            <a:endParaRPr lang="en-US"/>
          </a:p>
        </p:txBody>
      </p:sp>
    </p:spTree>
    <p:extLst>
      <p:ext uri="{BB962C8B-B14F-4D97-AF65-F5344CB8AC3E}">
        <p14:creationId xmlns:p14="http://schemas.microsoft.com/office/powerpoint/2010/main" val="349824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174B1C-F82F-B247-B6E9-243BF19E094F}"/>
              </a:ext>
            </a:extLst>
          </p:cNvPr>
          <p:cNvSpPr>
            <a:spLocks noGrp="1"/>
          </p:cNvSpPr>
          <p:nvPr>
            <p:ph type="dt" sz="half" idx="10"/>
          </p:nvPr>
        </p:nvSpPr>
        <p:spPr/>
        <p:txBody>
          <a:bodyPr/>
          <a:lstStyle/>
          <a:p>
            <a:fld id="{99A8900E-33FD-DE4A-9923-E4F4859D9F45}" type="datetimeFigureOut">
              <a:rPr lang="en-US" smtClean="0"/>
              <a:t>7/25/2021</a:t>
            </a:fld>
            <a:endParaRPr lang="en-US"/>
          </a:p>
        </p:txBody>
      </p:sp>
      <p:sp>
        <p:nvSpPr>
          <p:cNvPr id="3" name="Footer Placeholder 2">
            <a:extLst>
              <a:ext uri="{FF2B5EF4-FFF2-40B4-BE49-F238E27FC236}">
                <a16:creationId xmlns:a16="http://schemas.microsoft.com/office/drawing/2014/main" id="{37E6AD4D-C2A7-E24B-B59D-523D155DC5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4AAB4E-BFCE-CF4E-AA82-A53768C524E4}"/>
              </a:ext>
            </a:extLst>
          </p:cNvPr>
          <p:cNvSpPr>
            <a:spLocks noGrp="1"/>
          </p:cNvSpPr>
          <p:nvPr>
            <p:ph type="sldNum" sz="quarter" idx="12"/>
          </p:nvPr>
        </p:nvSpPr>
        <p:spPr/>
        <p:txBody>
          <a:bodyPr/>
          <a:lstStyle/>
          <a:p>
            <a:fld id="{8EDC171F-B12B-A74C-B1DB-2B51419CB0D0}" type="slidenum">
              <a:rPr lang="en-US" smtClean="0"/>
              <a:t>‹#›</a:t>
            </a:fld>
            <a:endParaRPr lang="en-US"/>
          </a:p>
        </p:txBody>
      </p:sp>
    </p:spTree>
    <p:extLst>
      <p:ext uri="{BB962C8B-B14F-4D97-AF65-F5344CB8AC3E}">
        <p14:creationId xmlns:p14="http://schemas.microsoft.com/office/powerpoint/2010/main" val="112087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1EA01-30FE-7948-9992-F38D187DADD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E269F45-99DD-7542-855E-512DB6A77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37F477C-8188-2D45-9473-D8E8A8005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7167AB-8BE8-A848-A9B0-4F2C9E51E0CD}"/>
              </a:ext>
            </a:extLst>
          </p:cNvPr>
          <p:cNvSpPr>
            <a:spLocks noGrp="1"/>
          </p:cNvSpPr>
          <p:nvPr>
            <p:ph type="dt" sz="half" idx="10"/>
          </p:nvPr>
        </p:nvSpPr>
        <p:spPr/>
        <p:txBody>
          <a:bodyPr/>
          <a:lstStyle/>
          <a:p>
            <a:fld id="{99A8900E-33FD-DE4A-9923-E4F4859D9F45}" type="datetimeFigureOut">
              <a:rPr lang="en-US" smtClean="0"/>
              <a:t>7/25/2021</a:t>
            </a:fld>
            <a:endParaRPr lang="en-US"/>
          </a:p>
        </p:txBody>
      </p:sp>
      <p:sp>
        <p:nvSpPr>
          <p:cNvPr id="6" name="Footer Placeholder 5">
            <a:extLst>
              <a:ext uri="{FF2B5EF4-FFF2-40B4-BE49-F238E27FC236}">
                <a16:creationId xmlns:a16="http://schemas.microsoft.com/office/drawing/2014/main" id="{BC32D39D-A404-B248-A9BF-8E4DAE22E5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CF61C-96AC-3244-B8EF-A4CF465C804E}"/>
              </a:ext>
            </a:extLst>
          </p:cNvPr>
          <p:cNvSpPr>
            <a:spLocks noGrp="1"/>
          </p:cNvSpPr>
          <p:nvPr>
            <p:ph type="sldNum" sz="quarter" idx="12"/>
          </p:nvPr>
        </p:nvSpPr>
        <p:spPr/>
        <p:txBody>
          <a:bodyPr/>
          <a:lstStyle/>
          <a:p>
            <a:fld id="{8EDC171F-B12B-A74C-B1DB-2B51419CB0D0}" type="slidenum">
              <a:rPr lang="en-US" smtClean="0"/>
              <a:t>‹#›</a:t>
            </a:fld>
            <a:endParaRPr lang="en-US"/>
          </a:p>
        </p:txBody>
      </p:sp>
    </p:spTree>
    <p:extLst>
      <p:ext uri="{BB962C8B-B14F-4D97-AF65-F5344CB8AC3E}">
        <p14:creationId xmlns:p14="http://schemas.microsoft.com/office/powerpoint/2010/main" val="4084134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BC20-1F5C-E247-A556-03B41D28D9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85D7E90-632F-8B47-BB2F-40AF2DFF33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CE1BF5-AD60-5043-873F-A868F1177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1998BF-DEE2-EA48-8114-EE91396AEB73}"/>
              </a:ext>
            </a:extLst>
          </p:cNvPr>
          <p:cNvSpPr>
            <a:spLocks noGrp="1"/>
          </p:cNvSpPr>
          <p:nvPr>
            <p:ph type="dt" sz="half" idx="10"/>
          </p:nvPr>
        </p:nvSpPr>
        <p:spPr/>
        <p:txBody>
          <a:bodyPr/>
          <a:lstStyle/>
          <a:p>
            <a:fld id="{99A8900E-33FD-DE4A-9923-E4F4859D9F45}" type="datetimeFigureOut">
              <a:rPr lang="en-US" smtClean="0"/>
              <a:t>7/25/2021</a:t>
            </a:fld>
            <a:endParaRPr lang="en-US"/>
          </a:p>
        </p:txBody>
      </p:sp>
      <p:sp>
        <p:nvSpPr>
          <p:cNvPr id="6" name="Footer Placeholder 5">
            <a:extLst>
              <a:ext uri="{FF2B5EF4-FFF2-40B4-BE49-F238E27FC236}">
                <a16:creationId xmlns:a16="http://schemas.microsoft.com/office/drawing/2014/main" id="{B04AC073-7FDC-2F43-B729-4CF785D71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CD259-658B-2D4A-94C2-78C681210363}"/>
              </a:ext>
            </a:extLst>
          </p:cNvPr>
          <p:cNvSpPr>
            <a:spLocks noGrp="1"/>
          </p:cNvSpPr>
          <p:nvPr>
            <p:ph type="sldNum" sz="quarter" idx="12"/>
          </p:nvPr>
        </p:nvSpPr>
        <p:spPr/>
        <p:txBody>
          <a:bodyPr/>
          <a:lstStyle/>
          <a:p>
            <a:fld id="{8EDC171F-B12B-A74C-B1DB-2B51419CB0D0}" type="slidenum">
              <a:rPr lang="en-US" smtClean="0"/>
              <a:t>‹#›</a:t>
            </a:fld>
            <a:endParaRPr lang="en-US"/>
          </a:p>
        </p:txBody>
      </p:sp>
    </p:spTree>
    <p:extLst>
      <p:ext uri="{BB962C8B-B14F-4D97-AF65-F5344CB8AC3E}">
        <p14:creationId xmlns:p14="http://schemas.microsoft.com/office/powerpoint/2010/main" val="2473225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F9C552-B9DA-D446-96B1-749BA9785E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262E65-4DAA-AB4E-AC69-C9B88E450D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03A5D1-2548-A44B-9534-1236C5718D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8900E-33FD-DE4A-9923-E4F4859D9F45}" type="datetimeFigureOut">
              <a:rPr lang="en-US" smtClean="0"/>
              <a:t>7/25/2021</a:t>
            </a:fld>
            <a:endParaRPr lang="en-US"/>
          </a:p>
        </p:txBody>
      </p:sp>
      <p:sp>
        <p:nvSpPr>
          <p:cNvPr id="5" name="Footer Placeholder 4">
            <a:extLst>
              <a:ext uri="{FF2B5EF4-FFF2-40B4-BE49-F238E27FC236}">
                <a16:creationId xmlns:a16="http://schemas.microsoft.com/office/drawing/2014/main" id="{66F58915-79EC-8F4D-9250-E8E7104EC7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DCFFD4-995D-364F-BC76-1E5D36CE2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C171F-B12B-A74C-B1DB-2B51419CB0D0}" type="slidenum">
              <a:rPr lang="en-US" smtClean="0"/>
              <a:t>‹#›</a:t>
            </a:fld>
            <a:endParaRPr lang="en-US"/>
          </a:p>
        </p:txBody>
      </p:sp>
    </p:spTree>
    <p:extLst>
      <p:ext uri="{BB962C8B-B14F-4D97-AF65-F5344CB8AC3E}">
        <p14:creationId xmlns:p14="http://schemas.microsoft.com/office/powerpoint/2010/main" val="2882625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42C1-39C1-1440-9214-D806A38C2CFA}"/>
              </a:ext>
            </a:extLst>
          </p:cNvPr>
          <p:cNvSpPr>
            <a:spLocks noGrp="1"/>
          </p:cNvSpPr>
          <p:nvPr>
            <p:ph type="ctrTitle"/>
          </p:nvPr>
        </p:nvSpPr>
        <p:spPr>
          <a:xfrm>
            <a:off x="1524000" y="1122363"/>
            <a:ext cx="9144000" cy="777875"/>
          </a:xfrm>
        </p:spPr>
        <p:txBody>
          <a:bodyPr>
            <a:normAutofit fontScale="90000"/>
          </a:bodyPr>
          <a:lstStyle/>
          <a:p>
            <a:r>
              <a:rPr lang="en-US" b="1" dirty="0">
                <a:solidFill>
                  <a:srgbClr val="0070C0"/>
                </a:solidFill>
              </a:rPr>
              <a:t>What is Business?</a:t>
            </a:r>
          </a:p>
        </p:txBody>
      </p:sp>
      <p:sp>
        <p:nvSpPr>
          <p:cNvPr id="3" name="Subtitle 2">
            <a:extLst>
              <a:ext uri="{FF2B5EF4-FFF2-40B4-BE49-F238E27FC236}">
                <a16:creationId xmlns:a16="http://schemas.microsoft.com/office/drawing/2014/main" id="{162FC130-8039-894F-AFC9-EDA37FDCE1CB}"/>
              </a:ext>
            </a:extLst>
          </p:cNvPr>
          <p:cNvSpPr>
            <a:spLocks noGrp="1"/>
          </p:cNvSpPr>
          <p:nvPr>
            <p:ph type="subTitle" idx="1"/>
          </p:nvPr>
        </p:nvSpPr>
        <p:spPr>
          <a:xfrm>
            <a:off x="1524000" y="2171699"/>
            <a:ext cx="9144000" cy="3563937"/>
          </a:xfrm>
        </p:spPr>
        <p:txBody>
          <a:bodyPr>
            <a:normAutofit fontScale="92500"/>
          </a:bodyPr>
          <a:lstStyle/>
          <a:p>
            <a:r>
              <a:rPr lang="en-US" dirty="0"/>
              <a:t>Broadly, business is considered an organization or an economic institution that seeks profit in return of providing goods or services. The main motivation is the pursuit of profit. Even at loss, an organization is a business as still it’s has the aim of profit making. It is not necessary for a business to be a company, corporation, partnership or any other formal organization. Small scale activities pursuing profit are also business example: street peddlers. An important characteristic of business is creation of utility or catering to needs of people. Business is a continuous activity. A single transaction of trade for profit can’t be called a business. Business is notoriously known to be associated with risks and uncertainty. Non-profit organizations running for a charitable cause are also considered business by some.</a:t>
            </a:r>
          </a:p>
        </p:txBody>
      </p:sp>
    </p:spTree>
    <p:extLst>
      <p:ext uri="{BB962C8B-B14F-4D97-AF65-F5344CB8AC3E}">
        <p14:creationId xmlns:p14="http://schemas.microsoft.com/office/powerpoint/2010/main" val="3162822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48C22A1-5423-DD48-9F14-41F859CA76E2}"/>
              </a:ext>
            </a:extLst>
          </p:cNvPr>
          <p:cNvGraphicFramePr>
            <a:graphicFrameLocks noGrp="1"/>
          </p:cNvGraphicFramePr>
          <p:nvPr>
            <p:extLst>
              <p:ext uri="{D42A27DB-BD31-4B8C-83A1-F6EECF244321}">
                <p14:modId xmlns:p14="http://schemas.microsoft.com/office/powerpoint/2010/main" val="1061078661"/>
              </p:ext>
            </p:extLst>
          </p:nvPr>
        </p:nvGraphicFramePr>
        <p:xfrm>
          <a:off x="681037" y="528300"/>
          <a:ext cx="10829925" cy="5765800"/>
        </p:xfrm>
        <a:graphic>
          <a:graphicData uri="http://schemas.openxmlformats.org/drawingml/2006/table">
            <a:tbl>
              <a:tblPr firstRow="1" bandRow="1">
                <a:tableStyleId>{93296810-A885-4BE3-A3E7-6D5BEEA58F35}</a:tableStyleId>
              </a:tblPr>
              <a:tblGrid>
                <a:gridCol w="2814636">
                  <a:extLst>
                    <a:ext uri="{9D8B030D-6E8A-4147-A177-3AD203B41FA5}">
                      <a16:colId xmlns:a16="http://schemas.microsoft.com/office/drawing/2014/main" val="1836215605"/>
                    </a:ext>
                  </a:extLst>
                </a:gridCol>
                <a:gridCol w="4186238">
                  <a:extLst>
                    <a:ext uri="{9D8B030D-6E8A-4147-A177-3AD203B41FA5}">
                      <a16:colId xmlns:a16="http://schemas.microsoft.com/office/drawing/2014/main" val="2616824174"/>
                    </a:ext>
                  </a:extLst>
                </a:gridCol>
                <a:gridCol w="3829051">
                  <a:extLst>
                    <a:ext uri="{9D8B030D-6E8A-4147-A177-3AD203B41FA5}">
                      <a16:colId xmlns:a16="http://schemas.microsoft.com/office/drawing/2014/main" val="2355985458"/>
                    </a:ext>
                  </a:extLst>
                </a:gridCol>
              </a:tblGrid>
              <a:tr h="370840">
                <a:tc>
                  <a:txBody>
                    <a:bodyPr/>
                    <a:lstStyle/>
                    <a:p>
                      <a:pPr algn="ctr"/>
                      <a:r>
                        <a:rPr lang="en-US" dirty="0"/>
                        <a:t> PARAMETER</a:t>
                      </a:r>
                    </a:p>
                  </a:txBody>
                  <a:tcPr/>
                </a:tc>
                <a:tc>
                  <a:txBody>
                    <a:bodyPr/>
                    <a:lstStyle/>
                    <a:p>
                      <a:pPr algn="ctr"/>
                      <a:r>
                        <a:rPr lang="en-US" dirty="0"/>
                        <a:t>GOOGLE</a:t>
                      </a:r>
                    </a:p>
                  </a:txBody>
                  <a:tcPr/>
                </a:tc>
                <a:tc>
                  <a:txBody>
                    <a:bodyPr/>
                    <a:lstStyle/>
                    <a:p>
                      <a:pPr algn="ctr"/>
                      <a:r>
                        <a:rPr lang="en-US" dirty="0"/>
                        <a:t>AMAZON</a:t>
                      </a:r>
                    </a:p>
                  </a:txBody>
                  <a:tcPr/>
                </a:tc>
                <a:extLst>
                  <a:ext uri="{0D108BD9-81ED-4DB2-BD59-A6C34878D82A}">
                    <a16:rowId xmlns:a16="http://schemas.microsoft.com/office/drawing/2014/main" val="4060655747"/>
                  </a:ext>
                </a:extLst>
              </a:tr>
              <a:tr h="370840">
                <a:tc>
                  <a:txBody>
                    <a:bodyPr/>
                    <a:lstStyle/>
                    <a:p>
                      <a:r>
                        <a:rPr lang="en-US" dirty="0"/>
                        <a:t>STARTUP vs COMPETITORS </a:t>
                      </a:r>
                    </a:p>
                  </a:txBody>
                  <a:tcPr/>
                </a:tc>
                <a:tc>
                  <a:txBody>
                    <a:bodyPr/>
                    <a:lstStyle/>
                    <a:p>
                      <a:r>
                        <a:rPr lang="en-US" dirty="0"/>
                        <a:t>It has clearly surpassed all its competitors. The primal reason being the quality of services offered along with expansion and updating technology at regular intervals. However, new names are now posing a threat to the business. </a:t>
                      </a:r>
                    </a:p>
                  </a:txBody>
                  <a:tcPr/>
                </a:tc>
                <a:tc>
                  <a:txBody>
                    <a:bodyPr/>
                    <a:lstStyle/>
                    <a:p>
                      <a:r>
                        <a:rPr lang="en-US" dirty="0"/>
                        <a:t>It has clearly surpassed all its competitors in these years including Walmart, flipkart, etc. due to better services, range of products, good customer service , better offers and amazing marketing strategies it has managed to do so. </a:t>
                      </a:r>
                    </a:p>
                  </a:txBody>
                  <a:tcPr/>
                </a:tc>
                <a:extLst>
                  <a:ext uri="{0D108BD9-81ED-4DB2-BD59-A6C34878D82A}">
                    <a16:rowId xmlns:a16="http://schemas.microsoft.com/office/drawing/2014/main" val="1019682378"/>
                  </a:ext>
                </a:extLst>
              </a:tr>
              <a:tr h="370840">
                <a:tc>
                  <a:txBody>
                    <a:bodyPr/>
                    <a:lstStyle/>
                    <a:p>
                      <a:r>
                        <a:rPr lang="en-US" dirty="0"/>
                        <a:t>COST OF BRINGING NEW CUSTOMERS AND FUTURE OF MARKET. </a:t>
                      </a:r>
                    </a:p>
                  </a:txBody>
                  <a:tcPr/>
                </a:tc>
                <a:tc>
                  <a:txBody>
                    <a:bodyPr/>
                    <a:lstStyle/>
                    <a:p>
                      <a:r>
                        <a:rPr lang="en-US" dirty="0"/>
                        <a:t>As it is scalable the cost of bringing in new customers is not much. However, as the company is expanding in the technological and hardware sector, some huge investments will be required. Future ventures of Google seem very promising but some serious threats exist. One of them is the Brave browser and other is reducing share of revenue in ads due to Amazon’s venture in the same. As Google’s revenue is mostly based  on ads this is alarming.</a:t>
                      </a:r>
                    </a:p>
                  </a:txBody>
                  <a:tcPr/>
                </a:tc>
                <a:tc>
                  <a:txBody>
                    <a:bodyPr/>
                    <a:lstStyle/>
                    <a:p>
                      <a:r>
                        <a:rPr lang="en-US" dirty="0"/>
                        <a:t>Bringing in new customers will require more investments for amazon as compared to Google. It’s future ventures are very promising and its recent acquisitions and partnerships are very profitable. It is also diving in robotics, hair salons, biometric payment, food delivery, game streaming, innovative healthcare, cars, own delivery service and airplane industry. </a:t>
                      </a:r>
                    </a:p>
                  </a:txBody>
                  <a:tcPr/>
                </a:tc>
                <a:extLst>
                  <a:ext uri="{0D108BD9-81ED-4DB2-BD59-A6C34878D82A}">
                    <a16:rowId xmlns:a16="http://schemas.microsoft.com/office/drawing/2014/main" val="762266693"/>
                  </a:ext>
                </a:extLst>
              </a:tr>
            </a:tbl>
          </a:graphicData>
        </a:graphic>
      </p:graphicFrame>
    </p:spTree>
    <p:extLst>
      <p:ext uri="{BB962C8B-B14F-4D97-AF65-F5344CB8AC3E}">
        <p14:creationId xmlns:p14="http://schemas.microsoft.com/office/powerpoint/2010/main" val="1906718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2F59-34E1-7C43-B738-DE1615160604}"/>
              </a:ext>
            </a:extLst>
          </p:cNvPr>
          <p:cNvSpPr>
            <a:spLocks noGrp="1"/>
          </p:cNvSpPr>
          <p:nvPr>
            <p:ph type="title"/>
          </p:nvPr>
        </p:nvSpPr>
        <p:spPr/>
        <p:txBody>
          <a:bodyPr>
            <a:normAutofit/>
          </a:bodyPr>
          <a:lstStyle/>
          <a:p>
            <a:pPr algn="ctr"/>
            <a:r>
              <a:rPr lang="en-US" sz="5400" b="1" dirty="0">
                <a:solidFill>
                  <a:srgbClr val="0070C0"/>
                </a:solidFill>
              </a:rPr>
              <a:t>Marketing </a:t>
            </a:r>
          </a:p>
        </p:txBody>
      </p:sp>
      <p:sp>
        <p:nvSpPr>
          <p:cNvPr id="3" name="Content Placeholder 2">
            <a:extLst>
              <a:ext uri="{FF2B5EF4-FFF2-40B4-BE49-F238E27FC236}">
                <a16:creationId xmlns:a16="http://schemas.microsoft.com/office/drawing/2014/main" id="{17CE84AC-C650-5947-B74F-64CF19201F79}"/>
              </a:ext>
            </a:extLst>
          </p:cNvPr>
          <p:cNvSpPr>
            <a:spLocks noGrp="1"/>
          </p:cNvSpPr>
          <p:nvPr>
            <p:ph idx="1"/>
          </p:nvPr>
        </p:nvSpPr>
        <p:spPr/>
        <p:txBody>
          <a:bodyPr/>
          <a:lstStyle/>
          <a:p>
            <a:pPr marL="0" indent="0">
              <a:buNone/>
            </a:pPr>
            <a:r>
              <a:rPr lang="en-US" dirty="0"/>
              <a:t>•</a:t>
            </a:r>
            <a:r>
              <a:rPr lang="en-US" sz="2000" dirty="0"/>
              <a:t>If not the most but “luxury” is definitely one of the most profitable and soaring sector in the world. Even in pandemic we have seen Bernard Arnault , the owner of the luxury conglomerate LVMH become the richest person. The list of richest people or companies in the world will further prove my point. Amazon however has not fully dived in this sector. One of the suggestions will be opening “ Amazon Luxury” and partnering with luxury brands for the same. </a:t>
            </a:r>
            <a:endParaRPr lang="en-US" dirty="0"/>
          </a:p>
          <a:p>
            <a:pPr marL="0" indent="0">
              <a:buNone/>
            </a:pPr>
            <a:r>
              <a:rPr lang="en-US" dirty="0"/>
              <a:t>• </a:t>
            </a:r>
            <a:r>
              <a:rPr lang="en-US" sz="2000" dirty="0"/>
              <a:t>Amazon can start expanding and penetrating the local markets of the other nations where it is not operational. The strategy should be like the one employed in India. The brand name should be made familiar to people ( ”apni dukaan”, etc). It should further establish networks and supply chain through the local markets. </a:t>
            </a:r>
          </a:p>
          <a:p>
            <a:pPr marL="0" indent="0">
              <a:buNone/>
            </a:pPr>
            <a:r>
              <a:rPr lang="en-US" dirty="0"/>
              <a:t>•</a:t>
            </a:r>
            <a:r>
              <a:rPr lang="en-US" sz="2000" dirty="0"/>
              <a:t>Further it may also include medicines, spectacles in the diverse products they offer. </a:t>
            </a:r>
            <a:endParaRPr lang="en-US" dirty="0"/>
          </a:p>
        </p:txBody>
      </p:sp>
    </p:spTree>
    <p:extLst>
      <p:ext uri="{BB962C8B-B14F-4D97-AF65-F5344CB8AC3E}">
        <p14:creationId xmlns:p14="http://schemas.microsoft.com/office/powerpoint/2010/main" val="165717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98A82543-AB45-8E4E-97A9-D1F4C3AE623C}"/>
              </a:ext>
            </a:extLst>
          </p:cNvPr>
          <p:cNvGraphicFramePr>
            <a:graphicFrameLocks noGrp="1"/>
          </p:cNvGraphicFramePr>
          <p:nvPr>
            <p:extLst>
              <p:ext uri="{D42A27DB-BD31-4B8C-83A1-F6EECF244321}">
                <p14:modId xmlns:p14="http://schemas.microsoft.com/office/powerpoint/2010/main" val="975172572"/>
              </p:ext>
            </p:extLst>
          </p:nvPr>
        </p:nvGraphicFramePr>
        <p:xfrm>
          <a:off x="540913" y="768078"/>
          <a:ext cx="10650827" cy="5819466"/>
        </p:xfrm>
        <a:graphic>
          <a:graphicData uri="http://schemas.openxmlformats.org/drawingml/2006/table">
            <a:tbl>
              <a:tblPr firstRow="1" bandRow="1">
                <a:tableStyleId>{5C22544A-7EE6-4342-B048-85BDC9FD1C3A}</a:tableStyleId>
              </a:tblPr>
              <a:tblGrid>
                <a:gridCol w="2205060">
                  <a:extLst>
                    <a:ext uri="{9D8B030D-6E8A-4147-A177-3AD203B41FA5}">
                      <a16:colId xmlns:a16="http://schemas.microsoft.com/office/drawing/2014/main" val="4079518424"/>
                    </a:ext>
                  </a:extLst>
                </a:gridCol>
                <a:gridCol w="3961051">
                  <a:extLst>
                    <a:ext uri="{9D8B030D-6E8A-4147-A177-3AD203B41FA5}">
                      <a16:colId xmlns:a16="http://schemas.microsoft.com/office/drawing/2014/main" val="1501159972"/>
                    </a:ext>
                  </a:extLst>
                </a:gridCol>
                <a:gridCol w="4484716">
                  <a:extLst>
                    <a:ext uri="{9D8B030D-6E8A-4147-A177-3AD203B41FA5}">
                      <a16:colId xmlns:a16="http://schemas.microsoft.com/office/drawing/2014/main" val="1060765000"/>
                    </a:ext>
                  </a:extLst>
                </a:gridCol>
              </a:tblGrid>
              <a:tr h="451751">
                <a:tc>
                  <a:txBody>
                    <a:bodyPr/>
                    <a:lstStyle/>
                    <a:p>
                      <a:pPr algn="ctr"/>
                      <a:r>
                        <a:rPr lang="en-US" dirty="0"/>
                        <a:t>PARAMETER</a:t>
                      </a:r>
                    </a:p>
                  </a:txBody>
                  <a:tcPr/>
                </a:tc>
                <a:tc>
                  <a:txBody>
                    <a:bodyPr/>
                    <a:lstStyle/>
                    <a:p>
                      <a:pPr algn="ctr"/>
                      <a:r>
                        <a:rPr lang="en-US" dirty="0"/>
                        <a:t>APNA SWEETS</a:t>
                      </a:r>
                    </a:p>
                  </a:txBody>
                  <a:tcPr/>
                </a:tc>
                <a:tc>
                  <a:txBody>
                    <a:bodyPr/>
                    <a:lstStyle/>
                    <a:p>
                      <a:pPr algn="ctr"/>
                      <a:r>
                        <a:rPr lang="en-US" dirty="0"/>
                        <a:t>JMB</a:t>
                      </a:r>
                    </a:p>
                  </a:txBody>
                  <a:tcPr/>
                </a:tc>
                <a:extLst>
                  <a:ext uri="{0D108BD9-81ED-4DB2-BD59-A6C34878D82A}">
                    <a16:rowId xmlns:a16="http://schemas.microsoft.com/office/drawing/2014/main" val="658643155"/>
                  </a:ext>
                </a:extLst>
              </a:tr>
              <a:tr h="451751">
                <a:tc>
                  <a:txBody>
                    <a:bodyPr/>
                    <a:lstStyle/>
                    <a:p>
                      <a:r>
                        <a:rPr lang="en-US" dirty="0"/>
                        <a:t>No. of customers</a:t>
                      </a:r>
                    </a:p>
                  </a:txBody>
                  <a:tcPr/>
                </a:tc>
                <a:tc>
                  <a:txBody>
                    <a:bodyPr/>
                    <a:lstStyle/>
                    <a:p>
                      <a:r>
                        <a:rPr lang="en-US" dirty="0"/>
                        <a:t>More number of customers</a:t>
                      </a:r>
                    </a:p>
                  </a:txBody>
                  <a:tcPr/>
                </a:tc>
                <a:tc>
                  <a:txBody>
                    <a:bodyPr/>
                    <a:lstStyle/>
                    <a:p>
                      <a:r>
                        <a:rPr lang="en-US" dirty="0"/>
                        <a:t>Less number of customers</a:t>
                      </a:r>
                    </a:p>
                  </a:txBody>
                  <a:tcPr/>
                </a:tc>
                <a:extLst>
                  <a:ext uri="{0D108BD9-81ED-4DB2-BD59-A6C34878D82A}">
                    <a16:rowId xmlns:a16="http://schemas.microsoft.com/office/drawing/2014/main" val="162714040"/>
                  </a:ext>
                </a:extLst>
              </a:tr>
              <a:tr h="451751">
                <a:tc>
                  <a:txBody>
                    <a:bodyPr/>
                    <a:lstStyle/>
                    <a:p>
                      <a:r>
                        <a:rPr lang="en-US" dirty="0"/>
                        <a:t>Customer satisfaction</a:t>
                      </a:r>
                    </a:p>
                  </a:txBody>
                  <a:tcPr/>
                </a:tc>
                <a:tc>
                  <a:txBody>
                    <a:bodyPr/>
                    <a:lstStyle/>
                    <a:p>
                      <a:r>
                        <a:rPr lang="en-US" dirty="0"/>
                        <a:t>Less number of satisfied customers</a:t>
                      </a:r>
                    </a:p>
                  </a:txBody>
                  <a:tcPr/>
                </a:tc>
                <a:tc>
                  <a:txBody>
                    <a:bodyPr/>
                    <a:lstStyle/>
                    <a:p>
                      <a:r>
                        <a:rPr lang="en-US" dirty="0"/>
                        <a:t>More number of satisfied customers</a:t>
                      </a:r>
                    </a:p>
                  </a:txBody>
                  <a:tcPr/>
                </a:tc>
                <a:extLst>
                  <a:ext uri="{0D108BD9-81ED-4DB2-BD59-A6C34878D82A}">
                    <a16:rowId xmlns:a16="http://schemas.microsoft.com/office/drawing/2014/main" val="3318757218"/>
                  </a:ext>
                </a:extLst>
              </a:tr>
              <a:tr h="451751">
                <a:tc>
                  <a:txBody>
                    <a:bodyPr/>
                    <a:lstStyle/>
                    <a:p>
                      <a:r>
                        <a:rPr lang="en-US" dirty="0"/>
                        <a:t>Quality </a:t>
                      </a:r>
                    </a:p>
                  </a:txBody>
                  <a:tcPr/>
                </a:tc>
                <a:tc>
                  <a:txBody>
                    <a:bodyPr/>
                    <a:lstStyle/>
                    <a:p>
                      <a:r>
                        <a:rPr lang="en-US" dirty="0"/>
                        <a:t>Average quality </a:t>
                      </a:r>
                    </a:p>
                  </a:txBody>
                  <a:tcPr/>
                </a:tc>
                <a:tc>
                  <a:txBody>
                    <a:bodyPr/>
                    <a:lstStyle/>
                    <a:p>
                      <a:r>
                        <a:rPr lang="en-US" dirty="0"/>
                        <a:t>Critically acclaimed for quality</a:t>
                      </a:r>
                    </a:p>
                  </a:txBody>
                  <a:tcPr/>
                </a:tc>
                <a:extLst>
                  <a:ext uri="{0D108BD9-81ED-4DB2-BD59-A6C34878D82A}">
                    <a16:rowId xmlns:a16="http://schemas.microsoft.com/office/drawing/2014/main" val="34842825"/>
                  </a:ext>
                </a:extLst>
              </a:tr>
              <a:tr h="451751">
                <a:tc>
                  <a:txBody>
                    <a:bodyPr/>
                    <a:lstStyle/>
                    <a:p>
                      <a:r>
                        <a:rPr lang="en-US" dirty="0"/>
                        <a:t>No of outlets</a:t>
                      </a:r>
                    </a:p>
                  </a:txBody>
                  <a:tcPr/>
                </a:tc>
                <a:tc>
                  <a:txBody>
                    <a:bodyPr/>
                    <a:lstStyle/>
                    <a:p>
                      <a:r>
                        <a:rPr lang="en-US" dirty="0"/>
                        <a:t>7</a:t>
                      </a:r>
                    </a:p>
                  </a:txBody>
                  <a:tcPr/>
                </a:tc>
                <a:tc>
                  <a:txBody>
                    <a:bodyPr/>
                    <a:lstStyle/>
                    <a:p>
                      <a:r>
                        <a:rPr lang="en-US" dirty="0"/>
                        <a:t>7+2(acquired by taking over another shop)</a:t>
                      </a:r>
                    </a:p>
                  </a:txBody>
                  <a:tcPr/>
                </a:tc>
                <a:extLst>
                  <a:ext uri="{0D108BD9-81ED-4DB2-BD59-A6C34878D82A}">
                    <a16:rowId xmlns:a16="http://schemas.microsoft.com/office/drawing/2014/main" val="4278338962"/>
                  </a:ext>
                </a:extLst>
              </a:tr>
              <a:tr h="451751">
                <a:tc>
                  <a:txBody>
                    <a:bodyPr/>
                    <a:lstStyle/>
                    <a:p>
                      <a:r>
                        <a:rPr lang="en-US" dirty="0"/>
                        <a:t>Established year</a:t>
                      </a:r>
                    </a:p>
                  </a:txBody>
                  <a:tcPr/>
                </a:tc>
                <a:tc>
                  <a:txBody>
                    <a:bodyPr/>
                    <a:lstStyle/>
                    <a:p>
                      <a:r>
                        <a:rPr lang="en-US" dirty="0"/>
                        <a:t>1987</a:t>
                      </a:r>
                    </a:p>
                  </a:txBody>
                  <a:tcPr/>
                </a:tc>
                <a:tc>
                  <a:txBody>
                    <a:bodyPr/>
                    <a:lstStyle/>
                    <a:p>
                      <a:r>
                        <a:rPr lang="en-US" dirty="0"/>
                        <a:t>1954</a:t>
                      </a:r>
                    </a:p>
                  </a:txBody>
                  <a:tcPr/>
                </a:tc>
                <a:extLst>
                  <a:ext uri="{0D108BD9-81ED-4DB2-BD59-A6C34878D82A}">
                    <a16:rowId xmlns:a16="http://schemas.microsoft.com/office/drawing/2014/main" val="1282903865"/>
                  </a:ext>
                </a:extLst>
              </a:tr>
              <a:tr h="451751">
                <a:tc>
                  <a:txBody>
                    <a:bodyPr/>
                    <a:lstStyle/>
                    <a:p>
                      <a:r>
                        <a:rPr lang="en-US" dirty="0"/>
                        <a:t>Gained popularity in </a:t>
                      </a:r>
                    </a:p>
                  </a:txBody>
                  <a:tcPr/>
                </a:tc>
                <a:tc>
                  <a:txBody>
                    <a:bodyPr/>
                    <a:lstStyle/>
                    <a:p>
                      <a:r>
                        <a:rPr lang="en-US" dirty="0"/>
                        <a:t>Was always a popular name</a:t>
                      </a:r>
                    </a:p>
                  </a:txBody>
                  <a:tcPr/>
                </a:tc>
                <a:tc>
                  <a:txBody>
                    <a:bodyPr/>
                    <a:lstStyle/>
                    <a:p>
                      <a:r>
                        <a:rPr lang="en-US" dirty="0"/>
                        <a:t>Recently became popular and expanded in the last few years</a:t>
                      </a:r>
                    </a:p>
                  </a:txBody>
                  <a:tcPr/>
                </a:tc>
                <a:extLst>
                  <a:ext uri="{0D108BD9-81ED-4DB2-BD59-A6C34878D82A}">
                    <a16:rowId xmlns:a16="http://schemas.microsoft.com/office/drawing/2014/main" val="352113668"/>
                  </a:ext>
                </a:extLst>
              </a:tr>
              <a:tr h="451751">
                <a:tc>
                  <a:txBody>
                    <a:bodyPr/>
                    <a:lstStyle/>
                    <a:p>
                      <a:r>
                        <a:rPr lang="en-US" dirty="0"/>
                        <a:t>Location </a:t>
                      </a:r>
                    </a:p>
                  </a:txBody>
                  <a:tcPr/>
                </a:tc>
                <a:tc>
                  <a:txBody>
                    <a:bodyPr/>
                    <a:lstStyle/>
                    <a:p>
                      <a:r>
                        <a:rPr lang="en-US" dirty="0"/>
                        <a:t>First shop situated at the heart of the city.</a:t>
                      </a:r>
                    </a:p>
                  </a:txBody>
                  <a:tcPr/>
                </a:tc>
                <a:tc>
                  <a:txBody>
                    <a:bodyPr/>
                    <a:lstStyle/>
                    <a:p>
                      <a:r>
                        <a:rPr lang="en-US" dirty="0"/>
                        <a:t>First shop situated in the less developed part of the city which has developed in the recent years.</a:t>
                      </a:r>
                    </a:p>
                  </a:txBody>
                  <a:tcPr/>
                </a:tc>
                <a:extLst>
                  <a:ext uri="{0D108BD9-81ED-4DB2-BD59-A6C34878D82A}">
                    <a16:rowId xmlns:a16="http://schemas.microsoft.com/office/drawing/2014/main" val="3040535383"/>
                  </a:ext>
                </a:extLst>
              </a:tr>
              <a:tr h="451751">
                <a:tc>
                  <a:txBody>
                    <a:bodyPr/>
                    <a:lstStyle/>
                    <a:p>
                      <a:r>
                        <a:rPr lang="en-US" dirty="0"/>
                        <a:t>Target customers</a:t>
                      </a:r>
                    </a:p>
                  </a:txBody>
                  <a:tcPr/>
                </a:tc>
                <a:tc>
                  <a:txBody>
                    <a:bodyPr/>
                    <a:lstStyle/>
                    <a:p>
                      <a:r>
                        <a:rPr lang="en-US" dirty="0"/>
                        <a:t>Targets regular customers who come for daily breakfast over sweet buying kind.</a:t>
                      </a:r>
                    </a:p>
                  </a:txBody>
                  <a:tcPr/>
                </a:tc>
                <a:tc>
                  <a:txBody>
                    <a:bodyPr/>
                    <a:lstStyle/>
                    <a:p>
                      <a:r>
                        <a:rPr lang="en-US" dirty="0"/>
                        <a:t>Targets less frequent customers who purchase sweets in a span of few days over daily kind.</a:t>
                      </a:r>
                    </a:p>
                  </a:txBody>
                  <a:tcPr/>
                </a:tc>
                <a:extLst>
                  <a:ext uri="{0D108BD9-81ED-4DB2-BD59-A6C34878D82A}">
                    <a16:rowId xmlns:a16="http://schemas.microsoft.com/office/drawing/2014/main" val="1903443200"/>
                  </a:ext>
                </a:extLst>
              </a:tr>
              <a:tr h="451751">
                <a:tc>
                  <a:txBody>
                    <a:bodyPr/>
                    <a:lstStyle/>
                    <a:p>
                      <a:r>
                        <a:rPr lang="en-US" dirty="0"/>
                        <a:t>Focus</a:t>
                      </a:r>
                    </a:p>
                  </a:txBody>
                  <a:tcPr/>
                </a:tc>
                <a:tc>
                  <a:txBody>
                    <a:bodyPr/>
                    <a:lstStyle/>
                    <a:p>
                      <a:r>
                        <a:rPr lang="en-US" dirty="0"/>
                        <a:t>Focuses more on local items like poha, jalebi, dhokla although has all kinds of items.</a:t>
                      </a:r>
                    </a:p>
                  </a:txBody>
                  <a:tcPr/>
                </a:tc>
                <a:tc>
                  <a:txBody>
                    <a:bodyPr/>
                    <a:lstStyle/>
                    <a:p>
                      <a:r>
                        <a:rPr lang="en-US" dirty="0"/>
                        <a:t>Focuses more on Bengali and Indian food and sweets although has all kinds of items.</a:t>
                      </a:r>
                    </a:p>
                  </a:txBody>
                  <a:tcPr/>
                </a:tc>
                <a:extLst>
                  <a:ext uri="{0D108BD9-81ED-4DB2-BD59-A6C34878D82A}">
                    <a16:rowId xmlns:a16="http://schemas.microsoft.com/office/drawing/2014/main" val="2374957424"/>
                  </a:ext>
                </a:extLst>
              </a:tr>
            </a:tbl>
          </a:graphicData>
        </a:graphic>
      </p:graphicFrame>
      <p:sp>
        <p:nvSpPr>
          <p:cNvPr id="12" name="TextBox 11">
            <a:extLst>
              <a:ext uri="{FF2B5EF4-FFF2-40B4-BE49-F238E27FC236}">
                <a16:creationId xmlns:a16="http://schemas.microsoft.com/office/drawing/2014/main" id="{41D0431D-EF50-E745-A3BB-8016FCFC125D}"/>
              </a:ext>
            </a:extLst>
          </p:cNvPr>
          <p:cNvSpPr txBox="1"/>
          <p:nvPr/>
        </p:nvSpPr>
        <p:spPr>
          <a:xfrm>
            <a:off x="689019" y="147504"/>
            <a:ext cx="10354613" cy="646331"/>
          </a:xfrm>
          <a:prstGeom prst="rect">
            <a:avLst/>
          </a:prstGeom>
          <a:noFill/>
        </p:spPr>
        <p:txBody>
          <a:bodyPr wrap="square" rtlCol="0">
            <a:spAutoFit/>
          </a:bodyPr>
          <a:lstStyle/>
          <a:p>
            <a:r>
              <a:rPr lang="en-US" dirty="0"/>
              <a:t>Here is  a comparison between two sweets and snacks shops at my place. Both have the same items around the same prices. </a:t>
            </a:r>
          </a:p>
        </p:txBody>
      </p:sp>
    </p:spTree>
    <p:extLst>
      <p:ext uri="{BB962C8B-B14F-4D97-AF65-F5344CB8AC3E}">
        <p14:creationId xmlns:p14="http://schemas.microsoft.com/office/powerpoint/2010/main" val="165394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BAEB48D-450F-E242-9C49-7FAB01C13C10}"/>
              </a:ext>
            </a:extLst>
          </p:cNvPr>
          <p:cNvGraphicFramePr>
            <a:graphicFrameLocks noGrp="1"/>
          </p:cNvGraphicFramePr>
          <p:nvPr>
            <p:extLst>
              <p:ext uri="{D42A27DB-BD31-4B8C-83A1-F6EECF244321}">
                <p14:modId xmlns:p14="http://schemas.microsoft.com/office/powerpoint/2010/main" val="4071410126"/>
              </p:ext>
            </p:extLst>
          </p:nvPr>
        </p:nvGraphicFramePr>
        <p:xfrm>
          <a:off x="834264" y="719666"/>
          <a:ext cx="10486266" cy="4851400"/>
        </p:xfrm>
        <a:graphic>
          <a:graphicData uri="http://schemas.openxmlformats.org/drawingml/2006/table">
            <a:tbl>
              <a:tblPr firstRow="1" bandRow="1">
                <a:tableStyleId>{5C22544A-7EE6-4342-B048-85BDC9FD1C3A}</a:tableStyleId>
              </a:tblPr>
              <a:tblGrid>
                <a:gridCol w="2578637">
                  <a:extLst>
                    <a:ext uri="{9D8B030D-6E8A-4147-A177-3AD203B41FA5}">
                      <a16:colId xmlns:a16="http://schemas.microsoft.com/office/drawing/2014/main" val="246060161"/>
                    </a:ext>
                  </a:extLst>
                </a:gridCol>
                <a:gridCol w="4082603">
                  <a:extLst>
                    <a:ext uri="{9D8B030D-6E8A-4147-A177-3AD203B41FA5}">
                      <a16:colId xmlns:a16="http://schemas.microsoft.com/office/drawing/2014/main" val="3116039742"/>
                    </a:ext>
                  </a:extLst>
                </a:gridCol>
                <a:gridCol w="3825026">
                  <a:extLst>
                    <a:ext uri="{9D8B030D-6E8A-4147-A177-3AD203B41FA5}">
                      <a16:colId xmlns:a16="http://schemas.microsoft.com/office/drawing/2014/main" val="2768454807"/>
                    </a:ext>
                  </a:extLst>
                </a:gridCol>
              </a:tblGrid>
              <a:tr h="370840">
                <a:tc>
                  <a:txBody>
                    <a:bodyPr/>
                    <a:lstStyle/>
                    <a:p>
                      <a:pPr algn="ctr"/>
                      <a:r>
                        <a:rPr lang="en-US" dirty="0"/>
                        <a:t>PARAMETER</a:t>
                      </a:r>
                    </a:p>
                  </a:txBody>
                  <a:tcPr/>
                </a:tc>
                <a:tc>
                  <a:txBody>
                    <a:bodyPr/>
                    <a:lstStyle/>
                    <a:p>
                      <a:pPr algn="ctr"/>
                      <a:r>
                        <a:rPr lang="en-US" dirty="0"/>
                        <a:t>APNA SWEETS</a:t>
                      </a:r>
                    </a:p>
                  </a:txBody>
                  <a:tcPr/>
                </a:tc>
                <a:tc>
                  <a:txBody>
                    <a:bodyPr/>
                    <a:lstStyle/>
                    <a:p>
                      <a:pPr algn="ctr"/>
                      <a:r>
                        <a:rPr lang="en-US" dirty="0"/>
                        <a:t>JMB</a:t>
                      </a:r>
                    </a:p>
                  </a:txBody>
                  <a:tcPr/>
                </a:tc>
                <a:extLst>
                  <a:ext uri="{0D108BD9-81ED-4DB2-BD59-A6C34878D82A}">
                    <a16:rowId xmlns:a16="http://schemas.microsoft.com/office/drawing/2014/main" val="1132534215"/>
                  </a:ext>
                </a:extLst>
              </a:tr>
              <a:tr h="370840">
                <a:tc>
                  <a:txBody>
                    <a:bodyPr/>
                    <a:lstStyle/>
                    <a:p>
                      <a:r>
                        <a:rPr lang="en-US" dirty="0"/>
                        <a:t>Online reach</a:t>
                      </a:r>
                    </a:p>
                  </a:txBody>
                  <a:tcPr/>
                </a:tc>
                <a:tc>
                  <a:txBody>
                    <a:bodyPr/>
                    <a:lstStyle/>
                    <a:p>
                      <a:r>
                        <a:rPr lang="en-US" dirty="0"/>
                        <a:t>Has both website and a poorly rated App(2017). Mainly operational via other food apps like Swiggy or Zomato.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Has both website and a poorly rated App(2020). Mainly operational via other food apps like Swiggy or Zomato.</a:t>
                      </a:r>
                    </a:p>
                    <a:p>
                      <a:endParaRPr lang="en-US" dirty="0"/>
                    </a:p>
                  </a:txBody>
                  <a:tcPr/>
                </a:tc>
                <a:extLst>
                  <a:ext uri="{0D108BD9-81ED-4DB2-BD59-A6C34878D82A}">
                    <a16:rowId xmlns:a16="http://schemas.microsoft.com/office/drawing/2014/main" val="1935504880"/>
                  </a:ext>
                </a:extLst>
              </a:tr>
              <a:tr h="370840">
                <a:tc>
                  <a:txBody>
                    <a:bodyPr/>
                    <a:lstStyle/>
                    <a:p>
                      <a:pPr algn="l"/>
                      <a:r>
                        <a:rPr lang="en-US" dirty="0"/>
                        <a:t>Ratings </a:t>
                      </a:r>
                    </a:p>
                  </a:txBody>
                  <a:tcPr/>
                </a:tc>
                <a:tc>
                  <a:txBody>
                    <a:bodyPr/>
                    <a:lstStyle/>
                    <a:p>
                      <a:r>
                        <a:rPr lang="en-US" dirty="0"/>
                        <a:t>Rated between 3.8-4 at different platforms. However higher number of reviews exist.</a:t>
                      </a:r>
                    </a:p>
                  </a:txBody>
                  <a:tcPr/>
                </a:tc>
                <a:tc>
                  <a:txBody>
                    <a:bodyPr/>
                    <a:lstStyle/>
                    <a:p>
                      <a:r>
                        <a:rPr lang="en-US" dirty="0"/>
                        <a:t>Rated between 4.1-4.2 at different platforms. Lesser number of reviews(compared to former) exist.</a:t>
                      </a:r>
                    </a:p>
                  </a:txBody>
                  <a:tcPr/>
                </a:tc>
                <a:extLst>
                  <a:ext uri="{0D108BD9-81ED-4DB2-BD59-A6C34878D82A}">
                    <a16:rowId xmlns:a16="http://schemas.microsoft.com/office/drawing/2014/main" val="766012328"/>
                  </a:ext>
                </a:extLst>
              </a:tr>
              <a:tr h="370840">
                <a:tc>
                  <a:txBody>
                    <a:bodyPr/>
                    <a:lstStyle/>
                    <a:p>
                      <a:r>
                        <a:rPr lang="en-US" dirty="0"/>
                        <a:t>Advertising </a:t>
                      </a:r>
                    </a:p>
                  </a:txBody>
                  <a:tcPr/>
                </a:tc>
                <a:tc>
                  <a:txBody>
                    <a:bodyPr/>
                    <a:lstStyle/>
                    <a:p>
                      <a:r>
                        <a:rPr lang="en-US" dirty="0"/>
                        <a:t>No major advertising. However sponsors events or radio shows.</a:t>
                      </a:r>
                    </a:p>
                  </a:txBody>
                  <a:tcPr/>
                </a:tc>
                <a:tc>
                  <a:txBody>
                    <a:bodyPr/>
                    <a:lstStyle/>
                    <a:p>
                      <a:r>
                        <a:rPr lang="en-US" dirty="0"/>
                        <a:t>Advertisement through hoardings and FMs around opening of new shop or new service.</a:t>
                      </a:r>
                    </a:p>
                  </a:txBody>
                  <a:tcPr/>
                </a:tc>
                <a:extLst>
                  <a:ext uri="{0D108BD9-81ED-4DB2-BD59-A6C34878D82A}">
                    <a16:rowId xmlns:a16="http://schemas.microsoft.com/office/drawing/2014/main" val="2179258976"/>
                  </a:ext>
                </a:extLst>
              </a:tr>
              <a:tr h="370840">
                <a:tc>
                  <a:txBody>
                    <a:bodyPr/>
                    <a:lstStyle/>
                    <a:p>
                      <a:r>
                        <a:rPr lang="en-US" dirty="0"/>
                        <a:t>Expansion </a:t>
                      </a:r>
                    </a:p>
                  </a:txBody>
                  <a:tcPr/>
                </a:tc>
                <a:tc>
                  <a:txBody>
                    <a:bodyPr/>
                    <a:lstStyle/>
                    <a:p>
                      <a:r>
                        <a:rPr lang="en-US" dirty="0"/>
                        <a:t>Has started to collaborate with other companies and co-own resorts, restaurants, game parks ,etc. It has also started its own pizza outlet on Indian theme.</a:t>
                      </a:r>
                    </a:p>
                  </a:txBody>
                  <a:tcPr/>
                </a:tc>
                <a:tc>
                  <a:txBody>
                    <a:bodyPr/>
                    <a:lstStyle/>
                    <a:p>
                      <a:r>
                        <a:rPr lang="en-US" dirty="0"/>
                        <a:t>Has bought a previously famous but declining similar company and is slowly converting it into a retail shop. It has also started JMB caterers which is successfully running since 3-4 years.</a:t>
                      </a:r>
                    </a:p>
                  </a:txBody>
                  <a:tcPr/>
                </a:tc>
                <a:extLst>
                  <a:ext uri="{0D108BD9-81ED-4DB2-BD59-A6C34878D82A}">
                    <a16:rowId xmlns:a16="http://schemas.microsoft.com/office/drawing/2014/main" val="3228815030"/>
                  </a:ext>
                </a:extLst>
              </a:tr>
            </a:tbl>
          </a:graphicData>
        </a:graphic>
      </p:graphicFrame>
    </p:spTree>
    <p:extLst>
      <p:ext uri="{BB962C8B-B14F-4D97-AF65-F5344CB8AC3E}">
        <p14:creationId xmlns:p14="http://schemas.microsoft.com/office/powerpoint/2010/main" val="1170332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646A-4CB7-754F-971F-BB42C61CDEBD}"/>
              </a:ext>
            </a:extLst>
          </p:cNvPr>
          <p:cNvSpPr>
            <a:spLocks noGrp="1"/>
          </p:cNvSpPr>
          <p:nvPr>
            <p:ph type="title"/>
          </p:nvPr>
        </p:nvSpPr>
        <p:spPr/>
        <p:txBody>
          <a:bodyPr/>
          <a:lstStyle/>
          <a:p>
            <a:pPr algn="ctr"/>
            <a:r>
              <a:rPr lang="en-US" dirty="0"/>
              <a:t> </a:t>
            </a:r>
            <a:r>
              <a:rPr lang="en-US" b="1" dirty="0">
                <a:solidFill>
                  <a:srgbClr val="0070C0"/>
                </a:solidFill>
              </a:rPr>
              <a:t>Which will be the most profitable sector?</a:t>
            </a:r>
          </a:p>
        </p:txBody>
      </p:sp>
      <p:sp>
        <p:nvSpPr>
          <p:cNvPr id="3" name="Content Placeholder 2">
            <a:extLst>
              <a:ext uri="{FF2B5EF4-FFF2-40B4-BE49-F238E27FC236}">
                <a16:creationId xmlns:a16="http://schemas.microsoft.com/office/drawing/2014/main" id="{67F58D4A-3E4E-0C4E-A1FB-C1ADE53109DC}"/>
              </a:ext>
            </a:extLst>
          </p:cNvPr>
          <p:cNvSpPr>
            <a:spLocks noGrp="1"/>
          </p:cNvSpPr>
          <p:nvPr>
            <p:ph idx="1"/>
          </p:nvPr>
        </p:nvSpPr>
        <p:spPr>
          <a:xfrm>
            <a:off x="838200" y="2410114"/>
            <a:ext cx="10515600" cy="4351338"/>
          </a:xfrm>
        </p:spPr>
        <p:txBody>
          <a:bodyPr>
            <a:normAutofit/>
          </a:bodyPr>
          <a:lstStyle/>
          <a:p>
            <a:r>
              <a:rPr lang="en-US" sz="2000" dirty="0"/>
              <a:t>There exists a common consensus of software sector being the most profitable sector in the coming 5-10 years and I have similar opinion on this. The primary reason being that it is scalable and still has a huge market to cater to in developed, developing and underdeveloped countries. Although the stages of markets will be different in all of them. Therefore with lesser investments soaring profits can be made. Further, as robotics and AI is the future focus, AI software will be the center of focus. Business giants today have already started shifting their focus on the same. AI industry is predicted to break $500 billion mark with a compound annual growth rate (CAGR) of 17.5% by 2024! Here software has 88% of the total AI revenue. AI software market is predicted to increase at a CAGR OF 32.7%! All of the points prove that software will continue to be the most profitable sector in the next 5-10 years. </a:t>
            </a:r>
          </a:p>
        </p:txBody>
      </p:sp>
    </p:spTree>
    <p:extLst>
      <p:ext uri="{BB962C8B-B14F-4D97-AF65-F5344CB8AC3E}">
        <p14:creationId xmlns:p14="http://schemas.microsoft.com/office/powerpoint/2010/main" val="419713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icture containing text, clipart&#10;&#10;Description automatically generated">
            <a:extLst>
              <a:ext uri="{FF2B5EF4-FFF2-40B4-BE49-F238E27FC236}">
                <a16:creationId xmlns:a16="http://schemas.microsoft.com/office/drawing/2014/main" id="{C8B1202C-ED4E-874C-9096-F8D40CD32D9E}"/>
              </a:ext>
            </a:extLst>
          </p:cNvPr>
          <p:cNvPicPr>
            <a:picLocks noChangeAspect="1"/>
          </p:cNvPicPr>
          <p:nvPr/>
        </p:nvPicPr>
        <p:blipFill>
          <a:blip r:embed="rId2"/>
          <a:stretch>
            <a:fillRect/>
          </a:stretch>
        </p:blipFill>
        <p:spPr>
          <a:xfrm>
            <a:off x="480060" y="2525163"/>
            <a:ext cx="3425957" cy="1807192"/>
          </a:xfrm>
          <a:prstGeom prst="rect">
            <a:avLst/>
          </a:prstGeom>
        </p:spPr>
      </p:pic>
      <p:sp>
        <p:nvSpPr>
          <p:cNvPr id="3" name="Content Placeholder 2">
            <a:extLst>
              <a:ext uri="{FF2B5EF4-FFF2-40B4-BE49-F238E27FC236}">
                <a16:creationId xmlns:a16="http://schemas.microsoft.com/office/drawing/2014/main" id="{61C575C2-5436-4F4C-8C4E-A2C6367C0EEE}"/>
              </a:ext>
            </a:extLst>
          </p:cNvPr>
          <p:cNvSpPr>
            <a:spLocks noGrp="1"/>
          </p:cNvSpPr>
          <p:nvPr>
            <p:ph idx="1"/>
          </p:nvPr>
        </p:nvSpPr>
        <p:spPr>
          <a:xfrm>
            <a:off x="4387515" y="2022601"/>
            <a:ext cx="7161017" cy="4154361"/>
          </a:xfrm>
        </p:spPr>
        <p:txBody>
          <a:bodyPr>
            <a:normAutofit/>
          </a:bodyPr>
          <a:lstStyle/>
          <a:p>
            <a:r>
              <a:rPr lang="en-US" sz="1700" dirty="0"/>
              <a:t>Amazon is overall my favorite startup.  What fascinates me the most about it is its growth and expansion. Taking  the example of India, it was launched in India in June 2013 and today is a local name. its branding techniques such as “apani dukaan” helped remove hostility from the minds of Indian people. It has  also established Amazon prime, Prime video, Amazon music, Amazon pay, Echo, Kindle, Alexa, Fire , Amazon pantry, Fire tablets, Fire TV and so many more products and services each one being a success. Its recent partnership with Shopify is turning out very profitable as it is slowly taking over Google’s ad business. It is believed it may even do so. According to Fortune’s list of fastest growing companies in terms of revenue, stocks and profits for 2020, it stands at 10</a:t>
            </a:r>
            <a:r>
              <a:rPr lang="en-US" sz="1700" baseline="30000" dirty="0"/>
              <a:t>th</a:t>
            </a:r>
            <a:r>
              <a:rPr lang="en-US" sz="1700" dirty="0"/>
              <a:t> position globally. In the end, I would point out that Amazon has changed lifestyle, culture and demands of people. It itself creates it demand. Even in the times of pandemic where most businesses are struggling it has seen a huge growth of revenue.</a:t>
            </a:r>
          </a:p>
        </p:txBody>
      </p:sp>
    </p:spTree>
    <p:extLst>
      <p:ext uri="{BB962C8B-B14F-4D97-AF65-F5344CB8AC3E}">
        <p14:creationId xmlns:p14="http://schemas.microsoft.com/office/powerpoint/2010/main" val="377779643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bar chart, histogram&#10;&#10;Description automatically generated">
            <a:extLst>
              <a:ext uri="{FF2B5EF4-FFF2-40B4-BE49-F238E27FC236}">
                <a16:creationId xmlns:a16="http://schemas.microsoft.com/office/drawing/2014/main" id="{9182BDCD-FA2C-B04A-B586-3CABF94B8F80}"/>
              </a:ext>
            </a:extLst>
          </p:cNvPr>
          <p:cNvPicPr>
            <a:picLocks noChangeAspect="1"/>
          </p:cNvPicPr>
          <p:nvPr/>
        </p:nvPicPr>
        <p:blipFill>
          <a:blip r:embed="rId2"/>
          <a:stretch>
            <a:fillRect/>
          </a:stretch>
        </p:blipFill>
        <p:spPr>
          <a:xfrm>
            <a:off x="1743075" y="214313"/>
            <a:ext cx="8082174" cy="6005055"/>
          </a:xfrm>
          <a:prstGeom prst="rect">
            <a:avLst/>
          </a:prstGeom>
        </p:spPr>
      </p:pic>
    </p:spTree>
    <p:extLst>
      <p:ext uri="{BB962C8B-B14F-4D97-AF65-F5344CB8AC3E}">
        <p14:creationId xmlns:p14="http://schemas.microsoft.com/office/powerpoint/2010/main" val="408917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Google's New Logo: The Reason Behind It - ABC News">
            <a:extLst>
              <a:ext uri="{FF2B5EF4-FFF2-40B4-BE49-F238E27FC236}">
                <a16:creationId xmlns:a16="http://schemas.microsoft.com/office/drawing/2014/main" id="{6B016C6E-0229-C845-955E-69FA5C65CF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060" y="2465209"/>
            <a:ext cx="3425957" cy="19271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9B499E9-AED9-2B4E-B8D3-8E0EB6571F8C}"/>
              </a:ext>
            </a:extLst>
          </p:cNvPr>
          <p:cNvSpPr>
            <a:spLocks noGrp="1"/>
          </p:cNvSpPr>
          <p:nvPr>
            <p:ph idx="1"/>
          </p:nvPr>
        </p:nvSpPr>
        <p:spPr>
          <a:xfrm>
            <a:off x="4387515" y="2022601"/>
            <a:ext cx="7161017" cy="4154361"/>
          </a:xfrm>
        </p:spPr>
        <p:txBody>
          <a:bodyPr>
            <a:normAutofit/>
          </a:bodyPr>
          <a:lstStyle/>
          <a:p>
            <a:r>
              <a:rPr lang="en-US" sz="1700" dirty="0"/>
              <a:t>Without any second thoughts, Google is my favorite startup as a consumer. The primary reason being the revolution and ease it has brought in our lives at negligible costs. Its products and services like Google search, Google docs, Google slides, Google sheets, Gmail, Google drive, Google maps, Google earth, Google translate, Google calendar, Google Keep, Google podcast, Jamboard, Google Assistant, Gpay, Google home (and the list goes on ) look at all the small needs of the user. Every single one of them is an indispensable part of our lives. It has also dived in other ventures like fiber, automobile, technology, etc. It has also dived in the smartphone industry as Pixel. As a consumer another thing that fascinates me is that all of these services are interconnected and can be accessed and managed by a single google account. The regular upgradation and new features catering indigenous needs is just another factor. As compared to its contemporary companies, it has lesser accusations of breaching privacy and security of users. Overall, each of these features make it consumer favorite.</a:t>
            </a:r>
          </a:p>
        </p:txBody>
      </p:sp>
    </p:spTree>
    <p:extLst>
      <p:ext uri="{BB962C8B-B14F-4D97-AF65-F5344CB8AC3E}">
        <p14:creationId xmlns:p14="http://schemas.microsoft.com/office/powerpoint/2010/main" val="125791271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7494C6C-DF4D-B84B-B0DD-9C684B7FBFE3}"/>
              </a:ext>
            </a:extLst>
          </p:cNvPr>
          <p:cNvGraphicFramePr>
            <a:graphicFrameLocks noGrp="1"/>
          </p:cNvGraphicFramePr>
          <p:nvPr>
            <p:extLst>
              <p:ext uri="{D42A27DB-BD31-4B8C-83A1-F6EECF244321}">
                <p14:modId xmlns:p14="http://schemas.microsoft.com/office/powerpoint/2010/main" val="2520506491"/>
              </p:ext>
            </p:extLst>
          </p:nvPr>
        </p:nvGraphicFramePr>
        <p:xfrm>
          <a:off x="757239" y="748241"/>
          <a:ext cx="10829925" cy="5034280"/>
        </p:xfrm>
        <a:graphic>
          <a:graphicData uri="http://schemas.openxmlformats.org/drawingml/2006/table">
            <a:tbl>
              <a:tblPr firstRow="1" bandRow="1">
                <a:tableStyleId>{93296810-A885-4BE3-A3E7-6D5BEEA58F35}</a:tableStyleId>
              </a:tblPr>
              <a:tblGrid>
                <a:gridCol w="2814636">
                  <a:extLst>
                    <a:ext uri="{9D8B030D-6E8A-4147-A177-3AD203B41FA5}">
                      <a16:colId xmlns:a16="http://schemas.microsoft.com/office/drawing/2014/main" val="1836215605"/>
                    </a:ext>
                  </a:extLst>
                </a:gridCol>
                <a:gridCol w="4186238">
                  <a:extLst>
                    <a:ext uri="{9D8B030D-6E8A-4147-A177-3AD203B41FA5}">
                      <a16:colId xmlns:a16="http://schemas.microsoft.com/office/drawing/2014/main" val="2616824174"/>
                    </a:ext>
                  </a:extLst>
                </a:gridCol>
                <a:gridCol w="3829051">
                  <a:extLst>
                    <a:ext uri="{9D8B030D-6E8A-4147-A177-3AD203B41FA5}">
                      <a16:colId xmlns:a16="http://schemas.microsoft.com/office/drawing/2014/main" val="2355985458"/>
                    </a:ext>
                  </a:extLst>
                </a:gridCol>
              </a:tblGrid>
              <a:tr h="370840">
                <a:tc>
                  <a:txBody>
                    <a:bodyPr/>
                    <a:lstStyle/>
                    <a:p>
                      <a:pPr algn="ctr"/>
                      <a:r>
                        <a:rPr lang="en-US" dirty="0"/>
                        <a:t> PARAMETER</a:t>
                      </a:r>
                    </a:p>
                  </a:txBody>
                  <a:tcPr/>
                </a:tc>
                <a:tc>
                  <a:txBody>
                    <a:bodyPr/>
                    <a:lstStyle/>
                    <a:p>
                      <a:pPr algn="ctr"/>
                      <a:r>
                        <a:rPr lang="en-US" dirty="0"/>
                        <a:t>GOOGLE</a:t>
                      </a:r>
                    </a:p>
                  </a:txBody>
                  <a:tcPr/>
                </a:tc>
                <a:tc>
                  <a:txBody>
                    <a:bodyPr/>
                    <a:lstStyle/>
                    <a:p>
                      <a:pPr algn="ctr"/>
                      <a:r>
                        <a:rPr lang="en-US" dirty="0"/>
                        <a:t>AMAZON</a:t>
                      </a:r>
                    </a:p>
                  </a:txBody>
                  <a:tcPr/>
                </a:tc>
                <a:extLst>
                  <a:ext uri="{0D108BD9-81ED-4DB2-BD59-A6C34878D82A}">
                    <a16:rowId xmlns:a16="http://schemas.microsoft.com/office/drawing/2014/main" val="4060655747"/>
                  </a:ext>
                </a:extLst>
              </a:tr>
              <a:tr h="370840">
                <a:tc>
                  <a:txBody>
                    <a:bodyPr/>
                    <a:lstStyle/>
                    <a:p>
                      <a:r>
                        <a:rPr lang="en-US" dirty="0"/>
                        <a:t>PROFITABLE OR NOT?</a:t>
                      </a:r>
                    </a:p>
                  </a:txBody>
                  <a:tcPr/>
                </a:tc>
                <a:tc>
                  <a:txBody>
                    <a:bodyPr/>
                    <a:lstStyle/>
                    <a:p>
                      <a:r>
                        <a:rPr lang="en-US" dirty="0"/>
                        <a:t>Definitely. Lies in the top 10 most valuated companies in the world.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Definitely. Lies in the top 10 most valuated companies in the world.</a:t>
                      </a:r>
                    </a:p>
                    <a:p>
                      <a:endParaRPr lang="en-US" dirty="0"/>
                    </a:p>
                  </a:txBody>
                  <a:tcPr/>
                </a:tc>
                <a:extLst>
                  <a:ext uri="{0D108BD9-81ED-4DB2-BD59-A6C34878D82A}">
                    <a16:rowId xmlns:a16="http://schemas.microsoft.com/office/drawing/2014/main" val="3763224275"/>
                  </a:ext>
                </a:extLst>
              </a:tr>
              <a:tr h="370840">
                <a:tc>
                  <a:txBody>
                    <a:bodyPr/>
                    <a:lstStyle/>
                    <a:p>
                      <a:r>
                        <a:rPr lang="en-US" dirty="0"/>
                        <a:t>CAPITAL INTENSIVE?</a:t>
                      </a:r>
                    </a:p>
                  </a:txBody>
                  <a:tcPr/>
                </a:tc>
                <a:tc>
                  <a:txBody>
                    <a:bodyPr/>
                    <a:lstStyle/>
                    <a:p>
                      <a:r>
                        <a:rPr lang="en-US" dirty="0"/>
                        <a:t>Yes. Google is one of the most capital intensive companies. Huge investments are required for further expansions. In the last few years, it is increasingly spending huge capitals. However huge profits are also experienced.</a:t>
                      </a:r>
                    </a:p>
                  </a:txBody>
                  <a:tcPr/>
                </a:tc>
                <a:tc>
                  <a:txBody>
                    <a:bodyPr/>
                    <a:lstStyle/>
                    <a:p>
                      <a:r>
                        <a:rPr lang="en-US" dirty="0"/>
                        <a:t>Yes. Amazon is also a capital intensive company. Huge investments are done in expansion and will be done for launching in new countries , etc. However huge profits are experienced. </a:t>
                      </a:r>
                    </a:p>
                  </a:txBody>
                  <a:tcPr/>
                </a:tc>
                <a:extLst>
                  <a:ext uri="{0D108BD9-81ED-4DB2-BD59-A6C34878D82A}">
                    <a16:rowId xmlns:a16="http://schemas.microsoft.com/office/drawing/2014/main" val="2074710616"/>
                  </a:ext>
                </a:extLst>
              </a:tr>
              <a:tr h="370840">
                <a:tc>
                  <a:txBody>
                    <a:bodyPr/>
                    <a:lstStyle/>
                    <a:p>
                      <a:r>
                        <a:rPr lang="en-US" dirty="0"/>
                        <a:t>SCALABLE?</a:t>
                      </a:r>
                    </a:p>
                  </a:txBody>
                  <a:tcPr/>
                </a:tc>
                <a:tc>
                  <a:txBody>
                    <a:bodyPr/>
                    <a:lstStyle/>
                    <a:p>
                      <a:r>
                        <a:rPr lang="en-US" dirty="0"/>
                        <a:t>Yes. Software sector is already a scalable business. Nearly all of its ventures are scalable barring the new ventures in hardware and technological sector.</a:t>
                      </a:r>
                    </a:p>
                  </a:txBody>
                  <a:tcPr/>
                </a:tc>
                <a:tc>
                  <a:txBody>
                    <a:bodyPr/>
                    <a:lstStyle/>
                    <a:p>
                      <a:r>
                        <a:rPr lang="en-US" dirty="0"/>
                        <a:t>Yes. Overall, it is a scalable venture again because it is software based. In some areas increased labor has also been required. Some of its future prospects like robotics, hardware and delivery company may not be as scalable.</a:t>
                      </a:r>
                    </a:p>
                  </a:txBody>
                  <a:tcPr/>
                </a:tc>
                <a:extLst>
                  <a:ext uri="{0D108BD9-81ED-4DB2-BD59-A6C34878D82A}">
                    <a16:rowId xmlns:a16="http://schemas.microsoft.com/office/drawing/2014/main" val="1019682378"/>
                  </a:ext>
                </a:extLst>
              </a:tr>
            </a:tbl>
          </a:graphicData>
        </a:graphic>
      </p:graphicFrame>
    </p:spTree>
    <p:extLst>
      <p:ext uri="{BB962C8B-B14F-4D97-AF65-F5344CB8AC3E}">
        <p14:creationId xmlns:p14="http://schemas.microsoft.com/office/powerpoint/2010/main" val="186568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7494C6C-DF4D-B84B-B0DD-9C684B7FBFE3}"/>
              </a:ext>
            </a:extLst>
          </p:cNvPr>
          <p:cNvGraphicFramePr>
            <a:graphicFrameLocks noGrp="1"/>
          </p:cNvGraphicFramePr>
          <p:nvPr>
            <p:extLst>
              <p:ext uri="{D42A27DB-BD31-4B8C-83A1-F6EECF244321}">
                <p14:modId xmlns:p14="http://schemas.microsoft.com/office/powerpoint/2010/main" val="4289543241"/>
              </p:ext>
            </p:extLst>
          </p:nvPr>
        </p:nvGraphicFramePr>
        <p:xfrm>
          <a:off x="681037" y="625281"/>
          <a:ext cx="10829925" cy="5217160"/>
        </p:xfrm>
        <a:graphic>
          <a:graphicData uri="http://schemas.openxmlformats.org/drawingml/2006/table">
            <a:tbl>
              <a:tblPr firstRow="1" bandRow="1">
                <a:tableStyleId>{93296810-A885-4BE3-A3E7-6D5BEEA58F35}</a:tableStyleId>
              </a:tblPr>
              <a:tblGrid>
                <a:gridCol w="2814636">
                  <a:extLst>
                    <a:ext uri="{9D8B030D-6E8A-4147-A177-3AD203B41FA5}">
                      <a16:colId xmlns:a16="http://schemas.microsoft.com/office/drawing/2014/main" val="1836215605"/>
                    </a:ext>
                  </a:extLst>
                </a:gridCol>
                <a:gridCol w="4186238">
                  <a:extLst>
                    <a:ext uri="{9D8B030D-6E8A-4147-A177-3AD203B41FA5}">
                      <a16:colId xmlns:a16="http://schemas.microsoft.com/office/drawing/2014/main" val="2616824174"/>
                    </a:ext>
                  </a:extLst>
                </a:gridCol>
                <a:gridCol w="3829051">
                  <a:extLst>
                    <a:ext uri="{9D8B030D-6E8A-4147-A177-3AD203B41FA5}">
                      <a16:colId xmlns:a16="http://schemas.microsoft.com/office/drawing/2014/main" val="2355985458"/>
                    </a:ext>
                  </a:extLst>
                </a:gridCol>
              </a:tblGrid>
              <a:tr h="370840">
                <a:tc>
                  <a:txBody>
                    <a:bodyPr/>
                    <a:lstStyle/>
                    <a:p>
                      <a:pPr algn="ctr"/>
                      <a:r>
                        <a:rPr lang="en-US" dirty="0"/>
                        <a:t> PARAMETER</a:t>
                      </a:r>
                    </a:p>
                  </a:txBody>
                  <a:tcPr/>
                </a:tc>
                <a:tc>
                  <a:txBody>
                    <a:bodyPr/>
                    <a:lstStyle/>
                    <a:p>
                      <a:pPr algn="ctr"/>
                      <a:r>
                        <a:rPr lang="en-US" dirty="0"/>
                        <a:t>GOOGLE</a:t>
                      </a:r>
                    </a:p>
                  </a:txBody>
                  <a:tcPr/>
                </a:tc>
                <a:tc>
                  <a:txBody>
                    <a:bodyPr/>
                    <a:lstStyle/>
                    <a:p>
                      <a:pPr algn="ctr"/>
                      <a:r>
                        <a:rPr lang="en-US" dirty="0"/>
                        <a:t>AMAZON</a:t>
                      </a:r>
                    </a:p>
                  </a:txBody>
                  <a:tcPr/>
                </a:tc>
                <a:extLst>
                  <a:ext uri="{0D108BD9-81ED-4DB2-BD59-A6C34878D82A}">
                    <a16:rowId xmlns:a16="http://schemas.microsoft.com/office/drawing/2014/main" val="4060655747"/>
                  </a:ext>
                </a:extLst>
              </a:tr>
              <a:tr h="370840">
                <a:tc>
                  <a:txBody>
                    <a:bodyPr/>
                    <a:lstStyle/>
                    <a:p>
                      <a:r>
                        <a:rPr lang="en-US" dirty="0"/>
                        <a:t>BARRIERS TO ENTRY</a:t>
                      </a:r>
                    </a:p>
                  </a:txBody>
                  <a:tcPr/>
                </a:tc>
                <a:tc>
                  <a:txBody>
                    <a:bodyPr/>
                    <a:lstStyle/>
                    <a:p>
                      <a:r>
                        <a:rPr lang="en-US" dirty="0"/>
                        <a:t>•Huge funding required. </a:t>
                      </a:r>
                    </a:p>
                    <a:p>
                      <a:r>
                        <a:rPr lang="en-US" dirty="0"/>
                        <a:t>• existing competitors. </a:t>
                      </a:r>
                    </a:p>
                    <a:p>
                      <a:r>
                        <a:rPr lang="en-US" dirty="0"/>
                        <a:t>•Quality workforce required consequently higher pay.</a:t>
                      </a:r>
                    </a:p>
                    <a:p>
                      <a:r>
                        <a:rPr lang="en-US" dirty="0"/>
                        <a:t>• Government guidelines and their variation in country to country. </a:t>
                      </a:r>
                    </a:p>
                    <a:p>
                      <a:r>
                        <a:rPr lang="en-US" dirty="0"/>
                        <a:t>• Distrust of people relating to security and privacy. </a:t>
                      </a:r>
                    </a:p>
                  </a:txBody>
                  <a:tcPr/>
                </a:tc>
                <a:tc>
                  <a:txBody>
                    <a:bodyPr/>
                    <a:lstStyle/>
                    <a:p>
                      <a:r>
                        <a:rPr lang="en-US" dirty="0"/>
                        <a:t>•Huge funding required . </a:t>
                      </a:r>
                    </a:p>
                    <a:p>
                      <a:r>
                        <a:rPr lang="en-US" dirty="0"/>
                        <a:t>• Existing competitors like Walmart , etc.</a:t>
                      </a:r>
                    </a:p>
                    <a:p>
                      <a:r>
                        <a:rPr lang="en-US" dirty="0"/>
                        <a:t>• Hostility and concerns of people regarding the quality and high discounts offered. </a:t>
                      </a:r>
                    </a:p>
                    <a:p>
                      <a:r>
                        <a:rPr lang="en-US" dirty="0"/>
                        <a:t>• Privacy and security concerns. </a:t>
                      </a:r>
                    </a:p>
                    <a:p>
                      <a:r>
                        <a:rPr lang="en-US" dirty="0"/>
                        <a:t>• Establishment of huge network and supply chain to the very grassroot level and maintaining its efficiency. </a:t>
                      </a:r>
                    </a:p>
                  </a:txBody>
                  <a:tcPr/>
                </a:tc>
                <a:extLst>
                  <a:ext uri="{0D108BD9-81ED-4DB2-BD59-A6C34878D82A}">
                    <a16:rowId xmlns:a16="http://schemas.microsoft.com/office/drawing/2014/main" val="3763224275"/>
                  </a:ext>
                </a:extLst>
              </a:tr>
              <a:tr h="370840">
                <a:tc>
                  <a:txBody>
                    <a:bodyPr/>
                    <a:lstStyle/>
                    <a:p>
                      <a:r>
                        <a:rPr lang="en-US" dirty="0"/>
                        <a:t>WHY SHOULD CUSTOMERS SHOULD CHOOSE THEM?</a:t>
                      </a:r>
                    </a:p>
                  </a:txBody>
                  <a:tcPr/>
                </a:tc>
                <a:tc>
                  <a:txBody>
                    <a:bodyPr/>
                    <a:lstStyle/>
                    <a:p>
                      <a:r>
                        <a:rPr lang="en-US" dirty="0"/>
                        <a:t>• Trusted and established company.</a:t>
                      </a:r>
                    </a:p>
                    <a:p>
                      <a:r>
                        <a:rPr lang="en-US" dirty="0"/>
                        <a:t>• Easy access to other products and services of the company via a single account.</a:t>
                      </a:r>
                    </a:p>
                    <a:p>
                      <a:r>
                        <a:rPr lang="en-US" dirty="0"/>
                        <a:t>• More upgraded and regularly updated. </a:t>
                      </a:r>
                    </a:p>
                    <a:p>
                      <a:r>
                        <a:rPr lang="en-US" dirty="0"/>
                        <a:t>• Caters to local needs and personalised user experience.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Trusted and established company.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Easy access to other products and services of the company via a single account.</a:t>
                      </a:r>
                    </a:p>
                    <a:p>
                      <a:r>
                        <a:rPr lang="en-US" dirty="0"/>
                        <a:t>• Great customer service and genuine verified rating and reviews of products. </a:t>
                      </a:r>
                    </a:p>
                  </a:txBody>
                  <a:tcPr/>
                </a:tc>
                <a:extLst>
                  <a:ext uri="{0D108BD9-81ED-4DB2-BD59-A6C34878D82A}">
                    <a16:rowId xmlns:a16="http://schemas.microsoft.com/office/drawing/2014/main" val="2074710616"/>
                  </a:ext>
                </a:extLst>
              </a:tr>
            </a:tbl>
          </a:graphicData>
        </a:graphic>
      </p:graphicFrame>
    </p:spTree>
    <p:extLst>
      <p:ext uri="{BB962C8B-B14F-4D97-AF65-F5344CB8AC3E}">
        <p14:creationId xmlns:p14="http://schemas.microsoft.com/office/powerpoint/2010/main" val="2401442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TotalTime>
  <Words>1894</Words>
  <Application>Microsoft Office PowerPoint</Application>
  <PresentationFormat>Widescreen</PresentationFormat>
  <Paragraphs>101</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What is Business?</vt:lpstr>
      <vt:lpstr>PowerPoint Presentation</vt:lpstr>
      <vt:lpstr>PowerPoint Presentation</vt:lpstr>
      <vt:lpstr> Which will be the most profitable sector?</vt:lpstr>
      <vt:lpstr>PowerPoint Presentation</vt:lpstr>
      <vt:lpstr>PowerPoint Presentation</vt:lpstr>
      <vt:lpstr>PowerPoint Presentation</vt:lpstr>
      <vt:lpstr>PowerPoint Presentation</vt:lpstr>
      <vt:lpstr>PowerPoint Presentation</vt:lpstr>
      <vt:lpstr>PowerPoint Presentation</vt:lpstr>
      <vt:lpstr>Marketing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Business?</dc:title>
  <dc:creator>Bhavya Sikarwar</dc:creator>
  <cp:lastModifiedBy>402 a1</cp:lastModifiedBy>
  <cp:revision>26</cp:revision>
  <dcterms:created xsi:type="dcterms:W3CDTF">2021-05-28T17:43:41Z</dcterms:created>
  <dcterms:modified xsi:type="dcterms:W3CDTF">2021-07-25T08:00:17Z</dcterms:modified>
</cp:coreProperties>
</file>