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8"/>
  </p:notesMasterIdLst>
  <p:handoutMasterIdLst>
    <p:handoutMasterId r:id="rId19"/>
  </p:handoutMasterIdLst>
  <p:sldIdLst>
    <p:sldId id="296" r:id="rId2"/>
    <p:sldId id="297" r:id="rId3"/>
    <p:sldId id="298" r:id="rId4"/>
    <p:sldId id="300" r:id="rId5"/>
    <p:sldId id="303" r:id="rId6"/>
    <p:sldId id="304" r:id="rId7"/>
    <p:sldId id="302" r:id="rId8"/>
    <p:sldId id="305" r:id="rId9"/>
    <p:sldId id="306" r:id="rId10"/>
    <p:sldId id="307" r:id="rId11"/>
    <p:sldId id="308" r:id="rId12"/>
    <p:sldId id="310" r:id="rId13"/>
    <p:sldId id="309" r:id="rId14"/>
    <p:sldId id="312" r:id="rId15"/>
    <p:sldId id="313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8"/>
    </p:cViewPr>
  </p:sorter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6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560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anchor="ctr">
            <a:normAutofit/>
          </a:bodyPr>
          <a:lstStyle>
            <a:lvl1pPr marL="0" indent="0">
              <a:buNone/>
              <a:defRPr sz="2400" b="1" i="0" cap="all" spc="600" baseline="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/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noProof="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apti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E73A-EC7C-C74F-BDE1-B9AFE6B3713A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32" y="3174590"/>
            <a:ext cx="5651293" cy="1086304"/>
          </a:xfrm>
        </p:spPr>
        <p:txBody>
          <a:bodyPr/>
          <a:lstStyle/>
          <a:p>
            <a:r>
              <a:rPr lang="en-US" sz="2800" dirty="0">
                <a:latin typeface="Arial Black" panose="020B0A04020102020204" pitchFamily="34" charset="0"/>
              </a:rPr>
              <a:t>Intel Unnati Industrial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Training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3547D-8DE2-D49A-F7C7-FF4039007DEF}"/>
              </a:ext>
            </a:extLst>
          </p:cNvPr>
          <p:cNvSpPr txBox="1"/>
          <p:nvPr/>
        </p:nvSpPr>
        <p:spPr>
          <a:xfrm>
            <a:off x="1270535" y="4045450"/>
            <a:ext cx="10106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Arial Black" panose="020B0A04020102020204" pitchFamily="34" charset="0"/>
              </a:rPr>
              <a:t>2024</a:t>
            </a:r>
          </a:p>
        </p:txBody>
      </p:sp>
      <p:pic>
        <p:nvPicPr>
          <p:cNvPr id="1026" name="Picture 2" descr="Dr. Anishma Chungath PT - Assistant Professor - GITAM Deemed University |  LinkedIn">
            <a:extLst>
              <a:ext uri="{FF2B5EF4-FFF2-40B4-BE49-F238E27FC236}">
                <a16:creationId xmlns:a16="http://schemas.microsoft.com/office/drawing/2014/main" id="{331E6379-53FB-E53E-8CDF-560512713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139" y="137738"/>
            <a:ext cx="2393482" cy="73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55A7-4294-AC7B-A5F8-48DC07C1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flow: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94C74-0F5A-F1EE-9F59-74E2E0263275}"/>
              </a:ext>
            </a:extLst>
          </p:cNvPr>
          <p:cNvSpPr txBox="1"/>
          <p:nvPr/>
        </p:nvSpPr>
        <p:spPr>
          <a:xfrm>
            <a:off x="3676849" y="1318661"/>
            <a:ext cx="753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 </a:t>
            </a:r>
            <a:r>
              <a:rPr lang="pt-BR" sz="1800" b="1" dirty="0"/>
              <a:t>Exercise #2 - Securing a custom protocol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4CBD9-1371-BC01-2BCA-75A1E6ADE8B4}"/>
              </a:ext>
            </a:extLst>
          </p:cNvPr>
          <p:cNvSpPr txBox="1"/>
          <p:nvPr/>
        </p:nvSpPr>
        <p:spPr>
          <a:xfrm>
            <a:off x="2743201" y="16815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 Part 2: </a:t>
            </a:r>
            <a:r>
              <a:rPr lang="en-US" dirty="0"/>
              <a:t>Add encryption and integrity protection over the traffic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1116C-FE0F-9D93-FB8D-263A2774380A}"/>
              </a:ext>
            </a:extLst>
          </p:cNvPr>
          <p:cNvSpPr txBox="1"/>
          <p:nvPr/>
        </p:nvSpPr>
        <p:spPr>
          <a:xfrm>
            <a:off x="712798" y="2428600"/>
            <a:ext cx="8136292" cy="335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the implementation of the </a:t>
            </a:r>
            <a:r>
              <a:rPr lang="en-US" dirty="0" err="1"/>
              <a:t>crypto_test</a:t>
            </a:r>
            <a:r>
              <a:rPr lang="en-US" dirty="0"/>
              <a:t> project, now we have added encryption to establish protected/secured protocol over the traffic.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SIGMA (</a:t>
            </a:r>
            <a:r>
              <a:rPr lang="en-US" dirty="0" err="1"/>
              <a:t>SIGn</a:t>
            </a:r>
            <a:r>
              <a:rPr lang="en-US" dirty="0"/>
              <a:t>-and-Mac) protocol was utilized.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this protocol Diffie-Hellman was used to establish the shared secret key between the client and server parties.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was done in order to prevent man-in-middle attacks, replay attacks. Ensuring integrity and confidentiality.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22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04B6-3857-42DD-BD71-AEA7661C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Architecture Diagram for </a:t>
            </a:r>
            <a:r>
              <a:rPr lang="en-IN" sz="2400" b="1" dirty="0">
                <a:latin typeface="Arial Rounded MT Bold" panose="020F0704030504030204" pitchFamily="34" charset="0"/>
              </a:rPr>
              <a:t>Exercise #2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CCFCC-A87B-C1A7-24BD-21CE4F008030}"/>
              </a:ext>
            </a:extLst>
          </p:cNvPr>
          <p:cNvSpPr txBox="1"/>
          <p:nvPr/>
        </p:nvSpPr>
        <p:spPr>
          <a:xfrm>
            <a:off x="356134" y="1328287"/>
            <a:ext cx="345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– part 2:</a:t>
            </a:r>
            <a:endParaRPr lang="en-IN" dirty="0"/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D900BE-EEEB-0929-6FF5-CD61C7BE50EF}"/>
              </a:ext>
            </a:extLst>
          </p:cNvPr>
          <p:cNvSpPr/>
          <p:nvPr/>
        </p:nvSpPr>
        <p:spPr>
          <a:xfrm>
            <a:off x="2215413" y="5510564"/>
            <a:ext cx="1443790" cy="653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F507AB-C799-B99D-67C5-90C0615CEA2D}"/>
              </a:ext>
            </a:extLst>
          </p:cNvPr>
          <p:cNvSpPr/>
          <p:nvPr/>
        </p:nvSpPr>
        <p:spPr>
          <a:xfrm>
            <a:off x="4302499" y="4259602"/>
            <a:ext cx="2183324" cy="6665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3627E5-A45C-F76B-D64C-9372D8901E2A}"/>
              </a:ext>
            </a:extLst>
          </p:cNvPr>
          <p:cNvSpPr/>
          <p:nvPr/>
        </p:nvSpPr>
        <p:spPr>
          <a:xfrm>
            <a:off x="4427620" y="2453470"/>
            <a:ext cx="2127183" cy="6665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765F7-B598-C53C-79C7-36536E902323}"/>
              </a:ext>
            </a:extLst>
          </p:cNvPr>
          <p:cNvSpPr/>
          <p:nvPr/>
        </p:nvSpPr>
        <p:spPr>
          <a:xfrm>
            <a:off x="9466473" y="3502037"/>
            <a:ext cx="1443791" cy="6665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79ADDA-458E-5A43-0E5A-A6B1537F8FFC}"/>
              </a:ext>
            </a:extLst>
          </p:cNvPr>
          <p:cNvSpPr/>
          <p:nvPr/>
        </p:nvSpPr>
        <p:spPr>
          <a:xfrm>
            <a:off x="155596" y="3533776"/>
            <a:ext cx="1443790" cy="653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4A288-6662-099D-A61C-ABD0928FEE80}"/>
              </a:ext>
            </a:extLst>
          </p:cNvPr>
          <p:cNvSpPr/>
          <p:nvPr/>
        </p:nvSpPr>
        <p:spPr>
          <a:xfrm>
            <a:off x="2290011" y="2436684"/>
            <a:ext cx="1443790" cy="653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A5375C-CEFF-0739-C46D-9BB1CD8D81C6}"/>
              </a:ext>
            </a:extLst>
          </p:cNvPr>
          <p:cNvSpPr/>
          <p:nvPr/>
        </p:nvSpPr>
        <p:spPr>
          <a:xfrm>
            <a:off x="2320095" y="4277839"/>
            <a:ext cx="1443790" cy="653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E9BA4F-4BA6-143A-A5D5-323C5E065A89}"/>
              </a:ext>
            </a:extLst>
          </p:cNvPr>
          <p:cNvSpPr/>
          <p:nvPr/>
        </p:nvSpPr>
        <p:spPr>
          <a:xfrm>
            <a:off x="7412267" y="3458415"/>
            <a:ext cx="1443791" cy="6665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5020F-EED6-3099-6EFE-137589E29C7C}"/>
              </a:ext>
            </a:extLst>
          </p:cNvPr>
          <p:cNvSpPr/>
          <p:nvPr/>
        </p:nvSpPr>
        <p:spPr>
          <a:xfrm>
            <a:off x="6966279" y="4721461"/>
            <a:ext cx="2127183" cy="6665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877353-6AFF-06AC-7B5C-6AAE4FEDABC5}"/>
              </a:ext>
            </a:extLst>
          </p:cNvPr>
          <p:cNvSpPr/>
          <p:nvPr/>
        </p:nvSpPr>
        <p:spPr>
          <a:xfrm>
            <a:off x="9351628" y="4679505"/>
            <a:ext cx="2725527" cy="6699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DF1BB0-291C-489C-02B2-66F28499A732}"/>
              </a:ext>
            </a:extLst>
          </p:cNvPr>
          <p:cNvCxnSpPr>
            <a:cxnSpLocks/>
          </p:cNvCxnSpPr>
          <p:nvPr/>
        </p:nvCxnSpPr>
        <p:spPr>
          <a:xfrm>
            <a:off x="2006877" y="2830370"/>
            <a:ext cx="0" cy="177424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661DF4-7745-1DEA-40CB-A3933EA43E6F}"/>
              </a:ext>
            </a:extLst>
          </p:cNvPr>
          <p:cNvCxnSpPr/>
          <p:nvPr/>
        </p:nvCxnSpPr>
        <p:spPr>
          <a:xfrm>
            <a:off x="6992758" y="6651057"/>
            <a:ext cx="1477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F3A90E3-D61A-4B44-625B-7971B8FEF491}"/>
              </a:ext>
            </a:extLst>
          </p:cNvPr>
          <p:cNvSpPr/>
          <p:nvPr/>
        </p:nvSpPr>
        <p:spPr>
          <a:xfrm>
            <a:off x="1743767" y="3675055"/>
            <a:ext cx="184484" cy="1732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D9EF423-C345-D55A-1E45-12EE4B0E405A}"/>
              </a:ext>
            </a:extLst>
          </p:cNvPr>
          <p:cNvSpPr/>
          <p:nvPr/>
        </p:nvSpPr>
        <p:spPr>
          <a:xfrm>
            <a:off x="1997253" y="4506250"/>
            <a:ext cx="184484" cy="1732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60DB6A6-8C06-4DAB-D29C-C0CDCCD7BF9D}"/>
              </a:ext>
            </a:extLst>
          </p:cNvPr>
          <p:cNvSpPr/>
          <p:nvPr/>
        </p:nvSpPr>
        <p:spPr>
          <a:xfrm>
            <a:off x="2006877" y="2751715"/>
            <a:ext cx="184484" cy="1732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014B889-B03B-805D-6891-EE0CD80FDE8D}"/>
              </a:ext>
            </a:extLst>
          </p:cNvPr>
          <p:cNvSpPr/>
          <p:nvPr/>
        </p:nvSpPr>
        <p:spPr>
          <a:xfrm>
            <a:off x="2862710" y="5054890"/>
            <a:ext cx="149196" cy="2334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149E34D-3F5A-D8E6-5655-D09A0B881FD9}"/>
              </a:ext>
            </a:extLst>
          </p:cNvPr>
          <p:cNvSpPr/>
          <p:nvPr/>
        </p:nvSpPr>
        <p:spPr>
          <a:xfrm>
            <a:off x="4008921" y="4506250"/>
            <a:ext cx="184484" cy="1732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A61FF39-B876-B13F-1E72-3CA807EC735A}"/>
              </a:ext>
            </a:extLst>
          </p:cNvPr>
          <p:cNvSpPr/>
          <p:nvPr/>
        </p:nvSpPr>
        <p:spPr>
          <a:xfrm>
            <a:off x="3916679" y="2657115"/>
            <a:ext cx="184484" cy="1732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5B011D-8085-4528-90A7-F18508DC258C}"/>
              </a:ext>
            </a:extLst>
          </p:cNvPr>
          <p:cNvCxnSpPr>
            <a:cxnSpLocks/>
          </p:cNvCxnSpPr>
          <p:nvPr/>
        </p:nvCxnSpPr>
        <p:spPr>
          <a:xfrm>
            <a:off x="6894906" y="2810750"/>
            <a:ext cx="0" cy="177424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80E34E-C87B-29C4-5DF1-AAD75F8D57C0}"/>
              </a:ext>
            </a:extLst>
          </p:cNvPr>
          <p:cNvCxnSpPr>
            <a:cxnSpLocks/>
          </p:cNvCxnSpPr>
          <p:nvPr/>
        </p:nvCxnSpPr>
        <p:spPr>
          <a:xfrm>
            <a:off x="6554804" y="2828460"/>
            <a:ext cx="34010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78D7A5-FC83-C7AA-71EF-93716D340A7F}"/>
              </a:ext>
            </a:extLst>
          </p:cNvPr>
          <p:cNvCxnSpPr>
            <a:cxnSpLocks/>
          </p:cNvCxnSpPr>
          <p:nvPr/>
        </p:nvCxnSpPr>
        <p:spPr>
          <a:xfrm>
            <a:off x="6554804" y="4584994"/>
            <a:ext cx="34010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DDC7DAE-E436-BD64-ECA8-451CE88CFACF}"/>
              </a:ext>
            </a:extLst>
          </p:cNvPr>
          <p:cNvSpPr/>
          <p:nvPr/>
        </p:nvSpPr>
        <p:spPr>
          <a:xfrm>
            <a:off x="7039288" y="3668556"/>
            <a:ext cx="184484" cy="1732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9686AEA4-55D7-946B-2EEE-862BBFB3E57D}"/>
              </a:ext>
            </a:extLst>
          </p:cNvPr>
          <p:cNvSpPr/>
          <p:nvPr/>
        </p:nvSpPr>
        <p:spPr>
          <a:xfrm>
            <a:off x="7955273" y="4340175"/>
            <a:ext cx="149196" cy="2334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C47319F-91D5-A468-2B11-140819B9271B}"/>
              </a:ext>
            </a:extLst>
          </p:cNvPr>
          <p:cNvSpPr/>
          <p:nvPr/>
        </p:nvSpPr>
        <p:spPr>
          <a:xfrm>
            <a:off x="9067409" y="3687296"/>
            <a:ext cx="184484" cy="1732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AAD1DA03-8BD0-1EBD-6AB2-C8738128D754}"/>
              </a:ext>
            </a:extLst>
          </p:cNvPr>
          <p:cNvSpPr/>
          <p:nvPr/>
        </p:nvSpPr>
        <p:spPr>
          <a:xfrm>
            <a:off x="9130303" y="4954733"/>
            <a:ext cx="184484" cy="1732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F38A8E-5AC1-030C-4506-ABACBAABD3CA}"/>
              </a:ext>
            </a:extLst>
          </p:cNvPr>
          <p:cNvSpPr txBox="1"/>
          <p:nvPr/>
        </p:nvSpPr>
        <p:spPr>
          <a:xfrm>
            <a:off x="273484" y="3679033"/>
            <a:ext cx="133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main.cpp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C674D9-1839-86EC-879B-E1C34068349C}"/>
              </a:ext>
            </a:extLst>
          </p:cNvPr>
          <p:cNvSpPr txBox="1"/>
          <p:nvPr/>
        </p:nvSpPr>
        <p:spPr>
          <a:xfrm>
            <a:off x="2418745" y="2587609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client.cpp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11923F-74D0-6F8C-A61B-759B5FB4FAB2}"/>
              </a:ext>
            </a:extLst>
          </p:cNvPr>
          <p:cNvSpPr txBox="1"/>
          <p:nvPr/>
        </p:nvSpPr>
        <p:spPr>
          <a:xfrm>
            <a:off x="2379889" y="4447400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server.cpp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4B384C-7F92-EA06-B4A0-E8827ADAAA86}"/>
              </a:ext>
            </a:extLst>
          </p:cNvPr>
          <p:cNvSpPr txBox="1"/>
          <p:nvPr/>
        </p:nvSpPr>
        <p:spPr>
          <a:xfrm>
            <a:off x="2397897" y="5637852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eliza.cpp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6EA3D7-6990-1476-10DC-6CFB66E6B1BA}"/>
              </a:ext>
            </a:extLst>
          </p:cNvPr>
          <p:cNvSpPr txBox="1"/>
          <p:nvPr/>
        </p:nvSpPr>
        <p:spPr>
          <a:xfrm>
            <a:off x="4510246" y="2594182"/>
            <a:ext cx="2217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client_session.cpp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FDE290-424D-AD9D-7E4C-1AEEE40B77C6}"/>
              </a:ext>
            </a:extLst>
          </p:cNvPr>
          <p:cNvSpPr txBox="1"/>
          <p:nvPr/>
        </p:nvSpPr>
        <p:spPr>
          <a:xfrm>
            <a:off x="4332210" y="4423599"/>
            <a:ext cx="2127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server_session.cpp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BD1597-3088-C696-12E4-314164A85B63}"/>
              </a:ext>
            </a:extLst>
          </p:cNvPr>
          <p:cNvSpPr txBox="1"/>
          <p:nvPr/>
        </p:nvSpPr>
        <p:spPr>
          <a:xfrm>
            <a:off x="7412267" y="3589257"/>
            <a:ext cx="152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session.cpp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6E7D9F-9DDF-E8B9-B1CD-D2C55BD802F7}"/>
              </a:ext>
            </a:extLst>
          </p:cNvPr>
          <p:cNvSpPr txBox="1"/>
          <p:nvPr/>
        </p:nvSpPr>
        <p:spPr>
          <a:xfrm>
            <a:off x="7039288" y="4852304"/>
            <a:ext cx="238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Crypto_wrapper.h</a:t>
            </a:r>
            <a:endParaRPr lang="en-IN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9E80D4-402B-AA75-0B7F-75175B3426D5}"/>
              </a:ext>
            </a:extLst>
          </p:cNvPr>
          <p:cNvSpPr txBox="1"/>
          <p:nvPr/>
        </p:nvSpPr>
        <p:spPr>
          <a:xfrm>
            <a:off x="9466473" y="3650645"/>
            <a:ext cx="152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sockets.cpp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F8F126-D791-7AC3-B76A-F4AAB29D13EC}"/>
              </a:ext>
            </a:extLst>
          </p:cNvPr>
          <p:cNvSpPr txBox="1"/>
          <p:nvPr/>
        </p:nvSpPr>
        <p:spPr>
          <a:xfrm>
            <a:off x="9680900" y="4729193"/>
            <a:ext cx="2929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Crypto_wrapper</a:t>
            </a:r>
            <a:r>
              <a:rPr lang="en-IN" sz="1600" dirty="0"/>
              <a:t>_</a:t>
            </a:r>
          </a:p>
          <a:p>
            <a:r>
              <a:rPr lang="en-IN" sz="1600" dirty="0"/>
              <a:t>openssl.cpp</a:t>
            </a:r>
          </a:p>
        </p:txBody>
      </p:sp>
    </p:spTree>
    <p:extLst>
      <p:ext uri="{BB962C8B-B14F-4D97-AF65-F5344CB8AC3E}">
        <p14:creationId xmlns:p14="http://schemas.microsoft.com/office/powerpoint/2010/main" val="291107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3BE5-D475-884F-75CA-5119E955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Technologies used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8CDA6B-6732-39F8-62BB-97FB4A4DEF22}"/>
              </a:ext>
            </a:extLst>
          </p:cNvPr>
          <p:cNvSpPr/>
          <p:nvPr/>
        </p:nvSpPr>
        <p:spPr>
          <a:xfrm>
            <a:off x="639413" y="3259655"/>
            <a:ext cx="4822256" cy="1934633"/>
          </a:xfrm>
          <a:prstGeom prst="round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A5B80F-4087-B823-E7E2-22C707985726}"/>
              </a:ext>
            </a:extLst>
          </p:cNvPr>
          <p:cNvSpPr/>
          <p:nvPr/>
        </p:nvSpPr>
        <p:spPr>
          <a:xfrm>
            <a:off x="639413" y="1473639"/>
            <a:ext cx="4822256" cy="1691983"/>
          </a:xfrm>
          <a:prstGeom prst="round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EBFA8-1843-E4B8-C835-333F7D6B1030}"/>
              </a:ext>
            </a:extLst>
          </p:cNvPr>
          <p:cNvSpPr txBox="1"/>
          <p:nvPr/>
        </p:nvSpPr>
        <p:spPr>
          <a:xfrm>
            <a:off x="1078028" y="1433431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OpenSSL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F1060-A460-83C2-5761-6E97CFE30C7A}"/>
              </a:ext>
            </a:extLst>
          </p:cNvPr>
          <p:cNvSpPr txBox="1"/>
          <p:nvPr/>
        </p:nvSpPr>
        <p:spPr>
          <a:xfrm>
            <a:off x="836728" y="1767712"/>
            <a:ext cx="4427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Is an open-source command line tool that is commonly used to generate private keys, create CSRs, install your SSL/TLS certificate, and identify certificate information.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3EE8E0-86A5-DEDF-DE2F-7014CB357C87}"/>
              </a:ext>
            </a:extLst>
          </p:cNvPr>
          <p:cNvSpPr txBox="1"/>
          <p:nvPr/>
        </p:nvSpPr>
        <p:spPr>
          <a:xfrm>
            <a:off x="1157302" y="3296158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Visual Studio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644A1-79FF-8073-8D95-D220CF4886E3}"/>
              </a:ext>
            </a:extLst>
          </p:cNvPr>
          <p:cNvSpPr txBox="1"/>
          <p:nvPr/>
        </p:nvSpPr>
        <p:spPr>
          <a:xfrm>
            <a:off x="971482" y="3599217"/>
            <a:ext cx="4158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Is an integrated development environment (IDE) developed by Microsoft. It is used to develop computer programs including websites, web apps, web services and mobile apps.</a:t>
            </a:r>
            <a:endParaRPr lang="en-IN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D8DA25-A133-C2EB-B50B-CF7AEE6E3E7C}"/>
              </a:ext>
            </a:extLst>
          </p:cNvPr>
          <p:cNvSpPr/>
          <p:nvPr/>
        </p:nvSpPr>
        <p:spPr>
          <a:xfrm>
            <a:off x="6917357" y="1509562"/>
            <a:ext cx="4196615" cy="5054868"/>
          </a:xfrm>
          <a:prstGeom prst="round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927BD-CC20-2F89-CEEF-0C7A6798C66F}"/>
              </a:ext>
            </a:extLst>
          </p:cNvPr>
          <p:cNvSpPr txBox="1"/>
          <p:nvPr/>
        </p:nvSpPr>
        <p:spPr>
          <a:xfrm>
            <a:off x="8221578" y="1702067"/>
            <a:ext cx="349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APIs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57592-5F88-F96B-534F-3A52A7250A09}"/>
              </a:ext>
            </a:extLst>
          </p:cNvPr>
          <p:cNvSpPr txBox="1"/>
          <p:nvPr/>
        </p:nvSpPr>
        <p:spPr>
          <a:xfrm>
            <a:off x="7045692" y="2263904"/>
            <a:ext cx="39890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EVP_MD_CTX_new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EVP_</a:t>
            </a:r>
            <a:r>
              <a:rPr lang="en-IN" sz="1600" dirty="0" err="1"/>
              <a:t>PKEY_derive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EVP_PKEY_derive_init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EVP_PKEY_CTX_new_id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EVP_PKEY_CTX_set_hkdf_md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EVP_PKEY_CTX_</a:t>
            </a:r>
            <a:r>
              <a:rPr lang="en-IN" sz="1600" dirty="0"/>
              <a:t>set1_</a:t>
            </a:r>
            <a:r>
              <a:rPr lang="en-US" sz="1600" dirty="0" err="1"/>
              <a:t>hkdf</a:t>
            </a:r>
            <a:r>
              <a:rPr lang="en-US" sz="1600" dirty="0"/>
              <a:t>_</a:t>
            </a:r>
            <a:r>
              <a:rPr lang="en-IN" sz="1600" dirty="0"/>
              <a:t>salt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EVP_PKEY_CTX_set1_</a:t>
            </a:r>
            <a:r>
              <a:rPr lang="en-US" sz="1600" dirty="0" err="1"/>
              <a:t>hkdf_key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EVP_PKEY_CTX_add1_hkdf_info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EVP_get_digestbyname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EVP_DigestSignInit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EVP_DigestSignUpdate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EVP_DigestSignFinal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EVP_PKEY_new_raw_private</a:t>
            </a:r>
            <a:r>
              <a:rPr lang="en-US" sz="1600" dirty="0"/>
              <a:t> _key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many more</a:t>
            </a:r>
            <a:endParaRPr lang="en-IN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9AE44-76FF-DCF0-FA1B-AB9B6083EFCE}"/>
              </a:ext>
            </a:extLst>
          </p:cNvPr>
          <p:cNvSpPr/>
          <p:nvPr/>
        </p:nvSpPr>
        <p:spPr>
          <a:xfrm>
            <a:off x="645782" y="5288321"/>
            <a:ext cx="4822256" cy="1420390"/>
          </a:xfrm>
          <a:prstGeom prst="round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A11F3-0628-6B9B-194A-8685FA564CDE}"/>
              </a:ext>
            </a:extLst>
          </p:cNvPr>
          <p:cNvSpPr txBox="1"/>
          <p:nvPr/>
        </p:nvSpPr>
        <p:spPr>
          <a:xfrm>
            <a:off x="1293929" y="5288320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Wireshark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EC5E2-478F-EFAF-AA86-3E23BD3B48FA}"/>
              </a:ext>
            </a:extLst>
          </p:cNvPr>
          <p:cNvSpPr txBox="1"/>
          <p:nvPr/>
        </p:nvSpPr>
        <p:spPr>
          <a:xfrm>
            <a:off x="903866" y="5566295"/>
            <a:ext cx="442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Powerful and widely-used network protocol analyzer. It enables users to capture and interactively browse the traffic running on a computer network.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3952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8AA2-E011-094D-32F7-F6FEB1EE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Team members and contribution: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543DB-113A-6876-6F1E-EF2AA171A43F}"/>
              </a:ext>
            </a:extLst>
          </p:cNvPr>
          <p:cNvSpPr txBox="1"/>
          <p:nvPr/>
        </p:nvSpPr>
        <p:spPr>
          <a:xfrm>
            <a:off x="824765" y="1428486"/>
            <a:ext cx="8935055" cy="489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[Team Member 1 : Bhavya Sri Jonnala]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Contributions: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Contributed to </a:t>
            </a:r>
            <a:r>
              <a:rPr lang="en-IN" sz="1400" dirty="0" err="1"/>
              <a:t>CryptoWrapper.h</a:t>
            </a:r>
            <a:r>
              <a:rPr lang="en-IN" sz="1400" dirty="0"/>
              <a:t>, main.cpp in </a:t>
            </a:r>
            <a:r>
              <a:rPr lang="en-IN" sz="1400" dirty="0" err="1"/>
              <a:t>crypto_test</a:t>
            </a:r>
            <a:r>
              <a:rPr lang="en-IN" sz="1400" dirty="0"/>
              <a:t> project code implementation.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Documentation of implementation and results.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Managed project timelines.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[Team Member 2 : Lalitha Devi I]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Contributions: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Implementation of OpenSSL command scripts for key and certification generation.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Contributed to server_session.cpp and main.cpp in </a:t>
            </a:r>
            <a:r>
              <a:rPr lang="en-IN" sz="1400" dirty="0" err="1"/>
              <a:t>udp_party</a:t>
            </a:r>
            <a:r>
              <a:rPr lang="en-IN" sz="1400" dirty="0"/>
              <a:t> project code implementation.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Documentation of the scripts/commands of digital certificates.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[Team Member 3 : V Asha Reddy]</a:t>
            </a:r>
            <a:br>
              <a:rPr lang="en-IN" sz="1400" b="1" dirty="0"/>
            </a:br>
            <a:r>
              <a:rPr lang="en-IN" sz="1400" b="1" dirty="0"/>
              <a:t>Contributions: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Generation of private key and CSR for the client (Bob).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Contributed to completing crypto_wrapper_openssl.cpp implementation.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Documentation of the process for generating client keys and certifications.</a:t>
            </a:r>
          </a:p>
        </p:txBody>
      </p:sp>
    </p:spTree>
    <p:extLst>
      <p:ext uri="{BB962C8B-B14F-4D97-AF65-F5344CB8AC3E}">
        <p14:creationId xmlns:p14="http://schemas.microsoft.com/office/powerpoint/2010/main" val="414869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8AA2-E011-094D-32F7-F6FEB1EE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Team members and contribution: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543DB-113A-6876-6F1E-EF2AA171A43F}"/>
              </a:ext>
            </a:extLst>
          </p:cNvPr>
          <p:cNvSpPr txBox="1"/>
          <p:nvPr/>
        </p:nvSpPr>
        <p:spPr>
          <a:xfrm>
            <a:off x="824765" y="1447152"/>
            <a:ext cx="8935055" cy="489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[Team Member 4 : </a:t>
            </a:r>
            <a:r>
              <a:rPr lang="en-IN" sz="1400" b="1" dirty="0" err="1"/>
              <a:t>Udari</a:t>
            </a:r>
            <a:r>
              <a:rPr lang="en-IN" sz="1400" b="1" dirty="0"/>
              <a:t> Jyothi]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Contributions: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Contributed to main.cpp and server_session.cpp project code implementation.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Documentation of integrating the generated certificates and keys in the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Testing the proper functionality and security of the protocol.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[Team Member 5 : Harshini Y L]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Contributions: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Overlooked the process of generating, signing, and managing keys and certificates.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Implementation of Wireshark in viewing the packets to ensure successful protocol establishment.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Documentation of overall </a:t>
            </a:r>
            <a:r>
              <a:rPr lang="en-IN" sz="1400" dirty="0" err="1"/>
              <a:t>crypto_test</a:t>
            </a:r>
            <a:r>
              <a:rPr lang="en-IN" sz="1400" dirty="0"/>
              <a:t> and </a:t>
            </a:r>
            <a:r>
              <a:rPr lang="en-IN" sz="1400" dirty="0" err="1"/>
              <a:t>udp_party</a:t>
            </a:r>
            <a:r>
              <a:rPr lang="en-IN" sz="1400" dirty="0"/>
              <a:t> projects process and results.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lnSpc>
                <a:spcPct val="150000"/>
              </a:lnSpc>
            </a:pPr>
            <a:r>
              <a:rPr lang="en-IN" sz="1400" b="1" dirty="0"/>
              <a:t>[Mentor : Rajesh S M]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Contributions: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Guided the team throughout the project completion.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21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9587-D4FF-C79B-FE97-6601D672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DAB7CF-52FC-2D44-95FB-DB2A019283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4893" y="1681033"/>
            <a:ext cx="10904438" cy="4794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represents a practical approach to understanding and demonstrating cryptography principles and algorithms to secure communication between two parties.</a:t>
            </a:r>
          </a:p>
          <a:p>
            <a:pPr marL="0" indent="0">
              <a:buNone/>
            </a:pPr>
            <a:r>
              <a:rPr lang="en-US" b="1" dirty="0"/>
              <a:t>Key Highlights</a:t>
            </a:r>
          </a:p>
          <a:p>
            <a:r>
              <a:rPr lang="en-US" dirty="0"/>
              <a:t>Utilizes the SIGMA protocol and hybrid encryption to ensure mutual authentication, data confidentiality, and protection against various attacks like man-in-middle etc.</a:t>
            </a:r>
          </a:p>
          <a:p>
            <a:r>
              <a:rPr lang="en-US" dirty="0"/>
              <a:t>Simulates both server and client roles, showcasing the full lifecycle of secure communication setup and management.</a:t>
            </a:r>
          </a:p>
          <a:p>
            <a:r>
              <a:rPr lang="en-US" dirty="0"/>
              <a:t>Demonstrates practical application through real-time communication testing.</a:t>
            </a:r>
          </a:p>
          <a:p>
            <a:pPr marL="0" indent="0">
              <a:buNone/>
            </a:pPr>
            <a:r>
              <a:rPr lang="en-IN" dirty="0"/>
              <a:t>By working collaboratively and dividing tasks among team members, the project ensures balanced contributions and foster a deeper understanding of cryptographic implementations.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6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005B8724-CB42-2ED9-0F0D-9A087A9EA52A}"/>
              </a:ext>
            </a:extLst>
          </p:cNvPr>
          <p:cNvSpPr/>
          <p:nvPr/>
        </p:nvSpPr>
        <p:spPr>
          <a:xfrm>
            <a:off x="1982804" y="2329314"/>
            <a:ext cx="8335478" cy="3099334"/>
          </a:xfrm>
          <a:prstGeom prst="round1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D8EFD-5C0F-1BD0-D15D-CB6CE9F927E9}"/>
              </a:ext>
            </a:extLst>
          </p:cNvPr>
          <p:cNvSpPr txBox="1"/>
          <p:nvPr/>
        </p:nvSpPr>
        <p:spPr>
          <a:xfrm>
            <a:off x="2964582" y="3099335"/>
            <a:ext cx="7334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12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0" dirty="0">
              <a:solidFill>
                <a:srgbClr val="202020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3600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Cryptography Simulation with </a:t>
            </a:r>
            <a:r>
              <a:rPr lang="en-US" sz="3600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mbedTLS</a:t>
            </a:r>
            <a:r>
              <a:rPr lang="en-US" sz="3600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/OpenSSL Library Usage and User Interaction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 Rounded MT Bold" panose="020F0704030504030204" pitchFamily="34" charset="0"/>
              </a:rPr>
              <a:t>Problem statement:05</a:t>
            </a:r>
          </a:p>
        </p:txBody>
      </p:sp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61117" y="1264837"/>
            <a:ext cx="4791636" cy="4912126"/>
          </a:xfrm>
        </p:spPr>
        <p:txBody>
          <a:bodyPr>
            <a:normAutofit fontScale="92500"/>
          </a:bodyPr>
          <a:lstStyle/>
          <a:p>
            <a:r>
              <a:rPr lang="en-US" dirty="0"/>
              <a:t>To develop a cryptography simulation that demonstrates secure communication over UDP using OpenSSL/</a:t>
            </a:r>
            <a:r>
              <a:rPr lang="en-US" dirty="0" err="1"/>
              <a:t>MbedTLS</a:t>
            </a:r>
            <a:r>
              <a:rPr lang="en-US" dirty="0"/>
              <a:t> libraries which showcases the use of cryptographic protocols for encryption, confidentiality.</a:t>
            </a:r>
          </a:p>
          <a:p>
            <a:r>
              <a:rPr lang="en-US" b="1" dirty="0"/>
              <a:t>Unique Aspects</a:t>
            </a:r>
          </a:p>
          <a:p>
            <a:pPr lvl="1"/>
            <a:r>
              <a:rPr lang="en-US" dirty="0"/>
              <a:t>Security protocol implementations like SIGMA Protocol.</a:t>
            </a:r>
          </a:p>
          <a:p>
            <a:pPr lvl="1"/>
            <a:r>
              <a:rPr lang="en-US" dirty="0"/>
              <a:t>Multi-Role simulation</a:t>
            </a:r>
          </a:p>
          <a:p>
            <a:pPr lvl="1"/>
            <a:r>
              <a:rPr lang="en-US" dirty="0"/>
              <a:t>Password-protected keys</a:t>
            </a:r>
          </a:p>
          <a:p>
            <a:pPr lvl="1"/>
            <a:r>
              <a:rPr lang="en-US" dirty="0"/>
              <a:t>Interactive Simulation</a:t>
            </a:r>
          </a:p>
          <a:p>
            <a:pPr lvl="1"/>
            <a:r>
              <a:rPr lang="en-US" dirty="0"/>
              <a:t>Real-Time communication testing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56" y="2923723"/>
            <a:ext cx="3785936" cy="583800"/>
          </a:xfrm>
        </p:spPr>
        <p:txBody>
          <a:bodyPr/>
          <a:lstStyle/>
          <a:p>
            <a:r>
              <a:rPr lang="en-US" b="0" dirty="0">
                <a:latin typeface="Arial Rounded MT Bold" panose="020F0704030504030204" pitchFamily="34" charset="0"/>
              </a:rPr>
              <a:t>Unique Idea Brief (Solution)</a:t>
            </a:r>
          </a:p>
        </p:txBody>
      </p:sp>
    </p:spTree>
    <p:extLst>
      <p:ext uri="{BB962C8B-B14F-4D97-AF65-F5344CB8AC3E}">
        <p14:creationId xmlns:p14="http://schemas.microsoft.com/office/powerpoint/2010/main" val="372881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Process Flow: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F5A39-1957-2499-3AF3-02DB8941C8CD}"/>
              </a:ext>
            </a:extLst>
          </p:cNvPr>
          <p:cNvSpPr txBox="1"/>
          <p:nvPr/>
        </p:nvSpPr>
        <p:spPr>
          <a:xfrm>
            <a:off x="285550" y="1371622"/>
            <a:ext cx="1190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                                 Exercise #1 – Creating Digital </a:t>
            </a:r>
            <a:r>
              <a:rPr lang="en-IN" b="1" dirty="0"/>
              <a:t>Certificates   </a:t>
            </a:r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F9F65-9702-562B-0847-AC3536B48D85}"/>
              </a:ext>
            </a:extLst>
          </p:cNvPr>
          <p:cNvSpPr txBox="1"/>
          <p:nvPr/>
        </p:nvSpPr>
        <p:spPr>
          <a:xfrm>
            <a:off x="385011" y="1893985"/>
            <a:ext cx="1159844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</a:t>
            </a:r>
            <a:r>
              <a:rPr lang="en-IN" dirty="0"/>
              <a:t>Installation of OpenSSL Library and setting up the environment configuration.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>
              <a:buFont typeface="+mj-lt"/>
              <a:buAutoNum type="arabicPeriod"/>
            </a:pPr>
            <a:r>
              <a:rPr lang="en-US" sz="1600" b="1" u="sng" dirty="0"/>
              <a:t>Generate a Private Key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Generated an RSA private key with a size of 3072 bits.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u="sng" dirty="0"/>
              <a:t>Create a Certificate Signing Request (CSR)</a:t>
            </a:r>
            <a:r>
              <a:rPr lang="en-US" sz="1600" u="sng" dirty="0"/>
              <a:t>: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Created a Certificate Signing Request using the generated private key and </a:t>
            </a:r>
          </a:p>
          <a:p>
            <a:pPr lvl="1"/>
            <a:r>
              <a:rPr lang="en-US" sz="1600" dirty="0"/>
              <a:t>specified the SHA-384 hashing algorithm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u="sng" dirty="0"/>
              <a:t>Generate the Self-Signed Certificate</a:t>
            </a:r>
            <a:r>
              <a:rPr lang="en-US" sz="1600" u="sng" dirty="0"/>
              <a:t>:</a:t>
            </a:r>
          </a:p>
          <a:p>
            <a:pPr lvl="1"/>
            <a:r>
              <a:rPr lang="en-US" sz="1600" dirty="0"/>
              <a:t>Created the self-signed root certificate using the CSR and private key.</a:t>
            </a:r>
          </a:p>
          <a:p>
            <a:pPr lvl="1"/>
            <a:r>
              <a:rPr lang="en-US" sz="1600" dirty="0"/>
              <a:t>Set the serial number to 01 during the certificate creation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8647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9AF22D-5025-B09C-A017-E62C59E5F766}"/>
              </a:ext>
            </a:extLst>
          </p:cNvPr>
          <p:cNvSpPr txBox="1"/>
          <p:nvPr/>
        </p:nvSpPr>
        <p:spPr>
          <a:xfrm>
            <a:off x="596766" y="462013"/>
            <a:ext cx="92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 Rounded MT Bold" panose="020F0704030504030204" pitchFamily="34" charset="0"/>
              </a:rPr>
              <a:t>Commands used for Task 01: creating digital certificates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F4E31-0286-79A6-0D63-5658B3255DEB}"/>
              </a:ext>
            </a:extLst>
          </p:cNvPr>
          <p:cNvSpPr txBox="1"/>
          <p:nvPr/>
        </p:nvSpPr>
        <p:spPr>
          <a:xfrm>
            <a:off x="596766" y="1520792"/>
            <a:ext cx="1127118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1600" dirty="0">
                <a:solidFill>
                  <a:srgbClr val="002060"/>
                </a:solidFill>
              </a:rPr>
              <a:t>Generate a 3072-bit RSA private key</a:t>
            </a:r>
            <a:r>
              <a:rPr lang="en-IN" sz="1600" dirty="0">
                <a:solidFill>
                  <a:srgbClr val="FF0000"/>
                </a:solidFill>
              </a:rPr>
              <a:t>.</a:t>
            </a:r>
          </a:p>
          <a:p>
            <a:endParaRPr lang="en-I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Command</a:t>
            </a:r>
            <a:r>
              <a:rPr lang="en-IN" sz="1600" dirty="0"/>
              <a:t> :</a:t>
            </a:r>
            <a:r>
              <a:rPr lang="en-IN" sz="1600" dirty="0" err="1"/>
              <a:t>openssl</a:t>
            </a:r>
            <a:r>
              <a:rPr lang="en-IN" sz="1600" dirty="0"/>
              <a:t> </a:t>
            </a:r>
            <a:r>
              <a:rPr lang="en-IN" sz="1600" dirty="0" err="1"/>
              <a:t>genpkey</a:t>
            </a:r>
            <a:r>
              <a:rPr lang="en-IN" sz="1600" dirty="0"/>
              <a:t> -algorithm RSA -out </a:t>
            </a:r>
            <a:r>
              <a:rPr lang="en-IN" sz="1600" dirty="0" err="1"/>
              <a:t>rootCA.key</a:t>
            </a:r>
            <a:r>
              <a:rPr lang="en-IN" sz="1600" dirty="0"/>
              <a:t> -</a:t>
            </a:r>
            <a:r>
              <a:rPr lang="en-IN" sz="1600" dirty="0" err="1"/>
              <a:t>pkeyopt</a:t>
            </a:r>
            <a:r>
              <a:rPr lang="en-IN" sz="1600" dirty="0"/>
              <a:t> rsa_keygen_bits:3072</a:t>
            </a:r>
          </a:p>
          <a:p>
            <a:endParaRPr lang="en-IN" sz="1600" dirty="0"/>
          </a:p>
          <a:p>
            <a:r>
              <a:rPr lang="en-IN" sz="1600" dirty="0"/>
              <a:t>2) </a:t>
            </a:r>
            <a:r>
              <a:rPr lang="en-IN" sz="1600" dirty="0">
                <a:solidFill>
                  <a:srgbClr val="002060"/>
                </a:solidFill>
              </a:rPr>
              <a:t>Create a Configuration File.</a:t>
            </a:r>
          </a:p>
          <a:p>
            <a:endParaRPr lang="en-IN" sz="1600" dirty="0">
              <a:solidFill>
                <a:srgbClr val="002060"/>
              </a:solidFill>
            </a:endParaRPr>
          </a:p>
          <a:p>
            <a:r>
              <a:rPr lang="en-IN" sz="1600" dirty="0">
                <a:solidFill>
                  <a:srgbClr val="002060"/>
                </a:solidFill>
              </a:rPr>
              <a:t>3)</a:t>
            </a:r>
            <a:r>
              <a:rPr lang="en-IN" sz="1600" dirty="0"/>
              <a:t> Generate the Self-Signed Certificate:</a:t>
            </a:r>
            <a:endParaRPr lang="en-IN" sz="1600" dirty="0">
              <a:solidFill>
                <a:srgbClr val="002060"/>
              </a:solidFill>
            </a:endParaRP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Use the configuration file to create a self-signed root certificate with SHA-384 and a serial number of 01.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Command</a:t>
            </a:r>
            <a:r>
              <a:rPr lang="en-US" sz="1600" dirty="0"/>
              <a:t> : </a:t>
            </a:r>
            <a:r>
              <a:rPr lang="en-US" sz="1600" dirty="0" err="1"/>
              <a:t>openssl</a:t>
            </a:r>
            <a:r>
              <a:rPr lang="en-US" sz="1600" dirty="0"/>
              <a:t> req -x509 -new -nodes -key </a:t>
            </a:r>
            <a:r>
              <a:rPr lang="en-US" sz="1600" dirty="0" err="1"/>
              <a:t>rootCA.key</a:t>
            </a:r>
            <a:r>
              <a:rPr lang="en-US" sz="1600" dirty="0"/>
              <a:t> -sha384 -days 3650 -out rootCA.crt -config </a:t>
            </a:r>
            <a:r>
              <a:rPr lang="en-US" sz="1600" dirty="0" err="1"/>
              <a:t>openssl.cnf</a:t>
            </a:r>
            <a:r>
              <a:rPr lang="en-US" sz="1600" dirty="0"/>
              <a:t> -</a:t>
            </a:r>
            <a:r>
              <a:rPr lang="en-US" sz="1600" dirty="0" err="1"/>
              <a:t>set_serial</a:t>
            </a:r>
            <a:r>
              <a:rPr lang="en-US" sz="1600" dirty="0"/>
              <a:t> 01.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r>
              <a:rPr lang="en-US" sz="1600" dirty="0"/>
              <a:t>4)</a:t>
            </a:r>
            <a:r>
              <a:rPr lang="en-IN" sz="1600" dirty="0"/>
              <a:t> Verify the Certificate.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Command</a:t>
            </a:r>
            <a:r>
              <a:rPr lang="en-IN" sz="1600" dirty="0"/>
              <a:t>: </a:t>
            </a:r>
            <a:r>
              <a:rPr lang="en-IN" sz="1600" dirty="0" err="1"/>
              <a:t>openssl</a:t>
            </a:r>
            <a:r>
              <a:rPr lang="en-IN" sz="1600" dirty="0"/>
              <a:t> x509 -in rootCA.crt -text –</a:t>
            </a:r>
            <a:r>
              <a:rPr lang="en-IN" sz="1600" dirty="0" err="1"/>
              <a:t>noout</a:t>
            </a:r>
            <a:r>
              <a:rPr lang="en-IN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r>
              <a:rPr lang="en-IN" sz="1600" dirty="0"/>
              <a:t>(Same has been done for </a:t>
            </a:r>
            <a:r>
              <a:rPr lang="en-US" sz="1600" dirty="0"/>
              <a:t>Generating RSA keypair of size 3072 with SHA384 for “Alice” and sign with root CA and set serial number 02 </a:t>
            </a:r>
          </a:p>
          <a:p>
            <a:r>
              <a:rPr lang="en-US" sz="1600" dirty="0"/>
              <a:t>Generate RSA keypair of size 3072 with SHA384 for “Bob” and sign with root CA and set serial number 03)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IN" sz="1600" dirty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9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0877-2D00-E312-2DD0-1EA06C9B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</p:spPr>
        <p:txBody>
          <a:bodyPr anchor="ctr">
            <a:normAutofit/>
          </a:bodyPr>
          <a:lstStyle/>
          <a:p>
            <a:r>
              <a:rPr lang="en-IN" dirty="0"/>
              <a:t>Images of Digital Certificates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1D6B2FEE-231F-3E82-CDD3-DD93AF4A4E9C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140933" y="3173927"/>
            <a:ext cx="5356794" cy="2651612"/>
          </a:xfr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C0B39C-FA8A-26AC-A25A-A031E7B7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50" y="1588581"/>
            <a:ext cx="5738357" cy="76968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43E2828-6171-DF82-4814-1DEAC82E7670}"/>
              </a:ext>
            </a:extLst>
          </p:cNvPr>
          <p:cNvSpPr txBox="1">
            <a:spLocks/>
          </p:cNvSpPr>
          <p:nvPr/>
        </p:nvSpPr>
        <p:spPr>
          <a:xfrm>
            <a:off x="1071450" y="2562343"/>
            <a:ext cx="4573288" cy="58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en-IN" dirty="0"/>
              <a:t>Image of rootCA.crt</a:t>
            </a:r>
          </a:p>
        </p:txBody>
      </p:sp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DEBC7DBB-7D7E-3360-86E5-B12CE7CB0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664652" y="3168889"/>
            <a:ext cx="5232740" cy="10470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0D5E41-4EDF-BBAE-61A6-7E496D07F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6737230" y="4408887"/>
            <a:ext cx="5087584" cy="6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4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781-9227-979E-3218-9BAEB6D2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Architecture Diagram for </a:t>
            </a:r>
            <a:r>
              <a:rPr lang="en-IN" sz="2400" b="1" dirty="0">
                <a:latin typeface="Arial Rounded MT Bold" panose="020F0704030504030204" pitchFamily="34" charset="0"/>
              </a:rPr>
              <a:t>Exercise #1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3A2D1D2-EC96-339B-60A0-11AAA75B4452}"/>
              </a:ext>
            </a:extLst>
          </p:cNvPr>
          <p:cNvSpPr/>
          <p:nvPr/>
        </p:nvSpPr>
        <p:spPr>
          <a:xfrm>
            <a:off x="5767742" y="1927483"/>
            <a:ext cx="134754" cy="3176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B3186D8-CA3A-D1BB-7867-AFFC815C1A83}"/>
              </a:ext>
            </a:extLst>
          </p:cNvPr>
          <p:cNvSpPr/>
          <p:nvPr/>
        </p:nvSpPr>
        <p:spPr>
          <a:xfrm>
            <a:off x="5793204" y="3696327"/>
            <a:ext cx="134754" cy="3176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E095322-24A2-0F93-8E5C-470DEB547F40}"/>
              </a:ext>
            </a:extLst>
          </p:cNvPr>
          <p:cNvSpPr/>
          <p:nvPr/>
        </p:nvSpPr>
        <p:spPr>
          <a:xfrm>
            <a:off x="5772385" y="2460357"/>
            <a:ext cx="134754" cy="3176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CFE5D69-3415-7550-AD8C-B93389EE4148}"/>
              </a:ext>
            </a:extLst>
          </p:cNvPr>
          <p:cNvSpPr/>
          <p:nvPr/>
        </p:nvSpPr>
        <p:spPr>
          <a:xfrm>
            <a:off x="5793204" y="3173156"/>
            <a:ext cx="134754" cy="3176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6CA661-BDE4-A4DB-DF27-F76E375263C7}"/>
              </a:ext>
            </a:extLst>
          </p:cNvPr>
          <p:cNvSpPr/>
          <p:nvPr/>
        </p:nvSpPr>
        <p:spPr>
          <a:xfrm>
            <a:off x="5441645" y="1279445"/>
            <a:ext cx="772342" cy="5838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2D3F1B-FA59-420F-04E7-3849C9DD6204}"/>
              </a:ext>
            </a:extLst>
          </p:cNvPr>
          <p:cNvSpPr txBox="1"/>
          <p:nvPr/>
        </p:nvSpPr>
        <p:spPr>
          <a:xfrm>
            <a:off x="5534075" y="1384874"/>
            <a:ext cx="75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Star</a:t>
            </a:r>
            <a:r>
              <a:rPr lang="en-IN" dirty="0"/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B58B9B-4FF9-F0C9-AEF0-454E4120FAE7}"/>
              </a:ext>
            </a:extLst>
          </p:cNvPr>
          <p:cNvSpPr txBox="1"/>
          <p:nvPr/>
        </p:nvSpPr>
        <p:spPr>
          <a:xfrm>
            <a:off x="5206986" y="3433637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[Create CSR]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737EDF-9EDB-097A-09D1-76FF5BD445D8}"/>
              </a:ext>
            </a:extLst>
          </p:cNvPr>
          <p:cNvSpPr/>
          <p:nvPr/>
        </p:nvSpPr>
        <p:spPr>
          <a:xfrm>
            <a:off x="4842282" y="2842314"/>
            <a:ext cx="2233061" cy="3176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7D9CA3-2159-9017-8B1B-100716A51389}"/>
              </a:ext>
            </a:extLst>
          </p:cNvPr>
          <p:cNvSpPr txBox="1"/>
          <p:nvPr/>
        </p:nvSpPr>
        <p:spPr>
          <a:xfrm>
            <a:off x="4930054" y="2789706"/>
            <a:ext cx="181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err="1"/>
              <a:t>rootCA.key</a:t>
            </a:r>
            <a:endParaRPr lang="en-IN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1EC465-6F2C-E3ED-5A1D-5FCCCF2E4823}"/>
              </a:ext>
            </a:extLst>
          </p:cNvPr>
          <p:cNvSpPr txBox="1"/>
          <p:nvPr/>
        </p:nvSpPr>
        <p:spPr>
          <a:xfrm>
            <a:off x="4933827" y="2223588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[Generate private key]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BEC639-713C-C272-B42C-8D6989FEA70E}"/>
              </a:ext>
            </a:extLst>
          </p:cNvPr>
          <p:cNvSpPr/>
          <p:nvPr/>
        </p:nvSpPr>
        <p:spPr>
          <a:xfrm>
            <a:off x="4859179" y="4091626"/>
            <a:ext cx="2233061" cy="3176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041E2D-A02B-DDDF-EE2E-1D86364F7477}"/>
              </a:ext>
            </a:extLst>
          </p:cNvPr>
          <p:cNvSpPr txBox="1"/>
          <p:nvPr/>
        </p:nvSpPr>
        <p:spPr>
          <a:xfrm>
            <a:off x="4946181" y="409162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err="1"/>
              <a:t>rootCA.csr</a:t>
            </a:r>
            <a:endParaRPr lang="en-IN" sz="1600" dirty="0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5E38E985-7320-4608-BB5A-D78A976D06BF}"/>
              </a:ext>
            </a:extLst>
          </p:cNvPr>
          <p:cNvSpPr/>
          <p:nvPr/>
        </p:nvSpPr>
        <p:spPr>
          <a:xfrm>
            <a:off x="5795525" y="4503097"/>
            <a:ext cx="134754" cy="3176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0B1149-3A8C-C1FA-3D6D-5796C2467C9A}"/>
              </a:ext>
            </a:extLst>
          </p:cNvPr>
          <p:cNvSpPr txBox="1"/>
          <p:nvPr/>
        </p:nvSpPr>
        <p:spPr>
          <a:xfrm>
            <a:off x="4570387" y="4802861"/>
            <a:ext cx="342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[Generate Self-Signed Certificate]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C854440-1D5F-7FDF-642E-5C21ED88A341}"/>
              </a:ext>
            </a:extLst>
          </p:cNvPr>
          <p:cNvSpPr/>
          <p:nvPr/>
        </p:nvSpPr>
        <p:spPr>
          <a:xfrm>
            <a:off x="4863720" y="5479104"/>
            <a:ext cx="2233061" cy="3176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EB32CCE2-E7AE-3797-583C-75F55BB921FA}"/>
              </a:ext>
            </a:extLst>
          </p:cNvPr>
          <p:cNvSpPr/>
          <p:nvPr/>
        </p:nvSpPr>
        <p:spPr>
          <a:xfrm>
            <a:off x="5774706" y="5091720"/>
            <a:ext cx="134754" cy="3176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A2C597-67B2-65CB-AAFD-F9146798110B}"/>
              </a:ext>
            </a:extLst>
          </p:cNvPr>
          <p:cNvSpPr txBox="1"/>
          <p:nvPr/>
        </p:nvSpPr>
        <p:spPr>
          <a:xfrm>
            <a:off x="5178775" y="5445581"/>
            <a:ext cx="1376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rootCA.crt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5640535E-3D12-230A-6F29-8F9E144A5157}"/>
              </a:ext>
            </a:extLst>
          </p:cNvPr>
          <p:cNvSpPr/>
          <p:nvPr/>
        </p:nvSpPr>
        <p:spPr>
          <a:xfrm>
            <a:off x="5795525" y="5831801"/>
            <a:ext cx="134754" cy="3176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89DC24-A30B-2367-064F-7AE6535E39C1}"/>
              </a:ext>
            </a:extLst>
          </p:cNvPr>
          <p:cNvSpPr/>
          <p:nvPr/>
        </p:nvSpPr>
        <p:spPr>
          <a:xfrm>
            <a:off x="5506701" y="6187052"/>
            <a:ext cx="772342" cy="5838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700F11-543B-5FA3-E51C-2980031B4B4F}"/>
              </a:ext>
            </a:extLst>
          </p:cNvPr>
          <p:cNvSpPr txBox="1"/>
          <p:nvPr/>
        </p:nvSpPr>
        <p:spPr>
          <a:xfrm>
            <a:off x="5583428" y="6299353"/>
            <a:ext cx="750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59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884D-B356-2587-77DB-86E32E16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Process flow: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DBB76-DC60-AE91-BE26-975A018FA19F}"/>
              </a:ext>
            </a:extLst>
          </p:cNvPr>
          <p:cNvSpPr txBox="1"/>
          <p:nvPr/>
        </p:nvSpPr>
        <p:spPr>
          <a:xfrm>
            <a:off x="2924782" y="1434164"/>
            <a:ext cx="6333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/>
              <a:t>Exercise #2 - Securing a custom protocol</a:t>
            </a:r>
            <a:endParaRPr lang="en-IN" sz="20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A76A7-C268-C1A1-B787-DF62E71371D6}"/>
              </a:ext>
            </a:extLst>
          </p:cNvPr>
          <p:cNvSpPr txBox="1"/>
          <p:nvPr/>
        </p:nvSpPr>
        <p:spPr>
          <a:xfrm>
            <a:off x="2023484" y="1834274"/>
            <a:ext cx="813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 1: Implement crypto wrapper and make the crypto unit test pass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6332A-136E-4A72-4312-7C2F44032B35}"/>
              </a:ext>
            </a:extLst>
          </p:cNvPr>
          <p:cNvSpPr txBox="1"/>
          <p:nvPr/>
        </p:nvSpPr>
        <p:spPr>
          <a:xfrm>
            <a:off x="712798" y="2590042"/>
            <a:ext cx="8136292" cy="2111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have chosen OpenSSL crypto library for the crypto wrapper.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Configured the environment to OpenSSL library.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Filled the missing functionalities in the crypto wrapper </a:t>
            </a:r>
            <a:r>
              <a:rPr lang="en-US" dirty="0" err="1"/>
              <a:t>openssl</a:t>
            </a:r>
            <a:r>
              <a:rPr lang="en-US" dirty="0"/>
              <a:t> crypto wrapper using the OpenSSL APIs.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Passed all the test cases in the </a:t>
            </a:r>
            <a:r>
              <a:rPr lang="en-US" dirty="0" err="1"/>
              <a:t>crypto_test</a:t>
            </a:r>
            <a:r>
              <a:rPr lang="en-US" dirty="0"/>
              <a:t> project 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F58241-18AB-D7CD-826A-B2F86D1E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2" y="4814894"/>
            <a:ext cx="6342641" cy="15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5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8BE0-6C1E-A433-743A-AA3AE45D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Architecture Diagram for </a:t>
            </a:r>
            <a:r>
              <a:rPr lang="en-IN" sz="2400" b="1" dirty="0">
                <a:latin typeface="Arial Rounded MT Bold" panose="020F0704030504030204" pitchFamily="34" charset="0"/>
              </a:rPr>
              <a:t>Exercise #2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6E12B-7242-5862-6EE5-A5B94FE46A10}"/>
              </a:ext>
            </a:extLst>
          </p:cNvPr>
          <p:cNvSpPr txBox="1"/>
          <p:nvPr/>
        </p:nvSpPr>
        <p:spPr>
          <a:xfrm>
            <a:off x="346509" y="1347537"/>
            <a:ext cx="1054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– part 1: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08CCF-2546-0F16-5BCF-3B7D7310A604}"/>
              </a:ext>
            </a:extLst>
          </p:cNvPr>
          <p:cNvSpPr/>
          <p:nvPr/>
        </p:nvSpPr>
        <p:spPr>
          <a:xfrm>
            <a:off x="333498" y="3688807"/>
            <a:ext cx="1702734" cy="6737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D900A-A124-1099-C43E-DB11AE54F8DC}"/>
              </a:ext>
            </a:extLst>
          </p:cNvPr>
          <p:cNvSpPr/>
          <p:nvPr/>
        </p:nvSpPr>
        <p:spPr>
          <a:xfrm>
            <a:off x="2626137" y="3688806"/>
            <a:ext cx="2245007" cy="673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E2E1F-2EA6-1FB1-E697-B5D7CD7B9D14}"/>
              </a:ext>
            </a:extLst>
          </p:cNvPr>
          <p:cNvSpPr txBox="1"/>
          <p:nvPr/>
        </p:nvSpPr>
        <p:spPr>
          <a:xfrm>
            <a:off x="566654" y="3856412"/>
            <a:ext cx="143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Main.cpp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3FF42-E8C1-4FA4-8ECC-73F05F27309C}"/>
              </a:ext>
            </a:extLst>
          </p:cNvPr>
          <p:cNvSpPr txBox="1"/>
          <p:nvPr/>
        </p:nvSpPr>
        <p:spPr>
          <a:xfrm>
            <a:off x="2766865" y="3856412"/>
            <a:ext cx="2245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crypto_wrapper.h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0DE804-555B-D788-9778-23AE8F5418CE}"/>
              </a:ext>
            </a:extLst>
          </p:cNvPr>
          <p:cNvSpPr/>
          <p:nvPr/>
        </p:nvSpPr>
        <p:spPr>
          <a:xfrm>
            <a:off x="5518307" y="3688804"/>
            <a:ext cx="3262963" cy="673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D3C65-905F-6443-C37D-87D5FFE5C578}"/>
              </a:ext>
            </a:extLst>
          </p:cNvPr>
          <p:cNvSpPr txBox="1"/>
          <p:nvPr/>
        </p:nvSpPr>
        <p:spPr>
          <a:xfrm>
            <a:off x="5659035" y="3856411"/>
            <a:ext cx="326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crypto_wrapper_openssl.cpp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614C2CE-8668-8622-8C0E-0DFF317CF379}"/>
              </a:ext>
            </a:extLst>
          </p:cNvPr>
          <p:cNvSpPr/>
          <p:nvPr/>
        </p:nvSpPr>
        <p:spPr>
          <a:xfrm>
            <a:off x="2219530" y="3955243"/>
            <a:ext cx="280566" cy="2068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1E2025B-540D-3CAF-F715-0A294EFCD3F3}"/>
              </a:ext>
            </a:extLst>
          </p:cNvPr>
          <p:cNvSpPr/>
          <p:nvPr/>
        </p:nvSpPr>
        <p:spPr>
          <a:xfrm>
            <a:off x="5079168" y="3922254"/>
            <a:ext cx="280566" cy="2068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51414-D612-7859-2807-476D49A06A32}"/>
              </a:ext>
            </a:extLst>
          </p:cNvPr>
          <p:cNvSpPr txBox="1"/>
          <p:nvPr/>
        </p:nvSpPr>
        <p:spPr>
          <a:xfrm>
            <a:off x="9246730" y="3109123"/>
            <a:ext cx="3205212" cy="1887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Symmetric encryption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HMAC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Digital signature (RSA)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Diffie Helman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Certificate checking</a:t>
            </a:r>
            <a:endParaRPr lang="en-IN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30E7B8E-D642-6FD5-F41D-963C53DA1389}"/>
              </a:ext>
            </a:extLst>
          </p:cNvPr>
          <p:cNvSpPr/>
          <p:nvPr/>
        </p:nvSpPr>
        <p:spPr>
          <a:xfrm>
            <a:off x="8811336" y="3079637"/>
            <a:ext cx="362055" cy="1958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097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and Muted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D9CFDCE-107C-4BA4-BAF5-1A16F67739C2}" vid="{98006FC8-790D-4EF4-A18C-2AD650A278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Japanese business presentation</Template>
  <TotalTime>2008</TotalTime>
  <Words>1196</Words>
  <Application>Microsoft Office PowerPoint</Application>
  <PresentationFormat>Widescreen</PresentationFormat>
  <Paragraphs>162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Meiryo</vt:lpstr>
      <vt:lpstr>Meiryo UI</vt:lpstr>
      <vt:lpstr>Arial</vt:lpstr>
      <vt:lpstr>Arial Black</vt:lpstr>
      <vt:lpstr>Arial Rounded MT Bold</vt:lpstr>
      <vt:lpstr>Calibri</vt:lpstr>
      <vt:lpstr>Wingdings</vt:lpstr>
      <vt:lpstr>Minimal and Muted_ALT</vt:lpstr>
      <vt:lpstr>Intel Unnati Industrial Training Program</vt:lpstr>
      <vt:lpstr>Problem statement:05</vt:lpstr>
      <vt:lpstr>Unique Idea Brief (Solution)</vt:lpstr>
      <vt:lpstr>Process Flow:</vt:lpstr>
      <vt:lpstr>PowerPoint Presentation</vt:lpstr>
      <vt:lpstr>Images of Digital Certificates</vt:lpstr>
      <vt:lpstr>Architecture Diagram for Exercise #1 </vt:lpstr>
      <vt:lpstr>Process flow:</vt:lpstr>
      <vt:lpstr>Architecture Diagram for Exercise #2</vt:lpstr>
      <vt:lpstr>Process flow:</vt:lpstr>
      <vt:lpstr>Architecture Diagram for Exercise #2</vt:lpstr>
      <vt:lpstr>Technologies used</vt:lpstr>
      <vt:lpstr>Team members and contribution:</vt:lpstr>
      <vt:lpstr>Team members and contribution: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Lalitha Lalitha</dc:creator>
  <cp:lastModifiedBy>BHAVYASJ</cp:lastModifiedBy>
  <cp:revision>9</cp:revision>
  <dcterms:created xsi:type="dcterms:W3CDTF">2024-07-10T12:56:53Z</dcterms:created>
  <dcterms:modified xsi:type="dcterms:W3CDTF">2024-07-13T06:52:39Z</dcterms:modified>
</cp:coreProperties>
</file>