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4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800320" cy="1145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3FA2ED59-F820-4896-AF0B-140E808E3D99}" type="datetime">
              <a:rPr lang="en-US" sz="1800" b="0" strike="noStrike" spc="-1">
                <a:solidFill>
                  <a:srgbClr val="B2B2B2"/>
                </a:solidFill>
                <a:latin typeface="Calibri" panose="020F0502020204030204"/>
              </a:rPr>
            </a:fld>
            <a:endParaRPr lang="en-IN" sz="1800" b="0" strike="noStrike" spc="-1">
              <a:latin typeface="Times New Roman" panose="02020603050405020304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3AE1FD1D-2FC4-41F7-9A9B-1141B43A2C71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7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8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9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0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PlaceHolder 1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2" name="PlaceHolder 12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63" name="PlaceHolder 13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30E97BC8-6361-4497-A09E-62510241BFC8}" type="datetime">
              <a:rPr lang="en-US" sz="1800" b="0" strike="noStrike" spc="-1">
                <a:solidFill>
                  <a:srgbClr val="B2B2B2"/>
                </a:solidFill>
                <a:latin typeface="Calibri" panose="020F0502020204030204"/>
              </a:rPr>
            </a:fld>
            <a:endParaRPr lang="en-IN" sz="1800" b="0" strike="noStrike" spc="-1">
              <a:latin typeface="Times New Roman" panose="02020603050405020304"/>
            </a:endParaRPr>
          </a:p>
        </p:txBody>
      </p:sp>
      <p:sp>
        <p:nvSpPr>
          <p:cNvPr id="64" name="PlaceHolder 14"/>
          <p:cNvSpPr>
            <a:spLocks noGrp="1"/>
          </p:cNvSpPr>
          <p:nvPr>
            <p:ph type="sldNum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5D55C611-D709-40C9-AD24-2355F55BBA8B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65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hyperlink" Target="https://github.com/bhavyasree2004/bhavyasree" TargetMode="Externa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743040" y="1104840"/>
            <a:ext cx="1742400" cy="1333080"/>
            <a:chOff x="743040" y="1104840"/>
            <a:chExt cx="1742400" cy="1333080"/>
          </a:xfrm>
        </p:grpSpPr>
        <p:sp>
          <p:nvSpPr>
            <p:cNvPr id="103" name="CustomShape 2"/>
            <p:cNvSpPr/>
            <p:nvPr/>
          </p:nvSpPr>
          <p:spPr>
            <a:xfrm>
              <a:off x="743040" y="1380960"/>
              <a:ext cx="1228320" cy="105696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04" name="CustomShape 3"/>
            <p:cNvSpPr/>
            <p:nvPr/>
          </p:nvSpPr>
          <p:spPr>
            <a:xfrm>
              <a:off x="1838160" y="1104840"/>
              <a:ext cx="647280" cy="56160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06" name="CustomShape 5"/>
          <p:cNvSpPr/>
          <p:nvPr/>
        </p:nvSpPr>
        <p:spPr>
          <a:xfrm>
            <a:off x="3800520" y="5229360"/>
            <a:ext cx="723600" cy="61884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07" name="TextShape 6"/>
          <p:cNvSpPr txBox="1"/>
          <p:nvPr/>
        </p:nvSpPr>
        <p:spPr>
          <a:xfrm>
            <a:off x="2362680" y="2664000"/>
            <a:ext cx="9301320" cy="2162520"/>
          </a:xfrm>
          <a:prstGeom prst="rect">
            <a:avLst/>
          </a:prstGeom>
          <a:noFill/>
          <a:ln>
            <a:noFill/>
          </a:ln>
        </p:spPr>
        <p:txBody>
          <a:bodyPr lIns="0" tIns="16560" rIns="0" bIns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1" strike="noStrike" spc="4" dirty="0">
                <a:solidFill>
                  <a:srgbClr val="000000"/>
                </a:solidFill>
                <a:latin typeface="Trebuchet MS" panose="020B0603020202020204"/>
              </a:rPr>
              <a:t> MUNAGAVALASA BHAVYA SREE</a:t>
            </a:r>
            <a:endParaRPr lang="en-US" sz="425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2697480" y="4076280"/>
            <a:ext cx="9216000" cy="81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4400" b="1" strike="noStrike" cap="all" spc="9">
                <a:solidFill>
                  <a:srgbClr val="2D936B"/>
                </a:solidFill>
                <a:latin typeface="Trebuchet MS" panose="020B0603020202020204"/>
              </a:rPr>
              <a:t>Final project</a:t>
            </a:r>
            <a:endParaRPr lang="en-IN" sz="4400" b="0" strike="noStrike" spc="-1">
              <a:latin typeface="Arial" panose="020B0604020202020204"/>
            </a:endParaRPr>
          </a:p>
        </p:txBody>
      </p:sp>
      <p:pic>
        <p:nvPicPr>
          <p:cNvPr id="109" name="object 9"/>
          <p:cNvPicPr/>
          <p:nvPr/>
        </p:nvPicPr>
        <p:blipFill>
          <a:blip r:embed="rId1"/>
          <a:stretch>
            <a:fillRect/>
          </a:stretch>
        </p:blipFill>
        <p:spPr>
          <a:xfrm>
            <a:off x="676440" y="6467400"/>
            <a:ext cx="2142720" cy="199800"/>
          </a:xfrm>
          <a:prstGeom prst="rect">
            <a:avLst/>
          </a:prstGeom>
          <a:ln>
            <a:noFill/>
          </a:ln>
        </p:spPr>
      </p:pic>
      <p:sp>
        <p:nvSpPr>
          <p:cNvPr id="110" name="TextShape 8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tIns="6840" rIns="0" bIns="0">
            <a:no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91AC8C82-B3AE-4327-9C53-98F1AA8FE4A4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99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00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01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02" name="CustomShape 4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2CECD0-B3A8-427B-8C8D-EEDCAF593B68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249410" y="353620"/>
            <a:ext cx="446400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trike="noStrike" spc="12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4800" b="1" strike="noStrike" spc="-15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US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800" b="1" strike="noStrike" spc="-32">
                <a:solidFill>
                  <a:srgbClr val="000000"/>
                </a:solidFill>
                <a:latin typeface="Trebuchet MS" panose="020B0603020202020204"/>
              </a:rPr>
              <a:t>LL</a:t>
            </a:r>
            <a:r>
              <a:rPr lang="en-US" sz="4800" b="1" strike="noStrike" spc="-7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4800" b="1" strike="noStrike" spc="2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4800" b="1" strike="noStrike" spc="4">
                <a:solidFill>
                  <a:srgbClr val="000000"/>
                </a:solidFill>
                <a:latin typeface="Trebuchet MS" panose="020B0603020202020204"/>
              </a:rPr>
              <a:t>G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131935" y="1462785"/>
            <a:ext cx="11145600" cy="4397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Architecture Overview: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Modular Design: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The keylogger code is structured into modular 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functions for better readability and maintenance.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Event Handling: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Utilizes the pynput library to capture and handle 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keyboard events.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Data Logging: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Implements functions to log captured data into text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and JSON files.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06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07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08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09" name="CustomShape 4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A1995E55-618B-4A38-A20A-CEECC2B7A946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235800" y="144000"/>
            <a:ext cx="516420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trike="noStrike" spc="12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4800" b="1" strike="noStrike" spc="-15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US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800" b="1" strike="noStrike" spc="-32">
                <a:solidFill>
                  <a:srgbClr val="000000"/>
                </a:solidFill>
                <a:latin typeface="Trebuchet MS" panose="020B0603020202020204"/>
              </a:rPr>
              <a:t>LL</a:t>
            </a:r>
            <a:r>
              <a:rPr lang="en-US" sz="4800" b="1" strike="noStrike" spc="-7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4800" b="1" strike="noStrike" spc="2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4800" b="1" strike="noStrike" spc="4">
                <a:solidFill>
                  <a:srgbClr val="000000"/>
                </a:solidFill>
                <a:latin typeface="Trebuchet MS" panose="020B0603020202020204"/>
              </a:rPr>
              <a:t>G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228600" y="966240"/>
            <a:ext cx="12133080" cy="56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Components:</a:t>
            </a:r>
            <a:endParaRPr lang="en-IN" sz="24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Key Press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 panose="020F0502020204030204"/>
              </a:rPr>
              <a:t>on_press(key)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Captures and logs the pressed keys.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	Details: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Appends key press events to a list and updates the JSON log file.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Key Release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 panose="020F0502020204030204"/>
              </a:rPr>
              <a:t>on_release(key)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Captures and logs the released keys.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Details: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Appends key release events to a list, updates the JSON log file</a:t>
            </a:r>
            <a:r>
              <a:rPr lang="en-IN" alt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IN" altLang="en-US" sz="2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alt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            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and accumulates keys for the text log.</a:t>
            </a:r>
            <a:endParaRPr lang="en-US" sz="2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Logging Functions:</a:t>
            </a:r>
            <a:endParaRPr lang="en-IN" sz="2400" b="0" strike="noStrike" spc="-1">
              <a:latin typeface="Arial" panose="020B0604020202020204"/>
            </a:endParaRPr>
          </a:p>
          <a:p>
            <a:pPr marL="635" indent="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IN" alt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      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Text Logging: </a:t>
            </a:r>
            <a:r>
              <a:rPr lang="en-US" sz="2400" b="0" i="1" strike="noStrike" spc="-1">
                <a:solidFill>
                  <a:srgbClr val="000000"/>
                </a:solidFill>
                <a:latin typeface="Calibri" panose="020F0502020204030204"/>
              </a:rPr>
              <a:t>generate_text_log(key)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Writes the recorded keys to key_log.txt.</a:t>
            </a:r>
            <a:endParaRPr lang="en-IN" sz="2400" b="0" strike="noStrike" spc="-1">
              <a:latin typeface="Arial" panose="020B0604020202020204"/>
            </a:endParaRPr>
          </a:p>
          <a:p>
            <a:pPr marL="635" indent="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IN" alt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      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JSON Logging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: </a:t>
            </a:r>
            <a:r>
              <a:rPr lang="en-US" sz="2400" b="0" i="1" strike="noStrike" spc="-1">
                <a:solidFill>
                  <a:srgbClr val="000000"/>
                </a:solidFill>
                <a:latin typeface="Calibri" panose="020F0502020204030204"/>
              </a:rPr>
              <a:t>generate_json_file(keys_used)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Dumps the list of key events to key_log.json.</a:t>
            </a: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13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14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15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16" name="CustomShape 4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08AAEBF7-5703-4B33-946A-51C78E22C563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739800" y="291240"/>
            <a:ext cx="530820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trike="noStrike" spc="12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4800" b="1" strike="noStrike" spc="-15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US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800" b="1" strike="noStrike" spc="-32">
                <a:solidFill>
                  <a:srgbClr val="000000"/>
                </a:solidFill>
                <a:latin typeface="Trebuchet MS" panose="020B0603020202020204"/>
              </a:rPr>
              <a:t>LL</a:t>
            </a:r>
            <a:r>
              <a:rPr lang="en-US" sz="4800" b="1" strike="noStrike" spc="-7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4800" b="1" strike="noStrike" spc="2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4800" b="1" strike="noStrike" spc="4">
                <a:solidFill>
                  <a:srgbClr val="000000"/>
                </a:solidFill>
                <a:latin typeface="Trebuchet MS" panose="020B0603020202020204"/>
              </a:rPr>
              <a:t>G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272880" y="1325520"/>
            <a:ext cx="11918880" cy="4090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Calibri" panose="020F0502020204030204"/>
              </a:rPr>
              <a:t>   GUI Integration: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latin typeface="Arial" panose="020B0604020202020204"/>
            </a:endParaRPr>
          </a:p>
          <a:p>
            <a:pPr marL="914400" lvl="1" indent="-45656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 panose="020F0502020204030204"/>
              </a:rPr>
              <a:t>Tkinter Framework: </a:t>
            </a: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Utilizes tkinter for creating a </a:t>
            </a:r>
            <a:endParaRPr lang="en-IN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457835" lvl="1" indent="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      graphical user interface.</a:t>
            </a:r>
            <a:endParaRPr lang="en-IN" sz="2800" b="0" strike="noStrike" spc="-1">
              <a:latin typeface="Arial" panose="020B0604020202020204"/>
            </a:endParaRPr>
          </a:p>
          <a:p>
            <a:pPr marL="914400" lvl="1" indent="-45656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 panose="020F0502020204030204"/>
              </a:rPr>
              <a:t>User Interaction:</a:t>
            </a:r>
            <a:endParaRPr lang="en-IN" sz="2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	Start Button: Initiates the keylogger.</a:t>
            </a:r>
            <a:endParaRPr lang="en-IN" sz="2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	Stop Button: Stops the keylogger.</a:t>
            </a:r>
            <a:endParaRPr lang="en-IN" sz="2800" b="0" strike="noStrike" spc="-1">
              <a:latin typeface="Arial" panose="020B0604020202020204"/>
            </a:endParaRPr>
          </a:p>
          <a:p>
            <a:pPr marL="914400" lvl="1" indent="-45656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 panose="020F0502020204030204"/>
              </a:rPr>
              <a:t>Status Updates: </a:t>
            </a: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Provides real-time feedback on the status </a:t>
            </a:r>
            <a:endParaRPr lang="en-IN" sz="2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	of the keylogger (running/stopped).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20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21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22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05174550-E360-480D-A4BB-567C64408C86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288000" y="204480"/>
            <a:ext cx="452772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trike="noStrike" spc="12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4800" b="1" strike="noStrike" spc="-15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US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800" b="1" strike="noStrike" spc="-32">
                <a:solidFill>
                  <a:srgbClr val="000000"/>
                </a:solidFill>
                <a:latin typeface="Trebuchet MS" panose="020B0603020202020204"/>
              </a:rPr>
              <a:t>LL</a:t>
            </a:r>
            <a:r>
              <a:rPr lang="en-US" sz="4800" b="1" strike="noStrike" spc="-7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4800" b="1" strike="noStrike" spc="2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4800" b="1" strike="noStrike" spc="4">
                <a:solidFill>
                  <a:srgbClr val="000000"/>
                </a:solidFill>
                <a:latin typeface="Trebuchet MS" panose="020B0603020202020204"/>
              </a:rPr>
              <a:t>G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225" name="CustomShape 6"/>
          <p:cNvSpPr/>
          <p:nvPr/>
        </p:nvSpPr>
        <p:spPr>
          <a:xfrm>
            <a:off x="766445" y="1106170"/>
            <a:ext cx="10739120" cy="57518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 panose="020F0502020204030204"/>
              </a:rPr>
              <a:t>Flow Diagram:</a:t>
            </a:r>
            <a:endParaRPr lang="en-IN" sz="32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Initialization:</a:t>
            </a:r>
            <a:r>
              <a:rPr lang="en-IN" alt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Set up the main GUI window.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41300" lvl="1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IN" alt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Initialize global variables for key logging.</a:t>
            </a: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Event Capture:</a:t>
            </a:r>
            <a:endParaRPr lang="en-IN" sz="2800" b="0" strike="noStrike" spc="-1"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Start capturing key events when the "Start" button is pressed.Log key press and release events.</a:t>
            </a: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Data Logging:</a:t>
            </a:r>
            <a:endParaRPr lang="en-IN" sz="2800" b="0" strike="noStrike" spc="-1"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Continuously update text and JSON log files with captured key events.</a:t>
            </a: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Stop Logging:</a:t>
            </a:r>
            <a:endParaRPr lang="en-IN" sz="2800" b="0" strike="noStrike" spc="-1"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Stop capturing key events when the "Stop" button is pressed.</a:t>
            </a:r>
            <a:endParaRPr lang="en-IN" sz="2800" b="0" strike="noStrike" spc="-1"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Update the GUI status to indicate the keylogger is stopped.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27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28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29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30" name="TextShape 4"/>
          <p:cNvSpPr txBox="1"/>
          <p:nvPr/>
        </p:nvSpPr>
        <p:spPr>
          <a:xfrm>
            <a:off x="486360" y="205560"/>
            <a:ext cx="3113640" cy="147600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US" sz="4800" b="1" strike="noStrike" spc="-4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4800" b="1" strike="noStrike" spc="-32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US" sz="4800" b="1" strike="noStrike" spc="-406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TS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00CC447-8E5B-4BC1-8944-63CAAD0A8077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pic>
        <p:nvPicPr>
          <p:cNvPr id="232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00" y="1058400"/>
            <a:ext cx="4488480" cy="2639520"/>
          </a:xfrm>
          <a:prstGeom prst="rect">
            <a:avLst/>
          </a:prstGeom>
          <a:ln>
            <a:noFill/>
          </a:ln>
        </p:spPr>
      </p:pic>
      <p:pic>
        <p:nvPicPr>
          <p:cNvPr id="233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176800" y="1045800"/>
            <a:ext cx="4633560" cy="2639520"/>
          </a:xfrm>
          <a:prstGeom prst="rect">
            <a:avLst/>
          </a:prstGeom>
          <a:ln>
            <a:noFill/>
          </a:ln>
        </p:spPr>
      </p:pic>
      <p:pic>
        <p:nvPicPr>
          <p:cNvPr id="234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1440000" y="4032000"/>
            <a:ext cx="7107120" cy="1070640"/>
          </a:xfrm>
          <a:prstGeom prst="rect">
            <a:avLst/>
          </a:prstGeom>
          <a:ln>
            <a:noFill/>
          </a:ln>
        </p:spPr>
      </p:pic>
      <p:sp>
        <p:nvSpPr>
          <p:cNvPr id="235" name="CustomShape 6"/>
          <p:cNvSpPr/>
          <p:nvPr/>
        </p:nvSpPr>
        <p:spPr>
          <a:xfrm>
            <a:off x="576000" y="5358560"/>
            <a:ext cx="8476615" cy="11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IN" altLang="en-US" sz="180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800" strike="noStrike" spc="-1">
                <a:solidFill>
                  <a:srgbClr val="000000"/>
                </a:solidFill>
                <a:latin typeface="Arial" panose="020B0604020202020204"/>
              </a:rPr>
              <a:t>Screenshots of the GUI: Display the user interface, including the start and stop </a:t>
            </a:r>
            <a:endParaRPr lang="en-US" sz="180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</a:pPr>
            <a:r>
              <a:rPr lang="en-IN" altLang="en-US" sz="1800" strike="noStrike" spc="-1">
                <a:solidFill>
                  <a:srgbClr val="000000"/>
                </a:solidFill>
                <a:latin typeface="Arial" panose="020B0604020202020204"/>
              </a:rPr>
              <a:t>   </a:t>
            </a:r>
            <a:r>
              <a:rPr lang="en-US" sz="1800" strike="noStrike" spc="-1">
                <a:solidFill>
                  <a:srgbClr val="000000"/>
                </a:solidFill>
                <a:latin typeface="Arial" panose="020B0604020202020204"/>
              </a:rPr>
              <a:t>buttons</a:t>
            </a:r>
            <a:r>
              <a:rPr lang="en-IN" altLang="en-US" sz="180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800" strike="noStrike" spc="-1">
                <a:solidFill>
                  <a:srgbClr val="000000"/>
                </a:solidFill>
                <a:latin typeface="Arial" panose="020B0604020202020204"/>
              </a:rPr>
              <a:t>and the status label.</a:t>
            </a:r>
            <a:endParaRPr lang="en-IN" sz="180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IN" altLang="en-US" sz="180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800" strike="noStrike" spc="-1">
                <a:solidFill>
                  <a:srgbClr val="000000"/>
                </a:solidFill>
                <a:latin typeface="Arial" panose="020B0604020202020204"/>
              </a:rPr>
              <a:t>Sample Logs: Show examples of the </a:t>
            </a:r>
            <a:r>
              <a:rPr lang="en-US" sz="1800" strike="noStrike" spc="-1">
                <a:solidFill>
                  <a:srgbClr val="000000"/>
                </a:solidFill>
                <a:latin typeface="Arial Unicode MS"/>
              </a:rPr>
              <a:t>key_log.txt</a:t>
            </a:r>
            <a:r>
              <a:rPr lang="en-US" sz="1800" strike="noStrike" spc="-1">
                <a:solidFill>
                  <a:srgbClr val="000000"/>
                </a:solidFill>
                <a:latin typeface="Calibri" panose="020F0502020204030204"/>
              </a:rPr>
              <a:t> and </a:t>
            </a:r>
            <a:r>
              <a:rPr lang="en-US" sz="1800" strike="noStrike" spc="-1">
                <a:solidFill>
                  <a:srgbClr val="000000"/>
                </a:solidFill>
                <a:latin typeface="Arial Unicode MS"/>
              </a:rPr>
              <a:t>key_log.json</a:t>
            </a:r>
            <a:r>
              <a:rPr lang="en-US" sz="1800" strike="noStrike" spc="-1">
                <a:solidFill>
                  <a:srgbClr val="000000"/>
                </a:solidFill>
                <a:latin typeface="Calibri" panose="020F0502020204030204"/>
              </a:rPr>
              <a:t> files to illustrate</a:t>
            </a:r>
            <a:endParaRPr lang="en-IN" sz="180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</a:pPr>
            <a:r>
              <a:rPr lang="en-IN" altLang="en-US" sz="1800" strike="noStrike" spc="-1">
                <a:solidFill>
                  <a:srgbClr val="000000"/>
                </a:solidFill>
                <a:latin typeface="Calibri" panose="020F0502020204030204"/>
              </a:rPr>
              <a:t>    </a:t>
            </a:r>
            <a:r>
              <a:rPr lang="en-US" sz="1800" strike="noStrike" spc="-1">
                <a:solidFill>
                  <a:srgbClr val="000000"/>
                </a:solidFill>
                <a:latin typeface="Calibri" panose="020F0502020204030204"/>
              </a:rPr>
              <a:t>how the keystrokes are recorded.</a:t>
            </a:r>
            <a:r>
              <a:rPr lang="en-US" sz="180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endParaRPr lang="en-IN" sz="180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37" name="CustomShape 2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38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39" name="TextShape 3"/>
          <p:cNvSpPr txBox="1"/>
          <p:nvPr/>
        </p:nvSpPr>
        <p:spPr>
          <a:xfrm>
            <a:off x="337940" y="364825"/>
            <a:ext cx="3367080" cy="147600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US" sz="4800" b="1" strike="noStrike" spc="-4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4800" b="1" strike="noStrike" spc="-32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US" sz="4800" b="1" strike="noStrike" spc="-406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TS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7003341D-8B71-46D1-94BC-2780E648D832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1740600" y="1228320"/>
            <a:ext cx="610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42" name="CustomShape 6"/>
          <p:cNvSpPr/>
          <p:nvPr/>
        </p:nvSpPr>
        <p:spPr>
          <a:xfrm>
            <a:off x="0" y="2185670"/>
            <a:ext cx="12192635" cy="7962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endParaRPr lang="en-IN" sz="1800" b="0" strike="noStrike" spc="-1" dirty="0">
              <a:latin typeface="Arial" panose="020B0604020202020204"/>
            </a:endParaRPr>
          </a:p>
          <a:p>
            <a:pPr marL="6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IN" alt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  </a:t>
            </a: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166640" y="888072"/>
            <a:ext cx="15904800" cy="5969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  <a:tabLst>
                <a:tab pos="0" algn="l"/>
              </a:tabLst>
            </a:pPr>
            <a:r>
              <a:rPr lang="en-IN" alt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1.</a:t>
            </a:r>
            <a:r>
              <a:rPr lang="en-IN" alt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Successfully implemented a keylogger that captures keystrokes </a:t>
            </a:r>
            <a:endParaRPr lang="en-IN" sz="28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  <a:tabLst>
                <a:tab pos="0" algn="l"/>
              </a:tabLst>
            </a:pPr>
            <a:r>
              <a:rPr lang="en-IN" alt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  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and records them into both text and JSON files.</a:t>
            </a:r>
            <a:endParaRPr lang="en-IN" sz="28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  <a:tabLst>
                <a:tab pos="0" algn="l"/>
              </a:tabLst>
            </a:pPr>
            <a:r>
              <a:rPr lang="en-IN" alt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2.</a:t>
            </a:r>
            <a:r>
              <a:rPr lang="en-IN" alt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Real-time keylogging with start and stop functionality </a:t>
            </a:r>
            <a:endParaRPr lang="en-IN" sz="2800" b="0" strike="noStrike" spc="-1">
              <a:latin typeface="Arial" panose="020B0604020202020204"/>
            </a:endParaRPr>
          </a:p>
          <a:p>
            <a:pPr marL="6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IN" alt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  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controlled via a simple GUI. </a:t>
            </a:r>
            <a:b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</a:br>
            <a:r>
              <a:rPr lang="en-IN" alt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3.</a:t>
            </a:r>
            <a:r>
              <a:rPr lang="en-IN" alt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The GUI provided a user-friendly way to control the keylogger, </a:t>
            </a:r>
            <a:endParaRPr lang="en-US" sz="2800" spc="-1" dirty="0">
              <a:solidFill>
                <a:srgbClr val="000000"/>
              </a:solidFill>
              <a:latin typeface="Calibri" panose="020F0502020204030204"/>
              <a:sym typeface="+mn-ea"/>
            </a:endParaRPr>
          </a:p>
          <a:p>
            <a:pPr marL="6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</a:t>
            </a:r>
            <a:r>
              <a:rPr lang="en-IN" alt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   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making it</a:t>
            </a:r>
            <a:r>
              <a:rPr lang="en-IN" alt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accessible and easy to use.</a:t>
            </a:r>
            <a:endParaRPr lang="en-IN" sz="2800" b="0" strike="noStrike" spc="-1" dirty="0">
              <a:latin typeface="Arial" panose="020B0604020202020204"/>
            </a:endParaRPr>
          </a:p>
          <a:p>
            <a:pPr marL="6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IN" alt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4.</a:t>
            </a:r>
            <a:r>
              <a:rPr lang="en-IN" alt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The keylogger project demonstrated the capability to effectively </a:t>
            </a:r>
            <a:endParaRPr lang="en-US" sz="2800" spc="-1" dirty="0">
              <a:solidFill>
                <a:srgbClr val="000000"/>
              </a:solidFill>
              <a:latin typeface="Calibri" panose="020F0502020204030204"/>
              <a:sym typeface="+mn-ea"/>
            </a:endParaRPr>
          </a:p>
          <a:p>
            <a:pPr marL="6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</a:t>
            </a:r>
            <a:r>
              <a:rPr lang="en-IN" alt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   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capture and log keystrokes in real-time.</a:t>
            </a:r>
            <a:endParaRPr lang="en-US" sz="2800" spc="-1" dirty="0">
              <a:solidFill>
                <a:srgbClr val="000000"/>
              </a:solidFill>
              <a:latin typeface="Calibri" panose="020F0502020204030204"/>
              <a:sym typeface="+mn-ea"/>
            </a:endParaRPr>
          </a:p>
          <a:p>
            <a:pPr marL="6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5.</a:t>
            </a:r>
            <a:r>
              <a:rPr lang="en-IN" alt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Emphasized the ethical use of keyloggers and the importance of </a:t>
            </a:r>
            <a:endParaRPr lang="en-US" sz="2800" spc="-1" dirty="0">
              <a:solidFill>
                <a:srgbClr val="000000"/>
              </a:solidFill>
              <a:latin typeface="Calibri" panose="020F0502020204030204"/>
              <a:sym typeface="+mn-ea"/>
            </a:endParaRPr>
          </a:p>
          <a:p>
            <a:pPr marL="6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</a:t>
            </a:r>
            <a:r>
              <a:rPr lang="en-IN" alt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   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/>
                <a:sym typeface="+mn-ea"/>
              </a:rPr>
              <a:t>implementing security measures to protect against malicious use.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endParaRPr lang="en-US" sz="2800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6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IN" sz="2800" spc="-1" dirty="0" err="1">
                <a:latin typeface="Arial" panose="020B0604020202020204"/>
                <a:sym typeface="+mn-ea"/>
              </a:rPr>
              <a:t>Github</a:t>
            </a:r>
            <a:r>
              <a:rPr lang="en-IN" sz="2800" spc="-1" dirty="0">
                <a:latin typeface="Arial" panose="020B0604020202020204"/>
                <a:sym typeface="+mn-ea"/>
              </a:rPr>
              <a:t> Link: </a:t>
            </a:r>
            <a:r>
              <a:rPr lang="en-IN" sz="2800" spc="-1" dirty="0">
                <a:latin typeface="Arial" panose="020B0604020202020204"/>
                <a:sym typeface="+mn-ea"/>
                <a:hlinkClick r:id="rId2"/>
              </a:rPr>
              <a:t>https://github.com/bhavyasree2004/bhavyasree</a:t>
            </a:r>
            <a:endParaRPr lang="en-IN" sz="2800" b="0" strike="noStrike" spc="-1" dirty="0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12" name="CustomShape 2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13" name="CustomShape 3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14" name="CustomShape 4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15" name="CustomShape 5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16" name="CustomShape 6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17" name="CustomShape 7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18" name="CustomShape 8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19" name="CustomShape 9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20" name="CustomShape 10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21" name="CustomShape 11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22" name="CustomShape 1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23" name="CustomShape 1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24" name="CustomShape 1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25" name="TextShape 15"/>
          <p:cNvSpPr txBox="1"/>
          <p:nvPr/>
        </p:nvSpPr>
        <p:spPr>
          <a:xfrm>
            <a:off x="833040" y="2592000"/>
            <a:ext cx="9102960" cy="1311480"/>
          </a:xfrm>
          <a:prstGeom prst="rect">
            <a:avLst/>
          </a:prstGeom>
          <a:noFill/>
          <a:ln>
            <a:noFill/>
          </a:ln>
        </p:spPr>
        <p:txBody>
          <a:bodyPr lIns="0" tIns="16560" rIns="0" bIns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1" strike="noStrike" spc="4">
                <a:solidFill>
                  <a:srgbClr val="000000"/>
                </a:solidFill>
                <a:latin typeface="Trebuchet MS" panose="020B0603020202020204"/>
              </a:rPr>
              <a:t>KEY LOGGER AND SECURITY</a:t>
            </a:r>
            <a:endParaRPr lang="en-US" sz="42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grpSp>
        <p:nvGrpSpPr>
          <p:cNvPr id="126" name="Group 16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27" name="object 19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8" name="object 2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9" name="TextShape 17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tIns="6840" rIns="0" bIns="0">
            <a:no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5C42D8BC-B862-458C-ADA4-500C12E47FE5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828720" y="1181990"/>
            <a:ext cx="10362960" cy="550512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endParaRPr lang="en-IN" sz="1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Problem Statement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Project Overview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End Users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Solution and Value Proposition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The "Wow" Factor in Our Solution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Modelling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Results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</p:txBody>
      </p:sp>
      <p:grpSp>
        <p:nvGrpSpPr>
          <p:cNvPr id="131" name="Group 2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32" name="CustomShape 3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33" name="CustomShape 4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34" name="CustomShape 5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35" name="CustomShape 6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36" name="CustomShape 7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37" name="CustomShape 8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38" name="CustomShape 9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39" name="CustomShape 10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40" name="CustomShape 11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41" name="CustomShape 12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42" name="CustomShape 13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5"/>
              </a:lnSpc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43" name="CustomShape 14"/>
          <p:cNvSpPr/>
          <p:nvPr/>
        </p:nvSpPr>
        <p:spPr>
          <a:xfrm>
            <a:off x="7362720" y="447840"/>
            <a:ext cx="361440" cy="36144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44" name="CustomShape 15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45" name="object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0686960" y="6134040"/>
            <a:ext cx="247320" cy="247320"/>
          </a:xfrm>
          <a:prstGeom prst="rect">
            <a:avLst/>
          </a:prstGeom>
          <a:ln>
            <a:noFill/>
          </a:ln>
        </p:spPr>
      </p:pic>
      <p:grpSp>
        <p:nvGrpSpPr>
          <p:cNvPr id="146" name="Group 16"/>
          <p:cNvGrpSpPr/>
          <p:nvPr/>
        </p:nvGrpSpPr>
        <p:grpSpPr>
          <a:xfrm>
            <a:off x="-105" y="3799915"/>
            <a:ext cx="4123800" cy="3009600"/>
            <a:chOff x="47520" y="3819600"/>
            <a:chExt cx="4123800" cy="3009600"/>
          </a:xfrm>
        </p:grpSpPr>
        <p:pic>
          <p:nvPicPr>
            <p:cNvPr id="147" name="object 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8" name="object 2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9" name="TextShape 17"/>
          <p:cNvSpPr txBox="1"/>
          <p:nvPr/>
        </p:nvSpPr>
        <p:spPr>
          <a:xfrm>
            <a:off x="1728000" y="504000"/>
            <a:ext cx="3816000" cy="165600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trike="noStrike" spc="24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US" sz="4800" b="1" strike="noStrike" spc="-7">
                <a:solidFill>
                  <a:srgbClr val="000000"/>
                </a:solidFill>
                <a:latin typeface="Trebuchet MS" panose="020B0603020202020204"/>
              </a:rPr>
              <a:t>G</a:t>
            </a:r>
            <a:r>
              <a:rPr lang="en-US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DA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0" name="TextShape 18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tIns="6840" rIns="0" bIns="0">
            <a:no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001C2EF8-112D-4E3F-910F-122CA4A9B9C0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"/>
          <p:cNvGrpSpPr/>
          <p:nvPr/>
        </p:nvGrpSpPr>
        <p:grpSpPr>
          <a:xfrm>
            <a:off x="9262080" y="3294720"/>
            <a:ext cx="2761920" cy="3257280"/>
            <a:chOff x="9262080" y="3294720"/>
            <a:chExt cx="2761920" cy="3257280"/>
          </a:xfrm>
        </p:grpSpPr>
        <p:sp>
          <p:nvSpPr>
            <p:cNvPr id="152" name="CustomShape 2"/>
            <p:cNvSpPr/>
            <p:nvPr/>
          </p:nvSpPr>
          <p:spPr>
            <a:xfrm>
              <a:off x="10623960" y="5723640"/>
              <a:ext cx="456840" cy="45684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53" name="CustomShape 3"/>
            <p:cNvSpPr/>
            <p:nvPr/>
          </p:nvSpPr>
          <p:spPr>
            <a:xfrm>
              <a:off x="10623960" y="6257160"/>
              <a:ext cx="180720" cy="18072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pic>
          <p:nvPicPr>
            <p:cNvPr id="154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9262080" y="3294720"/>
              <a:ext cx="2761920" cy="3257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5" name="CustomShape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56" name="TextShape 5"/>
          <p:cNvSpPr txBox="1"/>
          <p:nvPr/>
        </p:nvSpPr>
        <p:spPr>
          <a:xfrm>
            <a:off x="360000" y="488520"/>
            <a:ext cx="8568000" cy="1311480"/>
          </a:xfrm>
          <a:prstGeom prst="rect">
            <a:avLst/>
          </a:prstGeom>
          <a:noFill/>
          <a:ln>
            <a:noFill/>
          </a:ln>
        </p:spPr>
        <p:txBody>
          <a:bodyPr lIns="0" tIns="16560" rIns="0" bIns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b="1" strike="noStrike" spc="-21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US" sz="4250" b="1" strike="noStrike" spc="12">
                <a:solidFill>
                  <a:srgbClr val="000000"/>
                </a:solidFill>
                <a:latin typeface="Trebuchet MS" panose="020B0603020202020204"/>
              </a:rPr>
              <a:t>ROB</a:t>
            </a:r>
            <a:r>
              <a:rPr lang="en-US" sz="4250" b="1" strike="noStrike" spc="52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US" sz="425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250" b="1" strike="noStrike" spc="18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IN" altLang="en-US" sz="4250" b="1" strike="noStrike" spc="18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4250" b="1" strike="noStrike" spc="-37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4250" b="1" strike="noStrike" spc="-37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US" sz="4250" b="1" strike="noStrike" spc="1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4250" b="1" strike="noStrike" spc="-12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250" b="1" strike="noStrike" spc="-21">
                <a:solidFill>
                  <a:srgbClr val="000000"/>
                </a:solidFill>
                <a:latin typeface="Trebuchet MS" panose="020B0603020202020204"/>
              </a:rPr>
              <a:t>ME</a:t>
            </a:r>
            <a:r>
              <a:rPr lang="en-US" sz="4250" b="1" strike="noStrike" spc="9">
                <a:solidFill>
                  <a:srgbClr val="000000"/>
                </a:solidFill>
                <a:latin typeface="Trebuchet MS" panose="020B0603020202020204"/>
              </a:rPr>
              <a:t>NT</a:t>
            </a:r>
            <a:endParaRPr lang="en-US" sz="42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7" name="TextShape 6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tIns="6840" rIns="0" bIns="0">
            <a:no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AA5D6508-1F4D-4D87-9E08-263A9823FF2B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288000" y="1453050"/>
            <a:ext cx="12414240" cy="3538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IN" alt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Problem: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Keyloggers are a significant threat to cyber security,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leading to unauthorized access to sensitive information,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identity theft, and financial fraud.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IN" alt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Affects individuals, businesses, and organizations by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compromising data privacy and security. 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"/>
          <p:cNvGrpSpPr/>
          <p:nvPr/>
        </p:nvGrpSpPr>
        <p:grpSpPr>
          <a:xfrm>
            <a:off x="9000000" y="3240000"/>
            <a:ext cx="3533400" cy="3809520"/>
            <a:chOff x="9000000" y="3240000"/>
            <a:chExt cx="3533400" cy="3809520"/>
          </a:xfrm>
        </p:grpSpPr>
        <p:sp>
          <p:nvSpPr>
            <p:cNvPr id="160" name="CustomShape 2"/>
            <p:cNvSpPr/>
            <p:nvPr/>
          </p:nvSpPr>
          <p:spPr>
            <a:xfrm>
              <a:off x="9695160" y="5954760"/>
              <a:ext cx="456840" cy="45684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61" name="CustomShape 3"/>
            <p:cNvSpPr/>
            <p:nvPr/>
          </p:nvSpPr>
          <p:spPr>
            <a:xfrm>
              <a:off x="9695160" y="6488280"/>
              <a:ext cx="180720" cy="18072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pic>
          <p:nvPicPr>
            <p:cNvPr id="162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9000000" y="3240000"/>
              <a:ext cx="3533400" cy="3809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3" name="CustomShape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64" name="TextShape 5"/>
          <p:cNvSpPr txBox="1"/>
          <p:nvPr/>
        </p:nvSpPr>
        <p:spPr>
          <a:xfrm>
            <a:off x="307800" y="455935"/>
            <a:ext cx="8044200" cy="1311480"/>
          </a:xfrm>
          <a:prstGeom prst="rect">
            <a:avLst/>
          </a:prstGeom>
          <a:noFill/>
          <a:ln>
            <a:noFill/>
          </a:ln>
        </p:spPr>
        <p:txBody>
          <a:bodyPr lIns="0" tIns="16560" rIns="0" bIns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235" algn="l"/>
              </a:tabLst>
            </a:pPr>
            <a:r>
              <a:rPr lang="en-IN" altLang="en-US" sz="4250" b="1" strike="noStrike" spc="4">
                <a:solidFill>
                  <a:srgbClr val="000000"/>
                </a:solidFill>
                <a:latin typeface="Trebuchet MS" panose="020B0603020202020204"/>
              </a:rPr>
              <a:t>PR</a:t>
            </a:r>
            <a:r>
              <a:rPr lang="en-US" sz="4250" b="1" strike="noStrike" spc="4">
                <a:solidFill>
                  <a:srgbClr val="000000"/>
                </a:solidFill>
                <a:latin typeface="Trebuchet MS" panose="020B0603020202020204"/>
              </a:rPr>
              <a:t>OJECT</a:t>
            </a:r>
            <a:r>
              <a:rPr lang="en-IN" altLang="en-US" sz="4250" b="1" strike="noStrike" spc="4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4250" b="1" strike="noStrike" spc="-21">
                <a:solidFill>
                  <a:srgbClr val="000000"/>
                </a:solidFill>
                <a:latin typeface="Trebuchet MS" panose="020B0603020202020204"/>
              </a:rPr>
              <a:t>OVERVIEW</a:t>
            </a:r>
            <a:endParaRPr lang="en-US" sz="42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65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720" cy="199800"/>
          </a:xfrm>
          <a:prstGeom prst="rect">
            <a:avLst/>
          </a:prstGeom>
          <a:ln>
            <a:noFill/>
          </a:ln>
        </p:spPr>
      </p:pic>
      <p:sp>
        <p:nvSpPr>
          <p:cNvPr id="166" name="TextShape 6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tIns="6840" rIns="0" bIns="0">
            <a:no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56175576-9AFD-4ED5-9461-FC1266A02D7F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216000" y="1537087"/>
            <a:ext cx="8865235" cy="39693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IN" alt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Objective: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Develop a comprehensive understanding of keyloggers,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their types, how they work, and effective security measures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to prevent keylogging attacks.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IN" alt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Scope: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Includes an analysis of hardware and software keyloggers,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legal and ethical implications, security measures, and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best practices. 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69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70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71" name="TextShape 4"/>
          <p:cNvSpPr txBox="1"/>
          <p:nvPr/>
        </p:nvSpPr>
        <p:spPr>
          <a:xfrm>
            <a:off x="432000" y="439080"/>
            <a:ext cx="7102080" cy="1161720"/>
          </a:xfrm>
          <a:prstGeom prst="rect">
            <a:avLst/>
          </a:prstGeom>
          <a:noFill/>
          <a:ln>
            <a:noFill/>
          </a:ln>
        </p:spPr>
        <p:txBody>
          <a:bodyPr lIns="0" tIns="16560" rIns="0" bIns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b="1" strike="noStrike" spc="24">
                <a:solidFill>
                  <a:srgbClr val="000000"/>
                </a:solidFill>
                <a:latin typeface="Trebuchet MS" panose="020B0603020202020204"/>
              </a:rPr>
              <a:t>W</a:t>
            </a:r>
            <a:r>
              <a:rPr lang="en-US" sz="3200" b="1" strike="noStrike" spc="-21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US" sz="3200" b="1" strike="noStrike" spc="18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200" b="1" strike="noStrike" spc="-23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 panose="020B0603020202020204"/>
              </a:rPr>
              <a:t>AR</a:t>
            </a:r>
            <a:r>
              <a:rPr lang="en-US" sz="3200" b="1" strike="noStrike" spc="12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3200" b="1" strike="noStrike" spc="-15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US" sz="3200" b="1" strike="noStrike" spc="12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20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3200" b="1" strike="noStrike" spc="2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3200" b="1" strike="noStrike" spc="12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US" sz="3200" b="1" strike="noStrike" spc="-4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US" sz="3200" b="1" strike="noStrike" spc="9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3200" b="1" strike="noStrike" spc="-26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3200" b="1" strike="noStrike" spc="-1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US" sz="3200" b="1" strike="noStrike" spc="4">
                <a:solidFill>
                  <a:srgbClr val="000000"/>
                </a:solidFill>
                <a:latin typeface="Trebuchet MS" panose="020B0603020202020204"/>
              </a:rPr>
              <a:t>S?</a:t>
            </a: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72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723960" y="6172200"/>
            <a:ext cx="2180880" cy="485280"/>
          </a:xfrm>
          <a:prstGeom prst="rect">
            <a:avLst/>
          </a:prstGeom>
          <a:ln>
            <a:noFill/>
          </a:ln>
        </p:spPr>
      </p:pic>
      <p:sp>
        <p:nvSpPr>
          <p:cNvPr id="173" name="TextShape 5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tIns="6840" rIns="0" bIns="0">
            <a:no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9180F16-B8C2-4BC6-95D5-EB2A01D60D6C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344520" y="1229188"/>
            <a:ext cx="11741400" cy="4399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IN" alt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Individuals: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Concerned about personal data security and privacy.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IN" alt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Businesses: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Need to protect corporate data and ensure 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compliance with security standards.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IN" alt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Organizations: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Require robust security measures to </a:t>
            </a:r>
            <a:endParaRPr lang="en-IN" sz="28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safeguard sensitive information.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IN" alt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Security Professionals: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Aim to understand and mitigate 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keylogging threats. 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96840" y="1546560"/>
            <a:ext cx="2695320" cy="32475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77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78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79" name="TextShape 4"/>
          <p:cNvSpPr txBox="1"/>
          <p:nvPr/>
        </p:nvSpPr>
        <p:spPr>
          <a:xfrm>
            <a:off x="1741435" y="497810"/>
            <a:ext cx="976284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trike="noStrike" spc="-41">
                <a:solidFill>
                  <a:srgbClr val="000000"/>
                </a:solidFill>
                <a:latin typeface="Trebuchet MS" panose="020B0603020202020204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 panose="020B0603020202020204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80" name="object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720" cy="199800"/>
          </a:xfrm>
          <a:prstGeom prst="rect">
            <a:avLst/>
          </a:prstGeom>
          <a:ln>
            <a:noFill/>
          </a:ln>
        </p:spPr>
      </p:pic>
      <p:sp>
        <p:nvSpPr>
          <p:cNvPr id="181" name="TextShape 5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tIns="6840" rIns="0" bIns="0">
            <a:no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960C2236-C392-441F-AE94-01ED2B932610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2172600" y="1656000"/>
            <a:ext cx="7832880" cy="478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spc="-1">
                <a:solidFill>
                  <a:srgbClr val="000000"/>
                </a:solidFill>
                <a:latin typeface="Calibri" panose="020F0502020204030204"/>
              </a:rPr>
              <a:t>To avoid keyloggers 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Use anti virus program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Use password manager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Use multi factor authentication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Use a firewall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Avoid suspicious links and downloads 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Change password periodically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Update your system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Use Virtual Keyboard to type passwords 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and sensitive information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280" y="1479960"/>
            <a:ext cx="2695320" cy="324756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85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86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87" name="object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720" cy="199800"/>
          </a:xfrm>
          <a:prstGeom prst="rect">
            <a:avLst/>
          </a:prstGeom>
          <a:ln>
            <a:noFill/>
          </a:ln>
        </p:spPr>
      </p:pic>
      <p:sp>
        <p:nvSpPr>
          <p:cNvPr id="188" name="TextShape 4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tIns="6840" rIns="0" bIns="0">
            <a:no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EF8AFE81-2979-4036-9E31-B6A7CB29E0BB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1909440" y="583072"/>
            <a:ext cx="8310245" cy="5692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IN" alt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Solution: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Implement a multi-layered security strategy that </a:t>
            </a:r>
            <a:endParaRPr lang="en-IN" sz="28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</a:pPr>
            <a:r>
              <a:rPr lang="en-IN" alt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I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ncludes anti-keylogging software, regular system </a:t>
            </a:r>
            <a:endParaRPr lang="en-IN" sz="28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scans,software updates,and user education.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IN" alt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Value Proposition:</a:t>
            </a:r>
            <a:endParaRPr lang="en-IN" sz="2800" b="0" strike="noStrike" spc="-1">
              <a:latin typeface="Arial" panose="020B0604020202020204"/>
            </a:endParaRPr>
          </a:p>
          <a:p>
            <a:pPr marL="698500" lvl="1" indent="-457200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ü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Enhanced Security: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Reduces the risk of data </a:t>
            </a:r>
            <a:endParaRPr lang="en-IN" sz="2800" b="0" strike="noStrike" spc="-1">
              <a:latin typeface="Arial" panose="020B0604020202020204"/>
            </a:endParaRPr>
          </a:p>
          <a:p>
            <a:pPr marL="241300" lvl="1"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  <a:tabLst>
                <a:tab pos="0" algn="l"/>
              </a:tabLst>
            </a:pPr>
            <a:r>
              <a:rPr lang="en-IN" alt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breaches and identity theft.</a:t>
            </a:r>
            <a:endParaRPr lang="en-IN" sz="2800" b="0" strike="noStrike" spc="-1">
              <a:latin typeface="Arial" panose="020B0604020202020204"/>
            </a:endParaRPr>
          </a:p>
          <a:p>
            <a:pPr marL="755650" lvl="1" indent="-514350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ü"/>
              <a:tabLst>
                <a:tab pos="0" algn="l"/>
              </a:tabLst>
            </a:pPr>
            <a:r>
              <a:rPr lang="en-IN" alt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User Awareness: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Educates users about keylogging </a:t>
            </a:r>
            <a:endParaRPr lang="en-IN" sz="2800" b="0" strike="noStrike" spc="-1">
              <a:latin typeface="Arial" panose="020B0604020202020204"/>
            </a:endParaRPr>
          </a:p>
          <a:p>
            <a:pPr marL="241300" lvl="1"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  <a:tabLst>
                <a:tab pos="0" algn="l"/>
              </a:tabLst>
            </a:pPr>
            <a:r>
              <a:rPr lang="en-IN" alt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threats and protection methods.</a:t>
            </a:r>
            <a:endParaRPr lang="en-IN" sz="2800" b="0" strike="noStrike" spc="-1">
              <a:latin typeface="Arial" panose="020B0604020202020204"/>
            </a:endParaRPr>
          </a:p>
          <a:p>
            <a:pPr marL="698500" lvl="1" indent="-457200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ü"/>
              <a:tabLst>
                <a:tab pos="0" algn="l"/>
              </a:tabLst>
            </a:pPr>
            <a:r>
              <a:rPr lang="en-IN" alt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Compliance: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Helps businesses and organizations </a:t>
            </a:r>
            <a:endParaRPr lang="en-IN" sz="2800" b="0" strike="noStrike" spc="-1">
              <a:latin typeface="Arial" panose="020B0604020202020204"/>
            </a:endParaRPr>
          </a:p>
          <a:p>
            <a:pPr marL="241300" lvl="1"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  <a:tabLst>
                <a:tab pos="0" algn="l"/>
              </a:tabLst>
            </a:pPr>
            <a:r>
              <a:rPr lang="en-IN" alt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comply with data protection regulations.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5"/>
              </a:lnSpc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92" name="CustomShape 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93" name="CustomShape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94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390480"/>
            <a:ext cx="2466720" cy="3419280"/>
          </a:xfrm>
          <a:prstGeom prst="rect">
            <a:avLst/>
          </a:prstGeom>
          <a:ln>
            <a:noFill/>
          </a:ln>
        </p:spPr>
      </p:pic>
      <p:sp>
        <p:nvSpPr>
          <p:cNvPr id="195" name="TextShape 5"/>
          <p:cNvSpPr txBox="1"/>
          <p:nvPr/>
        </p:nvSpPr>
        <p:spPr>
          <a:xfrm>
            <a:off x="1847880" y="499700"/>
            <a:ext cx="10032120" cy="1311480"/>
          </a:xfrm>
          <a:prstGeom prst="rect">
            <a:avLst/>
          </a:prstGeom>
          <a:noFill/>
          <a:ln>
            <a:noFill/>
          </a:ln>
        </p:spPr>
        <p:txBody>
          <a:bodyPr lIns="0" tIns="16560" rIns="0" bIns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1" strike="noStrike" spc="12">
                <a:solidFill>
                  <a:srgbClr val="000000"/>
                </a:solidFill>
                <a:latin typeface="Trebuchet MS" panose="020B0603020202020204"/>
              </a:rPr>
              <a:t>THE</a:t>
            </a:r>
            <a:r>
              <a:rPr lang="en-US" sz="4250" b="1" strike="noStrike" spc="18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 panose="020B0603020202020204"/>
              </a:rPr>
              <a:t>WOW</a:t>
            </a:r>
            <a:r>
              <a:rPr lang="en-US" sz="4250" b="1" strike="noStrike" spc="83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 panose="020B0603020202020204"/>
              </a:rPr>
              <a:t>IN</a:t>
            </a:r>
            <a:r>
              <a:rPr lang="en-US" sz="4250" b="1" strike="noStrike" spc="-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4250" b="1" strike="noStrike" spc="12">
                <a:solidFill>
                  <a:srgbClr val="000000"/>
                </a:solidFill>
                <a:latin typeface="Trebuchet MS" panose="020B0603020202020204"/>
              </a:rPr>
              <a:t>YOUR</a:t>
            </a:r>
            <a:r>
              <a:rPr lang="en-US" sz="4250" b="1" strike="noStrike" spc="-12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4250" b="1" strike="noStrike" spc="18">
                <a:solidFill>
                  <a:srgbClr val="000000"/>
                </a:solidFill>
                <a:latin typeface="Trebuchet MS" panose="020B0603020202020204"/>
              </a:rPr>
              <a:t>SOLUTION</a:t>
            </a:r>
            <a:endParaRPr lang="en-US" sz="42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74A06D1C-9179-42E5-9D81-B24CAFE5D31E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2120995" y="1355883"/>
            <a:ext cx="8144510" cy="4399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Innovative Approach: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Combining technical </a:t>
            </a:r>
            <a:endParaRPr lang="en-IN" sz="28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</a:pPr>
            <a:r>
              <a:rPr lang="en-IN" alt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measures with user education for comprehensive </a:t>
            </a:r>
            <a:endParaRPr lang="en-IN" sz="28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</a:pPr>
            <a:r>
              <a:rPr lang="en-IN" alt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protection.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Demonstration: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Real-time demonstration of a simple </a:t>
            </a:r>
            <a:endParaRPr lang="en-IN" sz="28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  <a:tabLst>
                <a:tab pos="0" algn="l"/>
              </a:tabLst>
            </a:pPr>
            <a:r>
              <a:rPr lang="en-IN" alt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keylogger to illustrate the threat and the effectiveness </a:t>
            </a:r>
            <a:endParaRPr lang="en-IN" sz="28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  <a:tabLst>
                <a:tab pos="0" algn="l"/>
              </a:tabLst>
            </a:pPr>
            <a:r>
              <a:rPr lang="en-IN" alt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of security measures.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Significant reduction in the likelihood of </a:t>
            </a:r>
            <a:endParaRPr lang="en-IN" sz="28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None/>
              <a:tabLst>
                <a:tab pos="0" algn="l"/>
              </a:tabLst>
            </a:pPr>
            <a:r>
              <a:rPr lang="en-IN" alt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keylogging attacks through proactive measures. 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4771</Words>
  <Application>WPS Presentation</Application>
  <PresentationFormat>Widescreen</PresentationFormat>
  <Paragraphs>210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Times New Roman</vt:lpstr>
      <vt:lpstr>Trebuchet MS</vt:lpstr>
      <vt:lpstr>Symbol</vt:lpstr>
      <vt:lpstr>Arial</vt:lpstr>
      <vt:lpstr>Arial Unicode MS</vt:lpstr>
      <vt:lpstr>Microsoft YaHei</vt:lpstr>
      <vt:lpstr>Arial Unicode MS</vt:lpstr>
      <vt:lpstr>DejaVu Sans</vt:lpstr>
      <vt:lpstr>Calibri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/>
  <cp:lastModifiedBy>Divya Sree Patnaik</cp:lastModifiedBy>
  <cp:revision>9</cp:revision>
  <dcterms:created xsi:type="dcterms:W3CDTF">2024-06-03T05:48:00Z</dcterms:created>
  <dcterms:modified xsi:type="dcterms:W3CDTF">2024-06-24T05:51:57Z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2024-03-21T05:30:00Z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2024-06-03T05:30:00Z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15</vt:i4>
  </property>
  <property fmtid="{D5CDD505-2E9C-101B-9397-08002B2CF9AE}" pid="14" name="ICV">
    <vt:lpwstr>02DEBBD4141044DA9FFB09B6888E66A9_13</vt:lpwstr>
  </property>
  <property fmtid="{D5CDD505-2E9C-101B-9397-08002B2CF9AE}" pid="15" name="KSOProductBuildVer">
    <vt:lpwstr>1033-12.2.0.13472</vt:lpwstr>
  </property>
</Properties>
</file>