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0"/>
  </p:notesMasterIdLst>
  <p:handoutMasterIdLst>
    <p:handoutMasterId r:id="rId31"/>
  </p:handoutMasterIdLst>
  <p:sldIdLst>
    <p:sldId id="256" r:id="rId2"/>
    <p:sldId id="257" r:id="rId3"/>
    <p:sldId id="287" r:id="rId4"/>
    <p:sldId id="273" r:id="rId5"/>
    <p:sldId id="278" r:id="rId6"/>
    <p:sldId id="274" r:id="rId7"/>
    <p:sldId id="299" r:id="rId8"/>
    <p:sldId id="275" r:id="rId9"/>
    <p:sldId id="279" r:id="rId10"/>
    <p:sldId id="303" r:id="rId11"/>
    <p:sldId id="285" r:id="rId12"/>
    <p:sldId id="289" r:id="rId13"/>
    <p:sldId id="290" r:id="rId14"/>
    <p:sldId id="282" r:id="rId15"/>
    <p:sldId id="284" r:id="rId16"/>
    <p:sldId id="288" r:id="rId17"/>
    <p:sldId id="294" r:id="rId18"/>
    <p:sldId id="291" r:id="rId19"/>
    <p:sldId id="293" r:id="rId20"/>
    <p:sldId id="295" r:id="rId21"/>
    <p:sldId id="296" r:id="rId22"/>
    <p:sldId id="297" r:id="rId23"/>
    <p:sldId id="298" r:id="rId24"/>
    <p:sldId id="300" r:id="rId25"/>
    <p:sldId id="301" r:id="rId26"/>
    <p:sldId id="302" r:id="rId27"/>
    <p:sldId id="277"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89617B-E3C3-4759-9B5B-84F2FFA3A40D}">
          <p14:sldIdLst>
            <p14:sldId id="256"/>
            <p14:sldId id="257"/>
            <p14:sldId id="287"/>
            <p14:sldId id="273"/>
            <p14:sldId id="278"/>
            <p14:sldId id="274"/>
            <p14:sldId id="299"/>
            <p14:sldId id="275"/>
            <p14:sldId id="279"/>
            <p14:sldId id="303"/>
            <p14:sldId id="285"/>
            <p14:sldId id="289"/>
            <p14:sldId id="290"/>
            <p14:sldId id="282"/>
            <p14:sldId id="284"/>
            <p14:sldId id="288"/>
            <p14:sldId id="294"/>
            <p14:sldId id="291"/>
            <p14:sldId id="293"/>
            <p14:sldId id="295"/>
            <p14:sldId id="296"/>
            <p14:sldId id="297"/>
            <p14:sldId id="298"/>
            <p14:sldId id="300"/>
            <p14:sldId id="301"/>
            <p14:sldId id="302"/>
          </p14:sldIdLst>
        </p14:section>
        <p14:section name="Untitled Section" id="{52A33657-D4B9-490E-9464-A015C6A053E5}">
          <p14:sldIdLst>
            <p14:sldId id="277"/>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Reddy" initials="GR" lastIdx="1" clrIdx="0">
    <p:extLst>
      <p:ext uri="{19B8F6BF-5375-455C-9EA6-DF929625EA0E}">
        <p15:presenceInfo xmlns:p15="http://schemas.microsoft.com/office/powerpoint/2012/main" userId="b689dab611400d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632" autoAdjust="0"/>
  </p:normalViewPr>
  <p:slideViewPr>
    <p:cSldViewPr snapToGrid="0">
      <p:cViewPr varScale="1">
        <p:scale>
          <a:sx n="51" d="100"/>
          <a:sy n="51" d="100"/>
        </p:scale>
        <p:origin x="350" y="53"/>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09-06-2022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20</a:t>
            </a:fld>
            <a:endParaRPr lang="en-IN"/>
          </a:p>
        </p:txBody>
      </p:sp>
    </p:spTree>
    <p:extLst>
      <p:ext uri="{BB962C8B-B14F-4D97-AF65-F5344CB8AC3E}">
        <p14:creationId xmlns:p14="http://schemas.microsoft.com/office/powerpoint/2010/main" val="1082166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0" indent="0">
              <a:buFont typeface="Wingdings" panose="05000000000000000000" pitchFamily="2" charset="2"/>
              <a:buNone/>
              <a:defRPr/>
            </a:lvl1pPr>
            <a:lvl2pPr marL="457200" indent="0">
              <a:buFont typeface="Wingdings" panose="05000000000000000000" pitchFamily="2" charset="2"/>
              <a:buNone/>
              <a:defRPr/>
            </a:lvl2pPr>
            <a:lvl3pPr marL="914400" indent="0">
              <a:buFont typeface="Courier New" panose="02070309020205020404" pitchFamily="49" charset="0"/>
              <a:buNone/>
              <a:defRPr/>
            </a:lvl3pPr>
            <a:lvl4pPr marL="1371600" indent="0">
              <a:buFont typeface="Wingdings" panose="05000000000000000000" pitchFamily="2" charset="2"/>
              <a:buNone/>
              <a:defRPr/>
            </a:lvl4pPr>
            <a:lvl5pPr marL="1828800" indent="0">
              <a:buFont typeface="Arial" panose="020B0604020202020204" pitchFamily="34" charset="0"/>
              <a:buNone/>
              <a:defRPr/>
            </a:lvl5pPr>
          </a:lstStyle>
          <a:p>
            <a:pPr lvl="0"/>
            <a:endParaRPr lang="en-US"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Covid</a:t>
            </a:r>
            <a:r>
              <a:rPr lang="en-US" sz="1500" b="1" i="1" baseline="0" dirty="0">
                <a:solidFill>
                  <a:schemeClr val="bg1"/>
                </a:solidFill>
                <a:effectLst/>
                <a:latin typeface="Times New Roman" panose="02020603050405020304" pitchFamily="18" charset="0"/>
                <a:cs typeface="Times New Roman" panose="02020603050405020304" pitchFamily="18" charset="0"/>
              </a:rPr>
              <a:t>-19 Detection using CNN with X-ray images</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A-10</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ciencedirect.com/science/article/pii/S2666827021000694" TargetMode="External"/><Relationship Id="rId2" Type="http://schemas.openxmlformats.org/officeDocument/2006/relationships/hyperlink" Target="https://pubmed.ncbi.nlm.nih.gov/3277340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Bhavya sree A</a:t>
            </a:r>
          </a:p>
          <a:p>
            <a:pPr>
              <a:spcBef>
                <a:spcPts val="300"/>
              </a:spcBef>
            </a:pPr>
            <a:r>
              <a:rPr lang="en-US" sz="1200" b="0" dirty="0"/>
              <a:t>Roll No. 184G1A0507</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 M. Ranjit Reddy </a:t>
            </a:r>
            <a:r>
              <a:rPr lang="en-US" sz="2400" b="0" baseline="-25000" dirty="0">
                <a:effectLst>
                  <a:outerShdw blurRad="38100" dist="38100" dir="2700000" algn="tl">
                    <a:srgbClr val="000000">
                      <a:alpha val="43137"/>
                    </a:srgbClr>
                  </a:outerShdw>
                </a:effectLst>
              </a:rPr>
              <a:t>M.Tech.,PhD.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Professor</a:t>
            </a:r>
          </a:p>
        </p:txBody>
      </p:sp>
      <p:sp>
        <p:nvSpPr>
          <p:cNvPr id="7" name="Subtitle 11"/>
          <p:cNvSpPr txBox="1">
            <a:spLocks/>
          </p:cNvSpPr>
          <p:nvPr/>
        </p:nvSpPr>
        <p:spPr>
          <a:xfrm>
            <a:off x="1514475" y="5181195"/>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Gowtham Reddy B</a:t>
            </a:r>
          </a:p>
          <a:p>
            <a:pPr>
              <a:spcBef>
                <a:spcPts val="300"/>
              </a:spcBef>
            </a:pPr>
            <a:r>
              <a:rPr lang="en-US" sz="1200" b="0" dirty="0"/>
              <a:t>Roll No. 184G1A0519</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Jyothi A</a:t>
            </a:r>
          </a:p>
          <a:p>
            <a:pPr>
              <a:spcBef>
                <a:spcPts val="300"/>
              </a:spcBef>
            </a:pPr>
            <a:r>
              <a:rPr lang="en-US" sz="1200" b="0" dirty="0"/>
              <a:t>Roll No. 184G1A0527</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Nandini K</a:t>
            </a:r>
          </a:p>
          <a:p>
            <a:pPr>
              <a:spcBef>
                <a:spcPts val="300"/>
              </a:spcBef>
            </a:pPr>
            <a:r>
              <a:rPr lang="en-US" sz="1200" b="0" dirty="0"/>
              <a:t>Roll No. 184G1A0551</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4604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Covid-19 Detection using CNN with X-ray images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C343-791A-696E-F9B5-8B9DE1A7F808}"/>
              </a:ext>
            </a:extLst>
          </p:cNvPr>
          <p:cNvSpPr>
            <a:spLocks noGrp="1"/>
          </p:cNvSpPr>
          <p:nvPr>
            <p:ph type="title"/>
          </p:nvPr>
        </p:nvSpPr>
        <p:spPr/>
        <p:txBody>
          <a:bodyPr/>
          <a:lstStyle/>
          <a:p>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5FD5AFC2-E59C-8270-B184-DFF1A64F5DD3}"/>
              </a:ext>
            </a:extLst>
          </p:cNvPr>
          <p:cNvPicPr>
            <a:picLocks noGrp="1" noChangeAspect="1"/>
          </p:cNvPicPr>
          <p:nvPr>
            <p:ph idx="1"/>
          </p:nvPr>
        </p:nvPicPr>
        <p:blipFill>
          <a:blip r:embed="rId2"/>
          <a:stretch>
            <a:fillRect/>
          </a:stretch>
        </p:blipFill>
        <p:spPr>
          <a:xfrm>
            <a:off x="1317883" y="1138334"/>
            <a:ext cx="9556234" cy="5158597"/>
          </a:xfrm>
          <a:prstGeom prst="rect">
            <a:avLst/>
          </a:prstGeom>
        </p:spPr>
      </p:pic>
    </p:spTree>
    <p:extLst>
      <p:ext uri="{BB962C8B-B14F-4D97-AF65-F5344CB8AC3E}">
        <p14:creationId xmlns:p14="http://schemas.microsoft.com/office/powerpoint/2010/main" val="91183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972-AE06-4E8D-8B34-0043E977E5A5}"/>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16269765-C50A-45EC-9986-B0597ABA901C}"/>
              </a:ext>
            </a:extLst>
          </p:cNvPr>
          <p:cNvSpPr>
            <a:spLocks noGrp="1"/>
          </p:cNvSpPr>
          <p:nvPr>
            <p:ph idx="1"/>
          </p:nvPr>
        </p:nvSpPr>
        <p:spPr>
          <a:xfrm>
            <a:off x="-2" y="1060703"/>
            <a:ext cx="11779135" cy="5394960"/>
          </a:xfrm>
        </p:spPr>
        <p:txBody>
          <a:bodyPr/>
          <a:lstStyle/>
          <a:p>
            <a:pPr marL="457200" indent="-457200">
              <a:buFont typeface="Wingdings" panose="05000000000000000000" pitchFamily="2" charset="2"/>
              <a:buChar char="Ø"/>
            </a:pPr>
            <a:r>
              <a:rPr lang="en-US" dirty="0"/>
              <a:t>“A Deep Learning Approach for the Detection of COVID-19 from Chest X-Ray Images using Convolutional Neural Networks”[1]</a:t>
            </a:r>
          </a:p>
          <a:p>
            <a:r>
              <a:rPr lang="en-US" dirty="0"/>
              <a:t>	Adithya Saxena -With limited number of COVID-19 test kits available in medical facilities . Chest X-ray is the first imaging technique that plays an important role in the diagnosis of COVID-19 disease. Computer vision and deep learning techniques can help in determining COVID-19 virus with Chest X-ray Images. </a:t>
            </a:r>
          </a:p>
          <a:p>
            <a:r>
              <a:rPr lang="en-US" dirty="0"/>
              <a:t>	Gives binary output : Normal and Covid. The performance of the model is compared with four pre-trained CNN based model</a:t>
            </a:r>
            <a:r>
              <a:rPr lang="en-IN" dirty="0"/>
              <a:t>.</a:t>
            </a:r>
          </a:p>
          <a:p>
            <a:r>
              <a:rPr lang="en-IN" dirty="0"/>
              <a:t>Covid-Net , ResNet18,ResNet , MobileNet-V2</a:t>
            </a:r>
            <a:endParaRPr lang="en-US" dirty="0"/>
          </a:p>
        </p:txBody>
      </p:sp>
    </p:spTree>
    <p:extLst>
      <p:ext uri="{BB962C8B-B14F-4D97-AF65-F5344CB8AC3E}">
        <p14:creationId xmlns:p14="http://schemas.microsoft.com/office/powerpoint/2010/main" val="216433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IN"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dirty="0"/>
              <a:t> “COVID-19 diagnosis from CT scans and chest X-ray images”[2]</a:t>
            </a:r>
          </a:p>
          <a:p>
            <a:endParaRPr lang="en-US" dirty="0"/>
          </a:p>
          <a:p>
            <a:r>
              <a:rPr lang="en-US" dirty="0"/>
              <a:t>	The diagnosis of COVID-19 is of vital demand. Several studies have been conducted to decide whether the chest X-ray and computed tomography (CT) scans of patients indicate COVID-19. While these efforts resulted in successful classification systems, the design of a portable and cost-effective COVID-19 diagnosis system has not been addressed yet. The memory requirements of the current state-of-the-art COVID-19 diagnosis systems are not suitable for embedded systems due to the required large memory size of these systems.</a:t>
            </a:r>
          </a:p>
          <a:p>
            <a:r>
              <a:rPr lang="en-US" dirty="0"/>
              <a:t>Local features are extracted using Local Binary Pattern[LBP]</a:t>
            </a:r>
          </a:p>
          <a:p>
            <a:r>
              <a:rPr lang="en-US" dirty="0"/>
              <a:t>Global features are extracted from Chest X-ray or CT scan.</a:t>
            </a:r>
          </a:p>
        </p:txBody>
      </p:sp>
    </p:spTree>
    <p:extLst>
      <p:ext uri="{BB962C8B-B14F-4D97-AF65-F5344CB8AC3E}">
        <p14:creationId xmlns:p14="http://schemas.microsoft.com/office/powerpoint/2010/main" val="166667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IN"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dirty="0"/>
              <a:t> “COVID-19 Detection in X-ray Images using CNN Algorithm”[3]</a:t>
            </a:r>
          </a:p>
          <a:p>
            <a:r>
              <a:rPr lang="en-US" dirty="0"/>
              <a:t>	</a:t>
            </a:r>
          </a:p>
          <a:p>
            <a:r>
              <a:rPr lang="en-US" dirty="0"/>
              <a:t>	In this research, we seek to prove the feasibility of applying a deep learning algorithm in early detection of infection with the Coronavirus and to determine whether using the algorithm could lead to the development of an accurate computer-based method to help doctors to identify COVID-19 patients by using x-ray images.</a:t>
            </a:r>
          </a:p>
          <a:p>
            <a:r>
              <a:rPr lang="en-US" dirty="0"/>
              <a:t> CheXNet Algorithm was developed to diagnose and detect pneumonia from Chest X-rays . They collected 550 chest X-ray images from Kaggle website and applied CNN Algorithm.</a:t>
            </a:r>
          </a:p>
          <a:p>
            <a:endParaRPr lang="en-IN" dirty="0"/>
          </a:p>
        </p:txBody>
      </p:sp>
    </p:spTree>
    <p:extLst>
      <p:ext uri="{BB962C8B-B14F-4D97-AF65-F5344CB8AC3E}">
        <p14:creationId xmlns:p14="http://schemas.microsoft.com/office/powerpoint/2010/main" val="372255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7121-CB67-462A-9643-09C09F92F9AD}"/>
              </a:ext>
            </a:extLst>
          </p:cNvPr>
          <p:cNvSpPr>
            <a:spLocks noGrp="1"/>
          </p:cNvSpPr>
          <p:nvPr>
            <p:ph type="title"/>
          </p:nvPr>
        </p:nvSpPr>
        <p:spPr>
          <a:xfrm>
            <a:off x="0" y="232759"/>
            <a:ext cx="12192000" cy="714892"/>
          </a:xfrm>
        </p:spPr>
        <p:txBody>
          <a:bodyPr/>
          <a:lstStyle/>
          <a:p>
            <a:r>
              <a:rPr lang="en-IN" dirty="0"/>
              <a:t>Problem Definition</a:t>
            </a:r>
          </a:p>
        </p:txBody>
      </p:sp>
      <p:sp>
        <p:nvSpPr>
          <p:cNvPr id="3" name="Content Placeholder 2">
            <a:extLst>
              <a:ext uri="{FF2B5EF4-FFF2-40B4-BE49-F238E27FC236}">
                <a16:creationId xmlns:a16="http://schemas.microsoft.com/office/drawing/2014/main" id="{465FA5C3-614F-484E-BE32-1885BACAA994}"/>
              </a:ext>
            </a:extLst>
          </p:cNvPr>
          <p:cNvSpPr>
            <a:spLocks noGrp="1"/>
          </p:cNvSpPr>
          <p:nvPr>
            <p:ph idx="1"/>
          </p:nvPr>
        </p:nvSpPr>
        <p:spPr/>
        <p:txBody>
          <a:bodyPr>
            <a:normAutofit/>
          </a:bodyPr>
          <a:lstStyle/>
          <a:p>
            <a:r>
              <a:rPr lang="en-US" b="0" i="0" dirty="0">
                <a:solidFill>
                  <a:srgbClr val="2E2E2E"/>
                </a:solidFill>
                <a:effectLst/>
                <a:latin typeface="NexusSerif"/>
              </a:rPr>
              <a:t>	</a:t>
            </a:r>
            <a:r>
              <a:rPr lang="en-US" i="0" dirty="0">
                <a:solidFill>
                  <a:srgbClr val="2E2E2E"/>
                </a:solidFill>
                <a:effectLst/>
              </a:rPr>
              <a:t>COVID-19 global pandemic affects health care and lifestyle worldwide, and its early detection is critical to control cases spreading and mortality. The actual leader diagnosis test is the Reverse transcription Polymerase chain reaction (RT-PCR), result times and cost of these tests are high, so other fast and accessible diagnostic tools are needed. Inspired by recent research that correlates the presence of COVID-19 to findings in Chest X-ray images.</a:t>
            </a:r>
          </a:p>
          <a:p>
            <a:endParaRPr lang="en-US" i="0" dirty="0">
              <a:solidFill>
                <a:srgbClr val="2E2E2E"/>
              </a:solidFill>
              <a:effectLst/>
            </a:endParaRPr>
          </a:p>
          <a:p>
            <a:r>
              <a:rPr lang="en-US" dirty="0">
                <a:solidFill>
                  <a:srgbClr val="2E2E2E"/>
                </a:solidFill>
                <a:latin typeface="NexusSerif"/>
              </a:rPr>
              <a:t>	</a:t>
            </a:r>
            <a:r>
              <a:rPr lang="en-IN" dirty="0"/>
              <a:t>The proposed system will work in an efficient manner . The system has a user friendly GUI and platform independent base to work on to it . Through this proposed system we can able to classify whether a person is infected with corona virus or not in an easy way.</a:t>
            </a:r>
          </a:p>
          <a:p>
            <a:endParaRPr lang="en-IN" dirty="0"/>
          </a:p>
        </p:txBody>
      </p:sp>
    </p:spTree>
    <p:extLst>
      <p:ext uri="{BB962C8B-B14F-4D97-AF65-F5344CB8AC3E}">
        <p14:creationId xmlns:p14="http://schemas.microsoft.com/office/powerpoint/2010/main" val="161332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C6AF-AE05-4D49-B0AC-8428F0BB4B69}"/>
              </a:ext>
            </a:extLst>
          </p:cNvPr>
          <p:cNvSpPr>
            <a:spLocks noGrp="1"/>
          </p:cNvSpPr>
          <p:nvPr>
            <p:ph type="title"/>
          </p:nvPr>
        </p:nvSpPr>
        <p:spPr/>
        <p:txBody>
          <a:bodyPr/>
          <a:lstStyle/>
          <a:p>
            <a:r>
              <a:rPr lang="en-IN" dirty="0"/>
              <a:t>Planning</a:t>
            </a:r>
          </a:p>
        </p:txBody>
      </p:sp>
      <p:graphicFrame>
        <p:nvGraphicFramePr>
          <p:cNvPr id="4" name="Table 4">
            <a:extLst>
              <a:ext uri="{FF2B5EF4-FFF2-40B4-BE49-F238E27FC236}">
                <a16:creationId xmlns:a16="http://schemas.microsoft.com/office/drawing/2014/main" id="{F3C59164-AFE1-47C0-BAE9-195A8CD3E749}"/>
              </a:ext>
            </a:extLst>
          </p:cNvPr>
          <p:cNvGraphicFramePr>
            <a:graphicFrameLocks noGrp="1"/>
          </p:cNvGraphicFramePr>
          <p:nvPr>
            <p:ph idx="1"/>
            <p:extLst>
              <p:ext uri="{D42A27DB-BD31-4B8C-83A1-F6EECF244321}">
                <p14:modId xmlns:p14="http://schemas.microsoft.com/office/powerpoint/2010/main" val="238018615"/>
              </p:ext>
            </p:extLst>
          </p:nvPr>
        </p:nvGraphicFramePr>
        <p:xfrm>
          <a:off x="1670180" y="1464906"/>
          <a:ext cx="9125340" cy="4152122"/>
        </p:xfrm>
        <a:graphic>
          <a:graphicData uri="http://schemas.openxmlformats.org/drawingml/2006/table">
            <a:tbl>
              <a:tblPr firstRow="1" bandRow="1">
                <a:tableStyleId>{21E4AEA4-8DFA-4A89-87EB-49C32662AFE0}</a:tableStyleId>
              </a:tblPr>
              <a:tblGrid>
                <a:gridCol w="849086">
                  <a:extLst>
                    <a:ext uri="{9D8B030D-6E8A-4147-A177-3AD203B41FA5}">
                      <a16:colId xmlns:a16="http://schemas.microsoft.com/office/drawing/2014/main" val="2937273945"/>
                    </a:ext>
                  </a:extLst>
                </a:gridCol>
                <a:gridCol w="1156996">
                  <a:extLst>
                    <a:ext uri="{9D8B030D-6E8A-4147-A177-3AD203B41FA5}">
                      <a16:colId xmlns:a16="http://schemas.microsoft.com/office/drawing/2014/main" val="3684016531"/>
                    </a:ext>
                  </a:extLst>
                </a:gridCol>
                <a:gridCol w="7119258">
                  <a:extLst>
                    <a:ext uri="{9D8B030D-6E8A-4147-A177-3AD203B41FA5}">
                      <a16:colId xmlns:a16="http://schemas.microsoft.com/office/drawing/2014/main" val="3937394574"/>
                    </a:ext>
                  </a:extLst>
                </a:gridCol>
              </a:tblGrid>
              <a:tr h="691447">
                <a:tc>
                  <a:txBody>
                    <a:bodyPr/>
                    <a:lstStyle/>
                    <a:p>
                      <a:r>
                        <a:rPr lang="en-IN" dirty="0"/>
                        <a:t>S.NO</a:t>
                      </a:r>
                    </a:p>
                  </a:txBody>
                  <a:tcPr/>
                </a:tc>
                <a:tc>
                  <a:txBody>
                    <a:bodyPr/>
                    <a:lstStyle/>
                    <a:p>
                      <a:r>
                        <a:rPr lang="en-IN" dirty="0"/>
                        <a:t>WEEKS</a:t>
                      </a:r>
                    </a:p>
                  </a:txBody>
                  <a:tcPr/>
                </a:tc>
                <a:tc>
                  <a:txBody>
                    <a:bodyPr/>
                    <a:lstStyle/>
                    <a:p>
                      <a:r>
                        <a:rPr lang="en-IN" dirty="0"/>
                        <a:t>TASK</a:t>
                      </a:r>
                    </a:p>
                  </a:txBody>
                  <a:tcPr/>
                </a:tc>
                <a:extLst>
                  <a:ext uri="{0D108BD9-81ED-4DB2-BD59-A6C34878D82A}">
                    <a16:rowId xmlns:a16="http://schemas.microsoft.com/office/drawing/2014/main" val="753520105"/>
                  </a:ext>
                </a:extLst>
              </a:tr>
              <a:tr h="692135">
                <a:tc>
                  <a:txBody>
                    <a:bodyPr/>
                    <a:lstStyle/>
                    <a:p>
                      <a:r>
                        <a:rPr lang="en-IN" dirty="0"/>
                        <a:t>1.</a:t>
                      </a:r>
                    </a:p>
                  </a:txBody>
                  <a:tcPr/>
                </a:tc>
                <a:tc>
                  <a:txBody>
                    <a:bodyPr/>
                    <a:lstStyle/>
                    <a:p>
                      <a:r>
                        <a:rPr lang="en-IN" dirty="0"/>
                        <a:t>WEEK 1</a:t>
                      </a:r>
                    </a:p>
                  </a:txBody>
                  <a:tcPr/>
                </a:tc>
                <a:tc>
                  <a:txBody>
                    <a:bodyPr/>
                    <a:lstStyle/>
                    <a:p>
                      <a:r>
                        <a:rPr lang="en-IN" dirty="0"/>
                        <a:t>Downloading and installing softwares</a:t>
                      </a:r>
                    </a:p>
                  </a:txBody>
                  <a:tcPr/>
                </a:tc>
                <a:extLst>
                  <a:ext uri="{0D108BD9-81ED-4DB2-BD59-A6C34878D82A}">
                    <a16:rowId xmlns:a16="http://schemas.microsoft.com/office/drawing/2014/main" val="1713206765"/>
                  </a:ext>
                </a:extLst>
              </a:tr>
              <a:tr h="692135">
                <a:tc>
                  <a:txBody>
                    <a:bodyPr/>
                    <a:lstStyle/>
                    <a:p>
                      <a:r>
                        <a:rPr lang="en-IN" dirty="0"/>
                        <a:t>2.</a:t>
                      </a:r>
                    </a:p>
                  </a:txBody>
                  <a:tcPr/>
                </a:tc>
                <a:tc>
                  <a:txBody>
                    <a:bodyPr/>
                    <a:lstStyle/>
                    <a:p>
                      <a:r>
                        <a:rPr lang="en-IN" dirty="0"/>
                        <a:t>WEEK 2</a:t>
                      </a:r>
                    </a:p>
                  </a:txBody>
                  <a:tcPr/>
                </a:tc>
                <a:tc>
                  <a:txBody>
                    <a:bodyPr/>
                    <a:lstStyle/>
                    <a:p>
                      <a:r>
                        <a:rPr lang="en-IN" dirty="0"/>
                        <a:t>Data including and presentation on dataset</a:t>
                      </a:r>
                    </a:p>
                  </a:txBody>
                  <a:tcPr/>
                </a:tc>
                <a:extLst>
                  <a:ext uri="{0D108BD9-81ED-4DB2-BD59-A6C34878D82A}">
                    <a16:rowId xmlns:a16="http://schemas.microsoft.com/office/drawing/2014/main" val="2148841646"/>
                  </a:ext>
                </a:extLst>
              </a:tr>
              <a:tr h="692135">
                <a:tc>
                  <a:txBody>
                    <a:bodyPr/>
                    <a:lstStyle/>
                    <a:p>
                      <a:r>
                        <a:rPr lang="en-IN" dirty="0"/>
                        <a:t>3.</a:t>
                      </a:r>
                    </a:p>
                  </a:txBody>
                  <a:tcPr/>
                </a:tc>
                <a:tc>
                  <a:txBody>
                    <a:bodyPr/>
                    <a:lstStyle/>
                    <a:p>
                      <a:r>
                        <a:rPr lang="en-IN" dirty="0"/>
                        <a:t>WEEK 3</a:t>
                      </a:r>
                    </a:p>
                  </a:txBody>
                  <a:tcPr/>
                </a:tc>
                <a:tc>
                  <a:txBody>
                    <a:bodyPr/>
                    <a:lstStyle/>
                    <a:p>
                      <a:r>
                        <a:rPr lang="en-IN" dirty="0"/>
                        <a:t>Develop a model</a:t>
                      </a:r>
                    </a:p>
                  </a:txBody>
                  <a:tcPr/>
                </a:tc>
                <a:extLst>
                  <a:ext uri="{0D108BD9-81ED-4DB2-BD59-A6C34878D82A}">
                    <a16:rowId xmlns:a16="http://schemas.microsoft.com/office/drawing/2014/main" val="738112913"/>
                  </a:ext>
                </a:extLst>
              </a:tr>
              <a:tr h="692135">
                <a:tc>
                  <a:txBody>
                    <a:bodyPr/>
                    <a:lstStyle/>
                    <a:p>
                      <a:r>
                        <a:rPr lang="en-IN" dirty="0"/>
                        <a:t>4.</a:t>
                      </a:r>
                    </a:p>
                  </a:txBody>
                  <a:tcPr/>
                </a:tc>
                <a:tc>
                  <a:txBody>
                    <a:bodyPr/>
                    <a:lstStyle/>
                    <a:p>
                      <a:r>
                        <a:rPr lang="en-IN" dirty="0"/>
                        <a:t>WEEK 4</a:t>
                      </a:r>
                    </a:p>
                  </a:txBody>
                  <a:tcPr/>
                </a:tc>
                <a:tc>
                  <a:txBody>
                    <a:bodyPr/>
                    <a:lstStyle/>
                    <a:p>
                      <a:r>
                        <a:rPr lang="en-IN" dirty="0"/>
                        <a:t>Develop a GUI for our model</a:t>
                      </a:r>
                    </a:p>
                  </a:txBody>
                  <a:tcPr/>
                </a:tc>
                <a:extLst>
                  <a:ext uri="{0D108BD9-81ED-4DB2-BD59-A6C34878D82A}">
                    <a16:rowId xmlns:a16="http://schemas.microsoft.com/office/drawing/2014/main" val="929219514"/>
                  </a:ext>
                </a:extLst>
              </a:tr>
              <a:tr h="692135">
                <a:tc>
                  <a:txBody>
                    <a:bodyPr/>
                    <a:lstStyle/>
                    <a:p>
                      <a:r>
                        <a:rPr lang="en-IN" dirty="0"/>
                        <a:t>5.</a:t>
                      </a:r>
                    </a:p>
                  </a:txBody>
                  <a:tcPr/>
                </a:tc>
                <a:tc>
                  <a:txBody>
                    <a:bodyPr/>
                    <a:lstStyle/>
                    <a:p>
                      <a:r>
                        <a:rPr lang="en-IN" dirty="0"/>
                        <a:t>WEEK 5</a:t>
                      </a:r>
                    </a:p>
                  </a:txBody>
                  <a:tcPr/>
                </a:tc>
                <a:tc>
                  <a:txBody>
                    <a:bodyPr/>
                    <a:lstStyle/>
                    <a:p>
                      <a:r>
                        <a:rPr lang="en-IN" dirty="0"/>
                        <a:t>Test the model</a:t>
                      </a:r>
                    </a:p>
                  </a:txBody>
                  <a:tcPr/>
                </a:tc>
                <a:extLst>
                  <a:ext uri="{0D108BD9-81ED-4DB2-BD59-A6C34878D82A}">
                    <a16:rowId xmlns:a16="http://schemas.microsoft.com/office/drawing/2014/main" val="1608423709"/>
                  </a:ext>
                </a:extLst>
              </a:tr>
            </a:tbl>
          </a:graphicData>
        </a:graphic>
      </p:graphicFrame>
    </p:spTree>
    <p:extLst>
      <p:ext uri="{BB962C8B-B14F-4D97-AF65-F5344CB8AC3E}">
        <p14:creationId xmlns:p14="http://schemas.microsoft.com/office/powerpoint/2010/main" val="1374525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2E2F-AC59-40EE-8CC0-4BEDC49C0F44}"/>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BAF496A7-46BA-46D0-AF55-064BA498BABF}"/>
              </a:ext>
            </a:extLst>
          </p:cNvPr>
          <p:cNvSpPr>
            <a:spLocks noGrp="1"/>
          </p:cNvSpPr>
          <p:nvPr>
            <p:ph idx="1"/>
          </p:nvPr>
        </p:nvSpPr>
        <p:spPr/>
        <p:txBody>
          <a:bodyPr/>
          <a:lstStyle/>
          <a:p>
            <a:pPr marL="457200" indent="-457200">
              <a:buFont typeface="Wingdings" panose="05000000000000000000" pitchFamily="2" charset="2"/>
              <a:buChar char="Ø"/>
            </a:pPr>
            <a:r>
              <a:rPr lang="en-IN" dirty="0"/>
              <a:t>Operating System : Windows 10/11</a:t>
            </a:r>
          </a:p>
          <a:p>
            <a:pPr marL="457200" indent="-457200">
              <a:buFont typeface="Wingdings" panose="05000000000000000000" pitchFamily="2" charset="2"/>
              <a:buChar char="Ø"/>
            </a:pPr>
            <a:r>
              <a:rPr lang="en-IN" dirty="0"/>
              <a:t>Language : Python</a:t>
            </a:r>
          </a:p>
          <a:p>
            <a:pPr marL="457200" indent="-457200">
              <a:buFont typeface="Wingdings" panose="05000000000000000000" pitchFamily="2" charset="2"/>
              <a:buChar char="Ø"/>
            </a:pPr>
            <a:r>
              <a:rPr lang="en-IN" dirty="0"/>
              <a:t>Platform : Jupyter Notebook or IDLE</a:t>
            </a:r>
          </a:p>
          <a:p>
            <a:pPr marL="457200" indent="-457200">
              <a:buFont typeface="Wingdings" panose="05000000000000000000" pitchFamily="2" charset="2"/>
              <a:buChar char="Ø"/>
            </a:pPr>
            <a:r>
              <a:rPr lang="en-IN" dirty="0"/>
              <a:t>Libraries : Keras,Numpy,Scipy,PyQt5</a:t>
            </a:r>
          </a:p>
        </p:txBody>
      </p:sp>
    </p:spTree>
    <p:extLst>
      <p:ext uri="{BB962C8B-B14F-4D97-AF65-F5344CB8AC3E}">
        <p14:creationId xmlns:p14="http://schemas.microsoft.com/office/powerpoint/2010/main" val="234180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7AC6-9C4C-4CA5-9697-264981F5932A}"/>
              </a:ext>
            </a:extLst>
          </p:cNvPr>
          <p:cNvSpPr>
            <a:spLocks noGrp="1"/>
          </p:cNvSpPr>
          <p:nvPr>
            <p:ph type="title"/>
          </p:nvPr>
        </p:nvSpPr>
        <p:spPr>
          <a:xfrm>
            <a:off x="0" y="232759"/>
            <a:ext cx="12192000" cy="714892"/>
          </a:xfrm>
        </p:spPr>
        <p:txBody>
          <a:bodyPr/>
          <a:lstStyle/>
          <a:p>
            <a:r>
              <a:rPr lang="en-IN" dirty="0"/>
              <a:t>Review_1 Remarks</a:t>
            </a:r>
          </a:p>
        </p:txBody>
      </p:sp>
      <p:sp>
        <p:nvSpPr>
          <p:cNvPr id="3" name="Content Placeholder 2">
            <a:extLst>
              <a:ext uri="{FF2B5EF4-FFF2-40B4-BE49-F238E27FC236}">
                <a16:creationId xmlns:a16="http://schemas.microsoft.com/office/drawing/2014/main" id="{447CDE02-1353-4CBA-8CFF-F9863C7F50E9}"/>
              </a:ext>
            </a:extLst>
          </p:cNvPr>
          <p:cNvSpPr>
            <a:spLocks noGrp="1"/>
          </p:cNvSpPr>
          <p:nvPr>
            <p:ph idx="1"/>
          </p:nvPr>
        </p:nvSpPr>
        <p:spPr/>
        <p:txBody>
          <a:bodyPr/>
          <a:lstStyle/>
          <a:p>
            <a:pPr marL="914400" lvl="1" indent="-457200">
              <a:buFont typeface="Wingdings" panose="05000000000000000000" pitchFamily="2" charset="2"/>
              <a:buChar char="Ø"/>
            </a:pPr>
            <a:r>
              <a:rPr lang="en-IN" sz="2800" dirty="0"/>
              <a:t>What is padding?</a:t>
            </a:r>
          </a:p>
          <a:p>
            <a:pPr lvl="2"/>
            <a:r>
              <a:rPr lang="en-IN" sz="2800" dirty="0"/>
              <a:t>	Amount of pixels added to an image when it is being processed by kernel of CNN.</a:t>
            </a:r>
          </a:p>
          <a:p>
            <a:pPr lvl="2"/>
            <a:endParaRPr lang="en-IN" sz="2800" dirty="0"/>
          </a:p>
          <a:p>
            <a:pPr marL="914400" lvl="1" indent="-457200">
              <a:buFont typeface="Wingdings" panose="05000000000000000000" pitchFamily="2" charset="2"/>
              <a:buChar char="Ø"/>
            </a:pPr>
            <a:r>
              <a:rPr lang="en-IN" sz="2800" dirty="0"/>
              <a:t>What is Pixel normalization?</a:t>
            </a:r>
          </a:p>
          <a:p>
            <a:pPr lvl="2"/>
            <a:r>
              <a:rPr lang="en-IN" sz="2800" dirty="0"/>
              <a:t>	It is a process that changes the range of pixel intensity value.</a:t>
            </a:r>
          </a:p>
          <a:p>
            <a:pPr lvl="2"/>
            <a:endParaRPr lang="en-IN" sz="2800" dirty="0"/>
          </a:p>
          <a:p>
            <a:pPr marL="914400" lvl="1" indent="-457200">
              <a:buFont typeface="Wingdings" panose="05000000000000000000" pitchFamily="2" charset="2"/>
              <a:buChar char="Ø"/>
            </a:pPr>
            <a:r>
              <a:rPr lang="en-IN" sz="3200" dirty="0"/>
              <a:t>What is pooling?</a:t>
            </a:r>
          </a:p>
          <a:p>
            <a:pPr lvl="2"/>
            <a:r>
              <a:rPr lang="en-IN" sz="2800" dirty="0"/>
              <a:t> 	In order to reduce the computational power required to process the data we use pooling.</a:t>
            </a:r>
          </a:p>
          <a:p>
            <a:pPr lvl="2"/>
            <a:endParaRPr lang="en-IN" sz="2800" dirty="0"/>
          </a:p>
          <a:p>
            <a:pPr lvl="2"/>
            <a:endParaRPr lang="en-IN" sz="2400" dirty="0"/>
          </a:p>
          <a:p>
            <a:pPr marL="1257300" lvl="2" indent="-342900">
              <a:buFont typeface="Wingdings" panose="05000000000000000000" pitchFamily="2" charset="2"/>
              <a:buChar char="v"/>
            </a:pPr>
            <a:endParaRPr lang="en-IN" sz="2600" dirty="0"/>
          </a:p>
          <a:p>
            <a:pPr marL="1257300" lvl="2" indent="-342900">
              <a:buFont typeface="Wingdings" panose="05000000000000000000" pitchFamily="2" charset="2"/>
              <a:buChar char="v"/>
            </a:pPr>
            <a:endParaRPr lang="en-IN" sz="2600" dirty="0"/>
          </a:p>
          <a:p>
            <a:pPr marL="1371600" lvl="2" indent="-457200">
              <a:buFont typeface="Wingdings" panose="05000000000000000000" pitchFamily="2" charset="2"/>
              <a:buChar char="q"/>
            </a:pPr>
            <a:endParaRPr lang="en-IN" sz="2600" dirty="0"/>
          </a:p>
          <a:p>
            <a:pPr marL="1257300" lvl="2" indent="-342900">
              <a:buFont typeface="Wingdings" panose="05000000000000000000" pitchFamily="2" charset="2"/>
              <a:buChar char="v"/>
            </a:pPr>
            <a:endParaRPr lang="en-IN" sz="2800" dirty="0"/>
          </a:p>
        </p:txBody>
      </p:sp>
    </p:spTree>
    <p:extLst>
      <p:ext uri="{BB962C8B-B14F-4D97-AF65-F5344CB8AC3E}">
        <p14:creationId xmlns:p14="http://schemas.microsoft.com/office/powerpoint/2010/main" val="117684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08DC-46D1-4299-8531-0F0E8DBB0F5D}"/>
              </a:ext>
            </a:extLst>
          </p:cNvPr>
          <p:cNvSpPr>
            <a:spLocks noGrp="1"/>
          </p:cNvSpPr>
          <p:nvPr>
            <p:ph type="title"/>
          </p:nvPr>
        </p:nvSpPr>
        <p:spPr/>
        <p:txBody>
          <a:bodyPr/>
          <a:lstStyle/>
          <a:p>
            <a:r>
              <a:rPr lang="en-IN" dirty="0"/>
              <a:t>Architecture</a:t>
            </a:r>
          </a:p>
        </p:txBody>
      </p:sp>
      <p:sp>
        <p:nvSpPr>
          <p:cNvPr id="8" name="Rectangle: Rounded Corners 7">
            <a:extLst>
              <a:ext uri="{FF2B5EF4-FFF2-40B4-BE49-F238E27FC236}">
                <a16:creationId xmlns:a16="http://schemas.microsoft.com/office/drawing/2014/main" id="{FE7ED8BC-B664-46C7-8284-1208A5D68F0C}"/>
              </a:ext>
            </a:extLst>
          </p:cNvPr>
          <p:cNvSpPr/>
          <p:nvPr/>
        </p:nvSpPr>
        <p:spPr>
          <a:xfrm>
            <a:off x="3091227" y="3342623"/>
            <a:ext cx="1005979" cy="4198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frontal</a:t>
            </a:r>
          </a:p>
        </p:txBody>
      </p:sp>
      <p:sp>
        <p:nvSpPr>
          <p:cNvPr id="9" name="Rectangle: Rounded Corners 8">
            <a:extLst>
              <a:ext uri="{FF2B5EF4-FFF2-40B4-BE49-F238E27FC236}">
                <a16:creationId xmlns:a16="http://schemas.microsoft.com/office/drawing/2014/main" id="{8D63B4B5-9E92-458E-8430-8AD8DA65CDE2}"/>
              </a:ext>
            </a:extLst>
          </p:cNvPr>
          <p:cNvSpPr/>
          <p:nvPr/>
        </p:nvSpPr>
        <p:spPr>
          <a:xfrm>
            <a:off x="10093909" y="2994632"/>
            <a:ext cx="1502228" cy="4198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positive</a:t>
            </a:r>
          </a:p>
        </p:txBody>
      </p:sp>
      <p:sp>
        <p:nvSpPr>
          <p:cNvPr id="10" name="Rectangle: Rounded Corners 9">
            <a:extLst>
              <a:ext uri="{FF2B5EF4-FFF2-40B4-BE49-F238E27FC236}">
                <a16:creationId xmlns:a16="http://schemas.microsoft.com/office/drawing/2014/main" id="{FEDE3CEA-DEC2-43B7-98A3-B28F4566CA8A}"/>
              </a:ext>
            </a:extLst>
          </p:cNvPr>
          <p:cNvSpPr/>
          <p:nvPr/>
        </p:nvSpPr>
        <p:spPr>
          <a:xfrm>
            <a:off x="8970296" y="3623857"/>
            <a:ext cx="1349309" cy="4198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preprocess</a:t>
            </a:r>
            <a:endParaRPr lang="en-IN" dirty="0">
              <a:solidFill>
                <a:schemeClr val="tx1"/>
              </a:solidFill>
            </a:endParaRPr>
          </a:p>
        </p:txBody>
      </p:sp>
      <p:sp>
        <p:nvSpPr>
          <p:cNvPr id="11" name="Rectangle: Rounded Corners 10">
            <a:extLst>
              <a:ext uri="{FF2B5EF4-FFF2-40B4-BE49-F238E27FC236}">
                <a16:creationId xmlns:a16="http://schemas.microsoft.com/office/drawing/2014/main" id="{3B1001BE-BE0C-403F-884A-42BA5D7A635E}"/>
              </a:ext>
            </a:extLst>
          </p:cNvPr>
          <p:cNvSpPr/>
          <p:nvPr/>
        </p:nvSpPr>
        <p:spPr>
          <a:xfrm>
            <a:off x="9996196" y="1100681"/>
            <a:ext cx="1502228" cy="4198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Positive </a:t>
            </a:r>
          </a:p>
        </p:txBody>
      </p:sp>
      <p:sp>
        <p:nvSpPr>
          <p:cNvPr id="12" name="Rectangle: Rounded Corners 11">
            <a:extLst>
              <a:ext uri="{FF2B5EF4-FFF2-40B4-BE49-F238E27FC236}">
                <a16:creationId xmlns:a16="http://schemas.microsoft.com/office/drawing/2014/main" id="{6C515962-4796-492B-B37D-48002D35027F}"/>
              </a:ext>
            </a:extLst>
          </p:cNvPr>
          <p:cNvSpPr/>
          <p:nvPr/>
        </p:nvSpPr>
        <p:spPr>
          <a:xfrm>
            <a:off x="5660569" y="3462249"/>
            <a:ext cx="1937657" cy="6442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Multiply with image</a:t>
            </a:r>
          </a:p>
        </p:txBody>
      </p:sp>
      <p:sp>
        <p:nvSpPr>
          <p:cNvPr id="13" name="Rectangle: Rounded Corners 12">
            <a:extLst>
              <a:ext uri="{FF2B5EF4-FFF2-40B4-BE49-F238E27FC236}">
                <a16:creationId xmlns:a16="http://schemas.microsoft.com/office/drawing/2014/main" id="{B82FFBB0-9754-43D4-926C-68F4822E3DA9}"/>
              </a:ext>
            </a:extLst>
          </p:cNvPr>
          <p:cNvSpPr/>
          <p:nvPr/>
        </p:nvSpPr>
        <p:spPr>
          <a:xfrm>
            <a:off x="1362001" y="3342622"/>
            <a:ext cx="1502228" cy="4198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preprocess</a:t>
            </a:r>
            <a:endParaRPr lang="en-IN" dirty="0">
              <a:solidFill>
                <a:schemeClr val="tx1"/>
              </a:solidFill>
            </a:endParaRPr>
          </a:p>
        </p:txBody>
      </p:sp>
      <p:sp>
        <p:nvSpPr>
          <p:cNvPr id="14" name="Rectangle: Rounded Corners 13">
            <a:extLst>
              <a:ext uri="{FF2B5EF4-FFF2-40B4-BE49-F238E27FC236}">
                <a16:creationId xmlns:a16="http://schemas.microsoft.com/office/drawing/2014/main" id="{D92E24E9-094D-4D3D-88FE-44BED458663C}"/>
              </a:ext>
            </a:extLst>
          </p:cNvPr>
          <p:cNvSpPr/>
          <p:nvPr/>
        </p:nvSpPr>
        <p:spPr>
          <a:xfrm>
            <a:off x="9996196" y="2047586"/>
            <a:ext cx="1502228" cy="4198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negative</a:t>
            </a:r>
          </a:p>
        </p:txBody>
      </p:sp>
      <p:sp>
        <p:nvSpPr>
          <p:cNvPr id="15" name="Rectangle: Rounded Corners 14">
            <a:extLst>
              <a:ext uri="{FF2B5EF4-FFF2-40B4-BE49-F238E27FC236}">
                <a16:creationId xmlns:a16="http://schemas.microsoft.com/office/drawing/2014/main" id="{0341FFBC-1D4E-4857-B4D2-C2CC65698998}"/>
              </a:ext>
            </a:extLst>
          </p:cNvPr>
          <p:cNvSpPr/>
          <p:nvPr/>
        </p:nvSpPr>
        <p:spPr>
          <a:xfrm>
            <a:off x="10159223" y="4326107"/>
            <a:ext cx="1502228" cy="4198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negative</a:t>
            </a:r>
          </a:p>
        </p:txBody>
      </p:sp>
      <p:sp>
        <p:nvSpPr>
          <p:cNvPr id="16" name="Rectangle: Rounded Corners 15">
            <a:extLst>
              <a:ext uri="{FF2B5EF4-FFF2-40B4-BE49-F238E27FC236}">
                <a16:creationId xmlns:a16="http://schemas.microsoft.com/office/drawing/2014/main" id="{09055875-9971-43E3-8D4B-D053B6440FBB}"/>
              </a:ext>
            </a:extLst>
          </p:cNvPr>
          <p:cNvSpPr/>
          <p:nvPr/>
        </p:nvSpPr>
        <p:spPr>
          <a:xfrm>
            <a:off x="7598226" y="1576501"/>
            <a:ext cx="1502228" cy="4198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preprocess</a:t>
            </a:r>
            <a:endParaRPr lang="en-IN" dirty="0">
              <a:solidFill>
                <a:schemeClr val="tx1"/>
              </a:solidFill>
            </a:endParaRPr>
          </a:p>
        </p:txBody>
      </p:sp>
      <p:pic>
        <p:nvPicPr>
          <p:cNvPr id="21" name="Content Placeholder 20">
            <a:extLst>
              <a:ext uri="{FF2B5EF4-FFF2-40B4-BE49-F238E27FC236}">
                <a16:creationId xmlns:a16="http://schemas.microsoft.com/office/drawing/2014/main" id="{6DBF452B-B93E-4147-A999-04F135204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44" y="2900574"/>
            <a:ext cx="924054" cy="1143160"/>
          </a:xfrm>
        </p:spPr>
      </p:pic>
      <p:pic>
        <p:nvPicPr>
          <p:cNvPr id="23" name="Picture 22">
            <a:extLst>
              <a:ext uri="{FF2B5EF4-FFF2-40B4-BE49-F238E27FC236}">
                <a16:creationId xmlns:a16="http://schemas.microsoft.com/office/drawing/2014/main" id="{147F2FF8-E4D3-464A-8F7A-2BDD8A97C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246" y="3254927"/>
            <a:ext cx="905001" cy="1133633"/>
          </a:xfrm>
          <a:prstGeom prst="rect">
            <a:avLst/>
          </a:prstGeom>
        </p:spPr>
      </p:pic>
      <p:pic>
        <p:nvPicPr>
          <p:cNvPr id="25" name="Picture 24">
            <a:extLst>
              <a:ext uri="{FF2B5EF4-FFF2-40B4-BE49-F238E27FC236}">
                <a16:creationId xmlns:a16="http://schemas.microsoft.com/office/drawing/2014/main" id="{06C1978F-E64F-44BC-8BAE-E49ACE8D4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548" y="3232686"/>
            <a:ext cx="924054" cy="1114581"/>
          </a:xfrm>
          <a:prstGeom prst="rect">
            <a:avLst/>
          </a:prstGeom>
        </p:spPr>
      </p:pic>
      <p:cxnSp>
        <p:nvCxnSpPr>
          <p:cNvPr id="27" name="Straight Arrow Connector 26">
            <a:extLst>
              <a:ext uri="{FF2B5EF4-FFF2-40B4-BE49-F238E27FC236}">
                <a16:creationId xmlns:a16="http://schemas.microsoft.com/office/drawing/2014/main" id="{C80B33C9-B8A7-4521-8B6A-7862B1D54030}"/>
              </a:ext>
            </a:extLst>
          </p:cNvPr>
          <p:cNvCxnSpPr>
            <a:cxnSpLocks/>
          </p:cNvCxnSpPr>
          <p:nvPr/>
        </p:nvCxnSpPr>
        <p:spPr>
          <a:xfrm>
            <a:off x="989161" y="3537228"/>
            <a:ext cx="360929" cy="1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8B7AD7F-99B4-4DBD-B176-83F4CC987895}"/>
              </a:ext>
            </a:extLst>
          </p:cNvPr>
          <p:cNvCxnSpPr>
            <a:cxnSpLocks/>
            <a:stCxn id="16" idx="3"/>
            <a:endCxn id="11" idx="1"/>
          </p:cNvCxnSpPr>
          <p:nvPr/>
        </p:nvCxnSpPr>
        <p:spPr>
          <a:xfrm flipV="1">
            <a:off x="9100454" y="1310620"/>
            <a:ext cx="895742" cy="4758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51A2E5-1B2B-4A45-B299-964F47003082}"/>
              </a:ext>
            </a:extLst>
          </p:cNvPr>
          <p:cNvCxnSpPr>
            <a:cxnSpLocks/>
          </p:cNvCxnSpPr>
          <p:nvPr/>
        </p:nvCxnSpPr>
        <p:spPr>
          <a:xfrm>
            <a:off x="3797559" y="1755295"/>
            <a:ext cx="38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ED517C1-19B8-4FEF-B9E3-1626C588FFAC}"/>
              </a:ext>
            </a:extLst>
          </p:cNvPr>
          <p:cNvCxnSpPr>
            <a:cxnSpLocks/>
          </p:cNvCxnSpPr>
          <p:nvPr/>
        </p:nvCxnSpPr>
        <p:spPr>
          <a:xfrm>
            <a:off x="3797559" y="1759096"/>
            <a:ext cx="0" cy="1578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7D545E4-BCD9-44E2-9845-9C72404231AF}"/>
              </a:ext>
            </a:extLst>
          </p:cNvPr>
          <p:cNvCxnSpPr>
            <a:cxnSpLocks/>
          </p:cNvCxnSpPr>
          <p:nvPr/>
        </p:nvCxnSpPr>
        <p:spPr>
          <a:xfrm flipH="1">
            <a:off x="3767859" y="3784369"/>
            <a:ext cx="1" cy="18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CE28EB9-B302-47F3-AFC4-776222717D9C}"/>
              </a:ext>
            </a:extLst>
          </p:cNvPr>
          <p:cNvCxnSpPr>
            <a:cxnSpLocks/>
          </p:cNvCxnSpPr>
          <p:nvPr/>
        </p:nvCxnSpPr>
        <p:spPr>
          <a:xfrm>
            <a:off x="3730113" y="3945290"/>
            <a:ext cx="752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32F642C-3B54-4375-88F1-3E89DBA7BAF9}"/>
              </a:ext>
            </a:extLst>
          </p:cNvPr>
          <p:cNvCxnSpPr>
            <a:cxnSpLocks/>
          </p:cNvCxnSpPr>
          <p:nvPr/>
        </p:nvCxnSpPr>
        <p:spPr>
          <a:xfrm>
            <a:off x="9548325" y="2242163"/>
            <a:ext cx="461234" cy="9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8A795B0-A402-457C-BD26-3FB5D749135E}"/>
              </a:ext>
            </a:extLst>
          </p:cNvPr>
          <p:cNvCxnSpPr>
            <a:cxnSpLocks/>
            <a:stCxn id="12" idx="3"/>
            <a:endCxn id="25" idx="1"/>
          </p:cNvCxnSpPr>
          <p:nvPr/>
        </p:nvCxnSpPr>
        <p:spPr>
          <a:xfrm>
            <a:off x="7598226" y="3784370"/>
            <a:ext cx="249322" cy="5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94055AA-8779-43DF-9002-D83A91B6575A}"/>
              </a:ext>
            </a:extLst>
          </p:cNvPr>
          <p:cNvCxnSpPr>
            <a:cxnSpLocks/>
          </p:cNvCxnSpPr>
          <p:nvPr/>
        </p:nvCxnSpPr>
        <p:spPr>
          <a:xfrm>
            <a:off x="5359337" y="3847075"/>
            <a:ext cx="338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AA13431-5430-4347-B39B-A0B531FA61EE}"/>
              </a:ext>
            </a:extLst>
          </p:cNvPr>
          <p:cNvCxnSpPr>
            <a:cxnSpLocks/>
          </p:cNvCxnSpPr>
          <p:nvPr/>
        </p:nvCxnSpPr>
        <p:spPr>
          <a:xfrm>
            <a:off x="8771602" y="3833795"/>
            <a:ext cx="186155" cy="1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81EF6BA-A444-4D46-8558-A4585BAE12C7}"/>
              </a:ext>
            </a:extLst>
          </p:cNvPr>
          <p:cNvCxnSpPr>
            <a:cxnSpLocks/>
          </p:cNvCxnSpPr>
          <p:nvPr/>
        </p:nvCxnSpPr>
        <p:spPr>
          <a:xfrm>
            <a:off x="9548325" y="1781851"/>
            <a:ext cx="0" cy="486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78BA53-95C7-44C3-A622-38274A2CFB94}"/>
              </a:ext>
            </a:extLst>
          </p:cNvPr>
          <p:cNvCxnSpPr>
            <a:cxnSpLocks/>
          </p:cNvCxnSpPr>
          <p:nvPr/>
        </p:nvCxnSpPr>
        <p:spPr>
          <a:xfrm flipV="1">
            <a:off x="9548325" y="4043734"/>
            <a:ext cx="0" cy="49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961F324-DB0D-418A-BABC-617712F28C67}"/>
              </a:ext>
            </a:extLst>
          </p:cNvPr>
          <p:cNvCxnSpPr/>
          <p:nvPr/>
        </p:nvCxnSpPr>
        <p:spPr>
          <a:xfrm flipV="1">
            <a:off x="9548325" y="3078808"/>
            <a:ext cx="0" cy="55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B0CDAF4-BEAD-4F16-A168-D0F75FD8B821}"/>
              </a:ext>
            </a:extLst>
          </p:cNvPr>
          <p:cNvCxnSpPr>
            <a:cxnSpLocks/>
          </p:cNvCxnSpPr>
          <p:nvPr/>
        </p:nvCxnSpPr>
        <p:spPr>
          <a:xfrm>
            <a:off x="9548325" y="3080952"/>
            <a:ext cx="545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CD92AC-7A36-419E-B6F6-001463D8EDA1}"/>
              </a:ext>
            </a:extLst>
          </p:cNvPr>
          <p:cNvCxnSpPr/>
          <p:nvPr/>
        </p:nvCxnSpPr>
        <p:spPr>
          <a:xfrm>
            <a:off x="9548325" y="4536046"/>
            <a:ext cx="6108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1F7C6EE-AB1E-48BA-9529-E6690217C6BC}"/>
              </a:ext>
            </a:extLst>
          </p:cNvPr>
          <p:cNvCxnSpPr>
            <a:cxnSpLocks/>
            <a:stCxn id="13" idx="3"/>
          </p:cNvCxnSpPr>
          <p:nvPr/>
        </p:nvCxnSpPr>
        <p:spPr>
          <a:xfrm>
            <a:off x="2864229" y="3552561"/>
            <a:ext cx="226998" cy="1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35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E330-F4D4-4821-8F58-CD6F98D9B00E}"/>
              </a:ext>
            </a:extLst>
          </p:cNvPr>
          <p:cNvSpPr>
            <a:spLocks noGrp="1"/>
          </p:cNvSpPr>
          <p:nvPr>
            <p:ph type="title"/>
          </p:nvPr>
        </p:nvSpPr>
        <p:spPr>
          <a:xfrm>
            <a:off x="0" y="232759"/>
            <a:ext cx="12192000" cy="714892"/>
          </a:xfrm>
        </p:spPr>
        <p:txBody>
          <a:bodyPr/>
          <a:lstStyle/>
          <a:p>
            <a:r>
              <a:rPr lang="en-IN" dirty="0"/>
              <a:t>UML Activity Diagram</a:t>
            </a:r>
          </a:p>
        </p:txBody>
      </p:sp>
      <p:sp>
        <p:nvSpPr>
          <p:cNvPr id="14" name="Diamond 13">
            <a:extLst>
              <a:ext uri="{FF2B5EF4-FFF2-40B4-BE49-F238E27FC236}">
                <a16:creationId xmlns:a16="http://schemas.microsoft.com/office/drawing/2014/main" id="{D81FA5C2-C8E5-46AC-8766-70C7D13EF4A3}"/>
              </a:ext>
            </a:extLst>
          </p:cNvPr>
          <p:cNvSpPr/>
          <p:nvPr/>
        </p:nvSpPr>
        <p:spPr>
          <a:xfrm>
            <a:off x="3327942" y="3776504"/>
            <a:ext cx="1968988" cy="1207387"/>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Decision </a:t>
            </a:r>
          </a:p>
        </p:txBody>
      </p:sp>
      <p:cxnSp>
        <p:nvCxnSpPr>
          <p:cNvPr id="16" name="Straight Arrow Connector 15">
            <a:extLst>
              <a:ext uri="{FF2B5EF4-FFF2-40B4-BE49-F238E27FC236}">
                <a16:creationId xmlns:a16="http://schemas.microsoft.com/office/drawing/2014/main" id="{6DE6FFDD-A3B3-4E19-B648-BEF85FAA6B74}"/>
              </a:ext>
            </a:extLst>
          </p:cNvPr>
          <p:cNvCxnSpPr>
            <a:cxnSpLocks/>
            <a:stCxn id="21" idx="2"/>
            <a:endCxn id="14" idx="0"/>
          </p:cNvCxnSpPr>
          <p:nvPr/>
        </p:nvCxnSpPr>
        <p:spPr>
          <a:xfrm>
            <a:off x="4304451" y="3328783"/>
            <a:ext cx="7985" cy="447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C464E2FF-DD0A-4D29-B532-914846DCE5A6}"/>
              </a:ext>
            </a:extLst>
          </p:cNvPr>
          <p:cNvSpPr/>
          <p:nvPr/>
        </p:nvSpPr>
        <p:spPr>
          <a:xfrm>
            <a:off x="3638523" y="2829551"/>
            <a:ext cx="1331855" cy="499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Pre Process</a:t>
            </a:r>
          </a:p>
        </p:txBody>
      </p:sp>
      <p:cxnSp>
        <p:nvCxnSpPr>
          <p:cNvPr id="24" name="Straight Arrow Connector 23">
            <a:extLst>
              <a:ext uri="{FF2B5EF4-FFF2-40B4-BE49-F238E27FC236}">
                <a16:creationId xmlns:a16="http://schemas.microsoft.com/office/drawing/2014/main" id="{17A07770-9667-43F5-8408-11256E1F9EF0}"/>
              </a:ext>
            </a:extLst>
          </p:cNvPr>
          <p:cNvCxnSpPr>
            <a:cxnSpLocks/>
          </p:cNvCxnSpPr>
          <p:nvPr/>
        </p:nvCxnSpPr>
        <p:spPr>
          <a:xfrm>
            <a:off x="4310851" y="2015160"/>
            <a:ext cx="0" cy="814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929A8A8-F565-4162-AB26-3D06F372E4D9}"/>
              </a:ext>
            </a:extLst>
          </p:cNvPr>
          <p:cNvCxnSpPr>
            <a:cxnSpLocks/>
          </p:cNvCxnSpPr>
          <p:nvPr/>
        </p:nvCxnSpPr>
        <p:spPr>
          <a:xfrm>
            <a:off x="4331878" y="4969807"/>
            <a:ext cx="7157" cy="349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A49DED1-5DBA-409B-9BEB-D318035453AC}"/>
              </a:ext>
            </a:extLst>
          </p:cNvPr>
          <p:cNvCxnSpPr>
            <a:cxnSpLocks/>
          </p:cNvCxnSpPr>
          <p:nvPr/>
        </p:nvCxnSpPr>
        <p:spPr>
          <a:xfrm>
            <a:off x="2700352" y="4365150"/>
            <a:ext cx="6275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D7CEF0FC-8A27-48C4-9749-000B45800480}"/>
              </a:ext>
            </a:extLst>
          </p:cNvPr>
          <p:cNvSpPr/>
          <p:nvPr/>
        </p:nvSpPr>
        <p:spPr>
          <a:xfrm>
            <a:off x="1062681" y="4073169"/>
            <a:ext cx="1637671" cy="5839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Training and Testing</a:t>
            </a:r>
          </a:p>
        </p:txBody>
      </p:sp>
      <p:sp>
        <p:nvSpPr>
          <p:cNvPr id="44" name="Oval 43">
            <a:extLst>
              <a:ext uri="{FF2B5EF4-FFF2-40B4-BE49-F238E27FC236}">
                <a16:creationId xmlns:a16="http://schemas.microsoft.com/office/drawing/2014/main" id="{2C005884-3F68-479D-BBC7-0640FC3803AC}"/>
              </a:ext>
            </a:extLst>
          </p:cNvPr>
          <p:cNvSpPr/>
          <p:nvPr/>
        </p:nvSpPr>
        <p:spPr>
          <a:xfrm>
            <a:off x="4167604" y="1352092"/>
            <a:ext cx="244716" cy="21534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Arrow Connector 44">
            <a:extLst>
              <a:ext uri="{FF2B5EF4-FFF2-40B4-BE49-F238E27FC236}">
                <a16:creationId xmlns:a16="http://schemas.microsoft.com/office/drawing/2014/main" id="{B36B7DA0-3FA7-42E5-A222-10512345C3D6}"/>
              </a:ext>
            </a:extLst>
          </p:cNvPr>
          <p:cNvCxnSpPr>
            <a:cxnSpLocks/>
          </p:cNvCxnSpPr>
          <p:nvPr/>
        </p:nvCxnSpPr>
        <p:spPr>
          <a:xfrm>
            <a:off x="4289962" y="1364645"/>
            <a:ext cx="0" cy="478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1AB1D13-E8F6-467B-AA7C-682CE2E06558}"/>
              </a:ext>
            </a:extLst>
          </p:cNvPr>
          <p:cNvSpPr/>
          <p:nvPr/>
        </p:nvSpPr>
        <p:spPr>
          <a:xfrm>
            <a:off x="4109305" y="6129801"/>
            <a:ext cx="398276" cy="4110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7ACCBDD0-BDED-432B-95F1-A4CD6C3D4FC0}"/>
              </a:ext>
            </a:extLst>
          </p:cNvPr>
          <p:cNvSpPr/>
          <p:nvPr/>
        </p:nvSpPr>
        <p:spPr>
          <a:xfrm>
            <a:off x="4178047" y="6191278"/>
            <a:ext cx="265603" cy="28781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Arrow Connector 47">
            <a:extLst>
              <a:ext uri="{FF2B5EF4-FFF2-40B4-BE49-F238E27FC236}">
                <a16:creationId xmlns:a16="http://schemas.microsoft.com/office/drawing/2014/main" id="{158CF03E-47A9-497C-A05A-65E868F6E790}"/>
              </a:ext>
            </a:extLst>
          </p:cNvPr>
          <p:cNvCxnSpPr>
            <a:cxnSpLocks/>
          </p:cNvCxnSpPr>
          <p:nvPr/>
        </p:nvCxnSpPr>
        <p:spPr>
          <a:xfrm flipH="1">
            <a:off x="4322052" y="5800899"/>
            <a:ext cx="2406" cy="335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E0D98EB6-EFC6-464C-9505-C062FA3EBFAF}"/>
              </a:ext>
            </a:extLst>
          </p:cNvPr>
          <p:cNvSpPr/>
          <p:nvPr/>
        </p:nvSpPr>
        <p:spPr>
          <a:xfrm>
            <a:off x="3668809" y="1871337"/>
            <a:ext cx="1301569" cy="5674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X-ray Image</a:t>
            </a:r>
          </a:p>
        </p:txBody>
      </p:sp>
      <p:sp>
        <p:nvSpPr>
          <p:cNvPr id="18" name="Rectangle: Rounded Corners 17">
            <a:extLst>
              <a:ext uri="{FF2B5EF4-FFF2-40B4-BE49-F238E27FC236}">
                <a16:creationId xmlns:a16="http://schemas.microsoft.com/office/drawing/2014/main" id="{75E9D525-6674-4DE4-92A9-BD6A136DC7E3}"/>
              </a:ext>
            </a:extLst>
          </p:cNvPr>
          <p:cNvSpPr/>
          <p:nvPr/>
        </p:nvSpPr>
        <p:spPr>
          <a:xfrm>
            <a:off x="3688250" y="5370362"/>
            <a:ext cx="1301569" cy="5674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positive or negative</a:t>
            </a:r>
          </a:p>
        </p:txBody>
      </p:sp>
    </p:spTree>
    <p:extLst>
      <p:ext uri="{BB962C8B-B14F-4D97-AF65-F5344CB8AC3E}">
        <p14:creationId xmlns:p14="http://schemas.microsoft.com/office/powerpoint/2010/main" val="10953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r>
              <a:rPr lang="en-US" dirty="0"/>
              <a:t>	For the novel Coronavirus, we have RT-PCR testing and many </a:t>
            </a:r>
            <a:r>
              <a:rPr lang="en-US" dirty="0" err="1"/>
              <a:t>more.But</a:t>
            </a:r>
            <a:r>
              <a:rPr lang="en-US" dirty="0"/>
              <a:t> there are several issues with RT-PCR testing like relying only one approach and delay in results. In search of alternative testing methodologies, so it’s not required to rely on just one approach. </a:t>
            </a:r>
          </a:p>
          <a:p>
            <a:r>
              <a:rPr lang="en-US" dirty="0"/>
              <a:t>	</a:t>
            </a:r>
          </a:p>
          <a:p>
            <a:r>
              <a:rPr lang="en-US" dirty="0"/>
              <a:t>	Chest X-rays can be a great tool for detection of COVID-19. Once obtaining the chest X-rays of a person, by using Convolutional Neural Network (CNN), we can get the best results.</a:t>
            </a:r>
          </a:p>
          <a:p>
            <a:endParaRPr lang="en-US" dirty="0"/>
          </a:p>
          <a:p>
            <a:endParaRPr lang="en-US" dirty="0"/>
          </a:p>
        </p:txBody>
      </p:sp>
    </p:spTree>
    <p:extLst>
      <p:ext uri="{BB962C8B-B14F-4D97-AF65-F5344CB8AC3E}">
        <p14:creationId xmlns:p14="http://schemas.microsoft.com/office/powerpoint/2010/main"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6BD4-A3D2-465B-B3CE-047F94BB1353}"/>
              </a:ext>
            </a:extLst>
          </p:cNvPr>
          <p:cNvSpPr>
            <a:spLocks noGrp="1"/>
          </p:cNvSpPr>
          <p:nvPr>
            <p:ph type="title"/>
          </p:nvPr>
        </p:nvSpPr>
        <p:spPr/>
        <p:txBody>
          <a:bodyPr/>
          <a:lstStyle/>
          <a:p>
            <a:r>
              <a:rPr lang="en-IN" dirty="0"/>
              <a:t>Implementation </a:t>
            </a:r>
          </a:p>
        </p:txBody>
      </p:sp>
      <p:sp>
        <p:nvSpPr>
          <p:cNvPr id="3" name="Content Placeholder 2">
            <a:extLst>
              <a:ext uri="{FF2B5EF4-FFF2-40B4-BE49-F238E27FC236}">
                <a16:creationId xmlns:a16="http://schemas.microsoft.com/office/drawing/2014/main" id="{99EB265F-4664-45A5-B647-1E068947A313}"/>
              </a:ext>
            </a:extLst>
          </p:cNvPr>
          <p:cNvSpPr>
            <a:spLocks noGrp="1"/>
          </p:cNvSpPr>
          <p:nvPr>
            <p:ph idx="1"/>
          </p:nvPr>
        </p:nvSpPr>
        <p:spPr/>
        <p:txBody>
          <a:bodyPr>
            <a:normAutofit/>
          </a:bodyPr>
          <a:lstStyle/>
          <a:p>
            <a:r>
              <a:rPr lang="en-IN" b="1" dirty="0"/>
              <a:t>Modules</a:t>
            </a:r>
            <a:r>
              <a:rPr lang="en-IN" dirty="0"/>
              <a:t>:</a:t>
            </a:r>
          </a:p>
          <a:p>
            <a:pPr marL="457200" indent="-457200">
              <a:buFont typeface="Wingdings" panose="05000000000000000000" pitchFamily="2" charset="2"/>
              <a:buChar char="Ø"/>
            </a:pPr>
            <a:r>
              <a:rPr lang="en-IN" dirty="0"/>
              <a:t>Main Function</a:t>
            </a:r>
          </a:p>
          <a:p>
            <a:pPr marL="457200" indent="-457200">
              <a:buFont typeface="Wingdings" panose="05000000000000000000" pitchFamily="2" charset="2"/>
              <a:buChar char="Ø"/>
            </a:pPr>
            <a:r>
              <a:rPr lang="en-IN" dirty="0"/>
              <a:t>UI-</a:t>
            </a:r>
            <a:r>
              <a:rPr lang="en-IN" dirty="0" err="1"/>
              <a:t>Mainwindow</a:t>
            </a:r>
            <a:endParaRPr lang="en-IN" dirty="0"/>
          </a:p>
          <a:p>
            <a:pPr marL="457200" indent="-457200">
              <a:buFont typeface="Wingdings" panose="05000000000000000000" pitchFamily="2" charset="2"/>
              <a:buChar char="Ø"/>
            </a:pPr>
            <a:r>
              <a:rPr lang="en-IN" dirty="0"/>
              <a:t>Retranslate UI</a:t>
            </a:r>
          </a:p>
          <a:p>
            <a:pPr marL="457200" indent="-457200" algn="l">
              <a:buFont typeface="Wingdings" panose="05000000000000000000" pitchFamily="2" charset="2"/>
              <a:buChar char="Ø"/>
            </a:pPr>
            <a:r>
              <a:rPr lang="en-IN" dirty="0"/>
              <a:t>Load Image</a:t>
            </a:r>
          </a:p>
          <a:p>
            <a:pPr marL="457200" indent="-457200" algn="l">
              <a:buFont typeface="Wingdings" panose="05000000000000000000" pitchFamily="2" charset="2"/>
              <a:buChar char="Ø"/>
            </a:pPr>
            <a:r>
              <a:rPr lang="en-IN" dirty="0"/>
              <a:t>Training Function</a:t>
            </a:r>
          </a:p>
          <a:p>
            <a:pPr marL="457200" indent="-457200">
              <a:buFont typeface="Wingdings" panose="05000000000000000000" pitchFamily="2" charset="2"/>
              <a:buChar char="Ø"/>
            </a:pPr>
            <a:r>
              <a:rPr lang="en-IN" dirty="0"/>
              <a:t>Classify Function</a:t>
            </a:r>
          </a:p>
          <a:p>
            <a:r>
              <a:rPr lang="en-IN" b="1" dirty="0"/>
              <a:t>Libraries used</a:t>
            </a:r>
            <a:r>
              <a:rPr lang="en-IN" dirty="0"/>
              <a:t>:</a:t>
            </a:r>
          </a:p>
          <a:p>
            <a:r>
              <a:rPr lang="en-IN" dirty="0" err="1"/>
              <a:t>Keras</a:t>
            </a:r>
            <a:r>
              <a:rPr lang="en-IN" dirty="0"/>
              <a:t>, </a:t>
            </a:r>
            <a:r>
              <a:rPr lang="en-IN" dirty="0" err="1"/>
              <a:t>Scipy</a:t>
            </a:r>
            <a:r>
              <a:rPr lang="en-IN" dirty="0"/>
              <a:t> ,sklearn,opencv,numpy,PyQt5</a:t>
            </a:r>
          </a:p>
          <a:p>
            <a:endParaRPr lang="en-IN" dirty="0"/>
          </a:p>
          <a:p>
            <a:endParaRPr lang="en-IN" dirty="0"/>
          </a:p>
        </p:txBody>
      </p:sp>
    </p:spTree>
    <p:extLst>
      <p:ext uri="{BB962C8B-B14F-4D97-AF65-F5344CB8AC3E}">
        <p14:creationId xmlns:p14="http://schemas.microsoft.com/office/powerpoint/2010/main" val="1197069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8819-7F18-4781-9A6A-FFC2E1FDBAFB}"/>
              </a:ext>
            </a:extLst>
          </p:cNvPr>
          <p:cNvSpPr>
            <a:spLocks noGrp="1"/>
          </p:cNvSpPr>
          <p:nvPr>
            <p:ph type="title"/>
          </p:nvPr>
        </p:nvSpPr>
        <p:spPr/>
        <p:txBody>
          <a:bodyPr/>
          <a:lstStyle/>
          <a:p>
            <a:r>
              <a:rPr lang="en-IN" dirty="0"/>
              <a:t>Sample Code</a:t>
            </a:r>
          </a:p>
        </p:txBody>
      </p:sp>
      <p:sp>
        <p:nvSpPr>
          <p:cNvPr id="3" name="Content Placeholder 2">
            <a:extLst>
              <a:ext uri="{FF2B5EF4-FFF2-40B4-BE49-F238E27FC236}">
                <a16:creationId xmlns:a16="http://schemas.microsoft.com/office/drawing/2014/main" id="{EB9EDE07-2B13-43E1-8D4A-B2B0ACC63B70}"/>
              </a:ext>
            </a:extLst>
          </p:cNvPr>
          <p:cNvSpPr>
            <a:spLocks noGrp="1"/>
          </p:cNvSpPr>
          <p:nvPr>
            <p:ph idx="1"/>
          </p:nvPr>
        </p:nvSpPr>
        <p:spPr/>
        <p:txBody>
          <a:bodyPr>
            <a:normAutofit lnSpcReduction="10000"/>
          </a:bodyPr>
          <a:lstStyle/>
          <a:p>
            <a:r>
              <a:rPr lang="en-IN" b="1" dirty="0"/>
              <a:t>Main Function</a:t>
            </a:r>
            <a:r>
              <a:rPr lang="en-IN" dirty="0"/>
              <a:t>:</a:t>
            </a:r>
          </a:p>
          <a:p>
            <a:r>
              <a:rPr lang="en-IN" dirty="0"/>
              <a:t>	Here we will describe all the functions that are needed For our implementation.</a:t>
            </a:r>
          </a:p>
          <a:p>
            <a:r>
              <a:rPr lang="en-IN" dirty="0"/>
              <a:t> if __name__ == "__main__":</a:t>
            </a:r>
          </a:p>
          <a:p>
            <a:r>
              <a:rPr lang="en-IN" dirty="0"/>
              <a:t>    import sys</a:t>
            </a:r>
          </a:p>
          <a:p>
            <a:r>
              <a:rPr lang="en-IN" dirty="0"/>
              <a:t>    app = </a:t>
            </a:r>
            <a:r>
              <a:rPr lang="en-IN" dirty="0" err="1"/>
              <a:t>QtWidgets.QApplication</a:t>
            </a:r>
            <a:r>
              <a:rPr lang="en-IN" dirty="0"/>
              <a:t>(</a:t>
            </a:r>
            <a:r>
              <a:rPr lang="en-IN" dirty="0" err="1"/>
              <a:t>sys.argv</a:t>
            </a:r>
            <a:r>
              <a:rPr lang="en-IN" dirty="0"/>
              <a:t>)</a:t>
            </a:r>
          </a:p>
          <a:p>
            <a:r>
              <a:rPr lang="en-IN" dirty="0"/>
              <a:t>    </a:t>
            </a:r>
            <a:r>
              <a:rPr lang="en-IN" dirty="0" err="1"/>
              <a:t>MainWindow</a:t>
            </a:r>
            <a:r>
              <a:rPr lang="en-IN" dirty="0"/>
              <a:t> = </a:t>
            </a:r>
            <a:r>
              <a:rPr lang="en-IN" dirty="0" err="1"/>
              <a:t>QtWidgets.QMainWindow</a:t>
            </a:r>
            <a:r>
              <a:rPr lang="en-IN" dirty="0"/>
              <a:t>()</a:t>
            </a:r>
          </a:p>
          <a:p>
            <a:r>
              <a:rPr lang="en-IN" dirty="0"/>
              <a:t>    </a:t>
            </a:r>
            <a:r>
              <a:rPr lang="en-IN" dirty="0" err="1"/>
              <a:t>ui</a:t>
            </a:r>
            <a:r>
              <a:rPr lang="en-IN" dirty="0"/>
              <a:t> = </a:t>
            </a:r>
            <a:r>
              <a:rPr lang="en-IN" dirty="0" err="1"/>
              <a:t>Ui_MainWindow</a:t>
            </a:r>
            <a:r>
              <a:rPr lang="en-IN" dirty="0"/>
              <a:t>()</a:t>
            </a:r>
          </a:p>
          <a:p>
            <a:r>
              <a:rPr lang="en-IN" dirty="0"/>
              <a:t>    </a:t>
            </a:r>
            <a:r>
              <a:rPr lang="en-IN" dirty="0" err="1"/>
              <a:t>ui.setupUi</a:t>
            </a:r>
            <a:r>
              <a:rPr lang="en-IN" dirty="0"/>
              <a:t>(</a:t>
            </a:r>
            <a:r>
              <a:rPr lang="en-IN" dirty="0" err="1"/>
              <a:t>MainWindow</a:t>
            </a:r>
            <a:r>
              <a:rPr lang="en-IN" dirty="0"/>
              <a:t>)</a:t>
            </a:r>
          </a:p>
          <a:p>
            <a:r>
              <a:rPr lang="en-IN" dirty="0"/>
              <a:t>    </a:t>
            </a:r>
            <a:r>
              <a:rPr lang="en-IN" dirty="0" err="1"/>
              <a:t>MainWindow.show</a:t>
            </a:r>
            <a:r>
              <a:rPr lang="en-IN" dirty="0"/>
              <a:t>()</a:t>
            </a:r>
          </a:p>
          <a:p>
            <a:r>
              <a:rPr lang="en-IN" dirty="0"/>
              <a:t>    </a:t>
            </a:r>
            <a:r>
              <a:rPr lang="en-IN" dirty="0" err="1"/>
              <a:t>sys.exit</a:t>
            </a:r>
            <a:r>
              <a:rPr lang="en-IN" dirty="0"/>
              <a:t>(</a:t>
            </a:r>
            <a:r>
              <a:rPr lang="en-IN" dirty="0" err="1"/>
              <a:t>app.exec</a:t>
            </a:r>
            <a:r>
              <a:rPr lang="en-IN" dirty="0"/>
              <a:t>_())</a:t>
            </a:r>
          </a:p>
        </p:txBody>
      </p:sp>
    </p:spTree>
    <p:extLst>
      <p:ext uri="{BB962C8B-B14F-4D97-AF65-F5344CB8AC3E}">
        <p14:creationId xmlns:p14="http://schemas.microsoft.com/office/powerpoint/2010/main" val="1183408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5F7B-A76A-4AF1-BDF5-D800D38A99AB}"/>
              </a:ext>
            </a:extLst>
          </p:cNvPr>
          <p:cNvSpPr>
            <a:spLocks noGrp="1"/>
          </p:cNvSpPr>
          <p:nvPr>
            <p:ph type="title"/>
          </p:nvPr>
        </p:nvSpPr>
        <p:spPr>
          <a:xfrm>
            <a:off x="0" y="232759"/>
            <a:ext cx="12192000" cy="714892"/>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CE914CF7-6EA6-484F-817C-1877648C010D}"/>
              </a:ext>
            </a:extLst>
          </p:cNvPr>
          <p:cNvSpPr>
            <a:spLocks noGrp="1"/>
          </p:cNvSpPr>
          <p:nvPr>
            <p:ph idx="1"/>
          </p:nvPr>
        </p:nvSpPr>
        <p:spPr/>
        <p:txBody>
          <a:bodyPr>
            <a:normAutofit/>
          </a:bodyPr>
          <a:lstStyle/>
          <a:p>
            <a:r>
              <a:rPr lang="en-IN" b="1" dirty="0"/>
              <a:t>UI-</a:t>
            </a:r>
            <a:r>
              <a:rPr lang="en-IN" b="1" dirty="0" err="1"/>
              <a:t>Mainwindow</a:t>
            </a:r>
            <a:r>
              <a:rPr lang="en-IN" dirty="0"/>
              <a:t>:</a:t>
            </a:r>
          </a:p>
          <a:p>
            <a:r>
              <a:rPr lang="en-IN" dirty="0"/>
              <a:t>	This module we will design the UI that is needed for our application . This consists of the fields like load image , training ,classify , and field to display the output . As it is difficult to write code by using various tools we have used PyQt5 designer tool .This is a type of a tool where we can just drag and drop the fields that are required.</a:t>
            </a:r>
          </a:p>
          <a:p>
            <a:r>
              <a:rPr lang="en-IN" dirty="0"/>
              <a:t>This also contains the code which refers to the related functions as shown below:</a:t>
            </a:r>
          </a:p>
          <a:p>
            <a:endParaRPr lang="en-IN" dirty="0"/>
          </a:p>
          <a:p>
            <a:r>
              <a:rPr lang="en-IN" dirty="0"/>
              <a:t>	</a:t>
            </a:r>
            <a:r>
              <a:rPr lang="en-IN" dirty="0" err="1"/>
              <a:t>self.BrowseImage.clicked.connect</a:t>
            </a:r>
            <a:r>
              <a:rPr lang="en-IN" dirty="0"/>
              <a:t>(</a:t>
            </a:r>
            <a:r>
              <a:rPr lang="en-IN" dirty="0" err="1"/>
              <a:t>self.loadImage</a:t>
            </a:r>
            <a:r>
              <a:rPr lang="en-IN" dirty="0"/>
              <a:t>)</a:t>
            </a:r>
          </a:p>
          <a:p>
            <a:r>
              <a:rPr lang="en-IN" dirty="0"/>
              <a:t>	</a:t>
            </a:r>
            <a:r>
              <a:rPr lang="en-IN" dirty="0" err="1"/>
              <a:t>self.Classify.clicked.connect</a:t>
            </a:r>
            <a:r>
              <a:rPr lang="en-IN" dirty="0"/>
              <a:t>(</a:t>
            </a:r>
            <a:r>
              <a:rPr lang="en-IN" dirty="0" err="1"/>
              <a:t>self.classifyFunction</a:t>
            </a:r>
            <a:r>
              <a:rPr lang="en-IN" dirty="0"/>
              <a:t>)</a:t>
            </a:r>
          </a:p>
          <a:p>
            <a:r>
              <a:rPr lang="en-IN" dirty="0"/>
              <a:t>	</a:t>
            </a:r>
            <a:r>
              <a:rPr lang="en-IN" dirty="0" err="1"/>
              <a:t>self.Training.clicked.connect</a:t>
            </a:r>
            <a:r>
              <a:rPr lang="en-IN" dirty="0"/>
              <a:t>(</a:t>
            </a:r>
            <a:r>
              <a:rPr lang="en-IN" dirty="0" err="1"/>
              <a:t>self.trainingFunction</a:t>
            </a:r>
            <a:r>
              <a:rPr lang="en-IN" dirty="0"/>
              <a:t>) </a:t>
            </a:r>
          </a:p>
        </p:txBody>
      </p:sp>
    </p:spTree>
    <p:extLst>
      <p:ext uri="{BB962C8B-B14F-4D97-AF65-F5344CB8AC3E}">
        <p14:creationId xmlns:p14="http://schemas.microsoft.com/office/powerpoint/2010/main" val="2429700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8880-E6CF-47A0-AAD9-CD901306438D}"/>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C7674603-CFB9-4572-920A-7CAD4F15365E}"/>
              </a:ext>
            </a:extLst>
          </p:cNvPr>
          <p:cNvSpPr>
            <a:spLocks noGrp="1"/>
          </p:cNvSpPr>
          <p:nvPr>
            <p:ph idx="1"/>
          </p:nvPr>
        </p:nvSpPr>
        <p:spPr/>
        <p:txBody>
          <a:bodyPr>
            <a:normAutofit fontScale="92500" lnSpcReduction="10000"/>
          </a:bodyPr>
          <a:lstStyle/>
          <a:p>
            <a:r>
              <a:rPr lang="en-IN" b="1" dirty="0"/>
              <a:t>Retranslate UI</a:t>
            </a:r>
            <a:r>
              <a:rPr lang="en-IN" dirty="0"/>
              <a:t>:</a:t>
            </a:r>
          </a:p>
          <a:p>
            <a:r>
              <a:rPr lang="en-IN" dirty="0"/>
              <a:t>	This module describes the text that is needed to be displayed on the fields in the                GUI . </a:t>
            </a:r>
          </a:p>
          <a:p>
            <a:r>
              <a:rPr lang="en-IN" b="1" dirty="0"/>
              <a:t>Load Image</a:t>
            </a:r>
            <a:r>
              <a:rPr lang="en-IN" dirty="0"/>
              <a:t>:</a:t>
            </a:r>
          </a:p>
          <a:p>
            <a:r>
              <a:rPr lang="en-IN" dirty="0"/>
              <a:t>	This function describes how to load a image from our device through folders present in our device.</a:t>
            </a:r>
          </a:p>
          <a:p>
            <a:r>
              <a:rPr lang="en-IN" b="1" dirty="0"/>
              <a:t>Training Function</a:t>
            </a:r>
            <a:r>
              <a:rPr lang="en-IN" dirty="0"/>
              <a:t>:</a:t>
            </a:r>
          </a:p>
          <a:p>
            <a:r>
              <a:rPr lang="en-IN" dirty="0"/>
              <a:t>	This module involves the training .Here the input is </a:t>
            </a:r>
            <a:r>
              <a:rPr lang="en-IN" dirty="0" err="1"/>
              <a:t>feeded</a:t>
            </a:r>
            <a:r>
              <a:rPr lang="en-IN" dirty="0"/>
              <a:t> to neural network Pooling is done in this layer.</a:t>
            </a:r>
          </a:p>
          <a:p>
            <a:r>
              <a:rPr lang="en-IN" b="1" dirty="0"/>
              <a:t>Classify Function</a:t>
            </a:r>
            <a:r>
              <a:rPr lang="en-IN" dirty="0"/>
              <a:t>:</a:t>
            </a:r>
          </a:p>
          <a:p>
            <a:r>
              <a:rPr lang="en-IN" dirty="0"/>
              <a:t>	This module describes classification .Based upon the image that is browsed and output is given whether a person is covid positive or not. </a:t>
            </a:r>
          </a:p>
          <a:p>
            <a:r>
              <a:rPr lang="en-IN" dirty="0"/>
              <a:t> </a:t>
            </a:r>
          </a:p>
        </p:txBody>
      </p:sp>
    </p:spTree>
    <p:extLst>
      <p:ext uri="{BB962C8B-B14F-4D97-AF65-F5344CB8AC3E}">
        <p14:creationId xmlns:p14="http://schemas.microsoft.com/office/powerpoint/2010/main" val="813907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55AE-3EE0-DCC7-388B-0BEF18A0636F}"/>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EFB12D3-9A5B-C724-A11E-E256288D0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6930" y="1096963"/>
            <a:ext cx="7045439" cy="5395912"/>
          </a:xfrm>
        </p:spPr>
      </p:pic>
    </p:spTree>
    <p:extLst>
      <p:ext uri="{BB962C8B-B14F-4D97-AF65-F5344CB8AC3E}">
        <p14:creationId xmlns:p14="http://schemas.microsoft.com/office/powerpoint/2010/main" val="250345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2224-5A5F-17CF-12E3-13B8CF45808A}"/>
              </a:ext>
            </a:extLst>
          </p:cNvPr>
          <p:cNvSpPr>
            <a:spLocks noGrp="1"/>
          </p:cNvSpPr>
          <p:nvPr>
            <p:ph type="title"/>
          </p:nvPr>
        </p:nvSpPr>
        <p:spPr/>
        <p:txBody>
          <a:bodyPr/>
          <a:lstStyle/>
          <a:p>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14CE3706-1572-D733-DC9F-01AFCB505E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9395" y="1096963"/>
            <a:ext cx="7060509" cy="5395912"/>
          </a:xfrm>
        </p:spPr>
      </p:pic>
    </p:spTree>
    <p:extLst>
      <p:ext uri="{BB962C8B-B14F-4D97-AF65-F5344CB8AC3E}">
        <p14:creationId xmlns:p14="http://schemas.microsoft.com/office/powerpoint/2010/main" val="3893696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B3E7-F7F8-8B11-C115-71BC94187B3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FB08B60-3070-E54B-877F-C12BA1EB67C5}"/>
              </a:ext>
            </a:extLst>
          </p:cNvPr>
          <p:cNvSpPr>
            <a:spLocks noGrp="1"/>
          </p:cNvSpPr>
          <p:nvPr>
            <p:ph idx="1"/>
          </p:nvPr>
        </p:nvSpPr>
        <p:spPr>
          <a:xfrm>
            <a:off x="199505" y="1248697"/>
            <a:ext cx="11589371" cy="3957785"/>
          </a:xfrm>
        </p:spPr>
        <p:txBody>
          <a:bodyPr/>
          <a:lstStyle/>
          <a:p>
            <a:pPr marL="265113" indent="-265113">
              <a:tabLst>
                <a:tab pos="10942638" algn="l"/>
              </a:tabLst>
            </a:pPr>
            <a:r>
              <a:rPr lang="en-US" dirty="0"/>
              <a:t>           The In this paper, we proposed CNN based deep learning model to find the results of a person whether he tests Positive or Normal. This achieved promising results on a small prepared dataset which indicates that given more data, the proposed model can achieve better results with minimum pre-processing of data. Overall, the proposed model substantially advances the current radiology based methodology and during COVID-19 pandemic, it can be very helpful tool for clinical practitioners and radiologists to aid them in diagnosis, quantification and follow-up of COVID-19 cases.</a:t>
            </a:r>
            <a:endParaRPr lang="en-IN" dirty="0"/>
          </a:p>
        </p:txBody>
      </p:sp>
    </p:spTree>
    <p:extLst>
      <p:ext uri="{BB962C8B-B14F-4D97-AF65-F5344CB8AC3E}">
        <p14:creationId xmlns:p14="http://schemas.microsoft.com/office/powerpoint/2010/main" val="57229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US" dirty="0"/>
              <a:t>[1].Md Mamunur Rahaman ,Identification of COVID-19 samples from chest X-ray images using deep learning , Free PMC article.</a:t>
            </a:r>
          </a:p>
          <a:p>
            <a:pPr marL="577850" indent="-577850">
              <a:buNone/>
            </a:pPr>
            <a:r>
              <a:rPr lang="en-US" dirty="0">
                <a:hlinkClick r:id="rId2"/>
              </a:rPr>
              <a:t>https://pubmed.ncbi.nlm.nih.gov/32773400/</a:t>
            </a:r>
            <a:endParaRPr lang="en-US" dirty="0"/>
          </a:p>
          <a:p>
            <a:pPr marL="577850" indent="-577850">
              <a:buNone/>
            </a:pPr>
            <a:endParaRPr lang="en-US" dirty="0"/>
          </a:p>
          <a:p>
            <a:pPr marL="577850" indent="-577850">
              <a:buNone/>
            </a:pPr>
            <a:r>
              <a:rPr lang="en-US" dirty="0"/>
              <a:t>[2].Daniel Arias, “Covid-19 detection using convolution neural networks , Science Direct”</a:t>
            </a:r>
          </a:p>
          <a:p>
            <a:pPr marL="577850" indent="-577850">
              <a:buNone/>
            </a:pPr>
            <a:r>
              <a:rPr lang="en-US" dirty="0">
                <a:hlinkClick r:id="rId3"/>
              </a:rPr>
              <a:t>https://www.sciencedirect.com/science/article/pii/S2666827021000694</a:t>
            </a:r>
            <a:endParaRPr lang="en-US" dirty="0"/>
          </a:p>
        </p:txBody>
      </p:sp>
    </p:spTree>
    <p:extLst>
      <p:ext uri="{BB962C8B-B14F-4D97-AF65-F5344CB8AC3E}">
        <p14:creationId xmlns:p14="http://schemas.microsoft.com/office/powerpoint/2010/main" val="78875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693" y="1217430"/>
            <a:ext cx="7497827" cy="3034677"/>
          </a:xfrm>
          <a:prstGeom prst="rect">
            <a:avLst/>
          </a:prstGeom>
        </p:spPr>
        <p:txBody>
          <a:bodyPr wrap="square">
            <a:spAutoFit/>
          </a:bodyPr>
          <a:lstStyle/>
          <a:p>
            <a:pPr algn="ctr">
              <a:lnSpc>
                <a:spcPct val="107000"/>
              </a:lnSpc>
              <a:spcAft>
                <a:spcPts val="800"/>
              </a:spcAft>
            </a:pPr>
            <a:endParaRPr lang="en-US" sz="40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40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Suggestions/Queries please</a:t>
            </a:r>
          </a:p>
          <a:p>
            <a:pPr algn="ctr">
              <a:lnSpc>
                <a:spcPct val="107000"/>
              </a:lnSpc>
              <a:spcAft>
                <a:spcPts val="800"/>
              </a:spcAft>
            </a:pPr>
            <a:r>
              <a:rPr lang="en-US" sz="40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Thank You!!!</a:t>
            </a:r>
            <a:endParaRPr lang="en-IN" sz="40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CC3D-EF64-4735-A0B3-9E54ADC827E2}"/>
              </a:ext>
            </a:extLst>
          </p:cNvPr>
          <p:cNvSpPr>
            <a:spLocks noGrp="1"/>
          </p:cNvSpPr>
          <p:nvPr>
            <p:ph type="title"/>
          </p:nvPr>
        </p:nvSpPr>
        <p:spPr/>
        <p:txBody>
          <a:bodyPr/>
          <a:lstStyle/>
          <a:p>
            <a:r>
              <a:rPr lang="en-IN" dirty="0"/>
              <a:t>Review 0 Queries/Remarks</a:t>
            </a:r>
          </a:p>
        </p:txBody>
      </p:sp>
      <p:sp>
        <p:nvSpPr>
          <p:cNvPr id="3" name="Content Placeholder 2">
            <a:extLst>
              <a:ext uri="{FF2B5EF4-FFF2-40B4-BE49-F238E27FC236}">
                <a16:creationId xmlns:a16="http://schemas.microsoft.com/office/drawing/2014/main" id="{876AD1FF-6C9F-4C07-83CA-BD8DEA0C18B1}"/>
              </a:ext>
            </a:extLst>
          </p:cNvPr>
          <p:cNvSpPr>
            <a:spLocks noGrp="1"/>
          </p:cNvSpPr>
          <p:nvPr>
            <p:ph idx="1"/>
          </p:nvPr>
        </p:nvSpPr>
        <p:spPr/>
        <p:txBody>
          <a:bodyPr/>
          <a:lstStyle/>
          <a:p>
            <a:pPr marL="457200" indent="-457200">
              <a:buFont typeface="Wingdings" panose="05000000000000000000" pitchFamily="2" charset="2"/>
              <a:buChar char="Ø"/>
            </a:pPr>
            <a:r>
              <a:rPr lang="en-IN" dirty="0"/>
              <a:t>Where will you deploy your application?</a:t>
            </a:r>
          </a:p>
          <a:p>
            <a:pPr marL="1371600" lvl="2" indent="-457200">
              <a:buFont typeface="Arial" panose="020B0604020202020204" pitchFamily="34" charset="0"/>
              <a:buChar char="•"/>
            </a:pPr>
            <a:r>
              <a:rPr lang="en-IN" dirty="0"/>
              <a:t>We are going to deploy our application through a GUI.</a:t>
            </a:r>
          </a:p>
          <a:p>
            <a:pPr marL="457200" indent="-457200">
              <a:buFont typeface="Wingdings" panose="05000000000000000000" pitchFamily="2" charset="2"/>
              <a:buChar char="Ø"/>
            </a:pPr>
            <a:r>
              <a:rPr lang="en-IN" dirty="0"/>
              <a:t>Which algorithm are you going to use in this project?</a:t>
            </a:r>
          </a:p>
          <a:p>
            <a:pPr marL="1371600" lvl="2" indent="-457200">
              <a:buFont typeface="Arial" panose="020B0604020202020204" pitchFamily="34" charset="0"/>
              <a:buChar char="•"/>
            </a:pPr>
            <a:r>
              <a:rPr lang="en-US" dirty="0"/>
              <a:t>Convolutional Neural Network.</a:t>
            </a:r>
          </a:p>
          <a:p>
            <a:pPr marL="457200" indent="-457200">
              <a:buFont typeface="Wingdings" panose="05000000000000000000" pitchFamily="2" charset="2"/>
              <a:buChar char="Ø"/>
            </a:pPr>
            <a:r>
              <a:rPr lang="en-IN" dirty="0"/>
              <a:t>What are you going to use in order to develop your GUI?</a:t>
            </a:r>
          </a:p>
          <a:p>
            <a:pPr marL="1371600" lvl="2" indent="-457200">
              <a:buFont typeface="Arial" panose="020B0604020202020204" pitchFamily="34" charset="0"/>
              <a:buChar char="•"/>
            </a:pPr>
            <a:r>
              <a:rPr lang="en-IN" dirty="0"/>
              <a:t>By using PyQt5 GUI toolkit.</a:t>
            </a:r>
          </a:p>
        </p:txBody>
      </p:sp>
    </p:spTree>
    <p:extLst>
      <p:ext uri="{BB962C8B-B14F-4D97-AF65-F5344CB8AC3E}">
        <p14:creationId xmlns:p14="http://schemas.microsoft.com/office/powerpoint/2010/main" val="370308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457200" indent="-457200">
              <a:buFont typeface="Wingdings" panose="05000000000000000000" pitchFamily="2" charset="2"/>
              <a:buChar char="Ø"/>
            </a:pPr>
            <a:r>
              <a:rPr lang="en-US" dirty="0"/>
              <a:t>Introduction</a:t>
            </a:r>
          </a:p>
          <a:p>
            <a:pPr marL="457200" indent="-457200">
              <a:buFont typeface="Wingdings" panose="05000000000000000000" pitchFamily="2" charset="2"/>
              <a:buChar char="Ø"/>
            </a:pPr>
            <a:r>
              <a:rPr lang="en-US" dirty="0"/>
              <a:t>Existing System</a:t>
            </a:r>
          </a:p>
          <a:p>
            <a:pPr marL="457200" indent="-457200">
              <a:buFont typeface="Wingdings" panose="05000000000000000000" pitchFamily="2" charset="2"/>
              <a:buChar char="Ø"/>
            </a:pPr>
            <a:r>
              <a:rPr lang="en-US" dirty="0"/>
              <a:t>Proposed System</a:t>
            </a:r>
          </a:p>
          <a:p>
            <a:pPr marL="457200" indent="-457200">
              <a:buFont typeface="Wingdings" panose="05000000000000000000" pitchFamily="2" charset="2"/>
              <a:buChar char="Ø"/>
            </a:pPr>
            <a:r>
              <a:rPr lang="en-US" dirty="0"/>
              <a:t>Literature Survey</a:t>
            </a:r>
          </a:p>
          <a:p>
            <a:pPr marL="457200" indent="-457200">
              <a:buFont typeface="Wingdings" panose="05000000000000000000" pitchFamily="2" charset="2"/>
              <a:buChar char="Ø"/>
            </a:pPr>
            <a:r>
              <a:rPr lang="en-US" dirty="0"/>
              <a:t>Problem Definition</a:t>
            </a:r>
          </a:p>
          <a:p>
            <a:pPr marL="457200" indent="-457200">
              <a:buFont typeface="Wingdings" panose="05000000000000000000" pitchFamily="2" charset="2"/>
              <a:buChar char="Ø"/>
            </a:pPr>
            <a:r>
              <a:rPr lang="en-US" dirty="0"/>
              <a:t>Planning</a:t>
            </a:r>
          </a:p>
          <a:p>
            <a:pPr marL="457200" indent="-457200">
              <a:buFont typeface="Wingdings" panose="05000000000000000000" pitchFamily="2" charset="2"/>
              <a:buChar char="Ø"/>
            </a:pPr>
            <a:r>
              <a:rPr lang="en-US" dirty="0"/>
              <a:t>Requirements</a:t>
            </a:r>
          </a:p>
          <a:p>
            <a:pPr marL="457200" indent="-457200">
              <a:buFont typeface="Wingdings" panose="05000000000000000000" pitchFamily="2" charset="2"/>
              <a:buChar char="Ø"/>
            </a:pPr>
            <a:r>
              <a:rPr lang="en-US" dirty="0"/>
              <a:t>Architecture</a:t>
            </a:r>
          </a:p>
          <a:p>
            <a:pPr marL="457200" indent="-457200">
              <a:buFont typeface="Wingdings" panose="05000000000000000000" pitchFamily="2" charset="2"/>
              <a:buChar char="Ø"/>
            </a:pPr>
            <a:r>
              <a:rPr lang="en-US" dirty="0"/>
              <a:t>Conclusion</a:t>
            </a:r>
          </a:p>
          <a:p>
            <a:pPr marL="457200" indent="-457200">
              <a:buFont typeface="Wingdings" panose="05000000000000000000" pitchFamily="2" charset="2"/>
              <a:buChar char="Ø"/>
            </a:pPr>
            <a:r>
              <a:rPr lang="en-US" dirty="0"/>
              <a:t>References</a:t>
            </a:r>
          </a:p>
          <a:p>
            <a:pPr marL="457200" indent="-4572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53209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IN" dirty="0"/>
          </a:p>
        </p:txBody>
      </p:sp>
      <p:sp>
        <p:nvSpPr>
          <p:cNvPr id="3" name="Content Placeholder 2"/>
          <p:cNvSpPr>
            <a:spLocks noGrp="1"/>
          </p:cNvSpPr>
          <p:nvPr>
            <p:ph idx="1"/>
          </p:nvPr>
        </p:nvSpPr>
        <p:spPr/>
        <p:txBody>
          <a:bodyPr>
            <a:normAutofit/>
          </a:bodyPr>
          <a:lstStyle/>
          <a:p>
            <a:r>
              <a:rPr lang="en-US" dirty="0"/>
              <a:t>	As we know that we had faced a lot of issues during pandemic. RT-PCR testing is the way on which we can find out whether a person is tested positive or not. But it takes a lot of time nearly 2-3 days for getting the results. In the meanwhile, a lot of problem may occur.</a:t>
            </a:r>
          </a:p>
          <a:p>
            <a:r>
              <a:rPr lang="en-US" dirty="0"/>
              <a:t> </a:t>
            </a:r>
          </a:p>
          <a:p>
            <a:r>
              <a:rPr lang="en-US" dirty="0"/>
              <a:t>	In search of alternative testing methodologies, we can go for X-ray images. Chest X-rays can be a great tool for detection of COVID-19. Once obtaining the chest X-rays of a person, a solution has been proposed to this problem by developing a COVID-19 detection system. Deep Learning techniques, especially Convolutional Neural Network (CNN) can be used for detection. And by using this technique we can able to know whether a person has </a:t>
            </a:r>
            <a:r>
              <a:rPr lang="en-US" dirty="0" err="1"/>
              <a:t>covid</a:t>
            </a:r>
            <a:r>
              <a:rPr lang="en-US" dirty="0"/>
              <a:t> or not.</a:t>
            </a:r>
            <a:endParaRPr lang="en-IN" dirty="0"/>
          </a:p>
        </p:txBody>
      </p:sp>
    </p:spTree>
    <p:extLst>
      <p:ext uri="{BB962C8B-B14F-4D97-AF65-F5344CB8AC3E}">
        <p14:creationId xmlns:p14="http://schemas.microsoft.com/office/powerpoint/2010/main" val="182195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a16="http://schemas.microsoft.com/office/drawing/2014/main" id="{2BEC2D36-50F9-4370-AFEE-D4A7BC21DD9F}"/>
              </a:ext>
            </a:extLst>
          </p:cNvPr>
          <p:cNvSpPr>
            <a:spLocks noGrp="1"/>
          </p:cNvSpPr>
          <p:nvPr>
            <p:ph idx="1"/>
          </p:nvPr>
        </p:nvSpPr>
        <p:spPr>
          <a:xfrm>
            <a:off x="199505" y="1097279"/>
            <a:ext cx="11779135" cy="5394960"/>
          </a:xfrm>
        </p:spPr>
        <p:txBody>
          <a:bodyPr>
            <a:normAutofit/>
          </a:bodyPr>
          <a:lstStyle/>
          <a:p>
            <a:r>
              <a:rPr lang="en-US" dirty="0"/>
              <a:t>	The novel Coronavirus has emerged as a pandemic and has raised many questions on health. This made public health emergency globally. The number of infected people and deaths are increasing day by day. This made tremendous pressure on our social and healthcare system.</a:t>
            </a:r>
          </a:p>
          <a:p>
            <a:r>
              <a:rPr lang="en-US" dirty="0"/>
              <a:t>	</a:t>
            </a:r>
          </a:p>
          <a:p>
            <a:r>
              <a:rPr lang="en-US" dirty="0"/>
              <a:t>	One of the critical factors behind the rapid spread of Covid-19 pandemic is lengthy clinical testing time . Nearly  RT-PCR testing takes 2-3 days of time for producing the results after the testing has been done. </a:t>
            </a:r>
          </a:p>
          <a:p>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102155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3617-D9AF-405F-B412-C5EC981D47B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75BE66B1-C720-4A21-BEC5-ED4EBCE4BFE3}"/>
              </a:ext>
            </a:extLst>
          </p:cNvPr>
          <p:cNvSpPr>
            <a:spLocks noGrp="1"/>
          </p:cNvSpPr>
          <p:nvPr>
            <p:ph idx="1"/>
          </p:nvPr>
        </p:nvSpPr>
        <p:spPr/>
        <p:txBody>
          <a:bodyPr>
            <a:normAutofit lnSpcReduction="10000"/>
          </a:bodyPr>
          <a:lstStyle/>
          <a:p>
            <a:r>
              <a:rPr lang="en-IN" dirty="0"/>
              <a:t>Types of tests available for Covid-19 detection:</a:t>
            </a:r>
          </a:p>
          <a:p>
            <a:r>
              <a:rPr lang="en-IN" b="1" dirty="0"/>
              <a:t>RT-PCR</a:t>
            </a:r>
            <a:r>
              <a:rPr lang="en-IN" dirty="0"/>
              <a:t>:</a:t>
            </a:r>
          </a:p>
          <a:p>
            <a:r>
              <a:rPr lang="en-IN" dirty="0"/>
              <a:t>	also called a molecular test ,this test detects genetic material of virus using a lab technique . A health care professional collects a fluid sample by inserting a long swab into your nostril and taking fluid from back of your </a:t>
            </a:r>
            <a:r>
              <a:rPr lang="en-IN" dirty="0" err="1"/>
              <a:t>nose.In</a:t>
            </a:r>
            <a:r>
              <a:rPr lang="en-IN" dirty="0"/>
              <a:t> some cases you may need to spit into a tube to produce a saliva sample.</a:t>
            </a:r>
          </a:p>
          <a:p>
            <a:r>
              <a:rPr lang="en-IN" b="1" dirty="0"/>
              <a:t>Antigen Test</a:t>
            </a:r>
            <a:r>
              <a:rPr lang="en-IN" dirty="0"/>
              <a:t>:</a:t>
            </a:r>
          </a:p>
          <a:p>
            <a:r>
              <a:rPr lang="en-IN" dirty="0"/>
              <a:t>	It detects certain proteins in the virus . There is an increased chance of false-negative result.</a:t>
            </a:r>
          </a:p>
          <a:p>
            <a:r>
              <a:rPr lang="en-IN" b="1" dirty="0"/>
              <a:t>Rapid point-of-Care tests</a:t>
            </a:r>
            <a:r>
              <a:rPr lang="en-IN" dirty="0"/>
              <a:t>:</a:t>
            </a:r>
          </a:p>
          <a:p>
            <a:r>
              <a:rPr lang="en-IN" dirty="0"/>
              <a:t>	self tests can be taken at home or </a:t>
            </a:r>
            <a:r>
              <a:rPr lang="en-IN" dirty="0" err="1"/>
              <a:t>anywhere,are</a:t>
            </a:r>
            <a:r>
              <a:rPr lang="en-IN" dirty="0"/>
              <a:t> easy to use and produce rapid result . They are not that much accurate. </a:t>
            </a:r>
          </a:p>
        </p:txBody>
      </p:sp>
    </p:spTree>
    <p:extLst>
      <p:ext uri="{BB962C8B-B14F-4D97-AF65-F5344CB8AC3E}">
        <p14:creationId xmlns:p14="http://schemas.microsoft.com/office/powerpoint/2010/main" val="109179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lnSpcReduction="10000"/>
          </a:bodyPr>
          <a:lstStyle/>
          <a:p>
            <a:r>
              <a:rPr lang="en-US" dirty="0"/>
              <a:t>	Image tool , such as Chest X-ray(CXR),can speed up the identification process . The objective is to develop Covid-19 detection system using CNN. Chest X-rays can be a great tool for detection of COVID-19. we can use Deep Learning techniques, especially Convolutional Neural Network (CNN) can be used for image classification. </a:t>
            </a:r>
          </a:p>
          <a:p>
            <a:endParaRPr lang="en-US" dirty="0"/>
          </a:p>
          <a:p>
            <a:r>
              <a:rPr lang="en-US" dirty="0"/>
              <a:t>	Based upon the image of the X-ray, the image processing is done . Once obtaining the chest X-ray of a person’s image, a call has to be made on Covid-19 status for classification. By this, we can able to detect whether the person is infected with coronavirus or not. For getting the result whether positive or normal, a GUI is developed. </a:t>
            </a:r>
          </a:p>
          <a:p>
            <a:endParaRPr lang="en-US" dirty="0"/>
          </a:p>
          <a:p>
            <a:r>
              <a:rPr lang="en-US" dirty="0"/>
              <a:t>	</a:t>
            </a:r>
          </a:p>
          <a:p>
            <a:endParaRPr lang="en-US" dirty="0"/>
          </a:p>
        </p:txBody>
      </p:sp>
    </p:spTree>
    <p:extLst>
      <p:ext uri="{BB962C8B-B14F-4D97-AF65-F5344CB8AC3E}">
        <p14:creationId xmlns:p14="http://schemas.microsoft.com/office/powerpoint/2010/main" val="346508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300" y="1282693"/>
            <a:ext cx="8779001" cy="493818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993" y="2374596"/>
            <a:ext cx="2130552" cy="1688862"/>
          </a:xfrm>
          <a:prstGeom prst="rect">
            <a:avLst/>
          </a:prstGeom>
        </p:spPr>
      </p:pic>
    </p:spTree>
    <p:extLst>
      <p:ext uri="{BB962C8B-B14F-4D97-AF65-F5344CB8AC3E}">
        <p14:creationId xmlns:p14="http://schemas.microsoft.com/office/powerpoint/2010/main" val="107704755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2884</TotalTime>
  <Words>1910</Words>
  <Application>Microsoft Office PowerPoint</Application>
  <PresentationFormat>Widescreen</PresentationFormat>
  <Paragraphs>192</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NexusSerif</vt:lpstr>
      <vt:lpstr>Times New Roman</vt:lpstr>
      <vt:lpstr>Wingdings</vt:lpstr>
      <vt:lpstr>Custom Design</vt:lpstr>
      <vt:lpstr>PowerPoint Presentation</vt:lpstr>
      <vt:lpstr>Abstract</vt:lpstr>
      <vt:lpstr>Review 0 Queries/Remarks</vt:lpstr>
      <vt:lpstr>Contents</vt:lpstr>
      <vt:lpstr>Introduction </vt:lpstr>
      <vt:lpstr>Existing System</vt:lpstr>
      <vt:lpstr>Contd…</vt:lpstr>
      <vt:lpstr>Proposed System</vt:lpstr>
      <vt:lpstr>…contd</vt:lpstr>
      <vt:lpstr>Contd….</vt:lpstr>
      <vt:lpstr>Literature Survey</vt:lpstr>
      <vt:lpstr>Contd…</vt:lpstr>
      <vt:lpstr>Contd…</vt:lpstr>
      <vt:lpstr>Problem Definition</vt:lpstr>
      <vt:lpstr>Planning</vt:lpstr>
      <vt:lpstr>Requirements</vt:lpstr>
      <vt:lpstr>Review_1 Remarks</vt:lpstr>
      <vt:lpstr>Architecture</vt:lpstr>
      <vt:lpstr>UML Activity Diagram</vt:lpstr>
      <vt:lpstr>Implementation </vt:lpstr>
      <vt:lpstr>Sample Code</vt:lpstr>
      <vt:lpstr>Contd…</vt:lpstr>
      <vt:lpstr>Contd…</vt:lpstr>
      <vt:lpstr>Output</vt:lpstr>
      <vt:lpstr>Contd….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Gowtham Reddy</cp:lastModifiedBy>
  <cp:revision>185</cp:revision>
  <dcterms:created xsi:type="dcterms:W3CDTF">2019-06-11T05:35:51Z</dcterms:created>
  <dcterms:modified xsi:type="dcterms:W3CDTF">2022-06-09T01:43:28Z</dcterms:modified>
</cp:coreProperties>
</file>