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150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maven.apache.org/" TargetMode="External"/><Relationship Id="rId4" Type="http://schemas.openxmlformats.org/officeDocument/2006/relationships/hyperlink" Target="http://maven.apache.org/maven-v4_0_0.xs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.fedorapeople.org/repos/dchen/apache-maven/epel-apache-maven.repo" TargetMode="External"/><Relationship Id="rId2" Type="http://schemas.openxmlformats.org/officeDocument/2006/relationships/hyperlink" Target="https://github.com/javahometech/myweb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592" y="838200"/>
            <a:ext cx="5911215" cy="878330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Apache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Maven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15900"/>
              </a:lnSpc>
              <a:spcBef>
                <a:spcPts val="715"/>
              </a:spcBef>
            </a:pPr>
            <a:r>
              <a:rPr lang="en-US" sz="1200" dirty="0">
                <a:latin typeface="Arial"/>
                <a:cs typeface="Arial"/>
              </a:rPr>
              <a:t>It is an open-source build automation tool developed by the Apache community, that’s why we called it as Apache Maven. It is primarily used for Java applications. It follows a convention over the configuration approach.</a:t>
            </a:r>
          </a:p>
          <a:p>
            <a:pPr marL="12700" marR="5080">
              <a:lnSpc>
                <a:spcPct val="115900"/>
              </a:lnSpc>
              <a:spcBef>
                <a:spcPts val="715"/>
              </a:spcBef>
            </a:pPr>
            <a:r>
              <a:rPr lang="en-US" sz="1200" dirty="0">
                <a:latin typeface="Arial"/>
                <a:cs typeface="Arial"/>
              </a:rPr>
              <a:t> It is a software design paradigm that seeks to decrease the number of decisions the developer needs to make, gaining simplicity not necessarily losing flexibility.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build</a:t>
            </a:r>
            <a:r>
              <a:rPr sz="2000" spc="-20" dirty="0">
                <a:latin typeface="Arial"/>
                <a:cs typeface="Arial"/>
              </a:rPr>
              <a:t> tool?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Arial"/>
                <a:cs typeface="Arial"/>
              </a:rPr>
              <a:t>A build tool is a software application that automates the process of building and managing software projects.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Arial"/>
                <a:cs typeface="Arial"/>
              </a:rPr>
              <a:t>It manages: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Arial"/>
                <a:cs typeface="Arial"/>
              </a:rPr>
              <a:t>1. Compiling source code: it means converting source code written in a high-level programming language to executable binaries.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Arial"/>
                <a:cs typeface="Arial"/>
              </a:rPr>
              <a:t>2. dependency management: automatically downloads and manages libraries and frameworks.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Arial"/>
                <a:cs typeface="Arial"/>
              </a:rPr>
              <a:t>Ensuring the correct versions are used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Arial"/>
                <a:cs typeface="Arial"/>
              </a:rPr>
              <a:t>3. Packaging: compiled code it converted into the distributed format such as jar/var/ear.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Arial"/>
                <a:cs typeface="Arial"/>
              </a:rPr>
              <a:t>4. testing:  test the code. Here we will use different types of testing like unit testing and integration testing.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What</a:t>
            </a:r>
            <a:r>
              <a:rPr sz="1600" spc="-2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is</a:t>
            </a:r>
            <a:r>
              <a:rPr sz="1600" spc="-2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7751C"/>
                </a:solidFill>
                <a:latin typeface="Arial"/>
                <a:cs typeface="Arial"/>
              </a:rPr>
              <a:t>Junit?</a:t>
            </a:r>
            <a:endParaRPr lang="en-US" sz="1600" spc="-10" dirty="0">
              <a:solidFill>
                <a:srgbClr val="37751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200" dirty="0">
                <a:latin typeface="Arial"/>
                <a:cs typeface="Arial"/>
              </a:rPr>
              <a:t>It is an open-source Java unit testing tool</a:t>
            </a:r>
            <a:r>
              <a:rPr lang="en-US" sz="160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marR="36830">
              <a:lnSpc>
                <a:spcPct val="114500"/>
              </a:lnSpc>
              <a:spcBef>
                <a:spcPts val="715"/>
              </a:spcBef>
            </a:pPr>
            <a:r>
              <a:rPr sz="1200" dirty="0">
                <a:latin typeface="Arial"/>
                <a:cs typeface="Arial"/>
              </a:rPr>
              <a:t>Junit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s a widely used testing framework for the Java programming language. By enabling developers to write and execute tests easily.</a:t>
            </a:r>
          </a:p>
          <a:p>
            <a:pPr marL="12700" marR="36830">
              <a:lnSpc>
                <a:spcPct val="114500"/>
              </a:lnSpc>
              <a:spcBef>
                <a:spcPts val="715"/>
              </a:spcBef>
            </a:pPr>
            <a:r>
              <a:rPr sz="1200" dirty="0">
                <a:latin typeface="Arial"/>
                <a:cs typeface="Arial"/>
              </a:rPr>
              <a:t>whenever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new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features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software </a:t>
            </a:r>
            <a:r>
              <a:rPr sz="1200" dirty="0">
                <a:latin typeface="Arial"/>
                <a:cs typeface="Arial"/>
              </a:rPr>
              <a:t>we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retest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functionalities,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lang="en-US" sz="1200" spc="-20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developers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Junit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cases.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What</a:t>
            </a:r>
            <a:r>
              <a:rPr sz="1600" spc="-4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is</a:t>
            </a:r>
            <a:r>
              <a:rPr sz="1600" spc="-2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integration</a:t>
            </a:r>
            <a:r>
              <a:rPr sz="1600" spc="-55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7751C"/>
                </a:solidFill>
                <a:latin typeface="Arial"/>
                <a:cs typeface="Arial"/>
              </a:rPr>
              <a:t>testing?</a:t>
            </a:r>
            <a:endParaRPr sz="1600" dirty="0">
              <a:latin typeface="Arial"/>
              <a:cs typeface="Arial"/>
            </a:endParaRPr>
          </a:p>
          <a:p>
            <a:pPr marL="12700" marR="264160">
              <a:lnSpc>
                <a:spcPct val="114500"/>
              </a:lnSpc>
              <a:spcBef>
                <a:spcPts val="715"/>
              </a:spcBef>
            </a:pPr>
            <a:r>
              <a:rPr sz="1100" dirty="0">
                <a:latin typeface="Arial"/>
                <a:cs typeface="Arial"/>
              </a:rPr>
              <a:t>Integration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team,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integrations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end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204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low </a:t>
            </a:r>
            <a:r>
              <a:rPr sz="1100" dirty="0">
                <a:latin typeface="Arial"/>
                <a:cs typeface="Arial"/>
              </a:rPr>
              <a:t>QA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teams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tools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like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selenium,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QAT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automating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integration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testing.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integrated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build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tool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like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maven.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What</a:t>
            </a:r>
            <a:r>
              <a:rPr sz="1600" spc="-45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is</a:t>
            </a:r>
            <a:r>
              <a:rPr sz="1600" spc="-25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war/ear/jar</a:t>
            </a:r>
            <a:r>
              <a:rPr sz="1600" spc="-45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37751C"/>
                </a:solidFill>
                <a:latin typeface="Arial"/>
                <a:cs typeface="Arial"/>
              </a:rPr>
              <a:t>?</a:t>
            </a:r>
            <a:endParaRPr lang="en-IN" sz="1600" spc="-50" dirty="0">
              <a:solidFill>
                <a:srgbClr val="37751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n-US" sz="1100" dirty="0">
                <a:latin typeface="Arial"/>
                <a:cs typeface="Arial"/>
              </a:rPr>
              <a:t>War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stands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b="1" dirty="0" err="1">
                <a:latin typeface="Arial"/>
                <a:cs typeface="Arial"/>
              </a:rPr>
              <a:t>W</a:t>
            </a:r>
            <a:r>
              <a:rPr lang="en-US" sz="1100" dirty="0" err="1">
                <a:latin typeface="Arial"/>
                <a:cs typeface="Arial"/>
              </a:rPr>
              <a:t>eb</a:t>
            </a:r>
            <a:r>
              <a:rPr lang="en-US" sz="1100" b="1" dirty="0" err="1">
                <a:latin typeface="Arial"/>
                <a:cs typeface="Arial"/>
              </a:rPr>
              <a:t>Ar</a:t>
            </a:r>
            <a:r>
              <a:rPr lang="en-US" sz="1100" dirty="0" err="1">
                <a:latin typeface="Arial"/>
                <a:cs typeface="Arial"/>
              </a:rPr>
              <a:t>chive</a:t>
            </a:r>
            <a:r>
              <a:rPr lang="en-US" sz="1100" dirty="0">
                <a:latin typeface="Arial"/>
                <a:cs typeface="Arial"/>
              </a:rPr>
              <a:t>, it</a:t>
            </a:r>
            <a:r>
              <a:rPr lang="en-US" sz="1100" spc="-2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a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format</a:t>
            </a:r>
            <a:r>
              <a:rPr lang="en-US" sz="1100" spc="-2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to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package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web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applications</a:t>
            </a:r>
            <a:endParaRPr lang="en-US" sz="1100" dirty="0">
              <a:latin typeface="Arial"/>
              <a:cs typeface="Arial"/>
            </a:endParaRPr>
          </a:p>
          <a:p>
            <a:pPr marL="12700" marR="1263650">
              <a:lnSpc>
                <a:spcPts val="1540"/>
              </a:lnSpc>
              <a:spcBef>
                <a:spcPts val="35"/>
              </a:spcBef>
            </a:pPr>
            <a:r>
              <a:rPr lang="en-US" sz="1100" dirty="0">
                <a:latin typeface="Arial"/>
                <a:cs typeface="Arial"/>
              </a:rPr>
              <a:t>Ear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stands</a:t>
            </a:r>
            <a:r>
              <a:rPr lang="en-US" sz="1100" spc="-3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for</a:t>
            </a:r>
            <a:r>
              <a:rPr lang="en-US" sz="1100" spc="-5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E</a:t>
            </a:r>
            <a:r>
              <a:rPr lang="en-US" sz="1100" dirty="0">
                <a:latin typeface="Arial"/>
                <a:cs typeface="Arial"/>
              </a:rPr>
              <a:t>nterprise</a:t>
            </a:r>
            <a:r>
              <a:rPr lang="en-US" sz="1100" spc="5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Ar</a:t>
            </a:r>
            <a:r>
              <a:rPr lang="en-US" sz="1100" dirty="0">
                <a:latin typeface="Arial"/>
                <a:cs typeface="Arial"/>
              </a:rPr>
              <a:t>chive,</a:t>
            </a:r>
            <a:r>
              <a:rPr lang="en-US" sz="1100" spc="-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this</a:t>
            </a:r>
            <a:r>
              <a:rPr lang="en-US" sz="1100" spc="-3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format is</a:t>
            </a:r>
            <a:r>
              <a:rPr lang="en-US" sz="1100" spc="-6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for</a:t>
            </a:r>
            <a:r>
              <a:rPr lang="en-US" sz="1100" spc="-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EJB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based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applications </a:t>
            </a:r>
            <a:r>
              <a:rPr lang="en-US" sz="1100" dirty="0">
                <a:latin typeface="Arial"/>
                <a:cs typeface="Arial"/>
              </a:rPr>
              <a:t>Jar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stands</a:t>
            </a:r>
            <a:r>
              <a:rPr lang="en-US" sz="1100" spc="-2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for</a:t>
            </a:r>
            <a:r>
              <a:rPr lang="en-US" sz="1100" spc="5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J</a:t>
            </a:r>
            <a:r>
              <a:rPr lang="en-US" sz="1100" dirty="0">
                <a:latin typeface="Arial"/>
                <a:cs typeface="Arial"/>
              </a:rPr>
              <a:t>ava</a:t>
            </a:r>
            <a:r>
              <a:rPr lang="en-US" sz="1100" spc="10" dirty="0">
                <a:latin typeface="Arial"/>
                <a:cs typeface="Arial"/>
              </a:rPr>
              <a:t> </a:t>
            </a:r>
            <a:r>
              <a:rPr lang="en-US" sz="1100" b="1" spc="-10" dirty="0">
                <a:latin typeface="Arial"/>
                <a:cs typeface="Arial"/>
              </a:rPr>
              <a:t>Ar</a:t>
            </a:r>
            <a:r>
              <a:rPr lang="en-US" sz="1100" spc="-10" dirty="0">
                <a:latin typeface="Arial"/>
                <a:cs typeface="Arial"/>
              </a:rPr>
              <a:t>chive.</a:t>
            </a:r>
          </a:p>
          <a:p>
            <a:pPr marL="12700" marR="1263650">
              <a:lnSpc>
                <a:spcPts val="1540"/>
              </a:lnSpc>
              <a:spcBef>
                <a:spcPts val="35"/>
              </a:spcBef>
            </a:pPr>
            <a:r>
              <a:rPr lang="en-US" sz="1100" spc="-10" dirty="0">
                <a:latin typeface="Arial"/>
                <a:cs typeface="Arial"/>
              </a:rPr>
              <a:t>Packaging the compiled code in an distributed  format that is in jar/war/ear.</a:t>
            </a:r>
            <a:endParaRPr lang="en-US"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12265"/>
            <a:ext cx="5781675" cy="1968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What</a:t>
            </a:r>
            <a:r>
              <a:rPr sz="1600" spc="-1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is</a:t>
            </a:r>
            <a:r>
              <a:rPr sz="1600" spc="2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7751C"/>
                </a:solidFill>
                <a:latin typeface="Arial"/>
                <a:cs typeface="Arial"/>
              </a:rPr>
              <a:t>dependency</a:t>
            </a:r>
            <a:r>
              <a:rPr sz="1600" spc="-5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7751C"/>
                </a:solidFill>
                <a:latin typeface="Arial"/>
                <a:cs typeface="Arial"/>
              </a:rPr>
              <a:t>management?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lang="en-US" sz="1100" dirty="0">
                <a:latin typeface="Arial"/>
                <a:cs typeface="Arial"/>
              </a:rPr>
              <a:t>Dependency management is a crucial aspect of software development that involves handling libraries and frameworks that a project relies on to function correctly.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Dependency: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2700"/>
              </a:lnSpc>
              <a:spcBef>
                <a:spcPts val="490"/>
              </a:spcBef>
            </a:pPr>
            <a:r>
              <a:rPr sz="1100" dirty="0">
                <a:latin typeface="Arial"/>
                <a:cs typeface="Arial"/>
              </a:rPr>
              <a:t>We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 wants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use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framework,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frameworks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come as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jar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file,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jar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project dependency.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Transitive</a:t>
            </a:r>
            <a:r>
              <a:rPr sz="1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Dependency: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dependency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which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dependency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depends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377564"/>
            <a:ext cx="5953125" cy="53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a.jar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dependency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b="1" dirty="0">
                <a:latin typeface="Arial"/>
                <a:cs typeface="Arial"/>
              </a:rPr>
              <a:t>b.jar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transitive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dependency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Dependency</a:t>
            </a:r>
            <a:r>
              <a:rPr sz="14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Management: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2700"/>
              </a:lnSpc>
              <a:spcBef>
                <a:spcPts val="490"/>
              </a:spcBef>
            </a:pPr>
            <a:r>
              <a:rPr sz="1100" dirty="0">
                <a:latin typeface="Arial"/>
                <a:cs typeface="Arial"/>
              </a:rPr>
              <a:t>Maven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automatically</a:t>
            </a:r>
            <a:r>
              <a:rPr sz="1100" dirty="0">
                <a:latin typeface="Arial"/>
                <a:cs typeface="Arial"/>
              </a:rPr>
              <a:t> manages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dependencies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transitive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dependencies 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downloading </a:t>
            </a:r>
            <a:r>
              <a:rPr sz="1100" spc="-20" dirty="0">
                <a:latin typeface="Arial"/>
                <a:cs typeface="Arial"/>
              </a:rPr>
              <a:t>them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repositories.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Maven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repositories</a:t>
            </a:r>
            <a:endParaRPr sz="2000" dirty="0">
              <a:latin typeface="Arial"/>
              <a:cs typeface="Arial"/>
            </a:endParaRPr>
          </a:p>
          <a:p>
            <a:pPr marL="12700" marR="639445">
              <a:lnSpc>
                <a:spcPct val="114500"/>
              </a:lnSpc>
              <a:spcBef>
                <a:spcPts val="780"/>
              </a:spcBef>
            </a:pP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where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Maven</a:t>
            </a:r>
            <a:r>
              <a:rPr sz="1100" spc="-10" dirty="0">
                <a:latin typeface="Arial"/>
                <a:cs typeface="Arial"/>
              </a:rPr>
              <a:t> maintains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dependencies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it.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mainly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deals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three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repositories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Font typeface="Arial"/>
              <a:buChar char="-"/>
              <a:tabLst>
                <a:tab pos="469900" algn="l"/>
              </a:tabLst>
            </a:pPr>
            <a:r>
              <a:rPr sz="1100" b="1" dirty="0">
                <a:latin typeface="Arial"/>
                <a:cs typeface="Arial"/>
              </a:rPr>
              <a:t>Central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repository</a:t>
            </a:r>
            <a:r>
              <a:rPr lang="en-US" sz="1100" b="1" dirty="0">
                <a:latin typeface="Arial"/>
                <a:cs typeface="Arial"/>
              </a:rPr>
              <a:t>: </a:t>
            </a:r>
            <a:r>
              <a:rPr lang="en-US" sz="1100" dirty="0">
                <a:latin typeface="Arial"/>
                <a:cs typeface="Arial"/>
              </a:rPr>
              <a:t>the central repository is a large well-known repository maintained by the maven community.  </a:t>
            </a: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Font typeface="Arial"/>
              <a:buChar char="-"/>
              <a:tabLst>
                <a:tab pos="469900" algn="l"/>
              </a:tabLst>
            </a:pPr>
            <a:r>
              <a:rPr sz="1100" b="1" dirty="0">
                <a:latin typeface="Arial"/>
                <a:cs typeface="Arial"/>
              </a:rPr>
              <a:t>Remote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repository</a:t>
            </a:r>
            <a:r>
              <a:rPr lang="en-US" sz="1100" b="1" dirty="0">
                <a:latin typeface="Arial"/>
                <a:cs typeface="Arial"/>
              </a:rPr>
              <a:t>: </a:t>
            </a:r>
            <a:r>
              <a:rPr lang="en-US" sz="1100" dirty="0">
                <a:latin typeface="Arial"/>
                <a:cs typeface="Arial"/>
              </a:rPr>
              <a:t>remote repositories are any repositories that are not local and can be accessed over a network</a:t>
            </a:r>
            <a:r>
              <a:rPr lang="en-US" sz="1100" b="1" dirty="0">
                <a:latin typeface="Arial"/>
                <a:cs typeface="Arial"/>
              </a:rPr>
              <a:t>.</a:t>
            </a:r>
            <a:endParaRPr lang="en-US" sz="1100" spc="-4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Font typeface="Arial"/>
              <a:buChar char="-"/>
              <a:tabLst>
                <a:tab pos="469900" algn="l"/>
              </a:tabLst>
            </a:pPr>
            <a:r>
              <a:rPr lang="en-US" sz="1100" b="1" dirty="0">
                <a:latin typeface="Arial"/>
                <a:cs typeface="Arial"/>
              </a:rPr>
              <a:t>Local</a:t>
            </a:r>
            <a:r>
              <a:rPr lang="en-US" sz="1100" b="1" spc="-45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repository</a:t>
            </a:r>
            <a:r>
              <a:rPr lang="en-US" sz="1100" dirty="0">
                <a:latin typeface="Arial"/>
                <a:cs typeface="Arial"/>
              </a:rPr>
              <a:t>,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maintained</a:t>
            </a:r>
            <a:r>
              <a:rPr lang="en-US" sz="1100" spc="-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</a:t>
            </a:r>
            <a:r>
              <a:rPr lang="en-US" sz="1100" spc="-4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our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local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machine. Where maven stores all the artifacts that you download or build.</a:t>
            </a:r>
            <a:endParaRPr lang="en-US"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Maven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pom.xml</a:t>
            </a:r>
            <a:endParaRPr lang="en-US" sz="200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1100" spc="-10" dirty="0">
                <a:latin typeface="Arial"/>
                <a:cs typeface="Arial"/>
              </a:rPr>
              <a:t>The pom.xml file defines the structure of the maven project.</a:t>
            </a:r>
          </a:p>
          <a:p>
            <a:pPr marL="12700">
              <a:lnSpc>
                <a:spcPct val="100000"/>
              </a:lnSpc>
            </a:pPr>
            <a:r>
              <a:rPr lang="en-IN" sz="1100" spc="-10" dirty="0">
                <a:latin typeface="Arial"/>
                <a:cs typeface="Arial"/>
              </a:rPr>
              <a:t>It contains configuration information for building the project, managing dependencies and specifying project metadata.</a:t>
            </a:r>
            <a:endParaRPr sz="1100" dirty="0">
              <a:latin typeface="Arial"/>
              <a:cs typeface="Arial"/>
            </a:endParaRPr>
          </a:p>
          <a:p>
            <a:pPr marL="12700" marR="441959">
              <a:lnSpc>
                <a:spcPct val="114700"/>
              </a:lnSpc>
              <a:spcBef>
                <a:spcPts val="780"/>
              </a:spcBef>
            </a:pP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configuration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perform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tasks,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looks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pom.xml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the </a:t>
            </a:r>
            <a:r>
              <a:rPr sz="1100" dirty="0">
                <a:latin typeface="Arial"/>
                <a:cs typeface="Arial"/>
              </a:rPr>
              <a:t>current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directory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commands.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latin typeface="Arial"/>
                <a:cs typeface="Arial"/>
              </a:rPr>
              <a:t>POM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stands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Model</a:t>
            </a:r>
            <a:endParaRPr lang="en-US" sz="1100" spc="-2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z="1100" spc="-20" dirty="0">
                <a:latin typeface="Arial"/>
                <a:cs typeface="Arial"/>
              </a:rPr>
              <a:t>Xml stands for extensible markup language.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Sample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pom.xml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998470"/>
            <a:ext cx="2948431" cy="3625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9036"/>
            <a:ext cx="5928995" cy="7846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2190">
              <a:lnSpc>
                <a:spcPct val="114500"/>
              </a:lnSpc>
              <a:spcBef>
                <a:spcPts val="100"/>
              </a:spcBef>
            </a:pPr>
            <a:r>
              <a:rPr sz="1100" dirty="0">
                <a:solidFill>
                  <a:srgbClr val="CC0000"/>
                </a:solidFill>
                <a:latin typeface="Arial"/>
                <a:cs typeface="Arial"/>
              </a:rPr>
              <a:t>&lt;project</a:t>
            </a:r>
            <a:r>
              <a:rPr sz="1100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</a:rPr>
              <a:t>xmlns="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  <a:hlinkClick r:id="rId2"/>
              </a:rPr>
              <a:t>http://maven.apache.org/POM/4.0.0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</a:rPr>
              <a:t>" xmlns:xsi="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  <a:hlinkClick r:id="rId3"/>
              </a:rPr>
              <a:t>http://www.w3.org/2001/XMLSchema-instance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</a:rPr>
              <a:t>"</a:t>
            </a:r>
            <a:endParaRPr sz="1100">
              <a:latin typeface="Arial"/>
              <a:cs typeface="Arial"/>
            </a:endParaRPr>
          </a:p>
          <a:p>
            <a:pPr marL="12700" marR="1915160" indent="457200">
              <a:lnSpc>
                <a:spcPct val="112999"/>
              </a:lnSpc>
              <a:spcBef>
                <a:spcPts val="20"/>
              </a:spcBef>
            </a:pPr>
            <a:r>
              <a:rPr sz="1100" spc="-10" dirty="0">
                <a:solidFill>
                  <a:srgbClr val="CC0000"/>
                </a:solidFill>
                <a:latin typeface="Arial"/>
                <a:cs typeface="Arial"/>
              </a:rPr>
              <a:t>xsi:schemaLocation="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  <a:hlinkClick r:id="rId2"/>
              </a:rPr>
              <a:t>http://maven.apache.org/POM/4.0.0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  <a:hlinkClick r:id="rId4"/>
              </a:rPr>
              <a:t>http://maven.apache.org/maven-v4_0_0.xsd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</a:rPr>
              <a:t>"&gt;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100" spc="-10" dirty="0">
                <a:solidFill>
                  <a:srgbClr val="CC0000"/>
                </a:solidFill>
                <a:latin typeface="Arial"/>
                <a:cs typeface="Arial"/>
              </a:rPr>
              <a:t>&lt;modelVersion&gt;4.0.0&lt;/modelVersion&gt;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&lt;groupId&gt;in.javahome&lt;/groupId&gt;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&lt;artifactId&gt;myweb&lt;/artifactId&gt;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&lt;packaging&gt;war&lt;/packaging&gt;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&lt;version&gt;0.7.0&lt;/version&gt;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solidFill>
                  <a:srgbClr val="6E41C1"/>
                </a:solidFill>
                <a:latin typeface="Arial"/>
                <a:cs typeface="Arial"/>
              </a:rPr>
              <a:t>&lt;name&gt;myweb</a:t>
            </a:r>
            <a:r>
              <a:rPr sz="1100" spc="-50" dirty="0">
                <a:solidFill>
                  <a:srgbClr val="6E41C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E41C1"/>
                </a:solidFill>
                <a:latin typeface="Arial"/>
                <a:cs typeface="Arial"/>
              </a:rPr>
              <a:t>Maven</a:t>
            </a:r>
            <a:r>
              <a:rPr sz="1100" spc="-75" dirty="0">
                <a:solidFill>
                  <a:srgbClr val="6E41C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Webapp&lt;/name&gt;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&lt;url&gt;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  <a:hlinkClick r:id="rId5"/>
              </a:rPr>
              <a:t>http://maven.apache.org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&lt;/url&gt;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solidFill>
                  <a:srgbClr val="CC0000"/>
                </a:solidFill>
                <a:latin typeface="Arial"/>
                <a:cs typeface="Arial"/>
              </a:rPr>
              <a:t>&lt;!--</a:t>
            </a:r>
            <a:r>
              <a:rPr sz="1100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CC0000"/>
                </a:solidFill>
                <a:latin typeface="Arial"/>
                <a:cs typeface="Arial"/>
              </a:rPr>
              <a:t>This</a:t>
            </a:r>
            <a:r>
              <a:rPr sz="11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CC0000"/>
                </a:solidFill>
                <a:latin typeface="Arial"/>
                <a:cs typeface="Arial"/>
              </a:rPr>
              <a:t>is</a:t>
            </a:r>
            <a:r>
              <a:rPr sz="11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CC0000"/>
                </a:solidFill>
                <a:latin typeface="Arial"/>
                <a:cs typeface="Arial"/>
              </a:rPr>
              <a:t>comment</a:t>
            </a:r>
            <a:r>
              <a:rPr sz="11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100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CC0000"/>
                </a:solidFill>
                <a:latin typeface="Arial"/>
                <a:cs typeface="Arial"/>
              </a:rPr>
              <a:t>XML--</a:t>
            </a:r>
            <a:r>
              <a:rPr sz="1100" spc="-50" dirty="0">
                <a:solidFill>
                  <a:srgbClr val="CC000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&lt;dependencies&gt;</a:t>
            </a:r>
            <a:endParaRPr sz="1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&lt;dependency&gt;</a:t>
            </a: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&lt;groupId&gt;javax.servlet&lt;/groupId&gt;</a:t>
            </a: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&lt;artifactId&gt;javax.servlet-api&lt;/artifactId&gt;</a:t>
            </a:r>
            <a:endParaRPr sz="11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&lt;version&gt;3.0.1&lt;/version&gt;</a:t>
            </a:r>
            <a:endParaRPr sz="1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&lt;/dependency&gt;</a:t>
            </a:r>
            <a:endParaRPr sz="11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&lt;dependency&gt;</a:t>
            </a:r>
            <a:endParaRPr sz="1100">
              <a:latin typeface="Arial"/>
              <a:cs typeface="Arial"/>
            </a:endParaRPr>
          </a:p>
          <a:p>
            <a:pPr marL="1082675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&lt;groupId&gt;org.springframework&lt;/groupId&gt;</a:t>
            </a:r>
            <a:endParaRPr sz="1100">
              <a:latin typeface="Arial"/>
              <a:cs typeface="Arial"/>
            </a:endParaRPr>
          </a:p>
          <a:p>
            <a:pPr marL="108267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&lt;artifactId&gt;spring-core&lt;/artifactId&gt;</a:t>
            </a:r>
            <a:endParaRPr sz="1100">
              <a:latin typeface="Arial"/>
              <a:cs typeface="Arial"/>
            </a:endParaRPr>
          </a:p>
          <a:p>
            <a:pPr marL="1082675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&lt;version&gt;4.3.10.RELEASE&lt;/version&gt;</a:t>
            </a:r>
            <a:endParaRPr sz="1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&lt;/dependency&gt;</a:t>
            </a:r>
            <a:endParaRPr sz="11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&lt;/dependencies&gt;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CC0000"/>
                </a:solidFill>
                <a:latin typeface="Arial"/>
                <a:cs typeface="Arial"/>
              </a:rPr>
              <a:t>&lt;/project&gt;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Pom.xml</a:t>
            </a:r>
            <a:r>
              <a:rPr sz="1600" spc="-25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7751C"/>
                </a:solidFill>
                <a:latin typeface="Arial"/>
                <a:cs typeface="Arial"/>
              </a:rPr>
              <a:t>attributes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6399"/>
              </a:lnSpc>
              <a:spcBef>
                <a:spcPts val="690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groupId: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reflects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client</a:t>
            </a:r>
            <a:r>
              <a:rPr sz="1100" spc="-10" dirty="0">
                <a:latin typeface="Arial"/>
                <a:cs typeface="Arial"/>
              </a:rPr>
              <a:t> information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whom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developing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project.</a:t>
            </a:r>
            <a:r>
              <a:rPr sz="1100" spc="-10" dirty="0">
                <a:latin typeface="Arial"/>
                <a:cs typeface="Arial"/>
              </a:rPr>
              <a:t> Technically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put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value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convention.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Arial"/>
                <a:cs typeface="Arial"/>
              </a:rPr>
              <a:t>By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convention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should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company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name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reverse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domain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company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&lt;groupId&gt;</a:t>
            </a:r>
            <a:r>
              <a:rPr sz="1100" spc="-10" dirty="0">
                <a:latin typeface="Arial"/>
                <a:cs typeface="Arial"/>
              </a:rPr>
              <a:t>in.javahome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&lt;/groupId&gt;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&lt;groupId&gt;</a:t>
            </a:r>
            <a:r>
              <a:rPr sz="1100" spc="-10" dirty="0">
                <a:latin typeface="Arial"/>
                <a:cs typeface="Arial"/>
              </a:rPr>
              <a:t>net.citi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&lt;/groupId&gt;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&lt;groupId&gt;</a:t>
            </a:r>
            <a:r>
              <a:rPr sz="1100" spc="-10" dirty="0">
                <a:latin typeface="Arial"/>
                <a:cs typeface="Arial"/>
              </a:rPr>
              <a:t>icici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&lt;/groupId&gt;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artifactId: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represents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name, some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examples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1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&lt;artifactId&gt;</a:t>
            </a:r>
            <a:r>
              <a:rPr sz="1100" spc="-10" dirty="0">
                <a:latin typeface="Arial"/>
                <a:cs typeface="Arial"/>
              </a:rPr>
              <a:t>online-shopping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&lt;/artifactId&gt;</a:t>
            </a:r>
            <a:endParaRPr sz="11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&lt;artifactId&gt;</a:t>
            </a:r>
            <a:r>
              <a:rPr sz="1100" spc="-10" dirty="0">
                <a:latin typeface="Arial"/>
                <a:cs typeface="Arial"/>
              </a:rPr>
              <a:t>online-banking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&lt;/artifactId&gt;</a:t>
            </a:r>
            <a:endParaRPr sz="1100">
              <a:latin typeface="Arial"/>
              <a:cs typeface="Arial"/>
            </a:endParaRPr>
          </a:p>
          <a:p>
            <a:pPr marL="360045">
              <a:lnSpc>
                <a:spcPct val="100000"/>
              </a:lnSpc>
              <a:spcBef>
                <a:spcPts val="165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&lt;artifactId&gt;</a:t>
            </a:r>
            <a:r>
              <a:rPr sz="1100" spc="-10" dirty="0">
                <a:latin typeface="Arial"/>
                <a:cs typeface="Arial"/>
              </a:rPr>
              <a:t>order-tracking-system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&lt;/artifactId&gt;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69036"/>
            <a:ext cx="5791835" cy="8996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>
              <a:lnSpc>
                <a:spcPct val="1145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packaging: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represents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software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package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maven, </a:t>
            </a:r>
            <a:r>
              <a:rPr sz="1100" dirty="0">
                <a:latin typeface="Arial"/>
                <a:cs typeface="Arial"/>
              </a:rPr>
              <a:t>few </a:t>
            </a:r>
            <a:r>
              <a:rPr sz="1100" spc="-10" dirty="0">
                <a:latin typeface="Arial"/>
                <a:cs typeface="Arial"/>
              </a:rPr>
              <a:t>examples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00" dirty="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&lt;packaging&gt;</a:t>
            </a:r>
            <a:r>
              <a:rPr sz="1100" spc="-10" dirty="0">
                <a:latin typeface="Arial"/>
                <a:cs typeface="Arial"/>
              </a:rPr>
              <a:t>war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&lt;/packaging&gt;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100" dirty="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&lt;packaging&gt;</a:t>
            </a:r>
            <a:r>
              <a:rPr sz="1100" spc="-10" dirty="0">
                <a:latin typeface="Arial"/>
                <a:cs typeface="Arial"/>
              </a:rPr>
              <a:t>jar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&lt;/packaging&gt;</a:t>
            </a:r>
            <a:endParaRPr sz="1100" dirty="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&lt;packaging&gt;</a:t>
            </a:r>
            <a:r>
              <a:rPr sz="1100" spc="-10" dirty="0">
                <a:latin typeface="Arial"/>
                <a:cs typeface="Arial"/>
              </a:rPr>
              <a:t>ear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&lt;/packaging&gt;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version: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current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project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100" dirty="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</a:pP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&lt;version&gt;</a:t>
            </a:r>
            <a:r>
              <a:rPr sz="1100" spc="-10" dirty="0">
                <a:latin typeface="Arial"/>
                <a:cs typeface="Arial"/>
              </a:rPr>
              <a:t>1.7.2</a:t>
            </a:r>
            <a:r>
              <a:rPr sz="1100" spc="-10" dirty="0">
                <a:solidFill>
                  <a:srgbClr val="6E41C1"/>
                </a:solidFill>
                <a:latin typeface="Arial"/>
                <a:cs typeface="Arial"/>
              </a:rPr>
              <a:t>&lt;/version&gt;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100" dirty="0">
              <a:latin typeface="Arial"/>
              <a:cs typeface="Arial"/>
            </a:endParaRPr>
          </a:p>
          <a:p>
            <a:pPr marL="534035" marR="2339340" indent="-457834">
              <a:lnSpc>
                <a:spcPct val="114500"/>
              </a:lnSpc>
            </a:pPr>
            <a:r>
              <a:rPr sz="1100" dirty="0">
                <a:latin typeface="Arial"/>
                <a:cs typeface="Arial"/>
              </a:rPr>
              <a:t>Version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numbers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conventions,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ourexample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Major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version</a:t>
            </a:r>
            <a:endParaRPr sz="1100" dirty="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Arial"/>
                <a:cs typeface="Arial"/>
              </a:rPr>
              <a:t>7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Minor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version</a:t>
            </a:r>
            <a:endParaRPr sz="1100" dirty="0">
              <a:latin typeface="Arial"/>
              <a:cs typeface="Arial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Arial"/>
                <a:cs typeface="Arial"/>
              </a:rPr>
              <a:t>2 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patch 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fix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Maven</a:t>
            </a:r>
            <a:r>
              <a:rPr sz="1600" spc="-55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7751C"/>
                </a:solidFill>
                <a:latin typeface="Arial"/>
                <a:cs typeface="Arial"/>
              </a:rPr>
              <a:t>plugins</a:t>
            </a:r>
            <a:endParaRPr sz="16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905"/>
              </a:spcBef>
            </a:pPr>
            <a:r>
              <a:rPr sz="1100" dirty="0">
                <a:latin typeface="Arial"/>
                <a:cs typeface="Arial"/>
              </a:rPr>
              <a:t>Plugin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additional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functionalities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tool</a:t>
            </a:r>
            <a:r>
              <a:rPr lang="en-US" sz="1100" spc="-20" dirty="0">
                <a:latin typeface="Arial"/>
                <a:cs typeface="Arial"/>
              </a:rPr>
              <a:t>.</a:t>
            </a:r>
          </a:p>
          <a:p>
            <a:pPr marL="76200">
              <a:lnSpc>
                <a:spcPct val="100000"/>
              </a:lnSpc>
              <a:spcBef>
                <a:spcPts val="905"/>
              </a:spcBef>
            </a:pPr>
            <a:r>
              <a:rPr lang="en-US" sz="1100" spc="-20" dirty="0">
                <a:latin typeface="Arial"/>
                <a:cs typeface="Arial"/>
              </a:rPr>
              <a:t>Plugin is a software component that adds specific features or functionalities to an existing computer program.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Maven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plugin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examples</a:t>
            </a:r>
            <a:endParaRPr lang="en-US" sz="1400" spc="-10" dirty="0">
              <a:solidFill>
                <a:srgbClr val="424242"/>
              </a:solidFill>
              <a:latin typeface="Arial"/>
              <a:cs typeface="Arial"/>
            </a:endParaRPr>
          </a:p>
          <a:p>
            <a:pPr marL="361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spc="-10" dirty="0">
                <a:solidFill>
                  <a:srgbClr val="424242"/>
                </a:solidFill>
                <a:latin typeface="Arial"/>
                <a:cs typeface="Arial"/>
              </a:rPr>
              <a:t>Build plugins: automate the build process)</a:t>
            </a:r>
          </a:p>
          <a:p>
            <a:pPr marL="361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spc="-10" dirty="0">
                <a:solidFill>
                  <a:srgbClr val="424242"/>
                </a:solidFill>
                <a:latin typeface="Arial"/>
                <a:cs typeface="Arial"/>
              </a:rPr>
              <a:t>Testing plugins: testing of the code.</a:t>
            </a:r>
          </a:p>
          <a:p>
            <a:pPr marL="361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spc="-10" dirty="0">
                <a:solidFill>
                  <a:srgbClr val="424242"/>
                </a:solidFill>
                <a:latin typeface="Arial"/>
                <a:cs typeface="Arial"/>
              </a:rPr>
              <a:t>Code quality plugin: it analyses the code quality.</a:t>
            </a:r>
          </a:p>
          <a:p>
            <a:pPr marL="361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spc="-10" dirty="0">
                <a:solidFill>
                  <a:srgbClr val="424242"/>
                </a:solidFill>
                <a:latin typeface="Arial"/>
                <a:cs typeface="Arial"/>
              </a:rPr>
              <a:t>Reporting plugins: used to generate reports on various aspects of the project.</a:t>
            </a:r>
          </a:p>
          <a:p>
            <a:pPr marL="361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Compiler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plugin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(Specify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specific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compiler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use</a:t>
            </a:r>
            <a:r>
              <a:rPr lang="en-IN" sz="1100" spc="-20" dirty="0">
                <a:latin typeface="Arial"/>
                <a:cs typeface="Arial"/>
              </a:rPr>
              <a:t>)</a:t>
            </a:r>
            <a:endParaRPr lang="en-US" sz="1100" spc="-20" dirty="0">
              <a:latin typeface="Arial"/>
              <a:cs typeface="Arial"/>
            </a:endParaRPr>
          </a:p>
          <a:p>
            <a:pPr marL="361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Arial"/>
                <a:cs typeface="Arial"/>
              </a:rPr>
              <a:t>Docker</a:t>
            </a:r>
            <a:r>
              <a:rPr lang="en-US" sz="1100" spc="-5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plugin</a:t>
            </a:r>
            <a:r>
              <a:rPr lang="en-US" sz="1100" spc="-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(Used</a:t>
            </a:r>
            <a:r>
              <a:rPr lang="en-US" sz="1100" spc="-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to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create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docker</a:t>
            </a:r>
            <a:r>
              <a:rPr lang="en-US" sz="1100" spc="-50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images)</a:t>
            </a:r>
          </a:p>
          <a:p>
            <a:pPr marL="361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Jetty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plugin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(configuring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web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deploy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over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code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jetty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web </a:t>
            </a:r>
            <a:r>
              <a:rPr sz="1100" spc="-10" dirty="0">
                <a:latin typeface="Arial"/>
                <a:cs typeface="Arial"/>
              </a:rPr>
              <a:t>server)</a:t>
            </a:r>
            <a:endParaRPr lang="en-US" sz="1100" spc="-10" dirty="0">
              <a:latin typeface="Arial"/>
              <a:cs typeface="Arial"/>
            </a:endParaRPr>
          </a:p>
          <a:p>
            <a:pPr marL="361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Maven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sonatype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nexus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plugin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(Nexus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remote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repository)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Maven</a:t>
            </a:r>
            <a:r>
              <a:rPr sz="1600" spc="-45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Build</a:t>
            </a:r>
            <a:r>
              <a:rPr sz="1600" spc="-4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lifecycle</a:t>
            </a:r>
            <a:r>
              <a:rPr sz="1600" spc="-4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 marL="534035" indent="-229235">
              <a:lnSpc>
                <a:spcPct val="100000"/>
              </a:lnSpc>
              <a:spcBef>
                <a:spcPts val="280"/>
              </a:spcBef>
              <a:buChar char="-"/>
              <a:tabLst>
                <a:tab pos="534035" algn="l"/>
              </a:tabLst>
            </a:pPr>
            <a:r>
              <a:rPr sz="1100" dirty="0">
                <a:latin typeface="Arial"/>
                <a:cs typeface="Arial"/>
              </a:rPr>
              <a:t>Validate,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validates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pom.xml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downloads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dependencies</a:t>
            </a:r>
            <a:endParaRPr sz="1100" dirty="0">
              <a:latin typeface="Arial"/>
              <a:cs typeface="Arial"/>
            </a:endParaRPr>
          </a:p>
          <a:p>
            <a:pPr marL="534035" indent="-229235">
              <a:lnSpc>
                <a:spcPct val="100000"/>
              </a:lnSpc>
              <a:spcBef>
                <a:spcPts val="195"/>
              </a:spcBef>
              <a:buChar char="-"/>
              <a:tabLst>
                <a:tab pos="534035" algn="l"/>
              </a:tabLst>
            </a:pPr>
            <a:r>
              <a:rPr sz="1100" dirty="0">
                <a:latin typeface="Arial"/>
                <a:cs typeface="Arial"/>
              </a:rPr>
              <a:t>Compile,</a:t>
            </a:r>
            <a:r>
              <a:rPr sz="1100" spc="-10" dirty="0">
                <a:latin typeface="Arial"/>
                <a:cs typeface="Arial"/>
              </a:rPr>
              <a:t> Compiles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source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code</a:t>
            </a:r>
            <a:endParaRPr sz="1100" dirty="0">
              <a:latin typeface="Arial"/>
              <a:cs typeface="Arial"/>
            </a:endParaRPr>
          </a:p>
          <a:p>
            <a:pPr marL="534035" indent="-229235">
              <a:lnSpc>
                <a:spcPct val="100000"/>
              </a:lnSpc>
              <a:spcBef>
                <a:spcPts val="195"/>
              </a:spcBef>
              <a:buChar char="-"/>
              <a:tabLst>
                <a:tab pos="534035" algn="l"/>
              </a:tabLst>
            </a:pPr>
            <a:r>
              <a:rPr sz="1100" dirty="0">
                <a:latin typeface="Arial"/>
                <a:cs typeface="Arial"/>
              </a:rPr>
              <a:t>Test, runs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Junit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cases</a:t>
            </a:r>
            <a:endParaRPr sz="1100" dirty="0">
              <a:latin typeface="Arial"/>
              <a:cs typeface="Arial"/>
            </a:endParaRPr>
          </a:p>
          <a:p>
            <a:pPr marL="534035" indent="-229235">
              <a:lnSpc>
                <a:spcPct val="100000"/>
              </a:lnSpc>
              <a:spcBef>
                <a:spcPts val="165"/>
              </a:spcBef>
              <a:buChar char="-"/>
              <a:tabLst>
                <a:tab pos="534035" algn="l"/>
              </a:tabLst>
            </a:pPr>
            <a:r>
              <a:rPr sz="1100" dirty="0">
                <a:latin typeface="Arial"/>
                <a:cs typeface="Arial"/>
              </a:rPr>
              <a:t>Package,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software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package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(war,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ear,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jar)</a:t>
            </a:r>
            <a:endParaRPr sz="1100" dirty="0">
              <a:latin typeface="Arial"/>
              <a:cs typeface="Arial"/>
            </a:endParaRPr>
          </a:p>
          <a:p>
            <a:pPr marL="534035" indent="-229235">
              <a:lnSpc>
                <a:spcPct val="100000"/>
              </a:lnSpc>
              <a:spcBef>
                <a:spcPts val="195"/>
              </a:spcBef>
              <a:buChar char="-"/>
              <a:tabLst>
                <a:tab pos="534035" algn="l"/>
              </a:tabLst>
            </a:pPr>
            <a:r>
              <a:rPr sz="1100" dirty="0">
                <a:latin typeface="Arial"/>
                <a:cs typeface="Arial"/>
              </a:rPr>
              <a:t>Verify,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verifying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integration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configured</a:t>
            </a:r>
            <a:endParaRPr sz="1100" dirty="0">
              <a:latin typeface="Arial"/>
              <a:cs typeface="Arial"/>
            </a:endParaRPr>
          </a:p>
          <a:p>
            <a:pPr marL="534035" indent="-229235">
              <a:lnSpc>
                <a:spcPct val="100000"/>
              </a:lnSpc>
              <a:spcBef>
                <a:spcPts val="165"/>
              </a:spcBef>
              <a:buChar char="-"/>
              <a:tabLst>
                <a:tab pos="534035" algn="l"/>
              </a:tabLst>
            </a:pPr>
            <a:r>
              <a:rPr sz="1100" dirty="0">
                <a:latin typeface="Arial"/>
                <a:cs typeface="Arial"/>
              </a:rPr>
              <a:t>Install,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copy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package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local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repository</a:t>
            </a:r>
            <a:endParaRPr sz="1100" dirty="0">
              <a:latin typeface="Arial"/>
              <a:cs typeface="Arial"/>
            </a:endParaRPr>
          </a:p>
          <a:p>
            <a:pPr marL="534035" indent="-229235">
              <a:lnSpc>
                <a:spcPct val="100000"/>
              </a:lnSpc>
              <a:spcBef>
                <a:spcPts val="195"/>
              </a:spcBef>
              <a:buChar char="-"/>
              <a:tabLst>
                <a:tab pos="534035" algn="l"/>
              </a:tabLst>
            </a:pPr>
            <a:r>
              <a:rPr sz="1100" dirty="0">
                <a:latin typeface="Arial"/>
                <a:cs typeface="Arial"/>
              </a:rPr>
              <a:t>Deploy,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upload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package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remote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repository</a:t>
            </a:r>
            <a:endParaRPr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sz="1100" b="1" dirty="0">
                <a:latin typeface="Arial"/>
                <a:cs typeface="Arial"/>
              </a:rPr>
              <a:t>Note: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validate,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compile,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package,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verify,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install,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deploy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goals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Examples</a:t>
            </a:r>
            <a:r>
              <a:rPr sz="1600" spc="-35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using</a:t>
            </a:r>
            <a:r>
              <a:rPr sz="1600" spc="-5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51C"/>
                </a:solidFill>
                <a:latin typeface="Arial"/>
                <a:cs typeface="Arial"/>
              </a:rPr>
              <a:t>maven</a:t>
            </a:r>
            <a:r>
              <a:rPr sz="1600" spc="-40" dirty="0">
                <a:solidFill>
                  <a:srgbClr val="3775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7751C"/>
                </a:solidFill>
                <a:latin typeface="Arial"/>
                <a:cs typeface="Arial"/>
              </a:rPr>
              <a:t>commands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240665" algn="l"/>
              </a:tabLst>
            </a:pP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	Create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package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using</a:t>
            </a: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maven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076" y="872084"/>
            <a:ext cx="3866515" cy="1508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29615" indent="-22606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729615" algn="l"/>
              </a:tabLst>
            </a:pPr>
            <a:r>
              <a:rPr sz="1100" dirty="0">
                <a:latin typeface="Arial"/>
                <a:cs typeface="Arial"/>
              </a:rPr>
              <a:t>Clone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git</a:t>
            </a:r>
            <a:endParaRPr sz="1100">
              <a:latin typeface="Arial"/>
              <a:cs typeface="Arial"/>
            </a:endParaRPr>
          </a:p>
          <a:p>
            <a:pPr marL="732155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Arial"/>
                <a:cs typeface="Arial"/>
              </a:rPr>
              <a:t>git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clone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u="sng" spc="-10" dirty="0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Arial"/>
                <a:cs typeface="Arial"/>
                <a:hlinkClick r:id="rId2"/>
              </a:rPr>
              <a:t>https://github.com/javahometech/myweb</a:t>
            </a:r>
            <a:endParaRPr sz="1100">
              <a:latin typeface="Arial"/>
              <a:cs typeface="Arial"/>
            </a:endParaRPr>
          </a:p>
          <a:p>
            <a:pPr marL="729615" indent="-226060">
              <a:lnSpc>
                <a:spcPct val="100000"/>
              </a:lnSpc>
              <a:spcBef>
                <a:spcPts val="190"/>
              </a:spcBef>
              <a:buAutoNum type="arabicPeriod" startAt="2"/>
              <a:tabLst>
                <a:tab pos="729615" algn="l"/>
              </a:tabLst>
            </a:pPr>
            <a:r>
              <a:rPr sz="1100" dirty="0">
                <a:latin typeface="Arial"/>
                <a:cs typeface="Arial"/>
              </a:rPr>
              <a:t>cd </a:t>
            </a:r>
            <a:r>
              <a:rPr sz="1100" spc="-10" dirty="0">
                <a:latin typeface="Arial"/>
                <a:cs typeface="Arial"/>
              </a:rPr>
              <a:t>myweb</a:t>
            </a:r>
            <a:endParaRPr sz="1100">
              <a:latin typeface="Arial"/>
              <a:cs typeface="Arial"/>
            </a:endParaRPr>
          </a:p>
          <a:p>
            <a:pPr marL="729615" indent="-226060">
              <a:lnSpc>
                <a:spcPct val="100000"/>
              </a:lnSpc>
              <a:spcBef>
                <a:spcPts val="170"/>
              </a:spcBef>
              <a:buAutoNum type="arabicPeriod" startAt="2"/>
              <a:tabLst>
                <a:tab pos="729615" algn="l"/>
              </a:tabLst>
            </a:pPr>
            <a:r>
              <a:rPr sz="1100" dirty="0">
                <a:latin typeface="Arial"/>
                <a:cs typeface="Arial"/>
              </a:rPr>
              <a:t>mvn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package</a:t>
            </a:r>
            <a:endParaRPr sz="1100">
              <a:latin typeface="Arial"/>
              <a:cs typeface="Arial"/>
            </a:endParaRPr>
          </a:p>
          <a:p>
            <a:pPr marL="274955" indent="-229235">
              <a:lnSpc>
                <a:spcPct val="100000"/>
              </a:lnSpc>
              <a:spcBef>
                <a:spcPts val="180"/>
              </a:spcBef>
              <a:buChar char="-"/>
              <a:tabLst>
                <a:tab pos="274955" algn="l"/>
              </a:tabLst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Install war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file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local</a:t>
            </a:r>
            <a:r>
              <a:rPr sz="1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repository</a:t>
            </a:r>
            <a:endParaRPr sz="140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290"/>
              </a:spcBef>
              <a:tabLst>
                <a:tab pos="732155" algn="l"/>
              </a:tabLst>
            </a:pP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100" dirty="0">
                <a:latin typeface="Arial"/>
                <a:cs typeface="Arial"/>
              </a:rPr>
              <a:t>mvn </a:t>
            </a:r>
            <a:r>
              <a:rPr sz="1100" spc="-10" dirty="0">
                <a:latin typeface="Arial"/>
                <a:cs typeface="Arial"/>
              </a:rPr>
              <a:t>install</a:t>
            </a:r>
            <a:endParaRPr sz="1100">
              <a:latin typeface="Arial"/>
              <a:cs typeface="Arial"/>
            </a:endParaRPr>
          </a:p>
          <a:p>
            <a:pPr marL="274955" indent="-262255">
              <a:lnSpc>
                <a:spcPct val="100000"/>
              </a:lnSpc>
              <a:spcBef>
                <a:spcPts val="190"/>
              </a:spcBef>
              <a:buChar char="-"/>
              <a:tabLst>
                <a:tab pos="274955" algn="l"/>
              </a:tabLst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Install war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file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local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&amp;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remote</a:t>
            </a:r>
            <a:r>
              <a:rPr sz="14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repository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4607" y="2392807"/>
            <a:ext cx="14001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4320" algn="l"/>
              </a:tabLst>
            </a:pP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100" dirty="0">
                <a:latin typeface="Arial"/>
                <a:cs typeface="Arial"/>
              </a:rPr>
              <a:t>mvn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install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deploy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2537032"/>
            <a:ext cx="4227195" cy="5740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241300" algn="l"/>
              </a:tabLst>
            </a:pP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	Maven</a:t>
            </a:r>
            <a:r>
              <a:rPr sz="1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target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directory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85"/>
              </a:spcBef>
            </a:pPr>
            <a:r>
              <a:rPr sz="1100" dirty="0">
                <a:latin typeface="Arial"/>
                <a:cs typeface="Arial"/>
              </a:rPr>
              <a:t>Target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directory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organise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374516"/>
            <a:ext cx="5862320" cy="35295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Arial"/>
                <a:cs typeface="Arial"/>
              </a:rPr>
              <a:t>Installing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configuring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Maven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Linux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100" dirty="0">
                <a:latin typeface="Arial"/>
                <a:cs typeface="Arial"/>
              </a:rPr>
              <a:t>Maven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depends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 java,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make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java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installed.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sudo</a:t>
            </a:r>
            <a:r>
              <a:rPr sz="1100" i="1" spc="2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wget</a:t>
            </a:r>
            <a:r>
              <a:rPr sz="1100" i="1" spc="229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  <a:hlinkClick r:id="rId3"/>
              </a:rPr>
              <a:t>http://repos.fedorapeople.org/repos/dchen/apache-maven/epel-apache-maven.repo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-10" dirty="0">
                <a:latin typeface="Arial"/>
                <a:cs typeface="Arial"/>
              </a:rPr>
              <a:t>-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i="1" spc="23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/etc/yum.repos.d/epel-apache-maven.repo</a:t>
            </a:r>
            <a:endParaRPr sz="1100" dirty="0">
              <a:latin typeface="Arial"/>
              <a:cs typeface="Arial"/>
            </a:endParaRPr>
          </a:p>
          <a:p>
            <a:pPr marL="12700" marR="1343025">
              <a:lnSpc>
                <a:spcPct val="227300"/>
              </a:lnSpc>
              <a:spcBef>
                <a:spcPts val="25"/>
              </a:spcBef>
            </a:pPr>
            <a:r>
              <a:rPr sz="1100" i="1" dirty="0">
                <a:latin typeface="Arial"/>
                <a:cs typeface="Arial"/>
              </a:rPr>
              <a:t>sudo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sed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-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s/\$releasever/6/g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/etc/yum.repos.d/epel-apache-maven.repo </a:t>
            </a:r>
            <a:r>
              <a:rPr sz="1100" i="1" dirty="0">
                <a:latin typeface="Arial"/>
                <a:cs typeface="Arial"/>
              </a:rPr>
              <a:t>sudo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yum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install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-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apache-</a:t>
            </a:r>
            <a:r>
              <a:rPr sz="1100" i="1" spc="-20" dirty="0">
                <a:latin typeface="Arial"/>
                <a:cs typeface="Arial"/>
              </a:rPr>
              <a:t>maven</a:t>
            </a:r>
            <a:endParaRPr sz="1100" dirty="0">
              <a:latin typeface="Arial"/>
              <a:cs typeface="Arial"/>
            </a:endParaRPr>
          </a:p>
          <a:p>
            <a:pPr marL="12700" marR="4140835">
              <a:lnSpc>
                <a:spcPts val="3000"/>
              </a:lnSpc>
              <a:spcBef>
                <a:spcPts val="380"/>
              </a:spcBef>
            </a:pPr>
            <a:r>
              <a:rPr sz="1100" i="1" dirty="0">
                <a:latin typeface="Arial"/>
                <a:cs typeface="Arial"/>
              </a:rPr>
              <a:t>Verifying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maven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installation </a:t>
            </a:r>
            <a:r>
              <a:rPr sz="1100" i="1" dirty="0">
                <a:latin typeface="Arial"/>
                <a:cs typeface="Arial"/>
              </a:rPr>
              <a:t>mvn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--version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Skipping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cases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maven</a:t>
            </a:r>
            <a:endParaRPr sz="1600" dirty="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885"/>
              </a:spcBef>
            </a:pPr>
            <a:r>
              <a:rPr sz="1100" i="1" dirty="0">
                <a:latin typeface="Arial"/>
                <a:cs typeface="Arial"/>
              </a:rPr>
              <a:t>mvn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package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-DskipTests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106539"/>
            <a:ext cx="36366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Arial"/>
                <a:cs typeface="Arial"/>
              </a:rPr>
              <a:t>Snapshot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Release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versions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679563"/>
            <a:ext cx="5648960" cy="9378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Snapshot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Version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100" dirty="0">
                <a:latin typeface="Arial"/>
                <a:cs typeface="Arial"/>
              </a:rPr>
              <a:t>Snapshot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which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currently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under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development.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54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depends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snapshot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every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build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latest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copy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from </a:t>
            </a:r>
            <a:r>
              <a:rPr sz="1100" dirty="0">
                <a:latin typeface="Arial"/>
                <a:cs typeface="Arial"/>
              </a:rPr>
              <a:t>central/remote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repository.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8582" y="6076441"/>
            <a:ext cx="921385" cy="158750"/>
          </a:xfrm>
          <a:custGeom>
            <a:avLst/>
            <a:gdLst/>
            <a:ahLst/>
            <a:cxnLst/>
            <a:rect l="l" t="t" r="r" b="b"/>
            <a:pathLst>
              <a:path w="921385" h="158750">
                <a:moveTo>
                  <a:pt x="920800" y="0"/>
                </a:moveTo>
                <a:lnTo>
                  <a:pt x="0" y="0"/>
                </a:lnTo>
                <a:lnTo>
                  <a:pt x="0" y="158496"/>
                </a:lnTo>
                <a:lnTo>
                  <a:pt x="920800" y="158496"/>
                </a:lnTo>
                <a:lnTo>
                  <a:pt x="920800" y="0"/>
                </a:lnTo>
                <a:close/>
              </a:path>
            </a:pathLst>
          </a:custGeom>
          <a:solidFill>
            <a:srgbClr val="FDE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273" y="6362953"/>
            <a:ext cx="2320925" cy="158750"/>
          </a:xfrm>
          <a:custGeom>
            <a:avLst/>
            <a:gdLst/>
            <a:ahLst/>
            <a:cxnLst/>
            <a:rect l="l" t="t" r="r" b="b"/>
            <a:pathLst>
              <a:path w="2320925" h="158750">
                <a:moveTo>
                  <a:pt x="2320417" y="0"/>
                </a:moveTo>
                <a:lnTo>
                  <a:pt x="0" y="0"/>
                </a:lnTo>
                <a:lnTo>
                  <a:pt x="0" y="158496"/>
                </a:lnTo>
                <a:lnTo>
                  <a:pt x="2320417" y="158496"/>
                </a:lnTo>
                <a:lnTo>
                  <a:pt x="2320417" y="0"/>
                </a:lnTo>
                <a:close/>
              </a:path>
            </a:pathLst>
          </a:custGeom>
          <a:solidFill>
            <a:srgbClr val="FDE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6345" y="6591554"/>
            <a:ext cx="2174240" cy="158750"/>
          </a:xfrm>
          <a:custGeom>
            <a:avLst/>
            <a:gdLst/>
            <a:ahLst/>
            <a:cxnLst/>
            <a:rect l="l" t="t" r="r" b="b"/>
            <a:pathLst>
              <a:path w="2174240" h="158750">
                <a:moveTo>
                  <a:pt x="2174112" y="0"/>
                </a:moveTo>
                <a:lnTo>
                  <a:pt x="0" y="0"/>
                </a:lnTo>
                <a:lnTo>
                  <a:pt x="0" y="158496"/>
                </a:lnTo>
                <a:lnTo>
                  <a:pt x="2174112" y="158496"/>
                </a:lnTo>
                <a:lnTo>
                  <a:pt x="2174112" y="0"/>
                </a:lnTo>
                <a:close/>
              </a:path>
            </a:pathLst>
          </a:custGeom>
          <a:solidFill>
            <a:srgbClr val="FDE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862938"/>
            <a:ext cx="5380990" cy="589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1100" b="1" dirty="0">
                <a:latin typeface="Arial"/>
                <a:cs typeface="Arial"/>
              </a:rPr>
              <a:t>Note: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-SNAPSHOT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snapshot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otherwise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RELEASE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version.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&lt;dependency&gt;</a:t>
            </a:r>
            <a:endParaRPr sz="11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&lt;groupId&gt;org.springframework&lt;/groupId&gt;</a:t>
            </a:r>
            <a:endParaRPr sz="11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&lt;artifactId&gt;spring-core&lt;/artifactId&gt;</a:t>
            </a:r>
            <a:endParaRPr sz="11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145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&lt;version&gt;</a:t>
            </a:r>
            <a:r>
              <a:rPr sz="1100" i="1" spc="-10" dirty="0">
                <a:latin typeface="Arial"/>
                <a:cs typeface="Arial"/>
              </a:rPr>
              <a:t>4.3.10-SNAPSHOT</a:t>
            </a: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&lt;/version&gt;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&lt;/dependency&gt;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Release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Version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whose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development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completed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called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release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version.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b="1" dirty="0">
                <a:latin typeface="Arial"/>
                <a:cs typeface="Arial"/>
              </a:rPr>
              <a:t>Note: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version 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ending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-</a:t>
            </a:r>
            <a:r>
              <a:rPr sz="1100" spc="-10" dirty="0">
                <a:latin typeface="Arial"/>
                <a:cs typeface="Arial"/>
              </a:rPr>
              <a:t>SNAPSHOT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then 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RELEASE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version.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&lt;dependency&gt;</a:t>
            </a:r>
            <a:endParaRPr sz="11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&lt;groupId&gt;org.springframework&lt;/groupId&gt;</a:t>
            </a:r>
            <a:endParaRPr sz="11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&lt;artifactId&gt;spring-core&lt;/artifactId&gt;</a:t>
            </a:r>
            <a:endParaRPr sz="11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145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&lt;version&gt;</a:t>
            </a:r>
            <a:r>
              <a:rPr sz="1100" i="1" spc="-10" dirty="0">
                <a:latin typeface="Arial"/>
                <a:cs typeface="Arial"/>
              </a:rPr>
              <a:t>4.3.10</a:t>
            </a: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&lt;/version&gt;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100" spc="-10" dirty="0">
                <a:solidFill>
                  <a:srgbClr val="9900FF"/>
                </a:solidFill>
                <a:latin typeface="Arial"/>
                <a:cs typeface="Arial"/>
              </a:rPr>
              <a:t>&lt;/dependency&gt;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Maven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settings.xml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contains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certain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information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about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maven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settings,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example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70"/>
              </a:spcBef>
              <a:buChar char="-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Local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repository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Char char="-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Remote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repository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credentials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70"/>
              </a:spcBef>
              <a:buChar char="-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Details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about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central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repositories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Char char="-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Proxy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settings,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etc</a:t>
            </a:r>
            <a:endParaRPr sz="11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There</a:t>
            </a:r>
            <a:r>
              <a:rPr sz="105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10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two</a:t>
            </a:r>
            <a:r>
              <a:rPr sz="10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locations</a:t>
            </a:r>
            <a:r>
              <a:rPr sz="105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10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05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Courier New"/>
                <a:cs typeface="Courier New"/>
              </a:rPr>
              <a:t>settings.xml</a:t>
            </a:r>
            <a:r>
              <a:rPr sz="950" spc="-3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sz="10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may</a:t>
            </a:r>
            <a:r>
              <a:rPr sz="10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live:</a:t>
            </a:r>
            <a:endParaRPr sz="1050">
              <a:latin typeface="Arial"/>
              <a:cs typeface="Arial"/>
            </a:endParaRPr>
          </a:p>
          <a:p>
            <a:pPr marL="707390" lvl="1" indent="-228600">
              <a:lnSpc>
                <a:spcPct val="100000"/>
              </a:lnSpc>
              <a:spcBef>
                <a:spcPts val="1000"/>
              </a:spcBef>
              <a:buChar char="■"/>
              <a:tabLst>
                <a:tab pos="707390" algn="l"/>
              </a:tabLst>
            </a:pPr>
            <a:r>
              <a:rPr sz="105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05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04040"/>
                </a:solidFill>
                <a:latin typeface="Arial"/>
                <a:cs typeface="Arial"/>
              </a:rPr>
              <a:t>Maven</a:t>
            </a:r>
            <a:r>
              <a:rPr sz="105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04040"/>
                </a:solidFill>
                <a:latin typeface="Arial"/>
                <a:cs typeface="Arial"/>
              </a:rPr>
              <a:t>install:</a:t>
            </a:r>
            <a:r>
              <a:rPr sz="105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404040"/>
                </a:solidFill>
                <a:latin typeface="Courier New"/>
                <a:cs typeface="Courier New"/>
              </a:rPr>
              <a:t>${maven.home}/conf/settings.xml</a:t>
            </a:r>
            <a:endParaRPr sz="950">
              <a:latin typeface="Courier New"/>
              <a:cs typeface="Courier New"/>
            </a:endParaRPr>
          </a:p>
          <a:p>
            <a:pPr marL="707390" lvl="1" indent="-228600">
              <a:lnSpc>
                <a:spcPct val="100000"/>
              </a:lnSpc>
              <a:spcBef>
                <a:spcPts val="540"/>
              </a:spcBef>
              <a:buChar char="■"/>
              <a:tabLst>
                <a:tab pos="707390" algn="l"/>
              </a:tabLst>
            </a:pPr>
            <a:r>
              <a:rPr sz="10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05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04040"/>
                </a:solidFill>
                <a:latin typeface="Arial"/>
                <a:cs typeface="Arial"/>
              </a:rPr>
              <a:t>user’s</a:t>
            </a:r>
            <a:r>
              <a:rPr sz="105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04040"/>
                </a:solidFill>
                <a:latin typeface="Arial"/>
                <a:cs typeface="Arial"/>
              </a:rPr>
              <a:t>install:</a:t>
            </a:r>
            <a:r>
              <a:rPr sz="105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404040"/>
                </a:solidFill>
                <a:latin typeface="Courier New"/>
                <a:cs typeface="Courier New"/>
              </a:rPr>
              <a:t>${user.home}/.m2/settings.xml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1565</Words>
  <Application>Microsoft Office PowerPoint</Application>
  <PresentationFormat>Custom</PresentationFormat>
  <Paragraphs>178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BHAVYA</dc:creator>
  <cp:lastModifiedBy>pudi bhavyasri</cp:lastModifiedBy>
  <cp:revision>2</cp:revision>
  <dcterms:created xsi:type="dcterms:W3CDTF">2025-02-20T11:00:33Z</dcterms:created>
  <dcterms:modified xsi:type="dcterms:W3CDTF">2025-02-20T13:05:03Z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2025-02-20T00:00:00Z</vt:filetime>
  </property>
  <property fmtid="{D5CDD505-2E9C-101B-9397-08002B2CF9AE}" pid="5" name="Producer">
    <vt:lpwstr>www.ilovepdf.com</vt:lpwstr>
  </property>
</Properties>
</file>