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ook Antiqua" panose="02040602050305030304" pitchFamily="18" charset="0"/>
      <p:regular r:id="rId11"/>
      <p:bold r:id="rId12"/>
      <p:italic r:id="rId13"/>
      <p:boldItalic r:id="rId14"/>
    </p:embeddedFont>
    <p:embeddedFont>
      <p:font typeface="Source Sans Pro" panose="020B0503030403020204"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42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05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4310" y="255181"/>
            <a:ext cx="7416403" cy="3820567"/>
          </a:xfrm>
          <a:prstGeom prst="rect">
            <a:avLst/>
          </a:prstGeom>
          <a:noFill/>
          <a:ln/>
        </p:spPr>
        <p:txBody>
          <a:bodyPr wrap="square" lIns="0" tIns="0" rIns="0" bIns="0" rtlCol="0" anchor="t"/>
          <a:lstStyle/>
          <a:p>
            <a:pPr algn="ctr">
              <a:lnSpc>
                <a:spcPct val="107000"/>
              </a:lnSpc>
              <a:spcAft>
                <a:spcPts val="800"/>
              </a:spcAft>
              <a:buNone/>
            </a:pPr>
            <a:r>
              <a:rPr lang="en-US" sz="1400" b="1" dirty="0">
                <a:solidFill>
                  <a:srgbClr val="000000"/>
                </a:solidFill>
                <a:latin typeface="Montserrat Bold" pitchFamily="34" charset="0"/>
                <a:ea typeface="Montserrat Bold" pitchFamily="34" charset="-122"/>
                <a:cs typeface="Montserrat Bold" pitchFamily="34" charset="-120"/>
              </a:rPr>
              <a:t> </a:t>
            </a:r>
            <a:r>
              <a:rPr lang="en-IN" sz="1400"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Submitted by</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pPr>
            <a:r>
              <a:rPr lang="en-IN" sz="1400" b="1"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DHANUSH GAMIDI</a:t>
            </a:r>
            <a:r>
              <a:rPr lang="en-IN" sz="1400" kern="100" dirty="0">
                <a:latin typeface="Aptos" panose="020B0004020202020204" pitchFamily="34" charset="0"/>
                <a:ea typeface="Times New Roman" panose="02020603050405020304" pitchFamily="18" charset="0"/>
                <a:cs typeface="Times New Roman" panose="02020603050405020304" pitchFamily="18" charset="0"/>
              </a:rPr>
              <a:t>     </a:t>
            </a:r>
            <a:r>
              <a:rPr lang="en-IN" sz="1400" b="1"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AP23110010867</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pPr>
            <a:r>
              <a:rPr lang="en-IN" sz="1400" b="1"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BHAVA SRI PULIKHANDAM</a:t>
            </a:r>
            <a:r>
              <a:rPr lang="en-IN" sz="1400" kern="100" dirty="0">
                <a:latin typeface="Aptos" panose="020B0004020202020204" pitchFamily="34" charset="0"/>
                <a:ea typeface="Times New Roman" panose="02020603050405020304" pitchFamily="18" charset="0"/>
                <a:cs typeface="Times New Roman" panose="02020603050405020304" pitchFamily="18" charset="0"/>
              </a:rPr>
              <a:t>      </a:t>
            </a:r>
            <a:r>
              <a:rPr lang="en-IN" sz="1400" b="1"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AP23110010929</a:t>
            </a:r>
          </a:p>
          <a:p>
            <a:pPr algn="ctr">
              <a:lnSpc>
                <a:spcPct val="107000"/>
              </a:lnSpc>
              <a:spcAft>
                <a:spcPts val="800"/>
              </a:spcAft>
              <a:buNone/>
            </a:pPr>
            <a:r>
              <a:rPr lang="en-IN" sz="1400" b="1" kern="0" dirty="0">
                <a:solidFill>
                  <a:srgbClr val="000000"/>
                </a:solidFill>
                <a:effectLst/>
                <a:latin typeface="Book Antiqua" panose="02040602050305030304" pitchFamily="18" charset="0"/>
                <a:ea typeface="Aptos" panose="020B0004020202020204" pitchFamily="34" charset="0"/>
                <a:cs typeface="Times New Roman" panose="02020603050405020304" pitchFamily="18" charset="0"/>
              </a:rPr>
              <a:t>CSE S</a:t>
            </a:r>
            <a:r>
              <a:rPr lang="en-IN" sz="1400" b="1" kern="0" dirty="0">
                <a:solidFill>
                  <a:srgbClr val="000000"/>
                </a:solidFill>
                <a:latin typeface="Book Antiqua" panose="02040602050305030304" pitchFamily="18" charset="0"/>
                <a:ea typeface="Aptos" panose="020B0004020202020204" pitchFamily="34" charset="0"/>
                <a:cs typeface="Times New Roman" panose="02020603050405020304" pitchFamily="18" charset="0"/>
              </a:rPr>
              <a:t>ECTION M</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pPr>
            <a:r>
              <a:rPr lang="en-IN" sz="1000" b="1" kern="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4400" b="1" dirty="0">
              <a:solidFill>
                <a:srgbClr val="000000"/>
              </a:solidFill>
              <a:latin typeface="Montserrat Bold" pitchFamily="34" charset="0"/>
              <a:ea typeface="Montserrat Bold" pitchFamily="34" charset="-122"/>
              <a:cs typeface="Montserrat Bold" pitchFamily="34" charset="-120"/>
            </a:endParaRPr>
          </a:p>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Grocery Store Management System</a:t>
            </a:r>
          </a:p>
          <a:p>
            <a:pPr marL="0" indent="0" algn="l">
              <a:lnSpc>
                <a:spcPts val="5500"/>
              </a:lnSpc>
              <a:buNone/>
            </a:pPr>
            <a:endParaRPr lang="en-US" sz="4400" dirty="0"/>
          </a:p>
        </p:txBody>
      </p:sp>
      <p:sp>
        <p:nvSpPr>
          <p:cNvPr id="4" name="Text 1"/>
          <p:cNvSpPr/>
          <p:nvPr/>
        </p:nvSpPr>
        <p:spPr>
          <a:xfrm>
            <a:off x="863798" y="4075748"/>
            <a:ext cx="7416403" cy="1850827"/>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project is submitted to SRM University – AP, Andhra Pradesh, for the partial fulfilment of the Bachelor of Technology degree in Computer Science and Engineering. Guided by MS.DR. Banee Bandana Das Mam, the system aims to design a robust relational database for an e-commerce platform managing grocery store operations efficiently.</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17721" y="818198"/>
            <a:ext cx="7508558" cy="1327547"/>
          </a:xfrm>
          <a:prstGeom prst="rect">
            <a:avLst/>
          </a:prstGeom>
          <a:noFill/>
          <a:ln/>
        </p:spPr>
        <p:txBody>
          <a:bodyPr wrap="square" lIns="0" tIns="0" rIns="0" bIns="0" rtlCol="0" anchor="t"/>
          <a:lstStyle/>
          <a:p>
            <a:pPr marL="0" indent="0" algn="l">
              <a:lnSpc>
                <a:spcPts val="5200"/>
              </a:lnSpc>
              <a:buNone/>
            </a:pPr>
            <a:r>
              <a:rPr lang="en-US" sz="4150" b="1" dirty="0">
                <a:solidFill>
                  <a:srgbClr val="000000"/>
                </a:solidFill>
                <a:latin typeface="Montserrat Bold" pitchFamily="34" charset="0"/>
                <a:ea typeface="Montserrat Bold" pitchFamily="34" charset="-122"/>
                <a:cs typeface="Montserrat Bold" pitchFamily="34" charset="-120"/>
              </a:rPr>
              <a:t>Introduction and Project Objectives</a:t>
            </a:r>
            <a:endParaRPr lang="en-US" sz="4150" dirty="0"/>
          </a:p>
        </p:txBody>
      </p:sp>
      <p:sp>
        <p:nvSpPr>
          <p:cNvPr id="4" name="Shape 1"/>
          <p:cNvSpPr/>
          <p:nvPr/>
        </p:nvSpPr>
        <p:spPr>
          <a:xfrm>
            <a:off x="817721" y="2496145"/>
            <a:ext cx="7508558" cy="2340769"/>
          </a:xfrm>
          <a:prstGeom prst="roundRect">
            <a:avLst>
              <a:gd name="adj" fmla="val 1497"/>
            </a:avLst>
          </a:prstGeom>
          <a:solidFill>
            <a:srgbClr val="F2EEEE"/>
          </a:solidFill>
          <a:ln/>
        </p:spPr>
        <p:txBody>
          <a:bodyPr/>
          <a:lstStyle/>
          <a:p>
            <a:endParaRPr lang="en-IN"/>
          </a:p>
        </p:txBody>
      </p:sp>
      <p:sp>
        <p:nvSpPr>
          <p:cNvPr id="5" name="Text 2"/>
          <p:cNvSpPr/>
          <p:nvPr/>
        </p:nvSpPr>
        <p:spPr>
          <a:xfrm>
            <a:off x="1051322" y="2729746"/>
            <a:ext cx="2823329" cy="331827"/>
          </a:xfrm>
          <a:prstGeom prst="rect">
            <a:avLst/>
          </a:prstGeom>
          <a:noFill/>
          <a:ln/>
        </p:spPr>
        <p:txBody>
          <a:bodyPr wrap="none" lIns="0" tIns="0" rIns="0" bIns="0" rtlCol="0" anchor="t"/>
          <a:lstStyle/>
          <a:p>
            <a:pPr marL="0" indent="0" algn="l">
              <a:lnSpc>
                <a:spcPts val="2600"/>
              </a:lnSpc>
              <a:buNone/>
            </a:pPr>
            <a:r>
              <a:rPr lang="en-US" sz="2050" b="1" dirty="0">
                <a:solidFill>
                  <a:srgbClr val="3D3838"/>
                </a:solidFill>
                <a:latin typeface="Montserrat Bold" pitchFamily="34" charset="0"/>
                <a:ea typeface="Montserrat Bold" pitchFamily="34" charset="-122"/>
                <a:cs typeface="Montserrat Bold" pitchFamily="34" charset="-120"/>
              </a:rPr>
              <a:t>Project Introduction</a:t>
            </a:r>
            <a:endParaRPr lang="en-US" sz="2050" dirty="0"/>
          </a:p>
        </p:txBody>
      </p:sp>
      <p:sp>
        <p:nvSpPr>
          <p:cNvPr id="6" name="Text 3"/>
          <p:cNvSpPr/>
          <p:nvPr/>
        </p:nvSpPr>
        <p:spPr>
          <a:xfrm>
            <a:off x="1051322" y="3201710"/>
            <a:ext cx="7041356" cy="1401604"/>
          </a:xfrm>
          <a:prstGeom prst="rect">
            <a:avLst/>
          </a:prstGeom>
          <a:noFill/>
          <a:ln/>
        </p:spPr>
        <p:txBody>
          <a:bodyPr wrap="square" lIns="0" tIns="0" rIns="0" bIns="0" rtlCol="0" anchor="t"/>
          <a:lstStyle/>
          <a:p>
            <a:pPr marL="0" indent="0" algn="l">
              <a:lnSpc>
                <a:spcPts val="2750"/>
              </a:lnSpc>
              <a:buNone/>
            </a:pPr>
            <a:r>
              <a:rPr lang="en-US" sz="1800" dirty="0">
                <a:solidFill>
                  <a:srgbClr val="3D3838"/>
                </a:solidFill>
                <a:latin typeface="Source Sans Pro" pitchFamily="34" charset="0"/>
                <a:ea typeface="Source Sans Pro" pitchFamily="34" charset="-122"/>
                <a:cs typeface="Source Sans Pro" pitchFamily="34" charset="-120"/>
              </a:rPr>
              <a:t>E-commerce has transformed business operations by offering convenience and efficiency in online shopping. Efficient data management is crucial for tracking orders, inventory, and customer details to ensure smooth operations and enhanced user experience.</a:t>
            </a:r>
            <a:endParaRPr lang="en-US" sz="1800" dirty="0"/>
          </a:p>
        </p:txBody>
      </p:sp>
      <p:sp>
        <p:nvSpPr>
          <p:cNvPr id="7" name="Shape 4"/>
          <p:cNvSpPr/>
          <p:nvPr/>
        </p:nvSpPr>
        <p:spPr>
          <a:xfrm>
            <a:off x="817721" y="5070515"/>
            <a:ext cx="7508558" cy="2340769"/>
          </a:xfrm>
          <a:prstGeom prst="roundRect">
            <a:avLst>
              <a:gd name="adj" fmla="val 1497"/>
            </a:avLst>
          </a:prstGeom>
          <a:solidFill>
            <a:srgbClr val="F2EEEE"/>
          </a:solidFill>
          <a:ln/>
        </p:spPr>
        <p:txBody>
          <a:bodyPr/>
          <a:lstStyle/>
          <a:p>
            <a:endParaRPr lang="en-IN"/>
          </a:p>
        </p:txBody>
      </p:sp>
      <p:sp>
        <p:nvSpPr>
          <p:cNvPr id="8" name="Text 5"/>
          <p:cNvSpPr/>
          <p:nvPr/>
        </p:nvSpPr>
        <p:spPr>
          <a:xfrm>
            <a:off x="1051322" y="5304115"/>
            <a:ext cx="2654856" cy="331827"/>
          </a:xfrm>
          <a:prstGeom prst="rect">
            <a:avLst/>
          </a:prstGeom>
          <a:noFill/>
          <a:ln/>
        </p:spPr>
        <p:txBody>
          <a:bodyPr wrap="none" lIns="0" tIns="0" rIns="0" bIns="0" rtlCol="0" anchor="t"/>
          <a:lstStyle/>
          <a:p>
            <a:pPr marL="0" indent="0" algn="l">
              <a:lnSpc>
                <a:spcPts val="2600"/>
              </a:lnSpc>
              <a:buNone/>
            </a:pPr>
            <a:r>
              <a:rPr lang="en-US" sz="2050" b="1" dirty="0">
                <a:solidFill>
                  <a:srgbClr val="3D3838"/>
                </a:solidFill>
                <a:latin typeface="Montserrat Bold" pitchFamily="34" charset="0"/>
                <a:ea typeface="Montserrat Bold" pitchFamily="34" charset="-122"/>
                <a:cs typeface="Montserrat Bold" pitchFamily="34" charset="-120"/>
              </a:rPr>
              <a:t>Objectives</a:t>
            </a:r>
            <a:endParaRPr lang="en-US" sz="2050" dirty="0"/>
          </a:p>
        </p:txBody>
      </p:sp>
      <p:sp>
        <p:nvSpPr>
          <p:cNvPr id="9" name="Text 6"/>
          <p:cNvSpPr/>
          <p:nvPr/>
        </p:nvSpPr>
        <p:spPr>
          <a:xfrm>
            <a:off x="1051322" y="5776079"/>
            <a:ext cx="7041356" cy="1401604"/>
          </a:xfrm>
          <a:prstGeom prst="rect">
            <a:avLst/>
          </a:prstGeom>
          <a:noFill/>
          <a:ln/>
        </p:spPr>
        <p:txBody>
          <a:bodyPr wrap="square" lIns="0" tIns="0" rIns="0" bIns="0" rtlCol="0" anchor="t"/>
          <a:lstStyle/>
          <a:p>
            <a:pPr marL="0" indent="0" algn="l">
              <a:lnSpc>
                <a:spcPts val="2750"/>
              </a:lnSpc>
              <a:buNone/>
            </a:pPr>
            <a:r>
              <a:rPr lang="en-US" sz="1800" dirty="0">
                <a:solidFill>
                  <a:srgbClr val="3D3838"/>
                </a:solidFill>
                <a:latin typeface="Source Sans Pro" pitchFamily="34" charset="0"/>
                <a:ea typeface="Source Sans Pro" pitchFamily="34" charset="-122"/>
                <a:cs typeface="Source Sans Pro" pitchFamily="34" charset="-120"/>
              </a:rPr>
              <a:t>The project aims to design a relational database system that ensures data consistency, scalability for future features like recommendations, and efficient query processing using indexing, views, and joins for optimized data retrieval.</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2015728"/>
            <a:ext cx="8233053"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Dataset and Data Collection</a:t>
            </a:r>
            <a:endParaRPr lang="en-US" sz="4400" dirty="0"/>
          </a:p>
        </p:txBody>
      </p:sp>
      <p:sp>
        <p:nvSpPr>
          <p:cNvPr id="3" name="Text 1"/>
          <p:cNvSpPr/>
          <p:nvPr/>
        </p:nvSpPr>
        <p:spPr>
          <a:xfrm>
            <a:off x="863798" y="3333988"/>
            <a:ext cx="3471267" cy="350639"/>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Data Collection Method</a:t>
            </a:r>
            <a:endParaRPr lang="en-US" sz="2200" dirty="0"/>
          </a:p>
        </p:txBody>
      </p:sp>
      <p:sp>
        <p:nvSpPr>
          <p:cNvPr id="4" name="Text 2"/>
          <p:cNvSpPr/>
          <p:nvPr/>
        </p:nvSpPr>
        <p:spPr>
          <a:xfrm>
            <a:off x="863798" y="3931444"/>
            <a:ext cx="6150293" cy="148066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dataset was designed based on real-world e-commerce components using online articles, academic textbooks, and open-source sample data sets to ensure accuracy and relevance.</a:t>
            </a:r>
            <a:endParaRPr lang="en-US" sz="1900" dirty="0"/>
          </a:p>
        </p:txBody>
      </p:sp>
      <p:sp>
        <p:nvSpPr>
          <p:cNvPr id="5" name="Text 3"/>
          <p:cNvSpPr/>
          <p:nvPr/>
        </p:nvSpPr>
        <p:spPr>
          <a:xfrm>
            <a:off x="7623929" y="3333988"/>
            <a:ext cx="4016097" cy="350639"/>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Data Structure &amp; Attributes</a:t>
            </a:r>
            <a:endParaRPr lang="en-US" sz="2200" dirty="0"/>
          </a:p>
        </p:txBody>
      </p:sp>
      <p:sp>
        <p:nvSpPr>
          <p:cNvPr id="6" name="Text 4"/>
          <p:cNvSpPr/>
          <p:nvPr/>
        </p:nvSpPr>
        <p:spPr>
          <a:xfrm>
            <a:off x="7623929" y="3931444"/>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Customers: ID, name, email, address</a:t>
            </a:r>
            <a:endParaRPr lang="en-US" sz="1900" dirty="0"/>
          </a:p>
        </p:txBody>
      </p:sp>
      <p:sp>
        <p:nvSpPr>
          <p:cNvPr id="7" name="Text 5"/>
          <p:cNvSpPr/>
          <p:nvPr/>
        </p:nvSpPr>
        <p:spPr>
          <a:xfrm>
            <a:off x="7623929" y="4387929"/>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Orders: ID, customer ID, date, total amount</a:t>
            </a:r>
            <a:endParaRPr lang="en-US" sz="1900" dirty="0"/>
          </a:p>
        </p:txBody>
      </p:sp>
      <p:sp>
        <p:nvSpPr>
          <p:cNvPr id="8" name="Text 6"/>
          <p:cNvSpPr/>
          <p:nvPr/>
        </p:nvSpPr>
        <p:spPr>
          <a:xfrm>
            <a:off x="7623929" y="4844415"/>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Order Items: product details and quantities</a:t>
            </a:r>
            <a:endParaRPr lang="en-US" sz="1900" dirty="0"/>
          </a:p>
        </p:txBody>
      </p:sp>
      <p:sp>
        <p:nvSpPr>
          <p:cNvPr id="9" name="Text 7"/>
          <p:cNvSpPr/>
          <p:nvPr/>
        </p:nvSpPr>
        <p:spPr>
          <a:xfrm>
            <a:off x="7623929" y="5300901"/>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Products: ID, name, price, stock</a:t>
            </a:r>
            <a:endParaRPr lang="en-US" sz="1900" dirty="0"/>
          </a:p>
        </p:txBody>
      </p:sp>
      <p:sp>
        <p:nvSpPr>
          <p:cNvPr id="10" name="Text 8"/>
          <p:cNvSpPr/>
          <p:nvPr/>
        </p:nvSpPr>
        <p:spPr>
          <a:xfrm>
            <a:off x="7623929" y="5757386"/>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Categories: product classifications</a:t>
            </a:r>
            <a:endParaRPr lang="en-US" sz="1900" dirty="0"/>
          </a:p>
        </p:txBody>
      </p:sp>
      <p:sp>
        <p:nvSpPr>
          <p:cNvPr id="11" name="Rectangle 10">
            <a:extLst>
              <a:ext uri="{FF2B5EF4-FFF2-40B4-BE49-F238E27FC236}">
                <a16:creationId xmlns:a16="http://schemas.microsoft.com/office/drawing/2014/main" id="{CBC56201-91AF-0F11-9481-B268A02A9621}"/>
              </a:ext>
            </a:extLst>
          </p:cNvPr>
          <p:cNvSpPr/>
          <p:nvPr/>
        </p:nvSpPr>
        <p:spPr>
          <a:xfrm>
            <a:off x="12854763" y="7697972"/>
            <a:ext cx="1775637" cy="531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5696" y="960715"/>
            <a:ext cx="7532608" cy="1307783"/>
          </a:xfrm>
          <a:prstGeom prst="rect">
            <a:avLst/>
          </a:prstGeom>
          <a:noFill/>
          <a:ln/>
        </p:spPr>
        <p:txBody>
          <a:bodyPr wrap="square" lIns="0" tIns="0" rIns="0" bIns="0" rtlCol="0" anchor="t"/>
          <a:lstStyle/>
          <a:p>
            <a:pPr marL="0" indent="0" algn="l">
              <a:lnSpc>
                <a:spcPts val="5100"/>
              </a:lnSpc>
              <a:buNone/>
            </a:pPr>
            <a:r>
              <a:rPr lang="en-US" sz="4100" b="1" dirty="0">
                <a:solidFill>
                  <a:srgbClr val="000000"/>
                </a:solidFill>
                <a:latin typeface="Montserrat Bold" pitchFamily="34" charset="0"/>
                <a:ea typeface="Montserrat Bold" pitchFamily="34" charset="-122"/>
                <a:cs typeface="Montserrat Bold" pitchFamily="34" charset="-120"/>
              </a:rPr>
              <a:t>Methodology: ER Diagram and Relationships</a:t>
            </a:r>
            <a:endParaRPr lang="en-US" sz="4100" dirty="0"/>
          </a:p>
        </p:txBody>
      </p:sp>
      <p:sp>
        <p:nvSpPr>
          <p:cNvPr id="4" name="Shape 1"/>
          <p:cNvSpPr/>
          <p:nvPr/>
        </p:nvSpPr>
        <p:spPr>
          <a:xfrm>
            <a:off x="805696" y="2613779"/>
            <a:ext cx="517922" cy="517922"/>
          </a:xfrm>
          <a:prstGeom prst="roundRect">
            <a:avLst>
              <a:gd name="adj" fmla="val 6667"/>
            </a:avLst>
          </a:prstGeom>
          <a:solidFill>
            <a:srgbClr val="F2EEEE"/>
          </a:solidFill>
          <a:ln/>
        </p:spPr>
        <p:txBody>
          <a:bodyPr/>
          <a:lstStyle/>
          <a:p>
            <a:endParaRPr lang="en-IN"/>
          </a:p>
        </p:txBody>
      </p:sp>
      <p:sp>
        <p:nvSpPr>
          <p:cNvPr id="5" name="Text 2"/>
          <p:cNvSpPr/>
          <p:nvPr/>
        </p:nvSpPr>
        <p:spPr>
          <a:xfrm>
            <a:off x="1553766" y="2692837"/>
            <a:ext cx="2615922" cy="326946"/>
          </a:xfrm>
          <a:prstGeom prst="rect">
            <a:avLst/>
          </a:prstGeom>
          <a:noFill/>
          <a:ln/>
        </p:spPr>
        <p:txBody>
          <a:bodyPr wrap="none" lIns="0" tIns="0" rIns="0" bIns="0" rtlCol="0" anchor="t"/>
          <a:lstStyle/>
          <a:p>
            <a:pPr marL="0" indent="0" algn="l">
              <a:lnSpc>
                <a:spcPts val="2550"/>
              </a:lnSpc>
              <a:buNone/>
            </a:pPr>
            <a:r>
              <a:rPr lang="en-US" sz="2050" b="1" dirty="0">
                <a:solidFill>
                  <a:srgbClr val="3D3838"/>
                </a:solidFill>
                <a:latin typeface="Montserrat Bold" pitchFamily="34" charset="0"/>
                <a:ea typeface="Montserrat Bold" pitchFamily="34" charset="-122"/>
                <a:cs typeface="Montserrat Bold" pitchFamily="34" charset="-120"/>
              </a:rPr>
              <a:t>Entities</a:t>
            </a:r>
            <a:endParaRPr lang="en-US" sz="2050" dirty="0"/>
          </a:p>
        </p:txBody>
      </p:sp>
      <p:sp>
        <p:nvSpPr>
          <p:cNvPr id="6" name="Text 3"/>
          <p:cNvSpPr/>
          <p:nvPr/>
        </p:nvSpPr>
        <p:spPr>
          <a:xfrm>
            <a:off x="1553766" y="3157895"/>
            <a:ext cx="2874407" cy="1725811"/>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Includes Customers, Orders, Order Items, Products, Categories, and Suppliers with defined attributes and keys.</a:t>
            </a:r>
            <a:endParaRPr lang="en-US" sz="1800" dirty="0"/>
          </a:p>
        </p:txBody>
      </p:sp>
      <p:sp>
        <p:nvSpPr>
          <p:cNvPr id="7" name="Shape 4"/>
          <p:cNvSpPr/>
          <p:nvPr/>
        </p:nvSpPr>
        <p:spPr>
          <a:xfrm>
            <a:off x="4715828" y="2613779"/>
            <a:ext cx="517922" cy="517922"/>
          </a:xfrm>
          <a:prstGeom prst="roundRect">
            <a:avLst>
              <a:gd name="adj" fmla="val 6667"/>
            </a:avLst>
          </a:prstGeom>
          <a:solidFill>
            <a:srgbClr val="F2EEEE"/>
          </a:solidFill>
          <a:ln/>
        </p:spPr>
        <p:txBody>
          <a:bodyPr/>
          <a:lstStyle/>
          <a:p>
            <a:endParaRPr lang="en-IN"/>
          </a:p>
        </p:txBody>
      </p:sp>
      <p:sp>
        <p:nvSpPr>
          <p:cNvPr id="8" name="Text 5"/>
          <p:cNvSpPr/>
          <p:nvPr/>
        </p:nvSpPr>
        <p:spPr>
          <a:xfrm>
            <a:off x="5463897" y="2692837"/>
            <a:ext cx="2615922" cy="326946"/>
          </a:xfrm>
          <a:prstGeom prst="rect">
            <a:avLst/>
          </a:prstGeom>
          <a:noFill/>
          <a:ln/>
        </p:spPr>
        <p:txBody>
          <a:bodyPr wrap="none" lIns="0" tIns="0" rIns="0" bIns="0" rtlCol="0" anchor="t"/>
          <a:lstStyle/>
          <a:p>
            <a:pPr marL="0" indent="0" algn="l">
              <a:lnSpc>
                <a:spcPts val="2550"/>
              </a:lnSpc>
              <a:buNone/>
            </a:pPr>
            <a:r>
              <a:rPr lang="en-US" sz="2050" b="1" dirty="0">
                <a:solidFill>
                  <a:srgbClr val="3D3838"/>
                </a:solidFill>
                <a:latin typeface="Montserrat Bold" pitchFamily="34" charset="0"/>
                <a:ea typeface="Montserrat Bold" pitchFamily="34" charset="-122"/>
                <a:cs typeface="Montserrat Bold" pitchFamily="34" charset="-120"/>
              </a:rPr>
              <a:t>Relationships</a:t>
            </a:r>
            <a:endParaRPr lang="en-US" sz="2050" dirty="0"/>
          </a:p>
        </p:txBody>
      </p:sp>
      <p:sp>
        <p:nvSpPr>
          <p:cNvPr id="9" name="Text 6"/>
          <p:cNvSpPr/>
          <p:nvPr/>
        </p:nvSpPr>
        <p:spPr>
          <a:xfrm>
            <a:off x="5463897" y="3157895"/>
            <a:ext cx="2874407" cy="2416135"/>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One-to-many between customers and orders, orders and order items; many-to-one between order items and products, products and categories, suppliers and products.</a:t>
            </a:r>
            <a:endParaRPr lang="en-US" sz="1800" dirty="0"/>
          </a:p>
        </p:txBody>
      </p:sp>
      <p:sp>
        <p:nvSpPr>
          <p:cNvPr id="10" name="Shape 7"/>
          <p:cNvSpPr/>
          <p:nvPr/>
        </p:nvSpPr>
        <p:spPr>
          <a:xfrm>
            <a:off x="805696" y="6034326"/>
            <a:ext cx="517922" cy="517922"/>
          </a:xfrm>
          <a:prstGeom prst="roundRect">
            <a:avLst>
              <a:gd name="adj" fmla="val 6667"/>
            </a:avLst>
          </a:prstGeom>
          <a:solidFill>
            <a:srgbClr val="F2EEEE"/>
          </a:solidFill>
          <a:ln/>
        </p:spPr>
        <p:txBody>
          <a:bodyPr/>
          <a:lstStyle/>
          <a:p>
            <a:endParaRPr lang="en-IN"/>
          </a:p>
        </p:txBody>
      </p:sp>
      <p:sp>
        <p:nvSpPr>
          <p:cNvPr id="11" name="Text 8"/>
          <p:cNvSpPr/>
          <p:nvPr/>
        </p:nvSpPr>
        <p:spPr>
          <a:xfrm>
            <a:off x="1553766" y="6113383"/>
            <a:ext cx="2615922" cy="326946"/>
          </a:xfrm>
          <a:prstGeom prst="rect">
            <a:avLst/>
          </a:prstGeom>
          <a:noFill/>
          <a:ln/>
        </p:spPr>
        <p:txBody>
          <a:bodyPr wrap="none" lIns="0" tIns="0" rIns="0" bIns="0" rtlCol="0" anchor="t"/>
          <a:lstStyle/>
          <a:p>
            <a:pPr marL="0" indent="0" algn="l">
              <a:lnSpc>
                <a:spcPts val="2550"/>
              </a:lnSpc>
              <a:buNone/>
            </a:pPr>
            <a:r>
              <a:rPr lang="en-US" sz="2050" b="1" dirty="0">
                <a:solidFill>
                  <a:srgbClr val="3D3838"/>
                </a:solidFill>
                <a:latin typeface="Montserrat Bold" pitchFamily="34" charset="0"/>
                <a:ea typeface="Montserrat Bold" pitchFamily="34" charset="-122"/>
                <a:cs typeface="Montserrat Bold" pitchFamily="34" charset="-120"/>
              </a:rPr>
              <a:t>Constraints</a:t>
            </a:r>
            <a:endParaRPr lang="en-US" sz="2050" dirty="0"/>
          </a:p>
        </p:txBody>
      </p:sp>
      <p:sp>
        <p:nvSpPr>
          <p:cNvPr id="12" name="Text 9"/>
          <p:cNvSpPr/>
          <p:nvPr/>
        </p:nvSpPr>
        <p:spPr>
          <a:xfrm>
            <a:off x="1553766" y="6578441"/>
            <a:ext cx="6784538" cy="690324"/>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Primary keys ensure unique records; foreign keys maintain referential integrity across tables.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2472214"/>
            <a:ext cx="11414998"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Normalization and Database Efficiency</a:t>
            </a:r>
            <a:endParaRPr lang="en-US" sz="4400" dirty="0"/>
          </a:p>
        </p:txBody>
      </p:sp>
      <p:sp>
        <p:nvSpPr>
          <p:cNvPr id="3" name="Text 1"/>
          <p:cNvSpPr/>
          <p:nvPr/>
        </p:nvSpPr>
        <p:spPr>
          <a:xfrm>
            <a:off x="863798" y="3790474"/>
            <a:ext cx="3297198" cy="350639"/>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Normalization Process</a:t>
            </a:r>
            <a:endParaRPr lang="en-US" sz="2200" dirty="0"/>
          </a:p>
        </p:txBody>
      </p:sp>
      <p:sp>
        <p:nvSpPr>
          <p:cNvPr id="4" name="Text 2"/>
          <p:cNvSpPr/>
          <p:nvPr/>
        </p:nvSpPr>
        <p:spPr>
          <a:xfrm>
            <a:off x="863798" y="4387929"/>
            <a:ext cx="6150293" cy="370165"/>
          </a:xfrm>
          <a:prstGeom prst="rect">
            <a:avLst/>
          </a:prstGeom>
          <a:noFill/>
          <a:ln/>
        </p:spPr>
        <p:txBody>
          <a:bodyPr wrap="none" lIns="0" tIns="0" rIns="0" bIns="0" rtlCol="0" anchor="t"/>
          <a:lstStyle/>
          <a:p>
            <a:pPr marL="342900" indent="-342900" algn="l">
              <a:lnSpc>
                <a:spcPts val="2900"/>
              </a:lnSpc>
              <a:buSzPct val="100000"/>
              <a:buFont typeface="+mj-lt"/>
              <a:buAutoNum type="arabicPeriod"/>
            </a:pPr>
            <a:r>
              <a:rPr lang="en-US" sz="1900" dirty="0">
                <a:solidFill>
                  <a:srgbClr val="3D3838"/>
                </a:solidFill>
                <a:latin typeface="Source Sans Pro" pitchFamily="34" charset="0"/>
                <a:ea typeface="Source Sans Pro" pitchFamily="34" charset="-122"/>
                <a:cs typeface="Source Sans Pro" pitchFamily="34" charset="-120"/>
              </a:rPr>
              <a:t>1NF: Eliminates duplicate columns, ensures atomic data</a:t>
            </a:r>
            <a:endParaRPr lang="en-US" sz="1900" dirty="0"/>
          </a:p>
        </p:txBody>
      </p:sp>
      <p:sp>
        <p:nvSpPr>
          <p:cNvPr id="5" name="Text 3"/>
          <p:cNvSpPr/>
          <p:nvPr/>
        </p:nvSpPr>
        <p:spPr>
          <a:xfrm>
            <a:off x="863798" y="4844415"/>
            <a:ext cx="6150293" cy="370165"/>
          </a:xfrm>
          <a:prstGeom prst="rect">
            <a:avLst/>
          </a:prstGeom>
          <a:noFill/>
          <a:ln/>
        </p:spPr>
        <p:txBody>
          <a:bodyPr wrap="none" lIns="0" tIns="0" rIns="0" bIns="0" rtlCol="0" anchor="t"/>
          <a:lstStyle/>
          <a:p>
            <a:pPr marL="342900" indent="-342900" algn="l">
              <a:lnSpc>
                <a:spcPts val="2900"/>
              </a:lnSpc>
              <a:buSzPct val="100000"/>
              <a:buFont typeface="+mj-lt"/>
              <a:buAutoNum type="arabicPeriod" startAt="2"/>
            </a:pPr>
            <a:r>
              <a:rPr lang="en-US" sz="1900" dirty="0">
                <a:solidFill>
                  <a:srgbClr val="3D3838"/>
                </a:solidFill>
                <a:latin typeface="Source Sans Pro" pitchFamily="34" charset="0"/>
                <a:ea typeface="Source Sans Pro" pitchFamily="34" charset="-122"/>
                <a:cs typeface="Source Sans Pro" pitchFamily="34" charset="-120"/>
              </a:rPr>
              <a:t>2NF: Removes partial dependencies</a:t>
            </a:r>
            <a:endParaRPr lang="en-US" sz="1900" dirty="0"/>
          </a:p>
        </p:txBody>
      </p:sp>
      <p:sp>
        <p:nvSpPr>
          <p:cNvPr id="6" name="Text 4"/>
          <p:cNvSpPr/>
          <p:nvPr/>
        </p:nvSpPr>
        <p:spPr>
          <a:xfrm>
            <a:off x="863798" y="5300901"/>
            <a:ext cx="6150293" cy="370165"/>
          </a:xfrm>
          <a:prstGeom prst="rect">
            <a:avLst/>
          </a:prstGeom>
          <a:noFill/>
          <a:ln/>
        </p:spPr>
        <p:txBody>
          <a:bodyPr wrap="none" lIns="0" tIns="0" rIns="0" bIns="0" rtlCol="0" anchor="t"/>
          <a:lstStyle/>
          <a:p>
            <a:pPr marL="342900" indent="-342900" algn="l">
              <a:lnSpc>
                <a:spcPts val="2900"/>
              </a:lnSpc>
              <a:buSzPct val="100000"/>
              <a:buFont typeface="+mj-lt"/>
              <a:buAutoNum type="arabicPeriod" startAt="3"/>
            </a:pPr>
            <a:r>
              <a:rPr lang="en-US" sz="1900" dirty="0">
                <a:solidFill>
                  <a:srgbClr val="3D3838"/>
                </a:solidFill>
                <a:latin typeface="Source Sans Pro" pitchFamily="34" charset="0"/>
                <a:ea typeface="Source Sans Pro" pitchFamily="34" charset="-122"/>
                <a:cs typeface="Source Sans Pro" pitchFamily="34" charset="-120"/>
              </a:rPr>
              <a:t>3NF: Eliminates transitive dependencies</a:t>
            </a:r>
            <a:endParaRPr lang="en-US" sz="1900" dirty="0"/>
          </a:p>
        </p:txBody>
      </p:sp>
      <p:sp>
        <p:nvSpPr>
          <p:cNvPr id="7" name="Text 5"/>
          <p:cNvSpPr/>
          <p:nvPr/>
        </p:nvSpPr>
        <p:spPr>
          <a:xfrm>
            <a:off x="7623929" y="3790474"/>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Benefits</a:t>
            </a:r>
            <a:endParaRPr lang="en-US" sz="2200" dirty="0"/>
          </a:p>
        </p:txBody>
      </p:sp>
      <p:sp>
        <p:nvSpPr>
          <p:cNvPr id="8" name="Text 6"/>
          <p:cNvSpPr/>
          <p:nvPr/>
        </p:nvSpPr>
        <p:spPr>
          <a:xfrm>
            <a:off x="7623929" y="4387929"/>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Optimized storage and reduced redundancy</a:t>
            </a:r>
            <a:endParaRPr lang="en-US" sz="1900" dirty="0"/>
          </a:p>
        </p:txBody>
      </p:sp>
      <p:sp>
        <p:nvSpPr>
          <p:cNvPr id="9" name="Text 7"/>
          <p:cNvSpPr/>
          <p:nvPr/>
        </p:nvSpPr>
        <p:spPr>
          <a:xfrm>
            <a:off x="7623929" y="4844415"/>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Faster query processing with efficient joins</a:t>
            </a:r>
            <a:endParaRPr lang="en-US" sz="1900" dirty="0"/>
          </a:p>
        </p:txBody>
      </p:sp>
      <p:sp>
        <p:nvSpPr>
          <p:cNvPr id="10" name="Text 8"/>
          <p:cNvSpPr/>
          <p:nvPr/>
        </p:nvSpPr>
        <p:spPr>
          <a:xfrm>
            <a:off x="7623929" y="5300901"/>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Maintains data integrity and scalability</a:t>
            </a:r>
            <a:endParaRPr lang="en-US" sz="1900" dirty="0"/>
          </a:p>
        </p:txBody>
      </p:sp>
      <p:sp>
        <p:nvSpPr>
          <p:cNvPr id="11" name="Rectangle 10">
            <a:extLst>
              <a:ext uri="{FF2B5EF4-FFF2-40B4-BE49-F238E27FC236}">
                <a16:creationId xmlns:a16="http://schemas.microsoft.com/office/drawing/2014/main" id="{20B33F60-C980-F38D-4F96-105A2F3B8327}"/>
              </a:ext>
            </a:extLst>
          </p:cNvPr>
          <p:cNvSpPr/>
          <p:nvPr/>
        </p:nvSpPr>
        <p:spPr>
          <a:xfrm>
            <a:off x="12801600" y="7761767"/>
            <a:ext cx="1924493" cy="467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5543" y="616268"/>
            <a:ext cx="7625715" cy="1232535"/>
          </a:xfrm>
          <a:prstGeom prst="rect">
            <a:avLst/>
          </a:prstGeom>
          <a:noFill/>
          <a:ln/>
        </p:spPr>
        <p:txBody>
          <a:bodyPr wrap="square" lIns="0" tIns="0" rIns="0" bIns="0" rtlCol="0" anchor="t"/>
          <a:lstStyle/>
          <a:p>
            <a:pPr marL="0" indent="0" algn="l">
              <a:lnSpc>
                <a:spcPts val="4850"/>
              </a:lnSpc>
              <a:buNone/>
            </a:pPr>
            <a:r>
              <a:rPr lang="en-US" sz="3850" b="1" dirty="0">
                <a:solidFill>
                  <a:srgbClr val="000000"/>
                </a:solidFill>
                <a:latin typeface="Montserrat Bold" pitchFamily="34" charset="0"/>
                <a:ea typeface="Montserrat Bold" pitchFamily="34" charset="-122"/>
                <a:cs typeface="Montserrat Bold" pitchFamily="34" charset="-120"/>
              </a:rPr>
              <a:t>Concepts Used in Database Design</a:t>
            </a:r>
            <a:endParaRPr lang="en-US" sz="3850" dirty="0"/>
          </a:p>
        </p:txBody>
      </p:sp>
      <p:sp>
        <p:nvSpPr>
          <p:cNvPr id="4" name="Shape 1"/>
          <p:cNvSpPr/>
          <p:nvPr/>
        </p:nvSpPr>
        <p:spPr>
          <a:xfrm>
            <a:off x="6245543" y="2174081"/>
            <a:ext cx="7625715" cy="1197173"/>
          </a:xfrm>
          <a:prstGeom prst="roundRect">
            <a:avLst>
              <a:gd name="adj" fmla="val 2718"/>
            </a:avLst>
          </a:prstGeom>
          <a:solidFill>
            <a:srgbClr val="F2EEEE"/>
          </a:solidFill>
          <a:ln/>
        </p:spPr>
        <p:txBody>
          <a:bodyPr/>
          <a:lstStyle/>
          <a:p>
            <a:endParaRPr lang="en-IN"/>
          </a:p>
        </p:txBody>
      </p:sp>
      <p:sp>
        <p:nvSpPr>
          <p:cNvPr id="5" name="Text 2"/>
          <p:cNvSpPr/>
          <p:nvPr/>
        </p:nvSpPr>
        <p:spPr>
          <a:xfrm>
            <a:off x="6462355" y="2390894"/>
            <a:ext cx="2464832" cy="308015"/>
          </a:xfrm>
          <a:prstGeom prst="rect">
            <a:avLst/>
          </a:prstGeom>
          <a:noFill/>
          <a:ln/>
        </p:spPr>
        <p:txBody>
          <a:bodyPr wrap="none" lIns="0" tIns="0" rIns="0" bIns="0" rtlCol="0" anchor="t"/>
          <a:lstStyle/>
          <a:p>
            <a:pPr marL="0" indent="0" algn="l">
              <a:lnSpc>
                <a:spcPts val="2400"/>
              </a:lnSpc>
              <a:buNone/>
            </a:pPr>
            <a:r>
              <a:rPr lang="en-US" sz="1900" b="1" dirty="0">
                <a:solidFill>
                  <a:srgbClr val="3D3838"/>
                </a:solidFill>
                <a:latin typeface="Montserrat Bold" pitchFamily="34" charset="0"/>
                <a:ea typeface="Montserrat Bold" pitchFamily="34" charset="-122"/>
                <a:cs typeface="Montserrat Bold" pitchFamily="34" charset="-120"/>
              </a:rPr>
              <a:t>Views</a:t>
            </a:r>
            <a:endParaRPr lang="en-US" sz="1900" dirty="0"/>
          </a:p>
        </p:txBody>
      </p:sp>
      <p:sp>
        <p:nvSpPr>
          <p:cNvPr id="6" name="Text 3"/>
          <p:cNvSpPr/>
          <p:nvPr/>
        </p:nvSpPr>
        <p:spPr>
          <a:xfrm>
            <a:off x="6462355" y="2829044"/>
            <a:ext cx="7192089" cy="325398"/>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Created to fetch consolidated reports like customer order summaries.</a:t>
            </a:r>
            <a:endParaRPr lang="en-US" sz="1700" dirty="0"/>
          </a:p>
        </p:txBody>
      </p:sp>
      <p:sp>
        <p:nvSpPr>
          <p:cNvPr id="7" name="Shape 4"/>
          <p:cNvSpPr/>
          <p:nvPr/>
        </p:nvSpPr>
        <p:spPr>
          <a:xfrm>
            <a:off x="6245543" y="3588068"/>
            <a:ext cx="7625715" cy="1197173"/>
          </a:xfrm>
          <a:prstGeom prst="roundRect">
            <a:avLst>
              <a:gd name="adj" fmla="val 2718"/>
            </a:avLst>
          </a:prstGeom>
          <a:solidFill>
            <a:srgbClr val="F2EEEE"/>
          </a:solidFill>
          <a:ln/>
        </p:spPr>
        <p:txBody>
          <a:bodyPr/>
          <a:lstStyle/>
          <a:p>
            <a:endParaRPr lang="en-IN"/>
          </a:p>
        </p:txBody>
      </p:sp>
      <p:sp>
        <p:nvSpPr>
          <p:cNvPr id="8" name="Text 5"/>
          <p:cNvSpPr/>
          <p:nvPr/>
        </p:nvSpPr>
        <p:spPr>
          <a:xfrm>
            <a:off x="6462355" y="3804880"/>
            <a:ext cx="2464832" cy="308015"/>
          </a:xfrm>
          <a:prstGeom prst="rect">
            <a:avLst/>
          </a:prstGeom>
          <a:noFill/>
          <a:ln/>
        </p:spPr>
        <p:txBody>
          <a:bodyPr wrap="none" lIns="0" tIns="0" rIns="0" bIns="0" rtlCol="0" anchor="t"/>
          <a:lstStyle/>
          <a:p>
            <a:pPr marL="0" indent="0" algn="l">
              <a:lnSpc>
                <a:spcPts val="2400"/>
              </a:lnSpc>
              <a:buNone/>
            </a:pPr>
            <a:r>
              <a:rPr lang="en-US" sz="1900" b="1" dirty="0">
                <a:solidFill>
                  <a:srgbClr val="3D3838"/>
                </a:solidFill>
                <a:latin typeface="Montserrat Bold" pitchFamily="34" charset="0"/>
                <a:ea typeface="Montserrat Bold" pitchFamily="34" charset="-122"/>
                <a:cs typeface="Montserrat Bold" pitchFamily="34" charset="-120"/>
              </a:rPr>
              <a:t>Triggers</a:t>
            </a:r>
            <a:endParaRPr lang="en-US" sz="1900" dirty="0"/>
          </a:p>
        </p:txBody>
      </p:sp>
      <p:sp>
        <p:nvSpPr>
          <p:cNvPr id="9" name="Text 6"/>
          <p:cNvSpPr/>
          <p:nvPr/>
        </p:nvSpPr>
        <p:spPr>
          <a:xfrm>
            <a:off x="6462355" y="4243030"/>
            <a:ext cx="7192089" cy="325398"/>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Auto-update stock quantities when new orders are placed.</a:t>
            </a:r>
            <a:endParaRPr lang="en-US" sz="1700" dirty="0"/>
          </a:p>
        </p:txBody>
      </p:sp>
      <p:sp>
        <p:nvSpPr>
          <p:cNvPr id="10" name="Shape 7"/>
          <p:cNvSpPr/>
          <p:nvPr/>
        </p:nvSpPr>
        <p:spPr>
          <a:xfrm>
            <a:off x="6245543" y="5002054"/>
            <a:ext cx="7625715" cy="1197173"/>
          </a:xfrm>
          <a:prstGeom prst="roundRect">
            <a:avLst>
              <a:gd name="adj" fmla="val 2718"/>
            </a:avLst>
          </a:prstGeom>
          <a:solidFill>
            <a:srgbClr val="F2EEEE"/>
          </a:solidFill>
          <a:ln/>
        </p:spPr>
        <p:txBody>
          <a:bodyPr/>
          <a:lstStyle/>
          <a:p>
            <a:endParaRPr lang="en-IN"/>
          </a:p>
        </p:txBody>
      </p:sp>
      <p:sp>
        <p:nvSpPr>
          <p:cNvPr id="11" name="Text 8"/>
          <p:cNvSpPr/>
          <p:nvPr/>
        </p:nvSpPr>
        <p:spPr>
          <a:xfrm>
            <a:off x="6462355" y="5218867"/>
            <a:ext cx="2464832" cy="308015"/>
          </a:xfrm>
          <a:prstGeom prst="rect">
            <a:avLst/>
          </a:prstGeom>
          <a:noFill/>
          <a:ln/>
        </p:spPr>
        <p:txBody>
          <a:bodyPr wrap="none" lIns="0" tIns="0" rIns="0" bIns="0" rtlCol="0" anchor="t"/>
          <a:lstStyle/>
          <a:p>
            <a:pPr marL="0" indent="0" algn="l">
              <a:lnSpc>
                <a:spcPts val="2400"/>
              </a:lnSpc>
              <a:buNone/>
            </a:pPr>
            <a:r>
              <a:rPr lang="en-US" sz="1900" b="1" dirty="0">
                <a:solidFill>
                  <a:srgbClr val="3D3838"/>
                </a:solidFill>
                <a:latin typeface="Montserrat Bold" pitchFamily="34" charset="0"/>
                <a:ea typeface="Montserrat Bold" pitchFamily="34" charset="-122"/>
                <a:cs typeface="Montserrat Bold" pitchFamily="34" charset="-120"/>
              </a:rPr>
              <a:t>Joins</a:t>
            </a:r>
            <a:endParaRPr lang="en-US" sz="1900" dirty="0"/>
          </a:p>
        </p:txBody>
      </p:sp>
      <p:sp>
        <p:nvSpPr>
          <p:cNvPr id="12" name="Text 9"/>
          <p:cNvSpPr/>
          <p:nvPr/>
        </p:nvSpPr>
        <p:spPr>
          <a:xfrm>
            <a:off x="6462355" y="5657017"/>
            <a:ext cx="7192089" cy="325398"/>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Used INNER and LEFT JOINs for efficient retrieval of complex relational data.</a:t>
            </a:r>
            <a:endParaRPr lang="en-US" sz="1700" dirty="0"/>
          </a:p>
        </p:txBody>
      </p:sp>
      <p:sp>
        <p:nvSpPr>
          <p:cNvPr id="13" name="Shape 10"/>
          <p:cNvSpPr/>
          <p:nvPr/>
        </p:nvSpPr>
        <p:spPr>
          <a:xfrm>
            <a:off x="6245543" y="6416040"/>
            <a:ext cx="7625715" cy="1197173"/>
          </a:xfrm>
          <a:prstGeom prst="roundRect">
            <a:avLst>
              <a:gd name="adj" fmla="val 2718"/>
            </a:avLst>
          </a:prstGeom>
          <a:solidFill>
            <a:srgbClr val="F2EEEE"/>
          </a:solidFill>
          <a:ln/>
        </p:spPr>
        <p:txBody>
          <a:bodyPr/>
          <a:lstStyle/>
          <a:p>
            <a:endParaRPr lang="en-IN"/>
          </a:p>
        </p:txBody>
      </p:sp>
      <p:sp>
        <p:nvSpPr>
          <p:cNvPr id="14" name="Text 11"/>
          <p:cNvSpPr/>
          <p:nvPr/>
        </p:nvSpPr>
        <p:spPr>
          <a:xfrm>
            <a:off x="6462355" y="6632853"/>
            <a:ext cx="3084671" cy="308015"/>
          </a:xfrm>
          <a:prstGeom prst="rect">
            <a:avLst/>
          </a:prstGeom>
          <a:noFill/>
          <a:ln/>
        </p:spPr>
        <p:txBody>
          <a:bodyPr wrap="none" lIns="0" tIns="0" rIns="0" bIns="0" rtlCol="0" anchor="t"/>
          <a:lstStyle/>
          <a:p>
            <a:pPr marL="0" indent="0" algn="l">
              <a:lnSpc>
                <a:spcPts val="2400"/>
              </a:lnSpc>
              <a:buNone/>
            </a:pPr>
            <a:r>
              <a:rPr lang="en-US" sz="1900" b="1" dirty="0">
                <a:solidFill>
                  <a:srgbClr val="3D3838"/>
                </a:solidFill>
                <a:latin typeface="Montserrat Bold" pitchFamily="34" charset="0"/>
                <a:ea typeface="Montserrat Bold" pitchFamily="34" charset="-122"/>
                <a:cs typeface="Montserrat Bold" pitchFamily="34" charset="-120"/>
              </a:rPr>
              <a:t>Foreign Key Constraints</a:t>
            </a:r>
            <a:endParaRPr lang="en-US" sz="1900" dirty="0"/>
          </a:p>
        </p:txBody>
      </p:sp>
      <p:sp>
        <p:nvSpPr>
          <p:cNvPr id="15" name="Text 12"/>
          <p:cNvSpPr/>
          <p:nvPr/>
        </p:nvSpPr>
        <p:spPr>
          <a:xfrm>
            <a:off x="6462355" y="7071003"/>
            <a:ext cx="7192089" cy="325398"/>
          </a:xfrm>
          <a:prstGeom prst="rect">
            <a:avLst/>
          </a:prstGeom>
          <a:noFill/>
          <a:ln/>
        </p:spPr>
        <p:txBody>
          <a:bodyPr wrap="none" lIns="0" tIns="0" rIns="0" bIns="0" rtlCol="0" anchor="t"/>
          <a:lstStyle/>
          <a:p>
            <a:pPr marL="0" indent="0" algn="l">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Ensure referential integrity across related tables.</a:t>
            </a:r>
            <a:endParaRPr lang="en-US" sz="1700" dirty="0"/>
          </a:p>
        </p:txBody>
      </p:sp>
      <p:sp>
        <p:nvSpPr>
          <p:cNvPr id="16" name="Rectangle 15">
            <a:extLst>
              <a:ext uri="{FF2B5EF4-FFF2-40B4-BE49-F238E27FC236}">
                <a16:creationId xmlns:a16="http://schemas.microsoft.com/office/drawing/2014/main" id="{D6632C04-E42E-F853-B2C1-E59A1A3C76FE}"/>
              </a:ext>
            </a:extLst>
          </p:cNvPr>
          <p:cNvSpPr/>
          <p:nvPr/>
        </p:nvSpPr>
        <p:spPr>
          <a:xfrm>
            <a:off x="12876028" y="7743349"/>
            <a:ext cx="1754372" cy="486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7360" y="619363"/>
            <a:ext cx="7569279" cy="1917025"/>
          </a:xfrm>
          <a:prstGeom prst="rect">
            <a:avLst/>
          </a:prstGeom>
          <a:noFill/>
          <a:ln/>
        </p:spPr>
        <p:txBody>
          <a:bodyPr wrap="square" lIns="0" tIns="0" rIns="0" bIns="0" rtlCol="0" anchor="t"/>
          <a:lstStyle/>
          <a:p>
            <a:pPr marL="0" indent="0" algn="l">
              <a:lnSpc>
                <a:spcPts val="5000"/>
              </a:lnSpc>
              <a:buNone/>
            </a:pPr>
            <a:r>
              <a:rPr lang="en-US" sz="4000" b="1" dirty="0">
                <a:solidFill>
                  <a:srgbClr val="000000"/>
                </a:solidFill>
                <a:latin typeface="Montserrat Bold" pitchFamily="34" charset="0"/>
                <a:ea typeface="Montserrat Bold" pitchFamily="34" charset="-122"/>
                <a:cs typeface="Montserrat Bold" pitchFamily="34" charset="-120"/>
              </a:rPr>
              <a:t>Results: Database Implementation and Testing</a:t>
            </a:r>
            <a:endParaRPr lang="en-US" sz="4000" dirty="0"/>
          </a:p>
        </p:txBody>
      </p:sp>
      <p:pic>
        <p:nvPicPr>
          <p:cNvPr id="4" name="Image 1" descr="preencoded.png"/>
          <p:cNvPicPr>
            <a:picLocks noChangeAspect="1"/>
          </p:cNvPicPr>
          <p:nvPr/>
        </p:nvPicPr>
        <p:blipFill>
          <a:blip r:embed="rId4"/>
          <a:stretch>
            <a:fillRect/>
          </a:stretch>
        </p:blipFill>
        <p:spPr>
          <a:xfrm>
            <a:off x="787360" y="2873812"/>
            <a:ext cx="1124783" cy="1578769"/>
          </a:xfrm>
          <a:prstGeom prst="rect">
            <a:avLst/>
          </a:prstGeom>
        </p:spPr>
      </p:pic>
      <p:sp>
        <p:nvSpPr>
          <p:cNvPr id="5" name="Text 1"/>
          <p:cNvSpPr/>
          <p:nvPr/>
        </p:nvSpPr>
        <p:spPr>
          <a:xfrm>
            <a:off x="2249567" y="3098721"/>
            <a:ext cx="2556272" cy="319445"/>
          </a:xfrm>
          <a:prstGeom prst="rect">
            <a:avLst/>
          </a:prstGeom>
          <a:noFill/>
          <a:ln/>
        </p:spPr>
        <p:txBody>
          <a:bodyPr wrap="none" lIns="0" tIns="0" rIns="0" bIns="0" rtlCol="0" anchor="t"/>
          <a:lstStyle/>
          <a:p>
            <a:pPr marL="0" indent="0" algn="l">
              <a:lnSpc>
                <a:spcPts val="2500"/>
              </a:lnSpc>
              <a:buNone/>
            </a:pPr>
            <a:r>
              <a:rPr lang="en-US" sz="2000" b="1" dirty="0">
                <a:solidFill>
                  <a:srgbClr val="3D3838"/>
                </a:solidFill>
                <a:latin typeface="Montserrat Bold" pitchFamily="34" charset="0"/>
                <a:ea typeface="Montserrat Bold" pitchFamily="34" charset="-122"/>
                <a:cs typeface="Montserrat Bold" pitchFamily="34" charset="-120"/>
              </a:rPr>
              <a:t>Table Creation</a:t>
            </a:r>
            <a:endParaRPr lang="en-US" sz="2000" dirty="0"/>
          </a:p>
        </p:txBody>
      </p:sp>
      <p:sp>
        <p:nvSpPr>
          <p:cNvPr id="6" name="Text 2"/>
          <p:cNvSpPr/>
          <p:nvPr/>
        </p:nvSpPr>
        <p:spPr>
          <a:xfrm>
            <a:off x="2249567" y="3553063"/>
            <a:ext cx="6107073" cy="674608"/>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Entities structured with primary keys, foreign keys, and attributes using SQL CREATE TABLE commands.</a:t>
            </a:r>
            <a:endParaRPr lang="en-US" sz="1750" dirty="0"/>
          </a:p>
        </p:txBody>
      </p:sp>
      <p:pic>
        <p:nvPicPr>
          <p:cNvPr id="7" name="Image 2" descr="preencoded.png"/>
          <p:cNvPicPr>
            <a:picLocks noChangeAspect="1"/>
          </p:cNvPicPr>
          <p:nvPr/>
        </p:nvPicPr>
        <p:blipFill>
          <a:blip r:embed="rId5"/>
          <a:stretch>
            <a:fillRect/>
          </a:stretch>
        </p:blipFill>
        <p:spPr>
          <a:xfrm>
            <a:off x="787360" y="4452580"/>
            <a:ext cx="1124783" cy="1578769"/>
          </a:xfrm>
          <a:prstGeom prst="rect">
            <a:avLst/>
          </a:prstGeom>
        </p:spPr>
      </p:pic>
      <p:sp>
        <p:nvSpPr>
          <p:cNvPr id="8" name="Text 3"/>
          <p:cNvSpPr/>
          <p:nvPr/>
        </p:nvSpPr>
        <p:spPr>
          <a:xfrm>
            <a:off x="2249567" y="4677489"/>
            <a:ext cx="2556272" cy="319445"/>
          </a:xfrm>
          <a:prstGeom prst="rect">
            <a:avLst/>
          </a:prstGeom>
          <a:noFill/>
          <a:ln/>
        </p:spPr>
        <p:txBody>
          <a:bodyPr wrap="none" lIns="0" tIns="0" rIns="0" bIns="0" rtlCol="0" anchor="t"/>
          <a:lstStyle/>
          <a:p>
            <a:pPr marL="0" indent="0" algn="l">
              <a:lnSpc>
                <a:spcPts val="2500"/>
              </a:lnSpc>
              <a:buNone/>
            </a:pPr>
            <a:r>
              <a:rPr lang="en-US" sz="2000" b="1" dirty="0">
                <a:solidFill>
                  <a:srgbClr val="3D3838"/>
                </a:solidFill>
                <a:latin typeface="Montserrat Bold" pitchFamily="34" charset="0"/>
                <a:ea typeface="Montserrat Bold" pitchFamily="34" charset="-122"/>
                <a:cs typeface="Montserrat Bold" pitchFamily="34" charset="-120"/>
              </a:rPr>
              <a:t>Data Insertion</a:t>
            </a:r>
            <a:endParaRPr lang="en-US" sz="2000" dirty="0"/>
          </a:p>
        </p:txBody>
      </p:sp>
      <p:sp>
        <p:nvSpPr>
          <p:cNvPr id="9" name="Text 4"/>
          <p:cNvSpPr/>
          <p:nvPr/>
        </p:nvSpPr>
        <p:spPr>
          <a:xfrm>
            <a:off x="2249567" y="5131832"/>
            <a:ext cx="6107073" cy="674608"/>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Sample records inserted to validate schema and relationships between orders, customers, and products.</a:t>
            </a:r>
            <a:endParaRPr lang="en-US" sz="1750" dirty="0"/>
          </a:p>
        </p:txBody>
      </p:sp>
      <p:pic>
        <p:nvPicPr>
          <p:cNvPr id="10" name="Image 3" descr="preencoded.png"/>
          <p:cNvPicPr>
            <a:picLocks noChangeAspect="1"/>
          </p:cNvPicPr>
          <p:nvPr/>
        </p:nvPicPr>
        <p:blipFill>
          <a:blip r:embed="rId6"/>
          <a:stretch>
            <a:fillRect/>
          </a:stretch>
        </p:blipFill>
        <p:spPr>
          <a:xfrm>
            <a:off x="787360" y="6031349"/>
            <a:ext cx="1124783" cy="1578769"/>
          </a:xfrm>
          <a:prstGeom prst="rect">
            <a:avLst/>
          </a:prstGeom>
        </p:spPr>
      </p:pic>
      <p:sp>
        <p:nvSpPr>
          <p:cNvPr id="11" name="Text 5"/>
          <p:cNvSpPr/>
          <p:nvPr/>
        </p:nvSpPr>
        <p:spPr>
          <a:xfrm>
            <a:off x="2249567" y="6256258"/>
            <a:ext cx="2556272" cy="319445"/>
          </a:xfrm>
          <a:prstGeom prst="rect">
            <a:avLst/>
          </a:prstGeom>
          <a:noFill/>
          <a:ln/>
        </p:spPr>
        <p:txBody>
          <a:bodyPr wrap="none" lIns="0" tIns="0" rIns="0" bIns="0" rtlCol="0" anchor="t"/>
          <a:lstStyle/>
          <a:p>
            <a:pPr marL="0" indent="0" algn="l">
              <a:lnSpc>
                <a:spcPts val="2500"/>
              </a:lnSpc>
              <a:buNone/>
            </a:pPr>
            <a:r>
              <a:rPr lang="en-US" sz="2000" b="1" dirty="0">
                <a:solidFill>
                  <a:srgbClr val="3D3838"/>
                </a:solidFill>
                <a:latin typeface="Montserrat Bold" pitchFamily="34" charset="0"/>
                <a:ea typeface="Montserrat Bold" pitchFamily="34" charset="-122"/>
                <a:cs typeface="Montserrat Bold" pitchFamily="34" charset="-120"/>
              </a:rPr>
              <a:t>Query Testing</a:t>
            </a:r>
            <a:endParaRPr lang="en-US" sz="2000" dirty="0"/>
          </a:p>
        </p:txBody>
      </p:sp>
      <p:sp>
        <p:nvSpPr>
          <p:cNvPr id="12" name="Text 6"/>
          <p:cNvSpPr/>
          <p:nvPr/>
        </p:nvSpPr>
        <p:spPr>
          <a:xfrm>
            <a:off x="2249567" y="6710601"/>
            <a:ext cx="6107073" cy="674608"/>
          </a:xfrm>
          <a:prstGeom prst="rect">
            <a:avLst/>
          </a:prstGeom>
          <a:noFill/>
          <a:ln/>
        </p:spPr>
        <p:txBody>
          <a:bodyPr wrap="square" lIns="0" tIns="0" rIns="0" bIns="0" rtlCol="0" anchor="t"/>
          <a:lstStyle/>
          <a:p>
            <a:pPr marL="0" indent="0" algn="l">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JOIN queries successfully retrieved consolidated reports linking orders with customer names and total amounts.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2130266"/>
            <a:ext cx="9594890"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Future Work and Enhancements</a:t>
            </a:r>
            <a:endParaRPr lang="en-US" sz="4400" dirty="0"/>
          </a:p>
        </p:txBody>
      </p:sp>
      <p:sp>
        <p:nvSpPr>
          <p:cNvPr id="3" name="Text 1"/>
          <p:cNvSpPr/>
          <p:nvPr/>
        </p:nvSpPr>
        <p:spPr>
          <a:xfrm>
            <a:off x="863798" y="3448526"/>
            <a:ext cx="3289935" cy="350639"/>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Admin Panel Interface</a:t>
            </a:r>
            <a:endParaRPr lang="en-US" sz="2200" dirty="0"/>
          </a:p>
        </p:txBody>
      </p:sp>
      <p:sp>
        <p:nvSpPr>
          <p:cNvPr id="4" name="Text 2"/>
          <p:cNvSpPr/>
          <p:nvPr/>
        </p:nvSpPr>
        <p:spPr>
          <a:xfrm>
            <a:off x="863798" y="4045982"/>
            <a:ext cx="3898940"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Graphical interface for managing orders, customers, inventory with workflows and real-time alerts.</a:t>
            </a:r>
            <a:endParaRPr lang="en-US" sz="1900" dirty="0"/>
          </a:p>
        </p:txBody>
      </p:sp>
      <p:sp>
        <p:nvSpPr>
          <p:cNvPr id="5" name="Text 3"/>
          <p:cNvSpPr/>
          <p:nvPr/>
        </p:nvSpPr>
        <p:spPr>
          <a:xfrm>
            <a:off x="5372576" y="3448526"/>
            <a:ext cx="3898940" cy="701278"/>
          </a:xfrm>
          <a:prstGeom prst="rect">
            <a:avLst/>
          </a:prstGeom>
          <a:noFill/>
          <a:ln/>
        </p:spPr>
        <p:txBody>
          <a:bodyPr wrap="squar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Inventory &amp; Payment Integration</a:t>
            </a:r>
            <a:endParaRPr lang="en-US" sz="2200" dirty="0"/>
          </a:p>
        </p:txBody>
      </p:sp>
      <p:sp>
        <p:nvSpPr>
          <p:cNvPr id="6" name="Text 4"/>
          <p:cNvSpPr/>
          <p:nvPr/>
        </p:nvSpPr>
        <p:spPr>
          <a:xfrm>
            <a:off x="5372576" y="4396621"/>
            <a:ext cx="3898940"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Real-time stock updates and low-stock alerts</a:t>
            </a:r>
            <a:endParaRPr lang="en-US" sz="1900" dirty="0"/>
          </a:p>
        </p:txBody>
      </p:sp>
      <p:sp>
        <p:nvSpPr>
          <p:cNvPr id="7" name="Text 5"/>
          <p:cNvSpPr/>
          <p:nvPr/>
        </p:nvSpPr>
        <p:spPr>
          <a:xfrm>
            <a:off x="5372576" y="5223272"/>
            <a:ext cx="3898940"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Secure payment gateways with transaction logs</a:t>
            </a:r>
            <a:endParaRPr lang="en-US" sz="1900" dirty="0"/>
          </a:p>
        </p:txBody>
      </p:sp>
      <p:sp>
        <p:nvSpPr>
          <p:cNvPr id="8" name="Text 6"/>
          <p:cNvSpPr/>
          <p:nvPr/>
        </p:nvSpPr>
        <p:spPr>
          <a:xfrm>
            <a:off x="9881354" y="3448526"/>
            <a:ext cx="3898940" cy="701278"/>
          </a:xfrm>
          <a:prstGeom prst="rect">
            <a:avLst/>
          </a:prstGeom>
          <a:noFill/>
          <a:ln/>
        </p:spPr>
        <p:txBody>
          <a:bodyPr wrap="square" lIns="0" tIns="0" rIns="0" bIns="0" rtlCol="0" anchor="t"/>
          <a:lstStyle/>
          <a:p>
            <a:pPr marL="0" indent="0" algn="l">
              <a:lnSpc>
                <a:spcPts val="2750"/>
              </a:lnSpc>
              <a:buNone/>
            </a:pPr>
            <a:r>
              <a:rPr lang="en-US" sz="2200" b="1" dirty="0">
                <a:solidFill>
                  <a:srgbClr val="000000"/>
                </a:solidFill>
                <a:latin typeface="Montserrat Bold" pitchFamily="34" charset="0"/>
                <a:ea typeface="Montserrat Bold" pitchFamily="34" charset="-122"/>
                <a:cs typeface="Montserrat Bold" pitchFamily="34" charset="-120"/>
              </a:rPr>
              <a:t>User Reviews &amp; Recommendation Engine</a:t>
            </a:r>
            <a:endParaRPr lang="en-US" sz="2200" dirty="0"/>
          </a:p>
        </p:txBody>
      </p:sp>
      <p:sp>
        <p:nvSpPr>
          <p:cNvPr id="9" name="Text 7"/>
          <p:cNvSpPr/>
          <p:nvPr/>
        </p:nvSpPr>
        <p:spPr>
          <a:xfrm>
            <a:off x="9881354" y="4396621"/>
            <a:ext cx="3898940" cy="148066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AI-based filtering for reviews and personalised product recommendations based on purchase history and behaviour.</a:t>
            </a:r>
            <a:endParaRPr lang="en-US" sz="1900" dirty="0"/>
          </a:p>
        </p:txBody>
      </p:sp>
      <p:sp>
        <p:nvSpPr>
          <p:cNvPr id="13" name="Rectangle 12">
            <a:extLst>
              <a:ext uri="{FF2B5EF4-FFF2-40B4-BE49-F238E27FC236}">
                <a16:creationId xmlns:a16="http://schemas.microsoft.com/office/drawing/2014/main" id="{9CB677D5-0D4E-FF5C-F90C-205ABD176234}"/>
              </a:ext>
            </a:extLst>
          </p:cNvPr>
          <p:cNvSpPr/>
          <p:nvPr/>
        </p:nvSpPr>
        <p:spPr>
          <a:xfrm>
            <a:off x="12695274" y="7666074"/>
            <a:ext cx="1935126" cy="541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523</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 Bold</vt:lpstr>
      <vt:lpstr>Arial</vt:lpstr>
      <vt:lpstr>Source Sans Pro</vt:lpstr>
      <vt:lpstr>Aptos</vt:lpstr>
      <vt:lpstr>Book Antiqua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Bhavya Sri Pulikhandam</cp:lastModifiedBy>
  <cp:revision>2</cp:revision>
  <dcterms:created xsi:type="dcterms:W3CDTF">2025-05-03T04:35:55Z</dcterms:created>
  <dcterms:modified xsi:type="dcterms:W3CDTF">2025-05-03T04:44:21Z</dcterms:modified>
</cp:coreProperties>
</file>