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x="18288000" cy="10287000"/>
  <p:notesSz cx="6858000" cy="9144000"/>
  <p:embeddedFontLst>
    <p:embeddedFont>
      <p:font typeface="Garet Bold" charset="1" panose="00000000000000000000"/>
      <p:regular r:id="rId24"/>
    </p:embeddedFont>
    <p:embeddedFont>
      <p:font typeface="Garet" charset="1" panose="00000000000000000000"/>
      <p:regular r:id="rId25"/>
    </p:embeddedFont>
    <p:embeddedFont>
      <p:font typeface="Aileron" charset="1" panose="00000500000000000000"/>
      <p:regular r:id="rId26"/>
    </p:embeddedFont>
    <p:embeddedFont>
      <p:font typeface="Bobby Jones" charset="1" panose="00000000000000000000"/>
      <p:regular r:id="rId2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 Id="rId3" Target="../media/image17.svg" Type="http://schemas.openxmlformats.org/officeDocument/2006/relationships/image"/><Relationship Id="rId4" Target="../media/image9.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8.png" Type="http://schemas.openxmlformats.org/officeDocument/2006/relationships/image"/><Relationship Id="rId3" Target="../media/image19.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9.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9.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9.png" Type="http://schemas.openxmlformats.org/officeDocument/2006/relationships/image"/><Relationship Id="rId5" Target="../media/image20.png" Type="http://schemas.openxmlformats.org/officeDocument/2006/relationships/image"/><Relationship Id="rId6" Target="../media/image21.sv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 Id="rId3" Target="../media/image17.svg" Type="http://schemas.openxmlformats.org/officeDocument/2006/relationships/image"/><Relationship Id="rId4" Target="../media/image9.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22.png" Type="http://schemas.openxmlformats.org/officeDocument/2006/relationships/image"/><Relationship Id="rId4" Target="../media/image23.sv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1.jpeg" Type="http://schemas.openxmlformats.org/officeDocument/2006/relationships/image"/><Relationship Id="rId11" Target="../media/image32.jpeg" Type="http://schemas.openxmlformats.org/officeDocument/2006/relationships/image"/><Relationship Id="rId2" Target="../media/image9.png" Type="http://schemas.openxmlformats.org/officeDocument/2006/relationships/image"/><Relationship Id="rId3" Target="../media/image24.jpeg" Type="http://schemas.openxmlformats.org/officeDocument/2006/relationships/image"/><Relationship Id="rId4" Target="../media/image25.jpeg" Type="http://schemas.openxmlformats.org/officeDocument/2006/relationships/image"/><Relationship Id="rId5" Target="../media/image26.jpeg" Type="http://schemas.openxmlformats.org/officeDocument/2006/relationships/image"/><Relationship Id="rId6" Target="../media/image27.jpeg" Type="http://schemas.openxmlformats.org/officeDocument/2006/relationships/image"/><Relationship Id="rId7" Target="../media/image28.jpeg" Type="http://schemas.openxmlformats.org/officeDocument/2006/relationships/image"/><Relationship Id="rId8" Target="../media/image29.jpeg" Type="http://schemas.openxmlformats.org/officeDocument/2006/relationships/image"/><Relationship Id="rId9" Target="../media/image30.jpe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33.png" Type="http://schemas.openxmlformats.org/officeDocument/2006/relationships/image"/><Relationship Id="rId5" Target="../media/image34.svg" Type="http://schemas.openxmlformats.org/officeDocument/2006/relationships/image"/><Relationship Id="rId6" Target="../media/image9.pn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9.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11.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9.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12.png" Type="http://schemas.openxmlformats.org/officeDocument/2006/relationships/image"/><Relationship Id="rId5" Target="../media/image13.png" Type="http://schemas.openxmlformats.org/officeDocument/2006/relationships/image"/><Relationship Id="rId6" Target="../media/image9.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9.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9.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9.png" Type="http://schemas.openxmlformats.org/officeDocument/2006/relationships/image"/><Relationship Id="rId5" Target="../media/image14.png" Type="http://schemas.openxmlformats.org/officeDocument/2006/relationships/image"/><Relationship Id="rId6" Target="../media/image15.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9.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9.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8C52FF">
                <a:alpha val="100000"/>
              </a:srgbClr>
            </a:gs>
            <a:gs pos="100000">
              <a:srgbClr val="5CE1E6">
                <a:alpha val="100000"/>
              </a:srgbClr>
            </a:gs>
          </a:gsLst>
          <a:lin ang="0"/>
        </a:gradFill>
      </p:bgPr>
    </p:bg>
    <p:spTree>
      <p:nvGrpSpPr>
        <p:cNvPr id="1" name=""/>
        <p:cNvGrpSpPr/>
        <p:nvPr/>
      </p:nvGrpSpPr>
      <p:grpSpPr>
        <a:xfrm>
          <a:off x="0" y="0"/>
          <a:ext cx="0" cy="0"/>
          <a:chOff x="0" y="0"/>
          <a:chExt cx="0" cy="0"/>
        </a:xfrm>
      </p:grpSpPr>
      <p:grpSp>
        <p:nvGrpSpPr>
          <p:cNvPr name="Group 2" id="2"/>
          <p:cNvGrpSpPr/>
          <p:nvPr/>
        </p:nvGrpSpPr>
        <p:grpSpPr>
          <a:xfrm rot="0">
            <a:off x="10164665" y="-554776"/>
            <a:ext cx="10958886" cy="11396552"/>
            <a:chOff x="0" y="0"/>
            <a:chExt cx="781586" cy="812800"/>
          </a:xfrm>
        </p:grpSpPr>
        <p:sp>
          <p:nvSpPr>
            <p:cNvPr name="Freeform 3" id="3"/>
            <p:cNvSpPr/>
            <p:nvPr/>
          </p:nvSpPr>
          <p:spPr>
            <a:xfrm flipH="false" flipV="false" rot="0">
              <a:off x="0" y="0"/>
              <a:ext cx="781586" cy="812800"/>
            </a:xfrm>
            <a:custGeom>
              <a:avLst/>
              <a:gdLst/>
              <a:ahLst/>
              <a:cxnLst/>
              <a:rect r="r" b="b" t="t" l="l"/>
              <a:pathLst>
                <a:path h="812800" w="781586">
                  <a:moveTo>
                    <a:pt x="390793" y="0"/>
                  </a:moveTo>
                  <a:cubicBezTo>
                    <a:pt x="174964" y="0"/>
                    <a:pt x="0" y="181951"/>
                    <a:pt x="0" y="406400"/>
                  </a:cubicBezTo>
                  <a:cubicBezTo>
                    <a:pt x="0" y="630849"/>
                    <a:pt x="174964" y="812800"/>
                    <a:pt x="390793" y="812800"/>
                  </a:cubicBezTo>
                  <a:cubicBezTo>
                    <a:pt x="606622" y="812800"/>
                    <a:pt x="781586" y="630849"/>
                    <a:pt x="781586" y="406400"/>
                  </a:cubicBezTo>
                  <a:cubicBezTo>
                    <a:pt x="781586" y="181951"/>
                    <a:pt x="606622" y="0"/>
                    <a:pt x="390793" y="0"/>
                  </a:cubicBezTo>
                  <a:close/>
                </a:path>
              </a:pathLst>
            </a:custGeom>
            <a:solidFill>
              <a:srgbClr val="3844A1"/>
            </a:solidFill>
          </p:spPr>
        </p:sp>
        <p:sp>
          <p:nvSpPr>
            <p:cNvPr name="TextBox 4" id="4"/>
            <p:cNvSpPr txBox="true"/>
            <p:nvPr/>
          </p:nvSpPr>
          <p:spPr>
            <a:xfrm>
              <a:off x="73274" y="28575"/>
              <a:ext cx="635038" cy="708025"/>
            </a:xfrm>
            <a:prstGeom prst="rect">
              <a:avLst/>
            </a:prstGeom>
          </p:spPr>
          <p:txBody>
            <a:bodyPr anchor="ctr" rtlCol="false" tIns="50800" lIns="50800" bIns="50800" rIns="50800"/>
            <a:lstStyle/>
            <a:p>
              <a:pPr algn="ctr">
                <a:lnSpc>
                  <a:spcPts val="2800"/>
                </a:lnSpc>
              </a:pPr>
            </a:p>
          </p:txBody>
        </p:sp>
      </p:grpSp>
      <p:sp>
        <p:nvSpPr>
          <p:cNvPr name="Freeform 5" id="5"/>
          <p:cNvSpPr/>
          <p:nvPr/>
        </p:nvSpPr>
        <p:spPr>
          <a:xfrm flipH="false" flipV="false" rot="0">
            <a:off x="12775923" y="852299"/>
            <a:ext cx="5736370" cy="7320194"/>
          </a:xfrm>
          <a:custGeom>
            <a:avLst/>
            <a:gdLst/>
            <a:ahLst/>
            <a:cxnLst/>
            <a:rect r="r" b="b" t="t" l="l"/>
            <a:pathLst>
              <a:path h="7320194" w="5736370">
                <a:moveTo>
                  <a:pt x="0" y="0"/>
                </a:moveTo>
                <a:lnTo>
                  <a:pt x="5736370" y="0"/>
                </a:lnTo>
                <a:lnTo>
                  <a:pt x="5736370" y="7320195"/>
                </a:lnTo>
                <a:lnTo>
                  <a:pt x="0" y="732019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11915938" y="6248117"/>
            <a:ext cx="4139590" cy="2664390"/>
          </a:xfrm>
          <a:custGeom>
            <a:avLst/>
            <a:gdLst/>
            <a:ahLst/>
            <a:cxnLst/>
            <a:rect r="r" b="b" t="t" l="l"/>
            <a:pathLst>
              <a:path h="2664390" w="4139590">
                <a:moveTo>
                  <a:pt x="0" y="0"/>
                </a:moveTo>
                <a:lnTo>
                  <a:pt x="4139589" y="0"/>
                </a:lnTo>
                <a:lnTo>
                  <a:pt x="4139589" y="2664391"/>
                </a:lnTo>
                <a:lnTo>
                  <a:pt x="0" y="266439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16564145" y="1028700"/>
            <a:ext cx="695155" cy="775528"/>
          </a:xfrm>
          <a:custGeom>
            <a:avLst/>
            <a:gdLst/>
            <a:ahLst/>
            <a:cxnLst/>
            <a:rect r="r" b="b" t="t" l="l"/>
            <a:pathLst>
              <a:path h="775528" w="695155">
                <a:moveTo>
                  <a:pt x="0" y="0"/>
                </a:moveTo>
                <a:lnTo>
                  <a:pt x="695155" y="0"/>
                </a:lnTo>
                <a:lnTo>
                  <a:pt x="695155" y="775528"/>
                </a:lnTo>
                <a:lnTo>
                  <a:pt x="0" y="77552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0">
            <a:off x="-1214213" y="1028700"/>
            <a:ext cx="2428427" cy="824816"/>
          </a:xfrm>
          <a:custGeom>
            <a:avLst/>
            <a:gdLst/>
            <a:ahLst/>
            <a:cxnLst/>
            <a:rect r="r" b="b" t="t" l="l"/>
            <a:pathLst>
              <a:path h="824816" w="2428427">
                <a:moveTo>
                  <a:pt x="0" y="0"/>
                </a:moveTo>
                <a:lnTo>
                  <a:pt x="2428426" y="0"/>
                </a:lnTo>
                <a:lnTo>
                  <a:pt x="2428426" y="824816"/>
                </a:lnTo>
                <a:lnTo>
                  <a:pt x="0" y="824816"/>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9" id="9"/>
          <p:cNvSpPr/>
          <p:nvPr/>
        </p:nvSpPr>
        <p:spPr>
          <a:xfrm flipH="false" flipV="false" rot="0">
            <a:off x="16055527" y="87606"/>
            <a:ext cx="2126804" cy="764694"/>
          </a:xfrm>
          <a:custGeom>
            <a:avLst/>
            <a:gdLst/>
            <a:ahLst/>
            <a:cxnLst/>
            <a:rect r="r" b="b" t="t" l="l"/>
            <a:pathLst>
              <a:path h="764694" w="2126804">
                <a:moveTo>
                  <a:pt x="0" y="0"/>
                </a:moveTo>
                <a:lnTo>
                  <a:pt x="2126805" y="0"/>
                </a:lnTo>
                <a:lnTo>
                  <a:pt x="2126805" y="764693"/>
                </a:lnTo>
                <a:lnTo>
                  <a:pt x="0" y="764693"/>
                </a:lnTo>
                <a:lnTo>
                  <a:pt x="0" y="0"/>
                </a:lnTo>
                <a:close/>
              </a:path>
            </a:pathLst>
          </a:custGeom>
          <a:blipFill>
            <a:blip r:embed="rId10"/>
            <a:stretch>
              <a:fillRect l="0" t="0" r="0" b="0"/>
            </a:stretch>
          </a:blipFill>
        </p:spPr>
      </p:sp>
      <p:sp>
        <p:nvSpPr>
          <p:cNvPr name="TextBox 10" id="10"/>
          <p:cNvSpPr txBox="true"/>
          <p:nvPr/>
        </p:nvSpPr>
        <p:spPr>
          <a:xfrm rot="0">
            <a:off x="519257" y="2132132"/>
            <a:ext cx="9240969" cy="3479801"/>
          </a:xfrm>
          <a:prstGeom prst="rect">
            <a:avLst/>
          </a:prstGeom>
        </p:spPr>
        <p:txBody>
          <a:bodyPr anchor="t" rtlCol="false" tIns="0" lIns="0" bIns="0" rIns="0">
            <a:spAutoFit/>
          </a:bodyPr>
          <a:lstStyle/>
          <a:p>
            <a:pPr algn="l">
              <a:lnSpc>
                <a:spcPts val="13999"/>
              </a:lnSpc>
            </a:pPr>
            <a:r>
              <a:rPr lang="en-US" sz="9999" b="true">
                <a:solidFill>
                  <a:srgbClr val="FE6544"/>
                </a:solidFill>
                <a:latin typeface="Garet Bold"/>
                <a:ea typeface="Garet Bold"/>
                <a:cs typeface="Garet Bold"/>
                <a:sym typeface="Garet Bold"/>
              </a:rPr>
              <a:t>BLOOM LEVEL SETTING</a:t>
            </a:r>
          </a:p>
        </p:txBody>
      </p:sp>
      <p:sp>
        <p:nvSpPr>
          <p:cNvPr name="TextBox 11" id="11"/>
          <p:cNvSpPr txBox="true"/>
          <p:nvPr/>
        </p:nvSpPr>
        <p:spPr>
          <a:xfrm rot="0">
            <a:off x="830204" y="6023899"/>
            <a:ext cx="6024747" cy="2904490"/>
          </a:xfrm>
          <a:prstGeom prst="rect">
            <a:avLst/>
          </a:prstGeom>
        </p:spPr>
        <p:txBody>
          <a:bodyPr anchor="t" rtlCol="false" tIns="0" lIns="0" bIns="0" rIns="0">
            <a:spAutoFit/>
          </a:bodyPr>
          <a:lstStyle/>
          <a:p>
            <a:pPr algn="l">
              <a:lnSpc>
                <a:spcPts val="3919"/>
              </a:lnSpc>
            </a:pPr>
            <a:r>
              <a:rPr lang="en-US" sz="2799" b="true">
                <a:solidFill>
                  <a:srgbClr val="FF914D"/>
                </a:solidFill>
                <a:latin typeface="Garet Bold"/>
                <a:ea typeface="Garet Bold"/>
                <a:cs typeface="Garet Bold"/>
                <a:sym typeface="Garet Bold"/>
              </a:rPr>
              <a:t>By:- (CSE M)  </a:t>
            </a:r>
          </a:p>
          <a:p>
            <a:pPr algn="l">
              <a:lnSpc>
                <a:spcPts val="3919"/>
              </a:lnSpc>
            </a:pPr>
            <a:r>
              <a:rPr lang="en-US" sz="2799" b="true">
                <a:solidFill>
                  <a:srgbClr val="FF914D"/>
                </a:solidFill>
                <a:latin typeface="Garet Bold"/>
                <a:ea typeface="Garet Bold"/>
                <a:cs typeface="Garet Bold"/>
                <a:sym typeface="Garet Bold"/>
              </a:rPr>
              <a:t>P.BHAVYA SRI AP23110010929</a:t>
            </a:r>
          </a:p>
          <a:p>
            <a:pPr algn="l">
              <a:lnSpc>
                <a:spcPts val="3919"/>
              </a:lnSpc>
            </a:pPr>
            <a:r>
              <a:rPr lang="en-US" sz="2799" b="true">
                <a:solidFill>
                  <a:srgbClr val="FF914D"/>
                </a:solidFill>
                <a:latin typeface="Garet Bold"/>
                <a:ea typeface="Garet Bold"/>
                <a:cs typeface="Garet Bold"/>
                <a:sym typeface="Garet Bold"/>
              </a:rPr>
              <a:t>G. DHANUSH    AP23110010867 </a:t>
            </a:r>
          </a:p>
          <a:p>
            <a:pPr algn="l">
              <a:lnSpc>
                <a:spcPts val="3919"/>
              </a:lnSpc>
            </a:pPr>
            <a:r>
              <a:rPr lang="en-US" sz="2799" b="true">
                <a:solidFill>
                  <a:srgbClr val="FF914D"/>
                </a:solidFill>
                <a:latin typeface="Garet Bold"/>
                <a:ea typeface="Garet Bold"/>
                <a:cs typeface="Garet Bold"/>
                <a:sym typeface="Garet Bold"/>
              </a:rPr>
              <a:t>K.VAISHNAVI   AP23110010888</a:t>
            </a:r>
          </a:p>
          <a:p>
            <a:pPr algn="l">
              <a:lnSpc>
                <a:spcPts val="3919"/>
              </a:lnSpc>
            </a:pPr>
            <a:r>
              <a:rPr lang="en-US" sz="2799">
                <a:solidFill>
                  <a:srgbClr val="F5F5F5"/>
                </a:solidFill>
                <a:latin typeface="Garet"/>
                <a:ea typeface="Garet"/>
                <a:cs typeface="Garet"/>
                <a:sym typeface="Garet"/>
              </a:rPr>
              <a:t>          </a:t>
            </a:r>
          </a:p>
          <a:p>
            <a:pPr algn="l">
              <a:lnSpc>
                <a:spcPts val="3499"/>
              </a:lnSpc>
            </a:pP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5170FF">
                <a:alpha val="100000"/>
              </a:srgbClr>
            </a:gs>
            <a:gs pos="100000">
              <a:srgbClr val="FF66C4">
                <a:alpha val="100000"/>
              </a:srgbClr>
            </a:gs>
          </a:gsLst>
          <a:lin ang="0"/>
        </a:gradFill>
      </p:bgPr>
    </p:bg>
    <p:spTree>
      <p:nvGrpSpPr>
        <p:cNvPr id="1" name=""/>
        <p:cNvGrpSpPr/>
        <p:nvPr/>
      </p:nvGrpSpPr>
      <p:grpSpPr>
        <a:xfrm>
          <a:off x="0" y="0"/>
          <a:ext cx="0" cy="0"/>
          <a:chOff x="0" y="0"/>
          <a:chExt cx="0" cy="0"/>
        </a:xfrm>
      </p:grpSpPr>
      <p:grpSp>
        <p:nvGrpSpPr>
          <p:cNvPr name="Group 2" id="2"/>
          <p:cNvGrpSpPr/>
          <p:nvPr/>
        </p:nvGrpSpPr>
        <p:grpSpPr>
          <a:xfrm rot="0">
            <a:off x="10751147" y="-658402"/>
            <a:ext cx="10958886" cy="11396552"/>
            <a:chOff x="0" y="0"/>
            <a:chExt cx="781586" cy="812800"/>
          </a:xfrm>
        </p:grpSpPr>
        <p:sp>
          <p:nvSpPr>
            <p:cNvPr name="Freeform 3" id="3"/>
            <p:cNvSpPr/>
            <p:nvPr/>
          </p:nvSpPr>
          <p:spPr>
            <a:xfrm flipH="false" flipV="false" rot="0">
              <a:off x="0" y="0"/>
              <a:ext cx="781586" cy="812800"/>
            </a:xfrm>
            <a:custGeom>
              <a:avLst/>
              <a:gdLst/>
              <a:ahLst/>
              <a:cxnLst/>
              <a:rect r="r" b="b" t="t" l="l"/>
              <a:pathLst>
                <a:path h="812800" w="781586">
                  <a:moveTo>
                    <a:pt x="390793" y="0"/>
                  </a:moveTo>
                  <a:cubicBezTo>
                    <a:pt x="174964" y="0"/>
                    <a:pt x="0" y="181951"/>
                    <a:pt x="0" y="406400"/>
                  </a:cubicBezTo>
                  <a:cubicBezTo>
                    <a:pt x="0" y="630849"/>
                    <a:pt x="174964" y="812800"/>
                    <a:pt x="390793" y="812800"/>
                  </a:cubicBezTo>
                  <a:cubicBezTo>
                    <a:pt x="606622" y="812800"/>
                    <a:pt x="781586" y="630849"/>
                    <a:pt x="781586" y="406400"/>
                  </a:cubicBezTo>
                  <a:cubicBezTo>
                    <a:pt x="781586" y="181951"/>
                    <a:pt x="606622" y="0"/>
                    <a:pt x="390793" y="0"/>
                  </a:cubicBezTo>
                  <a:close/>
                </a:path>
              </a:pathLst>
            </a:custGeom>
            <a:solidFill>
              <a:srgbClr val="3844A1"/>
            </a:solidFill>
          </p:spPr>
        </p:sp>
        <p:sp>
          <p:nvSpPr>
            <p:cNvPr name="TextBox 4" id="4"/>
            <p:cNvSpPr txBox="true"/>
            <p:nvPr/>
          </p:nvSpPr>
          <p:spPr>
            <a:xfrm>
              <a:off x="73274" y="28575"/>
              <a:ext cx="635038" cy="708025"/>
            </a:xfrm>
            <a:prstGeom prst="rect">
              <a:avLst/>
            </a:prstGeom>
          </p:spPr>
          <p:txBody>
            <a:bodyPr anchor="ctr" rtlCol="false" tIns="50800" lIns="50800" bIns="50800" rIns="50800"/>
            <a:lstStyle/>
            <a:p>
              <a:pPr algn="ctr">
                <a:lnSpc>
                  <a:spcPts val="2800"/>
                </a:lnSpc>
              </a:pPr>
            </a:p>
          </p:txBody>
        </p:sp>
      </p:grpSp>
      <p:sp>
        <p:nvSpPr>
          <p:cNvPr name="Freeform 5" id="5"/>
          <p:cNvSpPr/>
          <p:nvPr/>
        </p:nvSpPr>
        <p:spPr>
          <a:xfrm flipH="false" flipV="false" rot="0">
            <a:off x="12573933" y="3824547"/>
            <a:ext cx="6213515" cy="3253623"/>
          </a:xfrm>
          <a:custGeom>
            <a:avLst/>
            <a:gdLst/>
            <a:ahLst/>
            <a:cxnLst/>
            <a:rect r="r" b="b" t="t" l="l"/>
            <a:pathLst>
              <a:path h="3253623" w="6213515">
                <a:moveTo>
                  <a:pt x="0" y="0"/>
                </a:moveTo>
                <a:lnTo>
                  <a:pt x="6213515" y="0"/>
                </a:lnTo>
                <a:lnTo>
                  <a:pt x="6213515" y="3253622"/>
                </a:lnTo>
                <a:lnTo>
                  <a:pt x="0" y="325362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6" id="6"/>
          <p:cNvSpPr txBox="true"/>
          <p:nvPr/>
        </p:nvSpPr>
        <p:spPr>
          <a:xfrm rot="0">
            <a:off x="1028700" y="971550"/>
            <a:ext cx="13396831" cy="1693124"/>
          </a:xfrm>
          <a:prstGeom prst="rect">
            <a:avLst/>
          </a:prstGeom>
        </p:spPr>
        <p:txBody>
          <a:bodyPr anchor="t" rtlCol="false" tIns="0" lIns="0" bIns="0" rIns="0">
            <a:spAutoFit/>
          </a:bodyPr>
          <a:lstStyle/>
          <a:p>
            <a:pPr algn="l">
              <a:lnSpc>
                <a:spcPts val="6772"/>
              </a:lnSpc>
            </a:pPr>
            <a:r>
              <a:rPr lang="en-US" sz="5130" b="true">
                <a:solidFill>
                  <a:srgbClr val="FE6544"/>
                </a:solidFill>
                <a:latin typeface="Garet Bold"/>
                <a:ea typeface="Garet Bold"/>
                <a:cs typeface="Garet Bold"/>
                <a:sym typeface="Garet Bold"/>
              </a:rPr>
              <a:t>Bloom Level: Comparison of Sorting Algorithm</a:t>
            </a:r>
          </a:p>
        </p:txBody>
      </p:sp>
      <p:sp>
        <p:nvSpPr>
          <p:cNvPr name="TextBox 7" id="7"/>
          <p:cNvSpPr txBox="true"/>
          <p:nvPr/>
        </p:nvSpPr>
        <p:spPr>
          <a:xfrm rot="0">
            <a:off x="1028700" y="2352601"/>
            <a:ext cx="13056668" cy="6705657"/>
          </a:xfrm>
          <a:prstGeom prst="rect">
            <a:avLst/>
          </a:prstGeom>
        </p:spPr>
        <p:txBody>
          <a:bodyPr anchor="t" rtlCol="false" tIns="0" lIns="0" bIns="0" rIns="0">
            <a:spAutoFit/>
          </a:bodyPr>
          <a:lstStyle/>
          <a:p>
            <a:pPr algn="just">
              <a:lnSpc>
                <a:spcPts val="2962"/>
              </a:lnSpc>
            </a:pPr>
          </a:p>
          <a:p>
            <a:pPr algn="just">
              <a:lnSpc>
                <a:spcPts val="2962"/>
              </a:lnSpc>
            </a:pPr>
          </a:p>
          <a:p>
            <a:pPr algn="just">
              <a:lnSpc>
                <a:spcPts val="2962"/>
              </a:lnSpc>
            </a:pPr>
            <a:r>
              <a:rPr lang="en-US" sz="2116">
                <a:solidFill>
                  <a:srgbClr val="FFFFFF"/>
                </a:solidFill>
                <a:latin typeface="Aileron"/>
                <a:ea typeface="Aileron"/>
                <a:cs typeface="Aileron"/>
                <a:sym typeface="Aileron"/>
              </a:rPr>
              <a:t>Quick Sort</a:t>
            </a:r>
          </a:p>
          <a:p>
            <a:pPr algn="just">
              <a:lnSpc>
                <a:spcPts val="2962"/>
              </a:lnSpc>
            </a:pPr>
            <a:r>
              <a:rPr lang="en-US" sz="2116">
                <a:solidFill>
                  <a:srgbClr val="FFFFFF"/>
                </a:solidFill>
                <a:latin typeface="Aileron"/>
                <a:ea typeface="Aileron"/>
                <a:cs typeface="Aileron"/>
                <a:sym typeface="Aileron"/>
              </a:rPr>
              <a:t>Time Complexity: Average case \(O(n \log n)\); worst case \(O(n^2)\) if the data is already sorted or highly unbalanced when using the last element as a pivot.</a:t>
            </a:r>
          </a:p>
          <a:p>
            <a:pPr algn="just">
              <a:lnSpc>
                <a:spcPts val="2962"/>
              </a:lnSpc>
            </a:pPr>
            <a:r>
              <a:rPr lang="en-US" sz="2116">
                <a:solidFill>
                  <a:srgbClr val="FFFFFF"/>
                </a:solidFill>
                <a:latin typeface="Aileron"/>
                <a:ea typeface="Aileron"/>
                <a:cs typeface="Aileron"/>
                <a:sym typeface="Aileron"/>
              </a:rPr>
              <a:t>Stability: Not a stable sort; may reorder elements with equal keys.</a:t>
            </a:r>
          </a:p>
          <a:p>
            <a:pPr algn="just">
              <a:lnSpc>
                <a:spcPts val="2962"/>
              </a:lnSpc>
            </a:pPr>
            <a:r>
              <a:rPr lang="en-US" sz="2116">
                <a:solidFill>
                  <a:srgbClr val="FFFFFF"/>
                </a:solidFill>
                <a:latin typeface="Aileron"/>
                <a:ea typeface="Aileron"/>
                <a:cs typeface="Aileron"/>
                <a:sym typeface="Aileron"/>
              </a:rPr>
              <a:t>Performance: Fast on average, especially for large, randomized data.</a:t>
            </a:r>
          </a:p>
          <a:p>
            <a:pPr algn="just">
              <a:lnSpc>
                <a:spcPts val="2962"/>
              </a:lnSpc>
            </a:pPr>
            <a:r>
              <a:rPr lang="en-US" sz="2116">
                <a:solidFill>
                  <a:srgbClr val="FFFFFF"/>
                </a:solidFill>
                <a:latin typeface="Aileron"/>
                <a:ea typeface="Aileron"/>
                <a:cs typeface="Aileron"/>
                <a:sym typeface="Aileron"/>
              </a:rPr>
              <a:t>Use Case: Preferred when memory is limited and average case efficiency is prioritized.</a:t>
            </a:r>
          </a:p>
          <a:p>
            <a:pPr algn="just">
              <a:lnSpc>
                <a:spcPts val="2962"/>
              </a:lnSpc>
            </a:pPr>
            <a:r>
              <a:rPr lang="en-US" sz="2116">
                <a:solidFill>
                  <a:srgbClr val="FFFFFF"/>
                </a:solidFill>
                <a:latin typeface="Aileron"/>
                <a:ea typeface="Aileron"/>
                <a:cs typeface="Aileron"/>
                <a:sym typeface="Aileron"/>
              </a:rPr>
              <a:t>-Algorithm: Divides data using a pivot element and recursively sorts each partition.</a:t>
            </a:r>
          </a:p>
          <a:p>
            <a:pPr algn="just">
              <a:lnSpc>
                <a:spcPts val="2962"/>
              </a:lnSpc>
            </a:pPr>
          </a:p>
          <a:p>
            <a:pPr algn="just">
              <a:lnSpc>
                <a:spcPts val="2962"/>
              </a:lnSpc>
            </a:pPr>
            <a:r>
              <a:rPr lang="en-US" sz="2116">
                <a:solidFill>
                  <a:srgbClr val="FFFFFF"/>
                </a:solidFill>
                <a:latin typeface="Aileron"/>
                <a:ea typeface="Aileron"/>
                <a:cs typeface="Aileron"/>
                <a:sym typeface="Aileron"/>
              </a:rPr>
              <a:t> Merge Sort</a:t>
            </a:r>
          </a:p>
          <a:p>
            <a:pPr algn="just">
              <a:lnSpc>
                <a:spcPts val="2962"/>
              </a:lnSpc>
            </a:pPr>
            <a:r>
              <a:rPr lang="en-US" sz="2116">
                <a:solidFill>
                  <a:srgbClr val="FFFFFF"/>
                </a:solidFill>
                <a:latin typeface="Aileron"/>
                <a:ea typeface="Aileron"/>
                <a:cs typeface="Aileron"/>
                <a:sym typeface="Aileron"/>
              </a:rPr>
              <a:t>Data Requirement: Requires extra memory for temporary arrays but provides stable sorting.</a:t>
            </a:r>
          </a:p>
          <a:p>
            <a:pPr algn="just">
              <a:lnSpc>
                <a:spcPts val="2962"/>
              </a:lnSpc>
            </a:pPr>
            <a:r>
              <a:rPr lang="en-US" sz="2116">
                <a:solidFill>
                  <a:srgbClr val="FFFFFF"/>
                </a:solidFill>
                <a:latin typeface="Aileron"/>
                <a:ea typeface="Aileron"/>
                <a:cs typeface="Aileron"/>
                <a:sym typeface="Aileron"/>
              </a:rPr>
              <a:t>Time Complexity: Consistently \(O(n \log n)\) for all cases, making it reliable.</a:t>
            </a:r>
          </a:p>
          <a:p>
            <a:pPr algn="just">
              <a:lnSpc>
                <a:spcPts val="2962"/>
              </a:lnSpc>
            </a:pPr>
            <a:r>
              <a:rPr lang="en-US" sz="2116">
                <a:solidFill>
                  <a:srgbClr val="FFFFFF"/>
                </a:solidFill>
                <a:latin typeface="Aileron"/>
                <a:ea typeface="Aileron"/>
                <a:cs typeface="Aileron"/>
                <a:sym typeface="Aileron"/>
              </a:rPr>
              <a:t>Stability: Stable sort; maintains order of elements with equal keys.</a:t>
            </a:r>
          </a:p>
          <a:p>
            <a:pPr algn="just">
              <a:lnSpc>
                <a:spcPts val="2962"/>
              </a:lnSpc>
            </a:pPr>
            <a:r>
              <a:rPr lang="en-US" sz="2116">
                <a:solidFill>
                  <a:srgbClr val="FFFFFF"/>
                </a:solidFill>
                <a:latin typeface="Aileron"/>
                <a:ea typeface="Aileron"/>
                <a:cs typeface="Aileron"/>
                <a:sym typeface="Aileron"/>
              </a:rPr>
              <a:t>Performance: Consistent performance across all datasets, ideal for large or pre-sorted data.</a:t>
            </a:r>
          </a:p>
          <a:p>
            <a:pPr algn="just">
              <a:lnSpc>
                <a:spcPts val="2962"/>
              </a:lnSpc>
            </a:pPr>
            <a:r>
              <a:rPr lang="en-US" sz="2116">
                <a:solidFill>
                  <a:srgbClr val="FFFFFF"/>
                </a:solidFill>
                <a:latin typeface="Aileron"/>
                <a:ea typeface="Aileron"/>
                <a:cs typeface="Aileron"/>
                <a:sym typeface="Aileron"/>
              </a:rPr>
              <a:t>Use Case: Ideal when consistent performance and stability are needed, even for sorted or partially sorted data.</a:t>
            </a:r>
          </a:p>
          <a:p>
            <a:pPr algn="just">
              <a:lnSpc>
                <a:spcPts val="2962"/>
              </a:lnSpc>
              <a:spcBef>
                <a:spcPct val="0"/>
              </a:spcBef>
            </a:pPr>
            <a:r>
              <a:rPr lang="en-US" sz="2116">
                <a:solidFill>
                  <a:srgbClr val="FFFFFF"/>
                </a:solidFill>
                <a:latin typeface="Aileron"/>
                <a:ea typeface="Aileron"/>
                <a:cs typeface="Aileron"/>
                <a:sym typeface="Aileron"/>
              </a:rPr>
              <a:t>Algorithm: Divides data into halves, recursively sorts, and merges them in order.</a:t>
            </a:r>
          </a:p>
        </p:txBody>
      </p:sp>
      <p:sp>
        <p:nvSpPr>
          <p:cNvPr name="Freeform 8" id="8"/>
          <p:cNvSpPr/>
          <p:nvPr/>
        </p:nvSpPr>
        <p:spPr>
          <a:xfrm flipH="false" flipV="false" rot="0">
            <a:off x="16055527" y="87606"/>
            <a:ext cx="2126804" cy="764694"/>
          </a:xfrm>
          <a:custGeom>
            <a:avLst/>
            <a:gdLst/>
            <a:ahLst/>
            <a:cxnLst/>
            <a:rect r="r" b="b" t="t" l="l"/>
            <a:pathLst>
              <a:path h="764694" w="2126804">
                <a:moveTo>
                  <a:pt x="0" y="0"/>
                </a:moveTo>
                <a:lnTo>
                  <a:pt x="2126805" y="0"/>
                </a:lnTo>
                <a:lnTo>
                  <a:pt x="2126805" y="764693"/>
                </a:lnTo>
                <a:lnTo>
                  <a:pt x="0" y="764693"/>
                </a:lnTo>
                <a:lnTo>
                  <a:pt x="0" y="0"/>
                </a:lnTo>
                <a:close/>
              </a:path>
            </a:pathLst>
          </a:custGeom>
          <a:blipFill>
            <a:blip r:embed="rId4"/>
            <a:stretch>
              <a:fillRect l="0" t="0" r="0" b="0"/>
            </a:stretch>
          </a:blipFill>
        </p:spPr>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5170FF">
                <a:alpha val="100000"/>
              </a:srgbClr>
            </a:gs>
            <a:gs pos="100000">
              <a:srgbClr val="FF66C4">
                <a:alpha val="100000"/>
              </a:srgbClr>
            </a:gs>
          </a:gsLst>
          <a:lin ang="0"/>
        </a:gradFill>
      </p:bgPr>
    </p:bg>
    <p:spTree>
      <p:nvGrpSpPr>
        <p:cNvPr id="1" name=""/>
        <p:cNvGrpSpPr/>
        <p:nvPr/>
      </p:nvGrpSpPr>
      <p:grpSpPr>
        <a:xfrm>
          <a:off x="0" y="0"/>
          <a:ext cx="0" cy="0"/>
          <a:chOff x="0" y="0"/>
          <a:chExt cx="0" cy="0"/>
        </a:xfrm>
      </p:grpSpPr>
      <p:grpSp>
        <p:nvGrpSpPr>
          <p:cNvPr name="Group 2" id="2"/>
          <p:cNvGrpSpPr/>
          <p:nvPr/>
        </p:nvGrpSpPr>
        <p:grpSpPr>
          <a:xfrm rot="0">
            <a:off x="11299792" y="-554776"/>
            <a:ext cx="10958886" cy="11396552"/>
            <a:chOff x="0" y="0"/>
            <a:chExt cx="781586" cy="812800"/>
          </a:xfrm>
        </p:grpSpPr>
        <p:sp>
          <p:nvSpPr>
            <p:cNvPr name="Freeform 3" id="3"/>
            <p:cNvSpPr/>
            <p:nvPr/>
          </p:nvSpPr>
          <p:spPr>
            <a:xfrm flipH="false" flipV="false" rot="0">
              <a:off x="0" y="0"/>
              <a:ext cx="781586" cy="812800"/>
            </a:xfrm>
            <a:custGeom>
              <a:avLst/>
              <a:gdLst/>
              <a:ahLst/>
              <a:cxnLst/>
              <a:rect r="r" b="b" t="t" l="l"/>
              <a:pathLst>
                <a:path h="812800" w="781586">
                  <a:moveTo>
                    <a:pt x="390793" y="0"/>
                  </a:moveTo>
                  <a:cubicBezTo>
                    <a:pt x="174964" y="0"/>
                    <a:pt x="0" y="181951"/>
                    <a:pt x="0" y="406400"/>
                  </a:cubicBezTo>
                  <a:cubicBezTo>
                    <a:pt x="0" y="630849"/>
                    <a:pt x="174964" y="812800"/>
                    <a:pt x="390793" y="812800"/>
                  </a:cubicBezTo>
                  <a:cubicBezTo>
                    <a:pt x="606622" y="812800"/>
                    <a:pt x="781586" y="630849"/>
                    <a:pt x="781586" y="406400"/>
                  </a:cubicBezTo>
                  <a:cubicBezTo>
                    <a:pt x="781586" y="181951"/>
                    <a:pt x="606622" y="0"/>
                    <a:pt x="390793" y="0"/>
                  </a:cubicBezTo>
                  <a:close/>
                </a:path>
              </a:pathLst>
            </a:custGeom>
            <a:solidFill>
              <a:srgbClr val="3844A1"/>
            </a:solidFill>
          </p:spPr>
        </p:sp>
        <p:sp>
          <p:nvSpPr>
            <p:cNvPr name="TextBox 4" id="4"/>
            <p:cNvSpPr txBox="true"/>
            <p:nvPr/>
          </p:nvSpPr>
          <p:spPr>
            <a:xfrm>
              <a:off x="73274" y="28575"/>
              <a:ext cx="635038" cy="708025"/>
            </a:xfrm>
            <a:prstGeom prst="rect">
              <a:avLst/>
            </a:prstGeom>
          </p:spPr>
          <p:txBody>
            <a:bodyPr anchor="ctr" rtlCol="false" tIns="50800" lIns="50800" bIns="50800" rIns="50800"/>
            <a:lstStyle/>
            <a:p>
              <a:pPr algn="ctr">
                <a:lnSpc>
                  <a:spcPts val="2800"/>
                </a:lnSpc>
              </a:pPr>
            </a:p>
          </p:txBody>
        </p:sp>
      </p:grpSp>
      <p:sp>
        <p:nvSpPr>
          <p:cNvPr name="Freeform 5" id="5"/>
          <p:cNvSpPr/>
          <p:nvPr/>
        </p:nvSpPr>
        <p:spPr>
          <a:xfrm flipH="false" flipV="false" rot="0">
            <a:off x="13340267" y="2887287"/>
            <a:ext cx="3746152" cy="5691668"/>
          </a:xfrm>
          <a:custGeom>
            <a:avLst/>
            <a:gdLst/>
            <a:ahLst/>
            <a:cxnLst/>
            <a:rect r="r" b="b" t="t" l="l"/>
            <a:pathLst>
              <a:path h="5691668" w="3746152">
                <a:moveTo>
                  <a:pt x="0" y="0"/>
                </a:moveTo>
                <a:lnTo>
                  <a:pt x="3746152" y="0"/>
                </a:lnTo>
                <a:lnTo>
                  <a:pt x="3746152" y="5691667"/>
                </a:lnTo>
                <a:lnTo>
                  <a:pt x="0" y="569166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16564145" y="1028700"/>
            <a:ext cx="695155" cy="775528"/>
          </a:xfrm>
          <a:custGeom>
            <a:avLst/>
            <a:gdLst/>
            <a:ahLst/>
            <a:cxnLst/>
            <a:rect r="r" b="b" t="t" l="l"/>
            <a:pathLst>
              <a:path h="775528" w="695155">
                <a:moveTo>
                  <a:pt x="0" y="0"/>
                </a:moveTo>
                <a:lnTo>
                  <a:pt x="695155" y="0"/>
                </a:lnTo>
                <a:lnTo>
                  <a:pt x="695155" y="775528"/>
                </a:lnTo>
                <a:lnTo>
                  <a:pt x="0" y="77552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7" id="7"/>
          <p:cNvSpPr txBox="true"/>
          <p:nvPr/>
        </p:nvSpPr>
        <p:spPr>
          <a:xfrm rot="0">
            <a:off x="1028700" y="971550"/>
            <a:ext cx="14184643" cy="1693124"/>
          </a:xfrm>
          <a:prstGeom prst="rect">
            <a:avLst/>
          </a:prstGeom>
        </p:spPr>
        <p:txBody>
          <a:bodyPr anchor="t" rtlCol="false" tIns="0" lIns="0" bIns="0" rIns="0">
            <a:spAutoFit/>
          </a:bodyPr>
          <a:lstStyle/>
          <a:p>
            <a:pPr algn="l">
              <a:lnSpc>
                <a:spcPts val="6772"/>
              </a:lnSpc>
            </a:pPr>
            <a:r>
              <a:rPr lang="en-US" sz="5130" b="true">
                <a:solidFill>
                  <a:srgbClr val="FE6544"/>
                </a:solidFill>
                <a:latin typeface="Garet Bold"/>
                <a:ea typeface="Garet Bold"/>
                <a:cs typeface="Garet Bold"/>
                <a:sym typeface="Garet Bold"/>
              </a:rPr>
              <a:t>Bloom Level: Time Complexity Of Sorting</a:t>
            </a:r>
          </a:p>
          <a:p>
            <a:pPr algn="l">
              <a:lnSpc>
                <a:spcPts val="6772"/>
              </a:lnSpc>
            </a:pPr>
            <a:r>
              <a:rPr lang="en-US" sz="5130" b="true">
                <a:solidFill>
                  <a:srgbClr val="FE6544"/>
                </a:solidFill>
                <a:latin typeface="Garet Bold"/>
                <a:ea typeface="Garet Bold"/>
                <a:cs typeface="Garet Bold"/>
                <a:sym typeface="Garet Bold"/>
              </a:rPr>
              <a:t>Algorithm</a:t>
            </a:r>
          </a:p>
        </p:txBody>
      </p:sp>
      <p:sp>
        <p:nvSpPr>
          <p:cNvPr name="TextBox 8" id="8"/>
          <p:cNvSpPr txBox="true"/>
          <p:nvPr/>
        </p:nvSpPr>
        <p:spPr>
          <a:xfrm rot="0">
            <a:off x="1038225" y="2830137"/>
            <a:ext cx="11831689" cy="7101853"/>
          </a:xfrm>
          <a:prstGeom prst="rect">
            <a:avLst/>
          </a:prstGeom>
        </p:spPr>
        <p:txBody>
          <a:bodyPr anchor="t" rtlCol="false" tIns="0" lIns="0" bIns="0" rIns="0">
            <a:spAutoFit/>
          </a:bodyPr>
          <a:lstStyle/>
          <a:p>
            <a:pPr algn="l">
              <a:lnSpc>
                <a:spcPts val="3569"/>
              </a:lnSpc>
            </a:pPr>
            <a:r>
              <a:rPr lang="en-US" sz="2549">
                <a:solidFill>
                  <a:srgbClr val="F5F5F5"/>
                </a:solidFill>
                <a:latin typeface="Aileron"/>
                <a:ea typeface="Aileron"/>
                <a:cs typeface="Aileron"/>
                <a:sym typeface="Aileron"/>
              </a:rPr>
              <a:t>Quick Sort:</a:t>
            </a:r>
          </a:p>
          <a:p>
            <a:pPr algn="l">
              <a:lnSpc>
                <a:spcPts val="3569"/>
              </a:lnSpc>
            </a:pPr>
          </a:p>
          <a:p>
            <a:pPr algn="l">
              <a:lnSpc>
                <a:spcPts val="3569"/>
              </a:lnSpc>
            </a:pPr>
            <a:r>
              <a:rPr lang="en-US" sz="2549">
                <a:solidFill>
                  <a:srgbClr val="F5F5F5"/>
                </a:solidFill>
                <a:latin typeface="Aileron"/>
                <a:ea typeface="Aileron"/>
                <a:cs typeface="Aileron"/>
                <a:sym typeface="Aileron"/>
              </a:rPr>
              <a:t> Best Case: O(n log n) (when the pivot divides the array into two equal parts)</a:t>
            </a:r>
          </a:p>
          <a:p>
            <a:pPr algn="l">
              <a:lnSpc>
                <a:spcPts val="3569"/>
              </a:lnSpc>
            </a:pPr>
            <a:r>
              <a:rPr lang="en-US" sz="2549">
                <a:solidFill>
                  <a:srgbClr val="F5F5F5"/>
                </a:solidFill>
                <a:latin typeface="Aileron"/>
                <a:ea typeface="Aileron"/>
                <a:cs typeface="Aileron"/>
                <a:sym typeface="Aileron"/>
              </a:rPr>
              <a:t> Average Case: O(n log n)</a:t>
            </a:r>
          </a:p>
          <a:p>
            <a:pPr algn="l">
              <a:lnSpc>
                <a:spcPts val="3569"/>
              </a:lnSpc>
            </a:pPr>
            <a:r>
              <a:rPr lang="en-US" sz="2549">
                <a:solidFill>
                  <a:srgbClr val="F5F5F5"/>
                </a:solidFill>
                <a:latin typeface="Aileron"/>
                <a:ea typeface="Aileron"/>
                <a:cs typeface="Aileron"/>
                <a:sym typeface="Aileron"/>
              </a:rPr>
              <a:t>Worst Case: O(n^2) (when the pivot is always the smallest or largest element)</a:t>
            </a:r>
          </a:p>
          <a:p>
            <a:pPr algn="l">
              <a:lnSpc>
                <a:spcPts val="3569"/>
              </a:lnSpc>
            </a:pPr>
          </a:p>
          <a:p>
            <a:pPr algn="l">
              <a:lnSpc>
                <a:spcPts val="3569"/>
              </a:lnSpc>
            </a:pPr>
            <a:r>
              <a:rPr lang="en-US" sz="2549">
                <a:solidFill>
                  <a:srgbClr val="F5F5F5"/>
                </a:solidFill>
                <a:latin typeface="Aileron"/>
                <a:ea typeface="Aileron"/>
                <a:cs typeface="Aileron"/>
                <a:sym typeface="Aileron"/>
              </a:rPr>
              <a:t>Merge Sort:</a:t>
            </a:r>
          </a:p>
          <a:p>
            <a:pPr algn="l">
              <a:lnSpc>
                <a:spcPts val="3569"/>
              </a:lnSpc>
            </a:pPr>
          </a:p>
          <a:p>
            <a:pPr algn="l">
              <a:lnSpc>
                <a:spcPts val="3569"/>
              </a:lnSpc>
            </a:pPr>
            <a:r>
              <a:rPr lang="en-US" sz="2549">
                <a:solidFill>
                  <a:srgbClr val="F5F5F5"/>
                </a:solidFill>
                <a:latin typeface="Aileron"/>
                <a:ea typeface="Aileron"/>
                <a:cs typeface="Aileron"/>
                <a:sym typeface="Aileron"/>
              </a:rPr>
              <a:t> Best Case:O(n log n)</a:t>
            </a:r>
          </a:p>
          <a:p>
            <a:pPr algn="l">
              <a:lnSpc>
                <a:spcPts val="3569"/>
              </a:lnSpc>
            </a:pPr>
            <a:r>
              <a:rPr lang="en-US" sz="2549">
                <a:solidFill>
                  <a:srgbClr val="F5F5F5"/>
                </a:solidFill>
                <a:latin typeface="Aileron"/>
                <a:ea typeface="Aileron"/>
                <a:cs typeface="Aileron"/>
                <a:sym typeface="Aileron"/>
              </a:rPr>
              <a:t> Average Case: O(n log n)</a:t>
            </a:r>
          </a:p>
          <a:p>
            <a:pPr algn="l">
              <a:lnSpc>
                <a:spcPts val="3569"/>
              </a:lnSpc>
            </a:pPr>
            <a:r>
              <a:rPr lang="en-US" sz="2549">
                <a:solidFill>
                  <a:srgbClr val="F5F5F5"/>
                </a:solidFill>
                <a:latin typeface="Aileron"/>
                <a:ea typeface="Aileron"/>
                <a:cs typeface="Aileron"/>
                <a:sym typeface="Aileron"/>
              </a:rPr>
              <a:t>Worst Case: O(n log n) (merge sort always divides the array in half and merges, regardless of the order of elements)</a:t>
            </a:r>
          </a:p>
          <a:p>
            <a:pPr algn="l">
              <a:lnSpc>
                <a:spcPts val="3569"/>
              </a:lnSpc>
            </a:pPr>
            <a:r>
              <a:rPr lang="en-US" sz="2549">
                <a:solidFill>
                  <a:srgbClr val="F5F5F5"/>
                </a:solidFill>
                <a:latin typeface="Aileron"/>
                <a:ea typeface="Aileron"/>
                <a:cs typeface="Aileron"/>
                <a:sym typeface="Aileron"/>
              </a:rPr>
              <a:t>              </a:t>
            </a:r>
          </a:p>
          <a:p>
            <a:pPr algn="l">
              <a:lnSpc>
                <a:spcPts val="3569"/>
              </a:lnSpc>
            </a:pPr>
            <a:r>
              <a:rPr lang="en-US" sz="2549">
                <a:solidFill>
                  <a:srgbClr val="F5F5F5"/>
                </a:solidFill>
                <a:latin typeface="Aileron"/>
                <a:ea typeface="Aileron"/>
                <a:cs typeface="Aileron"/>
                <a:sym typeface="Aileron"/>
              </a:rPr>
              <a:t>                                Merge Sort has a consistent time complexity of O(n log n), making it reliable for larger datasets or when stability is required.</a:t>
            </a:r>
          </a:p>
          <a:p>
            <a:pPr algn="l">
              <a:lnSpc>
                <a:spcPts val="3149"/>
              </a:lnSpc>
            </a:pPr>
          </a:p>
        </p:txBody>
      </p:sp>
      <p:sp>
        <p:nvSpPr>
          <p:cNvPr name="Freeform 9" id="9"/>
          <p:cNvSpPr/>
          <p:nvPr/>
        </p:nvSpPr>
        <p:spPr>
          <a:xfrm flipH="false" flipV="false" rot="0">
            <a:off x="16055527" y="87606"/>
            <a:ext cx="2126804" cy="764694"/>
          </a:xfrm>
          <a:custGeom>
            <a:avLst/>
            <a:gdLst/>
            <a:ahLst/>
            <a:cxnLst/>
            <a:rect r="r" b="b" t="t" l="l"/>
            <a:pathLst>
              <a:path h="764694" w="2126804">
                <a:moveTo>
                  <a:pt x="0" y="0"/>
                </a:moveTo>
                <a:lnTo>
                  <a:pt x="2126805" y="0"/>
                </a:lnTo>
                <a:lnTo>
                  <a:pt x="2126805" y="764693"/>
                </a:lnTo>
                <a:lnTo>
                  <a:pt x="0" y="764693"/>
                </a:lnTo>
                <a:lnTo>
                  <a:pt x="0" y="0"/>
                </a:lnTo>
                <a:close/>
              </a:path>
            </a:pathLst>
          </a:custGeom>
          <a:blipFill>
            <a:blip r:embed="rId6"/>
            <a:stretch>
              <a:fillRect l="0" t="0" r="0" b="0"/>
            </a:stretch>
          </a:blipFill>
        </p:spPr>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5170FF">
                <a:alpha val="100000"/>
              </a:srgbClr>
            </a:gs>
            <a:gs pos="100000">
              <a:srgbClr val="FF66C4">
                <a:alpha val="100000"/>
              </a:srgbClr>
            </a:gs>
          </a:gsLst>
          <a:lin ang="0"/>
        </a:gradFill>
      </p:bgPr>
    </p:bg>
    <p:spTree>
      <p:nvGrpSpPr>
        <p:cNvPr id="1" name=""/>
        <p:cNvGrpSpPr/>
        <p:nvPr/>
      </p:nvGrpSpPr>
      <p:grpSpPr>
        <a:xfrm>
          <a:off x="0" y="0"/>
          <a:ext cx="0" cy="0"/>
          <a:chOff x="0" y="0"/>
          <a:chExt cx="0" cy="0"/>
        </a:xfrm>
      </p:grpSpPr>
      <p:grpSp>
        <p:nvGrpSpPr>
          <p:cNvPr name="Group 2" id="2"/>
          <p:cNvGrpSpPr/>
          <p:nvPr/>
        </p:nvGrpSpPr>
        <p:grpSpPr>
          <a:xfrm rot="0">
            <a:off x="6760526" y="-263308"/>
            <a:ext cx="10958886" cy="11396552"/>
            <a:chOff x="0" y="0"/>
            <a:chExt cx="781586" cy="812800"/>
          </a:xfrm>
        </p:grpSpPr>
        <p:sp>
          <p:nvSpPr>
            <p:cNvPr name="Freeform 3" id="3"/>
            <p:cNvSpPr/>
            <p:nvPr/>
          </p:nvSpPr>
          <p:spPr>
            <a:xfrm flipH="false" flipV="false" rot="0">
              <a:off x="0" y="0"/>
              <a:ext cx="781586" cy="812800"/>
            </a:xfrm>
            <a:custGeom>
              <a:avLst/>
              <a:gdLst/>
              <a:ahLst/>
              <a:cxnLst/>
              <a:rect r="r" b="b" t="t" l="l"/>
              <a:pathLst>
                <a:path h="812800" w="781586">
                  <a:moveTo>
                    <a:pt x="390793" y="0"/>
                  </a:moveTo>
                  <a:cubicBezTo>
                    <a:pt x="174964" y="0"/>
                    <a:pt x="0" y="181951"/>
                    <a:pt x="0" y="406400"/>
                  </a:cubicBezTo>
                  <a:cubicBezTo>
                    <a:pt x="0" y="630849"/>
                    <a:pt x="174964" y="812800"/>
                    <a:pt x="390793" y="812800"/>
                  </a:cubicBezTo>
                  <a:cubicBezTo>
                    <a:pt x="606622" y="812800"/>
                    <a:pt x="781586" y="630849"/>
                    <a:pt x="781586" y="406400"/>
                  </a:cubicBezTo>
                  <a:cubicBezTo>
                    <a:pt x="781586" y="181951"/>
                    <a:pt x="606622" y="0"/>
                    <a:pt x="390793" y="0"/>
                  </a:cubicBezTo>
                  <a:close/>
                </a:path>
              </a:pathLst>
            </a:custGeom>
            <a:solidFill>
              <a:srgbClr val="3844A1"/>
            </a:solidFill>
          </p:spPr>
        </p:sp>
        <p:sp>
          <p:nvSpPr>
            <p:cNvPr name="TextBox 4" id="4"/>
            <p:cNvSpPr txBox="true"/>
            <p:nvPr/>
          </p:nvSpPr>
          <p:spPr>
            <a:xfrm>
              <a:off x="73274" y="28575"/>
              <a:ext cx="635038" cy="708025"/>
            </a:xfrm>
            <a:prstGeom prst="rect">
              <a:avLst/>
            </a:prstGeom>
          </p:spPr>
          <p:txBody>
            <a:bodyPr anchor="ctr" rtlCol="false" tIns="50800" lIns="50800" bIns="50800" rIns="50800"/>
            <a:lstStyle/>
            <a:p>
              <a:pPr algn="ctr">
                <a:lnSpc>
                  <a:spcPts val="2800"/>
                </a:lnSpc>
              </a:pPr>
            </a:p>
          </p:txBody>
        </p:sp>
      </p:grpSp>
      <p:sp>
        <p:nvSpPr>
          <p:cNvPr name="Freeform 5" id="5"/>
          <p:cNvSpPr/>
          <p:nvPr/>
        </p:nvSpPr>
        <p:spPr>
          <a:xfrm flipH="false" flipV="false" rot="0">
            <a:off x="16564145" y="1028700"/>
            <a:ext cx="695155" cy="775528"/>
          </a:xfrm>
          <a:custGeom>
            <a:avLst/>
            <a:gdLst/>
            <a:ahLst/>
            <a:cxnLst/>
            <a:rect r="r" b="b" t="t" l="l"/>
            <a:pathLst>
              <a:path h="775528" w="695155">
                <a:moveTo>
                  <a:pt x="0" y="0"/>
                </a:moveTo>
                <a:lnTo>
                  <a:pt x="695155" y="0"/>
                </a:lnTo>
                <a:lnTo>
                  <a:pt x="695155" y="775528"/>
                </a:lnTo>
                <a:lnTo>
                  <a:pt x="0" y="77552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6" id="6"/>
          <p:cNvSpPr txBox="true"/>
          <p:nvPr/>
        </p:nvSpPr>
        <p:spPr>
          <a:xfrm rot="0">
            <a:off x="1028700" y="971550"/>
            <a:ext cx="13619718" cy="836042"/>
          </a:xfrm>
          <a:prstGeom prst="rect">
            <a:avLst/>
          </a:prstGeom>
        </p:spPr>
        <p:txBody>
          <a:bodyPr anchor="t" rtlCol="false" tIns="0" lIns="0" bIns="0" rIns="0">
            <a:spAutoFit/>
          </a:bodyPr>
          <a:lstStyle/>
          <a:p>
            <a:pPr algn="l">
              <a:lnSpc>
                <a:spcPts val="6772"/>
              </a:lnSpc>
            </a:pPr>
            <a:r>
              <a:rPr lang="en-US" sz="5130" b="true">
                <a:solidFill>
                  <a:srgbClr val="FE6544"/>
                </a:solidFill>
                <a:latin typeface="Garet Bold"/>
                <a:ea typeface="Garet Bold"/>
                <a:cs typeface="Garet Bold"/>
                <a:sym typeface="Garet Bold"/>
              </a:rPr>
              <a:t>Bloom Level: Searching Algorithm Used</a:t>
            </a:r>
          </a:p>
        </p:txBody>
      </p:sp>
      <p:sp>
        <p:nvSpPr>
          <p:cNvPr name="TextBox 7" id="7"/>
          <p:cNvSpPr txBox="true"/>
          <p:nvPr/>
        </p:nvSpPr>
        <p:spPr>
          <a:xfrm rot="0">
            <a:off x="1549602" y="2066192"/>
            <a:ext cx="6204611" cy="8069166"/>
          </a:xfrm>
          <a:prstGeom prst="rect">
            <a:avLst/>
          </a:prstGeom>
        </p:spPr>
        <p:txBody>
          <a:bodyPr anchor="t" rtlCol="false" tIns="0" lIns="0" bIns="0" rIns="0">
            <a:spAutoFit/>
          </a:bodyPr>
          <a:lstStyle/>
          <a:p>
            <a:pPr algn="l">
              <a:lnSpc>
                <a:spcPts val="4561"/>
              </a:lnSpc>
            </a:pPr>
            <a:r>
              <a:rPr lang="en-US" sz="3258">
                <a:solidFill>
                  <a:srgbClr val="F5F5F5"/>
                </a:solidFill>
                <a:latin typeface="Bobby Jones"/>
                <a:ea typeface="Bobby Jones"/>
                <a:cs typeface="Bobby Jones"/>
                <a:sym typeface="Bobby Jones"/>
              </a:rPr>
              <a:t>LINEAR SEARCH</a:t>
            </a:r>
          </a:p>
          <a:p>
            <a:pPr algn="l">
              <a:lnSpc>
                <a:spcPts val="4561"/>
              </a:lnSpc>
            </a:pPr>
          </a:p>
          <a:p>
            <a:pPr algn="l">
              <a:lnSpc>
                <a:spcPts val="4561"/>
              </a:lnSpc>
            </a:pPr>
            <a:r>
              <a:rPr lang="en-US" sz="3258">
                <a:solidFill>
                  <a:srgbClr val="F5F5F5"/>
                </a:solidFill>
                <a:latin typeface="Aileron"/>
                <a:ea typeface="Aileron"/>
                <a:cs typeface="Aileron"/>
                <a:sym typeface="Aileron"/>
              </a:rPr>
              <a:t>LinearSearch(arr[], target_code, target_name, target_email)</a:t>
            </a:r>
          </a:p>
          <a:p>
            <a:pPr algn="l">
              <a:lnSpc>
                <a:spcPts val="4561"/>
              </a:lnSpc>
            </a:pPr>
            <a:r>
              <a:rPr lang="en-US" sz="3258">
                <a:solidFill>
                  <a:srgbClr val="F5F5F5"/>
                </a:solidFill>
                <a:latin typeface="Aileron"/>
                <a:ea typeface="Aileron"/>
                <a:cs typeface="Aileron"/>
                <a:sym typeface="Aileron"/>
              </a:rPr>
              <a:t>    for each element in arr[]</a:t>
            </a:r>
          </a:p>
          <a:p>
            <a:pPr algn="l">
              <a:lnSpc>
                <a:spcPts val="4561"/>
              </a:lnSpc>
            </a:pPr>
            <a:r>
              <a:rPr lang="en-US" sz="3258">
                <a:solidFill>
                  <a:srgbClr val="F5F5F5"/>
                </a:solidFill>
                <a:latin typeface="Aileron"/>
                <a:ea typeface="Aileron"/>
                <a:cs typeface="Aileron"/>
                <a:sym typeface="Aileron"/>
              </a:rPr>
              <a:t>        if element's code == target_code </a:t>
            </a:r>
          </a:p>
          <a:p>
            <a:pPr algn="l">
              <a:lnSpc>
                <a:spcPts val="4561"/>
              </a:lnSpc>
            </a:pPr>
            <a:r>
              <a:rPr lang="en-US" sz="3258">
                <a:solidFill>
                  <a:srgbClr val="F5F5F5"/>
                </a:solidFill>
                <a:latin typeface="Aileron"/>
                <a:ea typeface="Aileron"/>
                <a:cs typeface="Aileron"/>
                <a:sym typeface="Aileron"/>
              </a:rPr>
              <a:t>           and element's name == target_name </a:t>
            </a:r>
          </a:p>
          <a:p>
            <a:pPr algn="l">
              <a:lnSpc>
                <a:spcPts val="4561"/>
              </a:lnSpc>
            </a:pPr>
            <a:r>
              <a:rPr lang="en-US" sz="3258">
                <a:solidFill>
                  <a:srgbClr val="F5F5F5"/>
                </a:solidFill>
                <a:latin typeface="Aileron"/>
                <a:ea typeface="Aileron"/>
                <a:cs typeface="Aileron"/>
                <a:sym typeface="Aileron"/>
              </a:rPr>
              <a:t>           and element's email == target_email</a:t>
            </a:r>
          </a:p>
          <a:p>
            <a:pPr algn="l">
              <a:lnSpc>
                <a:spcPts val="4561"/>
              </a:lnSpc>
            </a:pPr>
            <a:r>
              <a:rPr lang="en-US" sz="3258">
                <a:solidFill>
                  <a:srgbClr val="F5F5F5"/>
                </a:solidFill>
                <a:latin typeface="Aileron"/>
                <a:ea typeface="Aileron"/>
                <a:cs typeface="Aileron"/>
                <a:sym typeface="Aileron"/>
              </a:rPr>
              <a:t>            return index</a:t>
            </a:r>
          </a:p>
          <a:p>
            <a:pPr algn="l">
              <a:lnSpc>
                <a:spcPts val="4561"/>
              </a:lnSpc>
            </a:pPr>
            <a:r>
              <a:rPr lang="en-US" sz="3258">
                <a:solidFill>
                  <a:srgbClr val="F5F5F5"/>
                </a:solidFill>
                <a:latin typeface="Aileron"/>
                <a:ea typeface="Aileron"/>
                <a:cs typeface="Aileron"/>
                <a:sym typeface="Aileron"/>
              </a:rPr>
              <a:t>    return -1</a:t>
            </a:r>
          </a:p>
          <a:p>
            <a:pPr algn="l">
              <a:lnSpc>
                <a:spcPts val="4561"/>
              </a:lnSpc>
            </a:pPr>
          </a:p>
        </p:txBody>
      </p:sp>
      <p:sp>
        <p:nvSpPr>
          <p:cNvPr name="TextBox 8" id="8"/>
          <p:cNvSpPr txBox="true"/>
          <p:nvPr/>
        </p:nvSpPr>
        <p:spPr>
          <a:xfrm rot="0">
            <a:off x="8632970" y="2075717"/>
            <a:ext cx="7213999" cy="8767444"/>
          </a:xfrm>
          <a:prstGeom prst="rect">
            <a:avLst/>
          </a:prstGeom>
        </p:spPr>
        <p:txBody>
          <a:bodyPr anchor="t" rtlCol="false" tIns="0" lIns="0" bIns="0" rIns="0">
            <a:spAutoFit/>
          </a:bodyPr>
          <a:lstStyle/>
          <a:p>
            <a:pPr algn="l">
              <a:lnSpc>
                <a:spcPts val="4305"/>
              </a:lnSpc>
            </a:pPr>
            <a:r>
              <a:rPr lang="en-US" sz="3075">
                <a:solidFill>
                  <a:srgbClr val="F5F5F5"/>
                </a:solidFill>
                <a:latin typeface="Bobby Jones"/>
                <a:ea typeface="Bobby Jones"/>
                <a:cs typeface="Bobby Jones"/>
                <a:sym typeface="Bobby Jones"/>
              </a:rPr>
              <a:t>BINARY SEARCH</a:t>
            </a:r>
          </a:p>
          <a:p>
            <a:pPr algn="l">
              <a:lnSpc>
                <a:spcPts val="3605"/>
              </a:lnSpc>
            </a:pPr>
          </a:p>
          <a:p>
            <a:pPr algn="l">
              <a:lnSpc>
                <a:spcPts val="3605"/>
              </a:lnSpc>
            </a:pPr>
            <a:r>
              <a:rPr lang="en-US" sz="2575">
                <a:solidFill>
                  <a:srgbClr val="F5F5F5"/>
                </a:solidFill>
                <a:latin typeface="Aileron"/>
                <a:ea typeface="Aileron"/>
                <a:cs typeface="Aileron"/>
                <a:sym typeface="Aileron"/>
              </a:rPr>
              <a:t>BinarySearch(arr[], target_code, target_name, target_email)</a:t>
            </a:r>
          </a:p>
          <a:p>
            <a:pPr algn="l">
              <a:lnSpc>
                <a:spcPts val="3605"/>
              </a:lnSpc>
            </a:pPr>
            <a:r>
              <a:rPr lang="en-US" sz="2575">
                <a:solidFill>
                  <a:srgbClr val="F5F5F5"/>
                </a:solidFill>
                <a:latin typeface="Aileron"/>
                <a:ea typeface="Aileron"/>
                <a:cs typeface="Aileron"/>
                <a:sym typeface="Aileron"/>
              </a:rPr>
              <a:t>    left = 0</a:t>
            </a:r>
          </a:p>
          <a:p>
            <a:pPr algn="l">
              <a:lnSpc>
                <a:spcPts val="3605"/>
              </a:lnSpc>
            </a:pPr>
            <a:r>
              <a:rPr lang="en-US" sz="2575">
                <a:solidFill>
                  <a:srgbClr val="F5F5F5"/>
                </a:solidFill>
                <a:latin typeface="Aileron"/>
                <a:ea typeface="Aileron"/>
                <a:cs typeface="Aileron"/>
                <a:sym typeface="Aileron"/>
              </a:rPr>
              <a:t>    right = arr.length - 1</a:t>
            </a:r>
          </a:p>
          <a:p>
            <a:pPr algn="l">
              <a:lnSpc>
                <a:spcPts val="3605"/>
              </a:lnSpc>
            </a:pPr>
            <a:r>
              <a:rPr lang="en-US" sz="2575">
                <a:solidFill>
                  <a:srgbClr val="F5F5F5"/>
                </a:solidFill>
                <a:latin typeface="Aileron"/>
                <a:ea typeface="Aileron"/>
                <a:cs typeface="Aileron"/>
                <a:sym typeface="Aileron"/>
              </a:rPr>
              <a:t>    while left &lt;= right</a:t>
            </a:r>
          </a:p>
          <a:p>
            <a:pPr algn="l">
              <a:lnSpc>
                <a:spcPts val="3605"/>
              </a:lnSpc>
            </a:pPr>
            <a:r>
              <a:rPr lang="en-US" sz="2575">
                <a:solidFill>
                  <a:srgbClr val="F5F5F5"/>
                </a:solidFill>
                <a:latin typeface="Aileron"/>
                <a:ea typeface="Aileron"/>
                <a:cs typeface="Aileron"/>
                <a:sym typeface="Aileron"/>
              </a:rPr>
              <a:t>        mid = (left + right) / 2</a:t>
            </a:r>
          </a:p>
          <a:p>
            <a:pPr algn="l">
              <a:lnSpc>
                <a:spcPts val="3605"/>
              </a:lnSpc>
            </a:pPr>
            <a:r>
              <a:rPr lang="en-US" sz="2575">
                <a:solidFill>
                  <a:srgbClr val="F5F5F5"/>
                </a:solidFill>
                <a:latin typeface="Aileron"/>
                <a:ea typeface="Aileron"/>
                <a:cs typeface="Aileron"/>
                <a:sym typeface="Aileron"/>
              </a:rPr>
              <a:t>        if arr[mid] matches target based on code, name, and email</a:t>
            </a:r>
          </a:p>
          <a:p>
            <a:pPr algn="l">
              <a:lnSpc>
                <a:spcPts val="3605"/>
              </a:lnSpc>
            </a:pPr>
            <a:r>
              <a:rPr lang="en-US" sz="2575">
                <a:solidFill>
                  <a:srgbClr val="F5F5F5"/>
                </a:solidFill>
                <a:latin typeface="Aileron"/>
                <a:ea typeface="Aileron"/>
                <a:cs typeface="Aileron"/>
                <a:sym typeface="Aileron"/>
              </a:rPr>
              <a:t>            return mid</a:t>
            </a:r>
          </a:p>
          <a:p>
            <a:pPr algn="l">
              <a:lnSpc>
                <a:spcPts val="3605"/>
              </a:lnSpc>
            </a:pPr>
            <a:r>
              <a:rPr lang="en-US" sz="2575">
                <a:solidFill>
                  <a:srgbClr val="F5F5F5"/>
                </a:solidFill>
                <a:latin typeface="Aileron"/>
                <a:ea typeface="Aileron"/>
                <a:cs typeface="Aileron"/>
                <a:sym typeface="Aileron"/>
              </a:rPr>
              <a:t>        else if arr[mid] is less than target based on sorting criteria</a:t>
            </a:r>
          </a:p>
          <a:p>
            <a:pPr algn="l">
              <a:lnSpc>
                <a:spcPts val="3605"/>
              </a:lnSpc>
            </a:pPr>
            <a:r>
              <a:rPr lang="en-US" sz="2575">
                <a:solidFill>
                  <a:srgbClr val="F5F5F5"/>
                </a:solidFill>
                <a:latin typeface="Aileron"/>
                <a:ea typeface="Aileron"/>
                <a:cs typeface="Aileron"/>
                <a:sym typeface="Aileron"/>
              </a:rPr>
              <a:t>            left = mid + 1</a:t>
            </a:r>
          </a:p>
          <a:p>
            <a:pPr algn="l">
              <a:lnSpc>
                <a:spcPts val="3605"/>
              </a:lnSpc>
            </a:pPr>
            <a:r>
              <a:rPr lang="en-US" sz="2575">
                <a:solidFill>
                  <a:srgbClr val="F5F5F5"/>
                </a:solidFill>
                <a:latin typeface="Aileron"/>
                <a:ea typeface="Aileron"/>
                <a:cs typeface="Aileron"/>
                <a:sym typeface="Aileron"/>
              </a:rPr>
              <a:t>        else</a:t>
            </a:r>
          </a:p>
          <a:p>
            <a:pPr algn="l">
              <a:lnSpc>
                <a:spcPts val="3605"/>
              </a:lnSpc>
            </a:pPr>
            <a:r>
              <a:rPr lang="en-US" sz="2575">
                <a:solidFill>
                  <a:srgbClr val="F5F5F5"/>
                </a:solidFill>
                <a:latin typeface="Aileron"/>
                <a:ea typeface="Aileron"/>
                <a:cs typeface="Aileron"/>
                <a:sym typeface="Aileron"/>
              </a:rPr>
              <a:t>            right = mid - 1</a:t>
            </a:r>
          </a:p>
          <a:p>
            <a:pPr algn="l">
              <a:lnSpc>
                <a:spcPts val="3605"/>
              </a:lnSpc>
            </a:pPr>
            <a:r>
              <a:rPr lang="en-US" sz="2575">
                <a:solidFill>
                  <a:srgbClr val="F5F5F5"/>
                </a:solidFill>
                <a:latin typeface="Aileron"/>
                <a:ea typeface="Aileron"/>
                <a:cs typeface="Aileron"/>
                <a:sym typeface="Aileron"/>
              </a:rPr>
              <a:t>    return -1</a:t>
            </a:r>
          </a:p>
          <a:p>
            <a:pPr algn="l">
              <a:lnSpc>
                <a:spcPts val="3605"/>
              </a:lnSpc>
            </a:pPr>
          </a:p>
          <a:p>
            <a:pPr algn="l">
              <a:lnSpc>
                <a:spcPts val="3605"/>
              </a:lnSpc>
            </a:pPr>
          </a:p>
        </p:txBody>
      </p:sp>
      <p:sp>
        <p:nvSpPr>
          <p:cNvPr name="Freeform 9" id="9"/>
          <p:cNvSpPr/>
          <p:nvPr/>
        </p:nvSpPr>
        <p:spPr>
          <a:xfrm flipH="false" flipV="false" rot="0">
            <a:off x="16055527" y="87606"/>
            <a:ext cx="2126804" cy="764694"/>
          </a:xfrm>
          <a:custGeom>
            <a:avLst/>
            <a:gdLst/>
            <a:ahLst/>
            <a:cxnLst/>
            <a:rect r="r" b="b" t="t" l="l"/>
            <a:pathLst>
              <a:path h="764694" w="2126804">
                <a:moveTo>
                  <a:pt x="0" y="0"/>
                </a:moveTo>
                <a:lnTo>
                  <a:pt x="2126805" y="0"/>
                </a:lnTo>
                <a:lnTo>
                  <a:pt x="2126805" y="764693"/>
                </a:lnTo>
                <a:lnTo>
                  <a:pt x="0" y="764693"/>
                </a:lnTo>
                <a:lnTo>
                  <a:pt x="0" y="0"/>
                </a:lnTo>
                <a:close/>
              </a:path>
            </a:pathLst>
          </a:custGeom>
          <a:blipFill>
            <a:blip r:embed="rId4"/>
            <a:stretch>
              <a:fillRect l="0" t="0" r="0" b="0"/>
            </a:stretch>
          </a:blipFill>
        </p:spPr>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5170FF">
                <a:alpha val="100000"/>
              </a:srgbClr>
            </a:gs>
            <a:gs pos="100000">
              <a:srgbClr val="FF66C4">
                <a:alpha val="100000"/>
              </a:srgbClr>
            </a:gs>
          </a:gsLst>
          <a:lin ang="0"/>
        </a:gradFill>
      </p:bgPr>
    </p:bg>
    <p:spTree>
      <p:nvGrpSpPr>
        <p:cNvPr id="1" name=""/>
        <p:cNvGrpSpPr/>
        <p:nvPr/>
      </p:nvGrpSpPr>
      <p:grpSpPr>
        <a:xfrm>
          <a:off x="0" y="0"/>
          <a:ext cx="0" cy="0"/>
          <a:chOff x="0" y="0"/>
          <a:chExt cx="0" cy="0"/>
        </a:xfrm>
      </p:grpSpPr>
      <p:grpSp>
        <p:nvGrpSpPr>
          <p:cNvPr name="Group 2" id="2"/>
          <p:cNvGrpSpPr/>
          <p:nvPr/>
        </p:nvGrpSpPr>
        <p:grpSpPr>
          <a:xfrm rot="0">
            <a:off x="11432279" y="-554776"/>
            <a:ext cx="10958886" cy="11396552"/>
            <a:chOff x="0" y="0"/>
            <a:chExt cx="781586" cy="812800"/>
          </a:xfrm>
        </p:grpSpPr>
        <p:sp>
          <p:nvSpPr>
            <p:cNvPr name="Freeform 3" id="3"/>
            <p:cNvSpPr/>
            <p:nvPr/>
          </p:nvSpPr>
          <p:spPr>
            <a:xfrm flipH="false" flipV="false" rot="0">
              <a:off x="0" y="0"/>
              <a:ext cx="781586" cy="812800"/>
            </a:xfrm>
            <a:custGeom>
              <a:avLst/>
              <a:gdLst/>
              <a:ahLst/>
              <a:cxnLst/>
              <a:rect r="r" b="b" t="t" l="l"/>
              <a:pathLst>
                <a:path h="812800" w="781586">
                  <a:moveTo>
                    <a:pt x="390793" y="0"/>
                  </a:moveTo>
                  <a:cubicBezTo>
                    <a:pt x="174964" y="0"/>
                    <a:pt x="0" y="181951"/>
                    <a:pt x="0" y="406400"/>
                  </a:cubicBezTo>
                  <a:cubicBezTo>
                    <a:pt x="0" y="630849"/>
                    <a:pt x="174964" y="812800"/>
                    <a:pt x="390793" y="812800"/>
                  </a:cubicBezTo>
                  <a:cubicBezTo>
                    <a:pt x="606622" y="812800"/>
                    <a:pt x="781586" y="630849"/>
                    <a:pt x="781586" y="406400"/>
                  </a:cubicBezTo>
                  <a:cubicBezTo>
                    <a:pt x="781586" y="181951"/>
                    <a:pt x="606622" y="0"/>
                    <a:pt x="390793" y="0"/>
                  </a:cubicBezTo>
                  <a:close/>
                </a:path>
              </a:pathLst>
            </a:custGeom>
            <a:solidFill>
              <a:srgbClr val="3844A1"/>
            </a:solidFill>
          </p:spPr>
        </p:sp>
        <p:sp>
          <p:nvSpPr>
            <p:cNvPr name="TextBox 4" id="4"/>
            <p:cNvSpPr txBox="true"/>
            <p:nvPr/>
          </p:nvSpPr>
          <p:spPr>
            <a:xfrm>
              <a:off x="73274" y="28575"/>
              <a:ext cx="635038" cy="708025"/>
            </a:xfrm>
            <a:prstGeom prst="rect">
              <a:avLst/>
            </a:prstGeom>
          </p:spPr>
          <p:txBody>
            <a:bodyPr anchor="ctr" rtlCol="false" tIns="50800" lIns="50800" bIns="50800" rIns="50800"/>
            <a:lstStyle/>
            <a:p>
              <a:pPr algn="ctr">
                <a:lnSpc>
                  <a:spcPts val="2800"/>
                </a:lnSpc>
              </a:pPr>
            </a:p>
          </p:txBody>
        </p:sp>
      </p:grpSp>
      <p:sp>
        <p:nvSpPr>
          <p:cNvPr name="Freeform 5" id="5"/>
          <p:cNvSpPr/>
          <p:nvPr/>
        </p:nvSpPr>
        <p:spPr>
          <a:xfrm flipH="false" flipV="false" rot="0">
            <a:off x="16564145" y="1028700"/>
            <a:ext cx="695155" cy="775528"/>
          </a:xfrm>
          <a:custGeom>
            <a:avLst/>
            <a:gdLst/>
            <a:ahLst/>
            <a:cxnLst/>
            <a:rect r="r" b="b" t="t" l="l"/>
            <a:pathLst>
              <a:path h="775528" w="695155">
                <a:moveTo>
                  <a:pt x="0" y="0"/>
                </a:moveTo>
                <a:lnTo>
                  <a:pt x="695155" y="0"/>
                </a:lnTo>
                <a:lnTo>
                  <a:pt x="695155" y="775528"/>
                </a:lnTo>
                <a:lnTo>
                  <a:pt x="0" y="77552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16055527" y="87606"/>
            <a:ext cx="2126804" cy="764694"/>
          </a:xfrm>
          <a:custGeom>
            <a:avLst/>
            <a:gdLst/>
            <a:ahLst/>
            <a:cxnLst/>
            <a:rect r="r" b="b" t="t" l="l"/>
            <a:pathLst>
              <a:path h="764694" w="2126804">
                <a:moveTo>
                  <a:pt x="0" y="0"/>
                </a:moveTo>
                <a:lnTo>
                  <a:pt x="2126805" y="0"/>
                </a:lnTo>
                <a:lnTo>
                  <a:pt x="2126805" y="764693"/>
                </a:lnTo>
                <a:lnTo>
                  <a:pt x="0" y="764693"/>
                </a:lnTo>
                <a:lnTo>
                  <a:pt x="0" y="0"/>
                </a:lnTo>
                <a:close/>
              </a:path>
            </a:pathLst>
          </a:custGeom>
          <a:blipFill>
            <a:blip r:embed="rId4"/>
            <a:stretch>
              <a:fillRect l="0" t="0" r="0" b="0"/>
            </a:stretch>
          </a:blipFill>
        </p:spPr>
      </p:sp>
      <p:sp>
        <p:nvSpPr>
          <p:cNvPr name="TextBox 7" id="7"/>
          <p:cNvSpPr txBox="true"/>
          <p:nvPr/>
        </p:nvSpPr>
        <p:spPr>
          <a:xfrm rot="0">
            <a:off x="1028700" y="971550"/>
            <a:ext cx="13396831" cy="1693124"/>
          </a:xfrm>
          <a:prstGeom prst="rect">
            <a:avLst/>
          </a:prstGeom>
        </p:spPr>
        <p:txBody>
          <a:bodyPr anchor="t" rtlCol="false" tIns="0" lIns="0" bIns="0" rIns="0">
            <a:spAutoFit/>
          </a:bodyPr>
          <a:lstStyle/>
          <a:p>
            <a:pPr algn="l">
              <a:lnSpc>
                <a:spcPts val="6772"/>
              </a:lnSpc>
            </a:pPr>
            <a:r>
              <a:rPr lang="en-US" sz="5130" b="true">
                <a:solidFill>
                  <a:srgbClr val="FE6544"/>
                </a:solidFill>
                <a:latin typeface="Garet Bold"/>
                <a:ea typeface="Garet Bold"/>
                <a:cs typeface="Garet Bold"/>
                <a:sym typeface="Garet Bold"/>
              </a:rPr>
              <a:t>Bloom Level: Comparison Of Searching Algorithm</a:t>
            </a:r>
          </a:p>
        </p:txBody>
      </p:sp>
      <p:sp>
        <p:nvSpPr>
          <p:cNvPr name="TextBox 8" id="8"/>
          <p:cNvSpPr txBox="true"/>
          <p:nvPr/>
        </p:nvSpPr>
        <p:spPr>
          <a:xfrm rot="0">
            <a:off x="1028700" y="2429772"/>
            <a:ext cx="11673240" cy="7007511"/>
          </a:xfrm>
          <a:prstGeom prst="rect">
            <a:avLst/>
          </a:prstGeom>
        </p:spPr>
        <p:txBody>
          <a:bodyPr anchor="t" rtlCol="false" tIns="0" lIns="0" bIns="0" rIns="0">
            <a:spAutoFit/>
          </a:bodyPr>
          <a:lstStyle/>
          <a:p>
            <a:pPr algn="l">
              <a:lnSpc>
                <a:spcPts val="3521"/>
              </a:lnSpc>
            </a:pPr>
          </a:p>
          <a:p>
            <a:pPr algn="l">
              <a:lnSpc>
                <a:spcPts val="3521"/>
              </a:lnSpc>
            </a:pPr>
            <a:r>
              <a:rPr lang="en-US" sz="2515">
                <a:solidFill>
                  <a:srgbClr val="F5F5F5"/>
                </a:solidFill>
                <a:latin typeface="Aileron"/>
                <a:ea typeface="Aileron"/>
                <a:cs typeface="Aileron"/>
                <a:sym typeface="Aileron"/>
              </a:rPr>
              <a:t> Binary Search</a:t>
            </a:r>
          </a:p>
          <a:p>
            <a:pPr algn="l">
              <a:lnSpc>
                <a:spcPts val="3521"/>
              </a:lnSpc>
            </a:pPr>
            <a:r>
              <a:rPr lang="en-US" sz="2515">
                <a:solidFill>
                  <a:srgbClr val="F5F5F5"/>
                </a:solidFill>
                <a:latin typeface="Aileron"/>
                <a:ea typeface="Aileron"/>
                <a:cs typeface="Aileron"/>
                <a:sym typeface="Aileron"/>
              </a:rPr>
              <a:t>Data Requirement Requires blooms to be sorted by `bloom code`, `bloom name`, or other relevant fields before searching.</a:t>
            </a:r>
          </a:p>
          <a:p>
            <a:pPr algn="l">
              <a:lnSpc>
                <a:spcPts val="3521"/>
              </a:lnSpc>
            </a:pPr>
            <a:r>
              <a:rPr lang="en-US" sz="2515">
                <a:solidFill>
                  <a:srgbClr val="F5F5F5"/>
                </a:solidFill>
                <a:latin typeface="Aileron"/>
                <a:ea typeface="Aileron"/>
                <a:cs typeface="Aileron"/>
                <a:sym typeface="Aileron"/>
              </a:rPr>
              <a:t>T</a:t>
            </a:r>
            <a:r>
              <a:rPr lang="en-US" sz="2515">
                <a:solidFill>
                  <a:srgbClr val="F5F5F5"/>
                </a:solidFill>
                <a:latin typeface="Aileron"/>
                <a:ea typeface="Aileron"/>
                <a:cs typeface="Aileron"/>
                <a:sym typeface="Aileron"/>
              </a:rPr>
              <a:t>ime Complexity:O(log n), making it efficient for larger datasets.</a:t>
            </a:r>
          </a:p>
          <a:p>
            <a:pPr algn="l">
              <a:lnSpc>
                <a:spcPts val="3521"/>
              </a:lnSpc>
            </a:pPr>
            <a:r>
              <a:rPr lang="en-US" sz="2515">
                <a:solidFill>
                  <a:srgbClr val="F5F5F5"/>
                </a:solidFill>
                <a:latin typeface="Aileron"/>
                <a:ea typeface="Aileron"/>
                <a:cs typeface="Aileron"/>
                <a:sym typeface="Aileron"/>
              </a:rPr>
              <a:t>Performance: Faster for large, sorted datasets due to logarithmic complexity.</a:t>
            </a:r>
          </a:p>
          <a:p>
            <a:pPr algn="l">
              <a:lnSpc>
                <a:spcPts val="3521"/>
              </a:lnSpc>
            </a:pPr>
            <a:r>
              <a:rPr lang="en-US" sz="2515">
                <a:solidFill>
                  <a:srgbClr val="F5F5F5"/>
                </a:solidFill>
                <a:latin typeface="Aileron"/>
                <a:ea typeface="Aileron"/>
                <a:cs typeface="Aileron"/>
                <a:sym typeface="Aileron"/>
              </a:rPr>
              <a:t>Use Case: Suitable for quickly finding a specific `bloom code` or other sorted fields in large datasets.</a:t>
            </a:r>
          </a:p>
          <a:p>
            <a:pPr algn="l">
              <a:lnSpc>
                <a:spcPts val="3521"/>
              </a:lnSpc>
            </a:pPr>
            <a:r>
              <a:rPr lang="en-US" sz="2515">
                <a:solidFill>
                  <a:srgbClr val="F5F5F5"/>
                </a:solidFill>
                <a:latin typeface="Aileron"/>
                <a:ea typeface="Aileron"/>
                <a:cs typeface="Aileron"/>
                <a:sym typeface="Aileron"/>
              </a:rPr>
              <a:t>Algorithm Divides the search space in half with each step (binary approach).</a:t>
            </a:r>
          </a:p>
          <a:p>
            <a:pPr algn="l">
              <a:lnSpc>
                <a:spcPts val="3521"/>
              </a:lnSpc>
            </a:pPr>
          </a:p>
          <a:p>
            <a:pPr algn="l">
              <a:lnSpc>
                <a:spcPts val="3521"/>
              </a:lnSpc>
            </a:pPr>
            <a:r>
              <a:rPr lang="en-US" sz="2515">
                <a:solidFill>
                  <a:srgbClr val="F5F5F5"/>
                </a:solidFill>
                <a:latin typeface="Aileron"/>
                <a:ea typeface="Aileron"/>
                <a:cs typeface="Aileron"/>
                <a:sym typeface="Aileron"/>
              </a:rPr>
              <a:t>Linear Search</a:t>
            </a:r>
          </a:p>
          <a:p>
            <a:pPr algn="l">
              <a:lnSpc>
                <a:spcPts val="3521"/>
              </a:lnSpc>
            </a:pPr>
            <a:r>
              <a:rPr lang="en-US" sz="2515">
                <a:solidFill>
                  <a:srgbClr val="F5F5F5"/>
                </a:solidFill>
                <a:latin typeface="Aileron"/>
                <a:ea typeface="Aileron"/>
                <a:cs typeface="Aileron"/>
                <a:sym typeface="Aileron"/>
              </a:rPr>
              <a:t>Data Requirement: Works on unsorted data, no pre-sorting needed.</a:t>
            </a:r>
          </a:p>
          <a:p>
            <a:pPr algn="l">
              <a:lnSpc>
                <a:spcPts val="3521"/>
              </a:lnSpc>
            </a:pPr>
            <a:r>
              <a:rPr lang="en-US" sz="2515">
                <a:solidFill>
                  <a:srgbClr val="F5F5F5"/>
                </a:solidFill>
                <a:latin typeface="Aileron"/>
                <a:ea typeface="Aileron"/>
                <a:cs typeface="Aileron"/>
                <a:sym typeface="Aileron"/>
              </a:rPr>
              <a:t>T</a:t>
            </a:r>
            <a:r>
              <a:rPr lang="en-US" sz="2515">
                <a:solidFill>
                  <a:srgbClr val="F5F5F5"/>
                </a:solidFill>
                <a:latin typeface="Aileron"/>
                <a:ea typeface="Aileron"/>
                <a:cs typeface="Aileron"/>
                <a:sym typeface="Aileron"/>
              </a:rPr>
              <a:t>ime Complexity: (O(n), as each entry is checked sequentially.</a:t>
            </a:r>
          </a:p>
          <a:p>
            <a:pPr algn="l">
              <a:lnSpc>
                <a:spcPts val="3521"/>
              </a:lnSpc>
            </a:pPr>
            <a:r>
              <a:rPr lang="en-US" sz="2515">
                <a:solidFill>
                  <a:srgbClr val="F5F5F5"/>
                </a:solidFill>
                <a:latin typeface="Aileron"/>
                <a:ea typeface="Aileron"/>
                <a:cs typeface="Aileron"/>
                <a:sym typeface="Aileron"/>
              </a:rPr>
              <a:t>Performance: Slower for large datasets, especially if not sorted.</a:t>
            </a:r>
          </a:p>
          <a:p>
            <a:pPr algn="l">
              <a:lnSpc>
                <a:spcPts val="3521"/>
              </a:lnSpc>
            </a:pPr>
            <a:r>
              <a:rPr lang="en-US" sz="2515">
                <a:solidFill>
                  <a:srgbClr val="F5F5F5"/>
                </a:solidFill>
                <a:latin typeface="Aileron"/>
                <a:ea typeface="Aileron"/>
                <a:cs typeface="Aileron"/>
                <a:sym typeface="Aileron"/>
              </a:rPr>
              <a:t>Use Case: Practical for small or unsorted datasets.</a:t>
            </a:r>
          </a:p>
          <a:p>
            <a:pPr algn="l">
              <a:lnSpc>
                <a:spcPts val="3107"/>
              </a:lnSpc>
            </a:pPr>
            <a:r>
              <a:rPr lang="en-US" sz="2219">
                <a:solidFill>
                  <a:srgbClr val="F5F5F5"/>
                </a:solidFill>
                <a:latin typeface="Aileron"/>
                <a:ea typeface="Aileron"/>
                <a:cs typeface="Aileron"/>
                <a:sym typeface="Aileron"/>
              </a:rPr>
              <a:t>Algorithm: Checks each bloom entry one-by-one.</a:t>
            </a:r>
          </a:p>
        </p:txBody>
      </p:sp>
      <p:sp>
        <p:nvSpPr>
          <p:cNvPr name="Freeform 9" id="9"/>
          <p:cNvSpPr/>
          <p:nvPr/>
        </p:nvSpPr>
        <p:spPr>
          <a:xfrm flipH="false" flipV="false" rot="0">
            <a:off x="13222480" y="3598848"/>
            <a:ext cx="4342674" cy="4472792"/>
          </a:xfrm>
          <a:custGeom>
            <a:avLst/>
            <a:gdLst/>
            <a:ahLst/>
            <a:cxnLst/>
            <a:rect r="r" b="b" t="t" l="l"/>
            <a:pathLst>
              <a:path h="4472792" w="4342674">
                <a:moveTo>
                  <a:pt x="0" y="0"/>
                </a:moveTo>
                <a:lnTo>
                  <a:pt x="4342674" y="0"/>
                </a:lnTo>
                <a:lnTo>
                  <a:pt x="4342674" y="4472792"/>
                </a:lnTo>
                <a:lnTo>
                  <a:pt x="0" y="447279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5170FF">
                <a:alpha val="100000"/>
              </a:srgbClr>
            </a:gs>
            <a:gs pos="100000">
              <a:srgbClr val="FF66C4">
                <a:alpha val="100000"/>
              </a:srgbClr>
            </a:gs>
          </a:gsLst>
          <a:lin ang="0"/>
        </a:gradFill>
      </p:bgPr>
    </p:bg>
    <p:spTree>
      <p:nvGrpSpPr>
        <p:cNvPr id="1" name=""/>
        <p:cNvGrpSpPr/>
        <p:nvPr/>
      </p:nvGrpSpPr>
      <p:grpSpPr>
        <a:xfrm>
          <a:off x="0" y="0"/>
          <a:ext cx="0" cy="0"/>
          <a:chOff x="0" y="0"/>
          <a:chExt cx="0" cy="0"/>
        </a:xfrm>
      </p:grpSpPr>
      <p:grpSp>
        <p:nvGrpSpPr>
          <p:cNvPr name="Group 2" id="2"/>
          <p:cNvGrpSpPr/>
          <p:nvPr/>
        </p:nvGrpSpPr>
        <p:grpSpPr>
          <a:xfrm rot="0">
            <a:off x="11432279" y="-554776"/>
            <a:ext cx="10958886" cy="11396552"/>
            <a:chOff x="0" y="0"/>
            <a:chExt cx="781586" cy="812800"/>
          </a:xfrm>
        </p:grpSpPr>
        <p:sp>
          <p:nvSpPr>
            <p:cNvPr name="Freeform 3" id="3"/>
            <p:cNvSpPr/>
            <p:nvPr/>
          </p:nvSpPr>
          <p:spPr>
            <a:xfrm flipH="false" flipV="false" rot="0">
              <a:off x="0" y="0"/>
              <a:ext cx="781586" cy="812800"/>
            </a:xfrm>
            <a:custGeom>
              <a:avLst/>
              <a:gdLst/>
              <a:ahLst/>
              <a:cxnLst/>
              <a:rect r="r" b="b" t="t" l="l"/>
              <a:pathLst>
                <a:path h="812800" w="781586">
                  <a:moveTo>
                    <a:pt x="390793" y="0"/>
                  </a:moveTo>
                  <a:cubicBezTo>
                    <a:pt x="174964" y="0"/>
                    <a:pt x="0" y="181951"/>
                    <a:pt x="0" y="406400"/>
                  </a:cubicBezTo>
                  <a:cubicBezTo>
                    <a:pt x="0" y="630849"/>
                    <a:pt x="174964" y="812800"/>
                    <a:pt x="390793" y="812800"/>
                  </a:cubicBezTo>
                  <a:cubicBezTo>
                    <a:pt x="606622" y="812800"/>
                    <a:pt x="781586" y="630849"/>
                    <a:pt x="781586" y="406400"/>
                  </a:cubicBezTo>
                  <a:cubicBezTo>
                    <a:pt x="781586" y="181951"/>
                    <a:pt x="606622" y="0"/>
                    <a:pt x="390793" y="0"/>
                  </a:cubicBezTo>
                  <a:close/>
                </a:path>
              </a:pathLst>
            </a:custGeom>
            <a:solidFill>
              <a:srgbClr val="3844A1"/>
            </a:solidFill>
          </p:spPr>
        </p:sp>
        <p:sp>
          <p:nvSpPr>
            <p:cNvPr name="TextBox 4" id="4"/>
            <p:cNvSpPr txBox="true"/>
            <p:nvPr/>
          </p:nvSpPr>
          <p:spPr>
            <a:xfrm>
              <a:off x="73274" y="28575"/>
              <a:ext cx="635038" cy="708025"/>
            </a:xfrm>
            <a:prstGeom prst="rect">
              <a:avLst/>
            </a:prstGeom>
          </p:spPr>
          <p:txBody>
            <a:bodyPr anchor="ctr" rtlCol="false" tIns="50800" lIns="50800" bIns="50800" rIns="50800"/>
            <a:lstStyle/>
            <a:p>
              <a:pPr algn="ctr">
                <a:lnSpc>
                  <a:spcPts val="2800"/>
                </a:lnSpc>
              </a:pPr>
            </a:p>
          </p:txBody>
        </p:sp>
      </p:grpSp>
      <p:sp>
        <p:nvSpPr>
          <p:cNvPr name="Freeform 5" id="5"/>
          <p:cNvSpPr/>
          <p:nvPr/>
        </p:nvSpPr>
        <p:spPr>
          <a:xfrm flipH="false" flipV="false" rot="0">
            <a:off x="12573933" y="3824547"/>
            <a:ext cx="6213515" cy="3253623"/>
          </a:xfrm>
          <a:custGeom>
            <a:avLst/>
            <a:gdLst/>
            <a:ahLst/>
            <a:cxnLst/>
            <a:rect r="r" b="b" t="t" l="l"/>
            <a:pathLst>
              <a:path h="3253623" w="6213515">
                <a:moveTo>
                  <a:pt x="0" y="0"/>
                </a:moveTo>
                <a:lnTo>
                  <a:pt x="6213515" y="0"/>
                </a:lnTo>
                <a:lnTo>
                  <a:pt x="6213515" y="3253622"/>
                </a:lnTo>
                <a:lnTo>
                  <a:pt x="0" y="325362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6" id="6"/>
          <p:cNvSpPr txBox="true"/>
          <p:nvPr/>
        </p:nvSpPr>
        <p:spPr>
          <a:xfrm rot="0">
            <a:off x="1028700" y="971550"/>
            <a:ext cx="14961088" cy="1693124"/>
          </a:xfrm>
          <a:prstGeom prst="rect">
            <a:avLst/>
          </a:prstGeom>
        </p:spPr>
        <p:txBody>
          <a:bodyPr anchor="t" rtlCol="false" tIns="0" lIns="0" bIns="0" rIns="0">
            <a:spAutoFit/>
          </a:bodyPr>
          <a:lstStyle/>
          <a:p>
            <a:pPr algn="l">
              <a:lnSpc>
                <a:spcPts val="6772"/>
              </a:lnSpc>
            </a:pPr>
            <a:r>
              <a:rPr lang="en-US" sz="5130" b="true">
                <a:solidFill>
                  <a:srgbClr val="FE6544"/>
                </a:solidFill>
                <a:latin typeface="Garet Bold"/>
                <a:ea typeface="Garet Bold"/>
                <a:cs typeface="Garet Bold"/>
                <a:sym typeface="Garet Bold"/>
              </a:rPr>
              <a:t>Bloom Level: Time Complexity of Searching Algorithm</a:t>
            </a:r>
          </a:p>
        </p:txBody>
      </p:sp>
      <p:sp>
        <p:nvSpPr>
          <p:cNvPr name="TextBox 7" id="7"/>
          <p:cNvSpPr txBox="true"/>
          <p:nvPr/>
        </p:nvSpPr>
        <p:spPr>
          <a:xfrm rot="0">
            <a:off x="5792547" y="4067059"/>
            <a:ext cx="9525" cy="207645"/>
          </a:xfrm>
          <a:prstGeom prst="rect">
            <a:avLst/>
          </a:prstGeom>
        </p:spPr>
        <p:txBody>
          <a:bodyPr anchor="t" rtlCol="false" tIns="0" lIns="0" bIns="0" rIns="0">
            <a:spAutoFit/>
          </a:bodyPr>
          <a:lstStyle/>
          <a:p>
            <a:pPr algn="ctr">
              <a:lnSpc>
                <a:spcPts val="1680"/>
              </a:lnSpc>
              <a:spcBef>
                <a:spcPct val="0"/>
              </a:spcBef>
            </a:pPr>
          </a:p>
        </p:txBody>
      </p:sp>
      <p:sp>
        <p:nvSpPr>
          <p:cNvPr name="TextBox 8" id="8"/>
          <p:cNvSpPr txBox="true"/>
          <p:nvPr/>
        </p:nvSpPr>
        <p:spPr>
          <a:xfrm rot="0">
            <a:off x="5792547" y="4227079"/>
            <a:ext cx="9525" cy="349250"/>
          </a:xfrm>
          <a:prstGeom prst="rect">
            <a:avLst/>
          </a:prstGeom>
        </p:spPr>
        <p:txBody>
          <a:bodyPr anchor="t" rtlCol="false" tIns="0" lIns="0" bIns="0" rIns="0">
            <a:spAutoFit/>
          </a:bodyPr>
          <a:lstStyle/>
          <a:p>
            <a:pPr algn="ctr">
              <a:lnSpc>
                <a:spcPts val="2800"/>
              </a:lnSpc>
              <a:spcBef>
                <a:spcPct val="0"/>
              </a:spcBef>
            </a:pPr>
          </a:p>
        </p:txBody>
      </p:sp>
      <p:sp>
        <p:nvSpPr>
          <p:cNvPr name="TextBox 9" id="9"/>
          <p:cNvSpPr txBox="true"/>
          <p:nvPr/>
        </p:nvSpPr>
        <p:spPr>
          <a:xfrm rot="0">
            <a:off x="1210335" y="3074756"/>
            <a:ext cx="10835075" cy="6981698"/>
          </a:xfrm>
          <a:prstGeom prst="rect">
            <a:avLst/>
          </a:prstGeom>
        </p:spPr>
        <p:txBody>
          <a:bodyPr anchor="t" rtlCol="false" tIns="0" lIns="0" bIns="0" rIns="0">
            <a:spAutoFit/>
          </a:bodyPr>
          <a:lstStyle/>
          <a:p>
            <a:pPr algn="just">
              <a:lnSpc>
                <a:spcPts val="3681"/>
              </a:lnSpc>
            </a:pPr>
            <a:r>
              <a:rPr lang="en-US" sz="2629">
                <a:solidFill>
                  <a:srgbClr val="FFFFFF"/>
                </a:solidFill>
                <a:latin typeface="Aileron"/>
                <a:ea typeface="Aileron"/>
                <a:cs typeface="Aileron"/>
                <a:sym typeface="Aileron"/>
              </a:rPr>
              <a:t>Linear Search:</a:t>
            </a:r>
          </a:p>
          <a:p>
            <a:pPr algn="just">
              <a:lnSpc>
                <a:spcPts val="3681"/>
              </a:lnSpc>
            </a:pPr>
          </a:p>
          <a:p>
            <a:pPr algn="just">
              <a:lnSpc>
                <a:spcPts val="3681"/>
              </a:lnSpc>
            </a:pPr>
            <a:r>
              <a:rPr lang="en-US" sz="2629">
                <a:solidFill>
                  <a:srgbClr val="FFFFFF"/>
                </a:solidFill>
                <a:latin typeface="Aileron"/>
                <a:ea typeface="Aileron"/>
                <a:cs typeface="Aileron"/>
                <a:sym typeface="Aileron"/>
              </a:rPr>
              <a:t>Best Case: O(1) (if the target is the first element)</a:t>
            </a:r>
          </a:p>
          <a:p>
            <a:pPr algn="just">
              <a:lnSpc>
                <a:spcPts val="3681"/>
              </a:lnSpc>
            </a:pPr>
            <a:r>
              <a:rPr lang="en-US" sz="2629">
                <a:solidFill>
                  <a:srgbClr val="FFFFFF"/>
                </a:solidFill>
                <a:latin typeface="Aileron"/>
                <a:ea typeface="Aileron"/>
                <a:cs typeface="Aileron"/>
                <a:sym typeface="Aileron"/>
              </a:rPr>
              <a:t>Average/Worst Case: O(n) (goes thr</a:t>
            </a:r>
            <a:r>
              <a:rPr lang="en-US" sz="2629">
                <a:solidFill>
                  <a:srgbClr val="FFFFFF"/>
                </a:solidFill>
                <a:latin typeface="Aileron"/>
                <a:ea typeface="Aileron"/>
                <a:cs typeface="Aileron"/>
                <a:sym typeface="Aileron"/>
              </a:rPr>
              <a:t>ough all elements if needed)</a:t>
            </a:r>
          </a:p>
          <a:p>
            <a:pPr algn="just">
              <a:lnSpc>
                <a:spcPts val="3681"/>
              </a:lnSpc>
            </a:pPr>
          </a:p>
          <a:p>
            <a:pPr algn="just">
              <a:lnSpc>
                <a:spcPts val="3681"/>
              </a:lnSpc>
            </a:pPr>
            <a:r>
              <a:rPr lang="en-US" sz="2629">
                <a:solidFill>
                  <a:srgbClr val="FFFFFF"/>
                </a:solidFill>
                <a:latin typeface="Aileron"/>
                <a:ea typeface="Aileron"/>
                <a:cs typeface="Aileron"/>
                <a:sym typeface="Aileron"/>
              </a:rPr>
              <a:t>Binary Search:</a:t>
            </a:r>
          </a:p>
          <a:p>
            <a:pPr algn="just">
              <a:lnSpc>
                <a:spcPts val="3681"/>
              </a:lnSpc>
            </a:pPr>
          </a:p>
          <a:p>
            <a:pPr algn="just">
              <a:lnSpc>
                <a:spcPts val="3681"/>
              </a:lnSpc>
            </a:pPr>
            <a:r>
              <a:rPr lang="en-US" sz="2629">
                <a:solidFill>
                  <a:srgbClr val="FFFFFF"/>
                </a:solidFill>
                <a:latin typeface="Aileron"/>
                <a:ea typeface="Aileron"/>
                <a:cs typeface="Aileron"/>
                <a:sym typeface="Aileron"/>
              </a:rPr>
              <a:t>Best Case: O(1) (if the target is the middle element)</a:t>
            </a:r>
          </a:p>
          <a:p>
            <a:pPr algn="just">
              <a:lnSpc>
                <a:spcPts val="3681"/>
              </a:lnSpc>
            </a:pPr>
            <a:r>
              <a:rPr lang="en-US" sz="2629">
                <a:solidFill>
                  <a:srgbClr val="FFFFFF"/>
                </a:solidFill>
                <a:latin typeface="Aileron"/>
                <a:ea typeface="Aileron"/>
                <a:cs typeface="Aileron"/>
                <a:sym typeface="Aileron"/>
              </a:rPr>
              <a:t>Average/Worst Case: O(logn) (efficient due to halving the search space)</a:t>
            </a:r>
          </a:p>
          <a:p>
            <a:pPr algn="just">
              <a:lnSpc>
                <a:spcPts val="3681"/>
              </a:lnSpc>
            </a:pPr>
          </a:p>
          <a:p>
            <a:pPr algn="just">
              <a:lnSpc>
                <a:spcPts val="3681"/>
              </a:lnSpc>
            </a:pPr>
            <a:r>
              <a:rPr lang="en-US" sz="2629">
                <a:solidFill>
                  <a:srgbClr val="FFFFFF"/>
                </a:solidFill>
                <a:latin typeface="Aileron"/>
                <a:ea typeface="Aileron"/>
                <a:cs typeface="Aileron"/>
                <a:sym typeface="Aileron"/>
              </a:rPr>
              <a:t>                    Binary search is more quicker and efficient to use compared to linear search as its time complexity is half of linear search technique.</a:t>
            </a:r>
          </a:p>
          <a:p>
            <a:pPr algn="just">
              <a:lnSpc>
                <a:spcPts val="3681"/>
              </a:lnSpc>
            </a:pPr>
          </a:p>
          <a:p>
            <a:pPr algn="just">
              <a:lnSpc>
                <a:spcPts val="3681"/>
              </a:lnSpc>
            </a:pPr>
            <a:r>
              <a:rPr lang="en-US" sz="2629">
                <a:solidFill>
                  <a:srgbClr val="FE6544"/>
                </a:solidFill>
                <a:latin typeface="Aileron"/>
                <a:ea typeface="Aileron"/>
                <a:cs typeface="Aileron"/>
                <a:sym typeface="Aileron"/>
              </a:rPr>
              <a:t>               </a:t>
            </a:r>
          </a:p>
          <a:p>
            <a:pPr algn="just">
              <a:lnSpc>
                <a:spcPts val="3681"/>
              </a:lnSpc>
            </a:pPr>
          </a:p>
        </p:txBody>
      </p:sp>
      <p:sp>
        <p:nvSpPr>
          <p:cNvPr name="Freeform 10" id="10"/>
          <p:cNvSpPr/>
          <p:nvPr/>
        </p:nvSpPr>
        <p:spPr>
          <a:xfrm flipH="false" flipV="false" rot="0">
            <a:off x="16055527" y="87606"/>
            <a:ext cx="2126804" cy="764694"/>
          </a:xfrm>
          <a:custGeom>
            <a:avLst/>
            <a:gdLst/>
            <a:ahLst/>
            <a:cxnLst/>
            <a:rect r="r" b="b" t="t" l="l"/>
            <a:pathLst>
              <a:path h="764694" w="2126804">
                <a:moveTo>
                  <a:pt x="0" y="0"/>
                </a:moveTo>
                <a:lnTo>
                  <a:pt x="2126805" y="0"/>
                </a:lnTo>
                <a:lnTo>
                  <a:pt x="2126805" y="764693"/>
                </a:lnTo>
                <a:lnTo>
                  <a:pt x="0" y="764693"/>
                </a:lnTo>
                <a:lnTo>
                  <a:pt x="0" y="0"/>
                </a:lnTo>
                <a:close/>
              </a:path>
            </a:pathLst>
          </a:custGeom>
          <a:blipFill>
            <a:blip r:embed="rId4"/>
            <a:stretch>
              <a:fillRect l="0" t="0" r="0" b="0"/>
            </a:stretch>
          </a:blipFill>
        </p:spPr>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5170FF">
                <a:alpha val="100000"/>
              </a:srgbClr>
            </a:gs>
            <a:gs pos="100000">
              <a:srgbClr val="FF66C4">
                <a:alpha val="100000"/>
              </a:srgbClr>
            </a:gs>
          </a:gsLst>
          <a:lin ang="0"/>
        </a:gradFill>
      </p:bgPr>
    </p:bg>
    <p:spTree>
      <p:nvGrpSpPr>
        <p:cNvPr id="1" name=""/>
        <p:cNvGrpSpPr/>
        <p:nvPr/>
      </p:nvGrpSpPr>
      <p:grpSpPr>
        <a:xfrm>
          <a:off x="0" y="0"/>
          <a:ext cx="0" cy="0"/>
          <a:chOff x="0" y="0"/>
          <a:chExt cx="0" cy="0"/>
        </a:xfrm>
      </p:grpSpPr>
      <p:grpSp>
        <p:nvGrpSpPr>
          <p:cNvPr name="Group 2" id="2"/>
          <p:cNvGrpSpPr/>
          <p:nvPr/>
        </p:nvGrpSpPr>
        <p:grpSpPr>
          <a:xfrm rot="0">
            <a:off x="11432279" y="-554776"/>
            <a:ext cx="10958886" cy="11396552"/>
            <a:chOff x="0" y="0"/>
            <a:chExt cx="781586" cy="812800"/>
          </a:xfrm>
        </p:grpSpPr>
        <p:sp>
          <p:nvSpPr>
            <p:cNvPr name="Freeform 3" id="3"/>
            <p:cNvSpPr/>
            <p:nvPr/>
          </p:nvSpPr>
          <p:spPr>
            <a:xfrm flipH="false" flipV="false" rot="0">
              <a:off x="0" y="0"/>
              <a:ext cx="781586" cy="812800"/>
            </a:xfrm>
            <a:custGeom>
              <a:avLst/>
              <a:gdLst/>
              <a:ahLst/>
              <a:cxnLst/>
              <a:rect r="r" b="b" t="t" l="l"/>
              <a:pathLst>
                <a:path h="812800" w="781586">
                  <a:moveTo>
                    <a:pt x="390793" y="0"/>
                  </a:moveTo>
                  <a:cubicBezTo>
                    <a:pt x="174964" y="0"/>
                    <a:pt x="0" y="181951"/>
                    <a:pt x="0" y="406400"/>
                  </a:cubicBezTo>
                  <a:cubicBezTo>
                    <a:pt x="0" y="630849"/>
                    <a:pt x="174964" y="812800"/>
                    <a:pt x="390793" y="812800"/>
                  </a:cubicBezTo>
                  <a:cubicBezTo>
                    <a:pt x="606622" y="812800"/>
                    <a:pt x="781586" y="630849"/>
                    <a:pt x="781586" y="406400"/>
                  </a:cubicBezTo>
                  <a:cubicBezTo>
                    <a:pt x="781586" y="181951"/>
                    <a:pt x="606622" y="0"/>
                    <a:pt x="390793" y="0"/>
                  </a:cubicBezTo>
                  <a:close/>
                </a:path>
              </a:pathLst>
            </a:custGeom>
            <a:solidFill>
              <a:srgbClr val="3844A1"/>
            </a:solidFill>
          </p:spPr>
        </p:sp>
        <p:sp>
          <p:nvSpPr>
            <p:cNvPr name="TextBox 4" id="4"/>
            <p:cNvSpPr txBox="true"/>
            <p:nvPr/>
          </p:nvSpPr>
          <p:spPr>
            <a:xfrm>
              <a:off x="73274" y="28575"/>
              <a:ext cx="635038" cy="708025"/>
            </a:xfrm>
            <a:prstGeom prst="rect">
              <a:avLst/>
            </a:prstGeom>
          </p:spPr>
          <p:txBody>
            <a:bodyPr anchor="ctr" rtlCol="false" tIns="50800" lIns="50800" bIns="50800" rIns="50800"/>
            <a:lstStyle/>
            <a:p>
              <a:pPr algn="ctr">
                <a:lnSpc>
                  <a:spcPts val="2800"/>
                </a:lnSpc>
              </a:pPr>
            </a:p>
          </p:txBody>
        </p:sp>
      </p:grpSp>
      <p:sp>
        <p:nvSpPr>
          <p:cNvPr name="Freeform 5" id="5"/>
          <p:cNvSpPr/>
          <p:nvPr/>
        </p:nvSpPr>
        <p:spPr>
          <a:xfrm flipH="false" flipV="false" rot="0">
            <a:off x="16055527" y="87606"/>
            <a:ext cx="2126804" cy="764694"/>
          </a:xfrm>
          <a:custGeom>
            <a:avLst/>
            <a:gdLst/>
            <a:ahLst/>
            <a:cxnLst/>
            <a:rect r="r" b="b" t="t" l="l"/>
            <a:pathLst>
              <a:path h="764694" w="2126804">
                <a:moveTo>
                  <a:pt x="0" y="0"/>
                </a:moveTo>
                <a:lnTo>
                  <a:pt x="2126805" y="0"/>
                </a:lnTo>
                <a:lnTo>
                  <a:pt x="2126805" y="764693"/>
                </a:lnTo>
                <a:lnTo>
                  <a:pt x="0" y="764693"/>
                </a:lnTo>
                <a:lnTo>
                  <a:pt x="0" y="0"/>
                </a:lnTo>
                <a:close/>
              </a:path>
            </a:pathLst>
          </a:custGeom>
          <a:blipFill>
            <a:blip r:embed="rId2"/>
            <a:stretch>
              <a:fillRect l="0" t="0" r="0" b="0"/>
            </a:stretch>
          </a:blipFill>
        </p:spPr>
      </p:sp>
      <p:sp>
        <p:nvSpPr>
          <p:cNvPr name="Freeform 6" id="6"/>
          <p:cNvSpPr/>
          <p:nvPr/>
        </p:nvSpPr>
        <p:spPr>
          <a:xfrm flipH="false" flipV="false" rot="0">
            <a:off x="682880" y="2786060"/>
            <a:ext cx="6009341" cy="6009341"/>
          </a:xfrm>
          <a:custGeom>
            <a:avLst/>
            <a:gdLst/>
            <a:ahLst/>
            <a:cxnLst/>
            <a:rect r="r" b="b" t="t" l="l"/>
            <a:pathLst>
              <a:path h="6009341" w="6009341">
                <a:moveTo>
                  <a:pt x="0" y="0"/>
                </a:moveTo>
                <a:lnTo>
                  <a:pt x="6009341" y="0"/>
                </a:lnTo>
                <a:lnTo>
                  <a:pt x="6009341" y="6009341"/>
                </a:lnTo>
                <a:lnTo>
                  <a:pt x="0" y="600934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7" id="7"/>
          <p:cNvSpPr txBox="true"/>
          <p:nvPr/>
        </p:nvSpPr>
        <p:spPr>
          <a:xfrm rot="0">
            <a:off x="1028700" y="962025"/>
            <a:ext cx="6010144" cy="996596"/>
          </a:xfrm>
          <a:prstGeom prst="rect">
            <a:avLst/>
          </a:prstGeom>
        </p:spPr>
        <p:txBody>
          <a:bodyPr anchor="t" rtlCol="false" tIns="0" lIns="0" bIns="0" rIns="0">
            <a:spAutoFit/>
          </a:bodyPr>
          <a:lstStyle/>
          <a:p>
            <a:pPr algn="l">
              <a:lnSpc>
                <a:spcPts val="8085"/>
              </a:lnSpc>
            </a:pPr>
            <a:r>
              <a:rPr lang="en-US" sz="6125" b="true">
                <a:solidFill>
                  <a:srgbClr val="FE6544"/>
                </a:solidFill>
                <a:latin typeface="Garet Bold"/>
                <a:ea typeface="Garet Bold"/>
                <a:cs typeface="Garet Bold"/>
                <a:sym typeface="Garet Bold"/>
              </a:rPr>
              <a:t> Source Code</a:t>
            </a:r>
          </a:p>
        </p:txBody>
      </p:sp>
      <p:sp>
        <p:nvSpPr>
          <p:cNvPr name="TextBox 8" id="8"/>
          <p:cNvSpPr txBox="true"/>
          <p:nvPr/>
        </p:nvSpPr>
        <p:spPr>
          <a:xfrm rot="0">
            <a:off x="5792547" y="4067059"/>
            <a:ext cx="9525" cy="207645"/>
          </a:xfrm>
          <a:prstGeom prst="rect">
            <a:avLst/>
          </a:prstGeom>
        </p:spPr>
        <p:txBody>
          <a:bodyPr anchor="t" rtlCol="false" tIns="0" lIns="0" bIns="0" rIns="0">
            <a:spAutoFit/>
          </a:bodyPr>
          <a:lstStyle/>
          <a:p>
            <a:pPr algn="ctr">
              <a:lnSpc>
                <a:spcPts val="1680"/>
              </a:lnSpc>
              <a:spcBef>
                <a:spcPct val="0"/>
              </a:spcBef>
            </a:pPr>
          </a:p>
        </p:txBody>
      </p:sp>
      <p:sp>
        <p:nvSpPr>
          <p:cNvPr name="TextBox 9" id="9"/>
          <p:cNvSpPr txBox="true"/>
          <p:nvPr/>
        </p:nvSpPr>
        <p:spPr>
          <a:xfrm rot="0">
            <a:off x="5792547" y="4227079"/>
            <a:ext cx="9525" cy="349250"/>
          </a:xfrm>
          <a:prstGeom prst="rect">
            <a:avLst/>
          </a:prstGeom>
        </p:spPr>
        <p:txBody>
          <a:bodyPr anchor="t" rtlCol="false" tIns="0" lIns="0" bIns="0" rIns="0">
            <a:spAutoFit/>
          </a:bodyPr>
          <a:lstStyle/>
          <a:p>
            <a:pPr algn="ctr">
              <a:lnSpc>
                <a:spcPts val="2800"/>
              </a:lnSpc>
              <a:spcBef>
                <a:spcPct val="0"/>
              </a:spcBef>
            </a:pP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5170FF">
                <a:alpha val="100000"/>
              </a:srgbClr>
            </a:gs>
            <a:gs pos="100000">
              <a:srgbClr val="FF66C4">
                <a:alpha val="100000"/>
              </a:srgbClr>
            </a:gs>
          </a:gsLst>
          <a:lin ang="0"/>
        </a:gradFill>
      </p:bgPr>
    </p:bg>
    <p:spTree>
      <p:nvGrpSpPr>
        <p:cNvPr id="1" name=""/>
        <p:cNvGrpSpPr/>
        <p:nvPr/>
      </p:nvGrpSpPr>
      <p:grpSpPr>
        <a:xfrm>
          <a:off x="0" y="0"/>
          <a:ext cx="0" cy="0"/>
          <a:chOff x="0" y="0"/>
          <a:chExt cx="0" cy="0"/>
        </a:xfrm>
      </p:grpSpPr>
      <p:grpSp>
        <p:nvGrpSpPr>
          <p:cNvPr name="Group 2" id="2"/>
          <p:cNvGrpSpPr/>
          <p:nvPr/>
        </p:nvGrpSpPr>
        <p:grpSpPr>
          <a:xfrm rot="0">
            <a:off x="12066651" y="-6469859"/>
            <a:ext cx="10958886" cy="11396552"/>
            <a:chOff x="0" y="0"/>
            <a:chExt cx="781586" cy="812800"/>
          </a:xfrm>
        </p:grpSpPr>
        <p:sp>
          <p:nvSpPr>
            <p:cNvPr name="Freeform 3" id="3"/>
            <p:cNvSpPr/>
            <p:nvPr/>
          </p:nvSpPr>
          <p:spPr>
            <a:xfrm flipH="false" flipV="false" rot="0">
              <a:off x="0" y="0"/>
              <a:ext cx="781586" cy="812800"/>
            </a:xfrm>
            <a:custGeom>
              <a:avLst/>
              <a:gdLst/>
              <a:ahLst/>
              <a:cxnLst/>
              <a:rect r="r" b="b" t="t" l="l"/>
              <a:pathLst>
                <a:path h="812800" w="781586">
                  <a:moveTo>
                    <a:pt x="390793" y="0"/>
                  </a:moveTo>
                  <a:cubicBezTo>
                    <a:pt x="174964" y="0"/>
                    <a:pt x="0" y="181951"/>
                    <a:pt x="0" y="406400"/>
                  </a:cubicBezTo>
                  <a:cubicBezTo>
                    <a:pt x="0" y="630849"/>
                    <a:pt x="174964" y="812800"/>
                    <a:pt x="390793" y="812800"/>
                  </a:cubicBezTo>
                  <a:cubicBezTo>
                    <a:pt x="606622" y="812800"/>
                    <a:pt x="781586" y="630849"/>
                    <a:pt x="781586" y="406400"/>
                  </a:cubicBezTo>
                  <a:cubicBezTo>
                    <a:pt x="781586" y="181951"/>
                    <a:pt x="606622" y="0"/>
                    <a:pt x="390793" y="0"/>
                  </a:cubicBezTo>
                  <a:close/>
                </a:path>
              </a:pathLst>
            </a:custGeom>
            <a:solidFill>
              <a:srgbClr val="3844A1"/>
            </a:solidFill>
          </p:spPr>
        </p:sp>
        <p:sp>
          <p:nvSpPr>
            <p:cNvPr name="TextBox 4" id="4"/>
            <p:cNvSpPr txBox="true"/>
            <p:nvPr/>
          </p:nvSpPr>
          <p:spPr>
            <a:xfrm>
              <a:off x="73274" y="28575"/>
              <a:ext cx="635038" cy="708025"/>
            </a:xfrm>
            <a:prstGeom prst="rect">
              <a:avLst/>
            </a:prstGeom>
          </p:spPr>
          <p:txBody>
            <a:bodyPr anchor="ctr" rtlCol="false" tIns="50800" lIns="50800" bIns="50800" rIns="50800"/>
            <a:lstStyle/>
            <a:p>
              <a:pPr algn="ctr">
                <a:lnSpc>
                  <a:spcPts val="2800"/>
                </a:lnSpc>
              </a:pPr>
            </a:p>
          </p:txBody>
        </p:sp>
      </p:grpSp>
      <p:sp>
        <p:nvSpPr>
          <p:cNvPr name="Freeform 5" id="5"/>
          <p:cNvSpPr/>
          <p:nvPr/>
        </p:nvSpPr>
        <p:spPr>
          <a:xfrm flipH="false" flipV="false" rot="0">
            <a:off x="16055527" y="87606"/>
            <a:ext cx="2126804" cy="764694"/>
          </a:xfrm>
          <a:custGeom>
            <a:avLst/>
            <a:gdLst/>
            <a:ahLst/>
            <a:cxnLst/>
            <a:rect r="r" b="b" t="t" l="l"/>
            <a:pathLst>
              <a:path h="764694" w="2126804">
                <a:moveTo>
                  <a:pt x="0" y="0"/>
                </a:moveTo>
                <a:lnTo>
                  <a:pt x="2126805" y="0"/>
                </a:lnTo>
                <a:lnTo>
                  <a:pt x="2126805" y="764693"/>
                </a:lnTo>
                <a:lnTo>
                  <a:pt x="0" y="764693"/>
                </a:lnTo>
                <a:lnTo>
                  <a:pt x="0" y="0"/>
                </a:lnTo>
                <a:close/>
              </a:path>
            </a:pathLst>
          </a:custGeom>
          <a:blipFill>
            <a:blip r:embed="rId2"/>
            <a:stretch>
              <a:fillRect l="0" t="0" r="0" b="0"/>
            </a:stretch>
          </a:blipFill>
        </p:spPr>
      </p:sp>
      <p:sp>
        <p:nvSpPr>
          <p:cNvPr name="Freeform 6" id="6"/>
          <p:cNvSpPr/>
          <p:nvPr/>
        </p:nvSpPr>
        <p:spPr>
          <a:xfrm flipH="false" flipV="false" rot="0">
            <a:off x="747836" y="1718906"/>
            <a:ext cx="4003526" cy="3878416"/>
          </a:xfrm>
          <a:custGeom>
            <a:avLst/>
            <a:gdLst/>
            <a:ahLst/>
            <a:cxnLst/>
            <a:rect r="r" b="b" t="t" l="l"/>
            <a:pathLst>
              <a:path h="3878416" w="4003526">
                <a:moveTo>
                  <a:pt x="0" y="0"/>
                </a:moveTo>
                <a:lnTo>
                  <a:pt x="4003525" y="0"/>
                </a:lnTo>
                <a:lnTo>
                  <a:pt x="4003525" y="3878415"/>
                </a:lnTo>
                <a:lnTo>
                  <a:pt x="0" y="3878415"/>
                </a:lnTo>
                <a:lnTo>
                  <a:pt x="0" y="0"/>
                </a:lnTo>
                <a:close/>
              </a:path>
            </a:pathLst>
          </a:custGeom>
          <a:blipFill>
            <a:blip r:embed="rId3"/>
            <a:stretch>
              <a:fillRect l="0" t="0" r="0" b="0"/>
            </a:stretch>
          </a:blipFill>
        </p:spPr>
      </p:sp>
      <p:sp>
        <p:nvSpPr>
          <p:cNvPr name="Freeform 7" id="7"/>
          <p:cNvSpPr/>
          <p:nvPr/>
        </p:nvSpPr>
        <p:spPr>
          <a:xfrm flipH="false" flipV="false" rot="0">
            <a:off x="14403083" y="2060550"/>
            <a:ext cx="3662811" cy="4099506"/>
          </a:xfrm>
          <a:custGeom>
            <a:avLst/>
            <a:gdLst/>
            <a:ahLst/>
            <a:cxnLst/>
            <a:rect r="r" b="b" t="t" l="l"/>
            <a:pathLst>
              <a:path h="4099506" w="3662811">
                <a:moveTo>
                  <a:pt x="0" y="0"/>
                </a:moveTo>
                <a:lnTo>
                  <a:pt x="3662811" y="0"/>
                </a:lnTo>
                <a:lnTo>
                  <a:pt x="3662811" y="4099506"/>
                </a:lnTo>
                <a:lnTo>
                  <a:pt x="0" y="4099506"/>
                </a:lnTo>
                <a:lnTo>
                  <a:pt x="0" y="0"/>
                </a:lnTo>
                <a:close/>
              </a:path>
            </a:pathLst>
          </a:custGeom>
          <a:blipFill>
            <a:blip r:embed="rId4"/>
            <a:stretch>
              <a:fillRect l="0" t="-758" r="-2523" b="-758"/>
            </a:stretch>
          </a:blipFill>
        </p:spPr>
      </p:sp>
      <p:sp>
        <p:nvSpPr>
          <p:cNvPr name="Freeform 8" id="8"/>
          <p:cNvSpPr/>
          <p:nvPr/>
        </p:nvSpPr>
        <p:spPr>
          <a:xfrm flipH="false" flipV="false" rot="0">
            <a:off x="4903761" y="925653"/>
            <a:ext cx="8856753" cy="3155218"/>
          </a:xfrm>
          <a:custGeom>
            <a:avLst/>
            <a:gdLst/>
            <a:ahLst/>
            <a:cxnLst/>
            <a:rect r="r" b="b" t="t" l="l"/>
            <a:pathLst>
              <a:path h="3155218" w="8856753">
                <a:moveTo>
                  <a:pt x="0" y="0"/>
                </a:moveTo>
                <a:lnTo>
                  <a:pt x="8856753" y="0"/>
                </a:lnTo>
                <a:lnTo>
                  <a:pt x="8856753" y="3155218"/>
                </a:lnTo>
                <a:lnTo>
                  <a:pt x="0" y="3155218"/>
                </a:lnTo>
                <a:lnTo>
                  <a:pt x="0" y="0"/>
                </a:lnTo>
                <a:close/>
              </a:path>
            </a:pathLst>
          </a:custGeom>
          <a:blipFill>
            <a:blip r:embed="rId5"/>
            <a:stretch>
              <a:fillRect l="0" t="0" r="0" b="0"/>
            </a:stretch>
          </a:blipFill>
        </p:spPr>
      </p:sp>
      <p:sp>
        <p:nvSpPr>
          <p:cNvPr name="Freeform 9" id="9"/>
          <p:cNvSpPr/>
          <p:nvPr/>
        </p:nvSpPr>
        <p:spPr>
          <a:xfrm flipH="false" flipV="false" rot="0">
            <a:off x="803257" y="5970215"/>
            <a:ext cx="3949147" cy="4051989"/>
          </a:xfrm>
          <a:custGeom>
            <a:avLst/>
            <a:gdLst/>
            <a:ahLst/>
            <a:cxnLst/>
            <a:rect r="r" b="b" t="t" l="l"/>
            <a:pathLst>
              <a:path h="4051989" w="3949147">
                <a:moveTo>
                  <a:pt x="0" y="0"/>
                </a:moveTo>
                <a:lnTo>
                  <a:pt x="3949147" y="0"/>
                </a:lnTo>
                <a:lnTo>
                  <a:pt x="3949147" y="4051989"/>
                </a:lnTo>
                <a:lnTo>
                  <a:pt x="0" y="4051989"/>
                </a:lnTo>
                <a:lnTo>
                  <a:pt x="0" y="0"/>
                </a:lnTo>
                <a:close/>
              </a:path>
            </a:pathLst>
          </a:custGeom>
          <a:blipFill>
            <a:blip r:embed="rId6"/>
            <a:stretch>
              <a:fillRect l="0" t="0" r="0" b="0"/>
            </a:stretch>
          </a:blipFill>
        </p:spPr>
      </p:sp>
      <p:sp>
        <p:nvSpPr>
          <p:cNvPr name="Freeform 10" id="10"/>
          <p:cNvSpPr/>
          <p:nvPr/>
        </p:nvSpPr>
        <p:spPr>
          <a:xfrm flipH="false" flipV="false" rot="0">
            <a:off x="4903761" y="4271371"/>
            <a:ext cx="3252034" cy="3640435"/>
          </a:xfrm>
          <a:custGeom>
            <a:avLst/>
            <a:gdLst/>
            <a:ahLst/>
            <a:cxnLst/>
            <a:rect r="r" b="b" t="t" l="l"/>
            <a:pathLst>
              <a:path h="3640435" w="3252034">
                <a:moveTo>
                  <a:pt x="0" y="0"/>
                </a:moveTo>
                <a:lnTo>
                  <a:pt x="3252035" y="0"/>
                </a:lnTo>
                <a:lnTo>
                  <a:pt x="3252035" y="3640435"/>
                </a:lnTo>
                <a:lnTo>
                  <a:pt x="0" y="3640435"/>
                </a:lnTo>
                <a:lnTo>
                  <a:pt x="0" y="0"/>
                </a:lnTo>
                <a:close/>
              </a:path>
            </a:pathLst>
          </a:custGeom>
          <a:blipFill>
            <a:blip r:embed="rId7"/>
            <a:stretch>
              <a:fillRect l="0" t="0" r="0" b="0"/>
            </a:stretch>
          </a:blipFill>
        </p:spPr>
      </p:sp>
      <p:sp>
        <p:nvSpPr>
          <p:cNvPr name="Freeform 11" id="11"/>
          <p:cNvSpPr/>
          <p:nvPr/>
        </p:nvSpPr>
        <p:spPr>
          <a:xfrm flipH="false" flipV="false" rot="0">
            <a:off x="8308196" y="4271371"/>
            <a:ext cx="2518013" cy="2937207"/>
          </a:xfrm>
          <a:custGeom>
            <a:avLst/>
            <a:gdLst/>
            <a:ahLst/>
            <a:cxnLst/>
            <a:rect r="r" b="b" t="t" l="l"/>
            <a:pathLst>
              <a:path h="2937207" w="2518013">
                <a:moveTo>
                  <a:pt x="0" y="0"/>
                </a:moveTo>
                <a:lnTo>
                  <a:pt x="2518013" y="0"/>
                </a:lnTo>
                <a:lnTo>
                  <a:pt x="2518013" y="2937207"/>
                </a:lnTo>
                <a:lnTo>
                  <a:pt x="0" y="2937207"/>
                </a:lnTo>
                <a:lnTo>
                  <a:pt x="0" y="0"/>
                </a:lnTo>
                <a:close/>
              </a:path>
            </a:pathLst>
          </a:custGeom>
          <a:blipFill>
            <a:blip r:embed="rId8"/>
            <a:stretch>
              <a:fillRect l="0" t="0" r="-29959" b="0"/>
            </a:stretch>
          </a:blipFill>
        </p:spPr>
      </p:sp>
      <p:sp>
        <p:nvSpPr>
          <p:cNvPr name="Freeform 12" id="12"/>
          <p:cNvSpPr/>
          <p:nvPr/>
        </p:nvSpPr>
        <p:spPr>
          <a:xfrm flipH="false" flipV="false" rot="0">
            <a:off x="4827111" y="7996210"/>
            <a:ext cx="3405335" cy="2157894"/>
          </a:xfrm>
          <a:custGeom>
            <a:avLst/>
            <a:gdLst/>
            <a:ahLst/>
            <a:cxnLst/>
            <a:rect r="r" b="b" t="t" l="l"/>
            <a:pathLst>
              <a:path h="2157894" w="3405335">
                <a:moveTo>
                  <a:pt x="0" y="0"/>
                </a:moveTo>
                <a:lnTo>
                  <a:pt x="3405335" y="0"/>
                </a:lnTo>
                <a:lnTo>
                  <a:pt x="3405335" y="2157894"/>
                </a:lnTo>
                <a:lnTo>
                  <a:pt x="0" y="2157894"/>
                </a:lnTo>
                <a:lnTo>
                  <a:pt x="0" y="0"/>
                </a:lnTo>
                <a:close/>
              </a:path>
            </a:pathLst>
          </a:custGeom>
          <a:blipFill>
            <a:blip r:embed="rId9"/>
            <a:stretch>
              <a:fillRect l="0" t="0" r="0" b="0"/>
            </a:stretch>
          </a:blipFill>
        </p:spPr>
      </p:sp>
      <p:sp>
        <p:nvSpPr>
          <p:cNvPr name="Freeform 13" id="13"/>
          <p:cNvSpPr/>
          <p:nvPr/>
        </p:nvSpPr>
        <p:spPr>
          <a:xfrm flipH="false" flipV="false" rot="0">
            <a:off x="8384846" y="7368307"/>
            <a:ext cx="2968243" cy="2653897"/>
          </a:xfrm>
          <a:custGeom>
            <a:avLst/>
            <a:gdLst/>
            <a:ahLst/>
            <a:cxnLst/>
            <a:rect r="r" b="b" t="t" l="l"/>
            <a:pathLst>
              <a:path h="2653897" w="2968243">
                <a:moveTo>
                  <a:pt x="0" y="0"/>
                </a:moveTo>
                <a:lnTo>
                  <a:pt x="2968243" y="0"/>
                </a:lnTo>
                <a:lnTo>
                  <a:pt x="2968243" y="2653897"/>
                </a:lnTo>
                <a:lnTo>
                  <a:pt x="0" y="2653897"/>
                </a:lnTo>
                <a:lnTo>
                  <a:pt x="0" y="0"/>
                </a:lnTo>
                <a:close/>
              </a:path>
            </a:pathLst>
          </a:custGeom>
          <a:blipFill>
            <a:blip r:embed="rId10"/>
            <a:stretch>
              <a:fillRect l="0" t="0" r="0" b="0"/>
            </a:stretch>
          </a:blipFill>
        </p:spPr>
      </p:sp>
      <p:sp>
        <p:nvSpPr>
          <p:cNvPr name="Freeform 14" id="14"/>
          <p:cNvSpPr/>
          <p:nvPr/>
        </p:nvSpPr>
        <p:spPr>
          <a:xfrm flipH="false" flipV="false" rot="0">
            <a:off x="11580596" y="7368307"/>
            <a:ext cx="2968243" cy="2653897"/>
          </a:xfrm>
          <a:custGeom>
            <a:avLst/>
            <a:gdLst/>
            <a:ahLst/>
            <a:cxnLst/>
            <a:rect r="r" b="b" t="t" l="l"/>
            <a:pathLst>
              <a:path h="2653897" w="2968243">
                <a:moveTo>
                  <a:pt x="0" y="0"/>
                </a:moveTo>
                <a:lnTo>
                  <a:pt x="2968243" y="0"/>
                </a:lnTo>
                <a:lnTo>
                  <a:pt x="2968243" y="2653897"/>
                </a:lnTo>
                <a:lnTo>
                  <a:pt x="0" y="2653897"/>
                </a:lnTo>
                <a:lnTo>
                  <a:pt x="0" y="0"/>
                </a:lnTo>
                <a:close/>
              </a:path>
            </a:pathLst>
          </a:custGeom>
          <a:blipFill>
            <a:blip r:embed="rId10"/>
            <a:stretch>
              <a:fillRect l="0" t="0" r="0" b="0"/>
            </a:stretch>
          </a:blipFill>
        </p:spPr>
      </p:sp>
      <p:sp>
        <p:nvSpPr>
          <p:cNvPr name="Freeform 15" id="15"/>
          <p:cNvSpPr/>
          <p:nvPr/>
        </p:nvSpPr>
        <p:spPr>
          <a:xfrm flipH="false" flipV="false" rot="0">
            <a:off x="10950034" y="4306096"/>
            <a:ext cx="3453049" cy="2867757"/>
          </a:xfrm>
          <a:custGeom>
            <a:avLst/>
            <a:gdLst/>
            <a:ahLst/>
            <a:cxnLst/>
            <a:rect r="r" b="b" t="t" l="l"/>
            <a:pathLst>
              <a:path h="2867757" w="3453049">
                <a:moveTo>
                  <a:pt x="0" y="0"/>
                </a:moveTo>
                <a:lnTo>
                  <a:pt x="3453049" y="0"/>
                </a:lnTo>
                <a:lnTo>
                  <a:pt x="3453049" y="2867757"/>
                </a:lnTo>
                <a:lnTo>
                  <a:pt x="0" y="2867757"/>
                </a:lnTo>
                <a:lnTo>
                  <a:pt x="0" y="0"/>
                </a:lnTo>
                <a:close/>
              </a:path>
            </a:pathLst>
          </a:custGeom>
          <a:blipFill>
            <a:blip r:embed="rId11"/>
            <a:stretch>
              <a:fillRect l="0" t="0" r="-18996" b="0"/>
            </a:stretch>
          </a:blipFill>
        </p:spPr>
      </p:sp>
      <p:sp>
        <p:nvSpPr>
          <p:cNvPr name="TextBox 16" id="16"/>
          <p:cNvSpPr txBox="true"/>
          <p:nvPr/>
        </p:nvSpPr>
        <p:spPr>
          <a:xfrm rot="0">
            <a:off x="776068" y="225237"/>
            <a:ext cx="5936806" cy="1120775"/>
          </a:xfrm>
          <a:prstGeom prst="rect">
            <a:avLst/>
          </a:prstGeom>
        </p:spPr>
        <p:txBody>
          <a:bodyPr anchor="t" rtlCol="false" tIns="0" lIns="0" bIns="0" rIns="0">
            <a:spAutoFit/>
          </a:bodyPr>
          <a:lstStyle/>
          <a:p>
            <a:pPr algn="l">
              <a:lnSpc>
                <a:spcPts val="9100"/>
              </a:lnSpc>
            </a:pPr>
            <a:r>
              <a:rPr lang="en-US" sz="6500" b="true">
                <a:solidFill>
                  <a:srgbClr val="FE6544"/>
                </a:solidFill>
                <a:latin typeface="Garet Bold"/>
                <a:ea typeface="Garet Bold"/>
                <a:cs typeface="Garet Bold"/>
                <a:sym typeface="Garet Bold"/>
              </a:rPr>
              <a:t>OUTPUT</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5170FF">
                <a:alpha val="100000"/>
              </a:srgbClr>
            </a:gs>
            <a:gs pos="100000">
              <a:srgbClr val="FF66C4">
                <a:alpha val="100000"/>
              </a:srgbClr>
            </a:gs>
          </a:gsLst>
          <a:lin ang="0"/>
        </a:gradFill>
      </p:bgPr>
    </p:bg>
    <p:spTree>
      <p:nvGrpSpPr>
        <p:cNvPr id="1" name=""/>
        <p:cNvGrpSpPr/>
        <p:nvPr/>
      </p:nvGrpSpPr>
      <p:grpSpPr>
        <a:xfrm>
          <a:off x="0" y="0"/>
          <a:ext cx="0" cy="0"/>
          <a:chOff x="0" y="0"/>
          <a:chExt cx="0" cy="0"/>
        </a:xfrm>
      </p:grpSpPr>
      <p:sp>
        <p:nvSpPr>
          <p:cNvPr name="Freeform 2" id="2"/>
          <p:cNvSpPr/>
          <p:nvPr/>
        </p:nvSpPr>
        <p:spPr>
          <a:xfrm flipH="false" flipV="false" rot="0">
            <a:off x="16564145" y="1028700"/>
            <a:ext cx="695155" cy="775528"/>
          </a:xfrm>
          <a:custGeom>
            <a:avLst/>
            <a:gdLst/>
            <a:ahLst/>
            <a:cxnLst/>
            <a:rect r="r" b="b" t="t" l="l"/>
            <a:pathLst>
              <a:path h="775528" w="695155">
                <a:moveTo>
                  <a:pt x="0" y="0"/>
                </a:moveTo>
                <a:lnTo>
                  <a:pt x="695155" y="0"/>
                </a:lnTo>
                <a:lnTo>
                  <a:pt x="695155" y="775528"/>
                </a:lnTo>
                <a:lnTo>
                  <a:pt x="0" y="77552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8706198" y="1804228"/>
            <a:ext cx="10958886" cy="11396552"/>
            <a:chOff x="0" y="0"/>
            <a:chExt cx="781586" cy="812800"/>
          </a:xfrm>
        </p:grpSpPr>
        <p:sp>
          <p:nvSpPr>
            <p:cNvPr name="Freeform 4" id="4"/>
            <p:cNvSpPr/>
            <p:nvPr/>
          </p:nvSpPr>
          <p:spPr>
            <a:xfrm flipH="false" flipV="false" rot="0">
              <a:off x="0" y="0"/>
              <a:ext cx="781586" cy="812800"/>
            </a:xfrm>
            <a:custGeom>
              <a:avLst/>
              <a:gdLst/>
              <a:ahLst/>
              <a:cxnLst/>
              <a:rect r="r" b="b" t="t" l="l"/>
              <a:pathLst>
                <a:path h="812800" w="781586">
                  <a:moveTo>
                    <a:pt x="390793" y="0"/>
                  </a:moveTo>
                  <a:cubicBezTo>
                    <a:pt x="174964" y="0"/>
                    <a:pt x="0" y="181951"/>
                    <a:pt x="0" y="406400"/>
                  </a:cubicBezTo>
                  <a:cubicBezTo>
                    <a:pt x="0" y="630849"/>
                    <a:pt x="174964" y="812800"/>
                    <a:pt x="390793" y="812800"/>
                  </a:cubicBezTo>
                  <a:cubicBezTo>
                    <a:pt x="606622" y="812800"/>
                    <a:pt x="781586" y="630849"/>
                    <a:pt x="781586" y="406400"/>
                  </a:cubicBezTo>
                  <a:cubicBezTo>
                    <a:pt x="781586" y="181951"/>
                    <a:pt x="606622" y="0"/>
                    <a:pt x="390793" y="0"/>
                  </a:cubicBezTo>
                  <a:close/>
                </a:path>
              </a:pathLst>
            </a:custGeom>
            <a:solidFill>
              <a:srgbClr val="3844A1"/>
            </a:solidFill>
          </p:spPr>
        </p:sp>
        <p:sp>
          <p:nvSpPr>
            <p:cNvPr name="TextBox 5" id="5"/>
            <p:cNvSpPr txBox="true"/>
            <p:nvPr/>
          </p:nvSpPr>
          <p:spPr>
            <a:xfrm>
              <a:off x="73274" y="28575"/>
              <a:ext cx="635038" cy="708025"/>
            </a:xfrm>
            <a:prstGeom prst="rect">
              <a:avLst/>
            </a:prstGeom>
          </p:spPr>
          <p:txBody>
            <a:bodyPr anchor="ctr" rtlCol="false" tIns="50800" lIns="50800" bIns="50800" rIns="50800"/>
            <a:lstStyle/>
            <a:p>
              <a:pPr algn="ctr">
                <a:lnSpc>
                  <a:spcPts val="2800"/>
                </a:lnSpc>
              </a:pPr>
            </a:p>
          </p:txBody>
        </p:sp>
      </p:grpSp>
      <p:sp>
        <p:nvSpPr>
          <p:cNvPr name="Freeform 6" id="6"/>
          <p:cNvSpPr/>
          <p:nvPr/>
        </p:nvSpPr>
        <p:spPr>
          <a:xfrm flipH="false" flipV="false" rot="0">
            <a:off x="11824686" y="2669161"/>
            <a:ext cx="6171820" cy="4948678"/>
          </a:xfrm>
          <a:custGeom>
            <a:avLst/>
            <a:gdLst/>
            <a:ahLst/>
            <a:cxnLst/>
            <a:rect r="r" b="b" t="t" l="l"/>
            <a:pathLst>
              <a:path h="4948678" w="6171820">
                <a:moveTo>
                  <a:pt x="0" y="0"/>
                </a:moveTo>
                <a:lnTo>
                  <a:pt x="6171820" y="0"/>
                </a:lnTo>
                <a:lnTo>
                  <a:pt x="6171820" y="4948678"/>
                </a:lnTo>
                <a:lnTo>
                  <a:pt x="0" y="494867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7" id="7"/>
          <p:cNvSpPr txBox="true"/>
          <p:nvPr/>
        </p:nvSpPr>
        <p:spPr>
          <a:xfrm rot="0">
            <a:off x="1028700" y="2049666"/>
            <a:ext cx="11522701" cy="7208634"/>
          </a:xfrm>
          <a:prstGeom prst="rect">
            <a:avLst/>
          </a:prstGeom>
        </p:spPr>
        <p:txBody>
          <a:bodyPr anchor="t" rtlCol="false" tIns="0" lIns="0" bIns="0" rIns="0">
            <a:spAutoFit/>
          </a:bodyPr>
          <a:lstStyle/>
          <a:p>
            <a:pPr algn="l">
              <a:lnSpc>
                <a:spcPts val="3824"/>
              </a:lnSpc>
            </a:pPr>
          </a:p>
          <a:p>
            <a:pPr algn="l">
              <a:lnSpc>
                <a:spcPts val="3824"/>
              </a:lnSpc>
            </a:pPr>
            <a:r>
              <a:rPr lang="en-US" sz="2731">
                <a:solidFill>
                  <a:srgbClr val="F5F5F5"/>
                </a:solidFill>
                <a:latin typeface="Aileron"/>
                <a:ea typeface="Aileron"/>
                <a:cs typeface="Aileron"/>
                <a:sym typeface="Aileron"/>
              </a:rPr>
              <a:t>This project creates a simple and effective system to manage bloom level data, allowing users to store, view, update, and delete information as needed. To keep data organized and easy to find, the program includes sorting and searching methods. Merge Sort is used for its steady and reliable performance, while Quick Sort provides faster sorting for unsorted data. For searching, Binary Search is used for quick lookups on sorted data, and Linear Search allows for flexible searches on unsorted data.</a:t>
            </a:r>
          </a:p>
          <a:p>
            <a:pPr algn="l">
              <a:lnSpc>
                <a:spcPts val="3824"/>
              </a:lnSpc>
            </a:pPr>
          </a:p>
          <a:p>
            <a:pPr algn="l">
              <a:lnSpc>
                <a:spcPts val="3824"/>
              </a:lnSpc>
            </a:pPr>
            <a:r>
              <a:rPr lang="en-US" sz="2731">
                <a:solidFill>
                  <a:srgbClr val="F5F5F5"/>
                </a:solidFill>
                <a:latin typeface="Aileron"/>
                <a:ea typeface="Aileron"/>
                <a:cs typeface="Aileron"/>
                <a:sym typeface="Aileron"/>
              </a:rPr>
              <a:t>Overall, the project efficiently handles data operations and keeps information saved in a file, making sure that changes are kept even after the program closes. This project demonstrates basic principles of data management, showing how to choose and use different algorithms based on specific needs to create a reliable system for managing bloom level data.</a:t>
            </a:r>
          </a:p>
        </p:txBody>
      </p:sp>
      <p:sp>
        <p:nvSpPr>
          <p:cNvPr name="TextBox 8" id="8"/>
          <p:cNvSpPr txBox="true"/>
          <p:nvPr/>
        </p:nvSpPr>
        <p:spPr>
          <a:xfrm rot="0">
            <a:off x="1028700" y="971550"/>
            <a:ext cx="13396831" cy="836042"/>
          </a:xfrm>
          <a:prstGeom prst="rect">
            <a:avLst/>
          </a:prstGeom>
        </p:spPr>
        <p:txBody>
          <a:bodyPr anchor="t" rtlCol="false" tIns="0" lIns="0" bIns="0" rIns="0">
            <a:spAutoFit/>
          </a:bodyPr>
          <a:lstStyle/>
          <a:p>
            <a:pPr algn="l">
              <a:lnSpc>
                <a:spcPts val="6772"/>
              </a:lnSpc>
            </a:pPr>
            <a:r>
              <a:rPr lang="en-US" sz="5130" b="true">
                <a:solidFill>
                  <a:srgbClr val="FE6544"/>
                </a:solidFill>
                <a:latin typeface="Garet Bold"/>
                <a:ea typeface="Garet Bold"/>
                <a:cs typeface="Garet Bold"/>
                <a:sym typeface="Garet Bold"/>
              </a:rPr>
              <a:t>Conclusion</a:t>
            </a:r>
          </a:p>
        </p:txBody>
      </p:sp>
      <p:sp>
        <p:nvSpPr>
          <p:cNvPr name="Freeform 9" id="9"/>
          <p:cNvSpPr/>
          <p:nvPr/>
        </p:nvSpPr>
        <p:spPr>
          <a:xfrm flipH="false" flipV="false" rot="0">
            <a:off x="16055527" y="87606"/>
            <a:ext cx="2126804" cy="764694"/>
          </a:xfrm>
          <a:custGeom>
            <a:avLst/>
            <a:gdLst/>
            <a:ahLst/>
            <a:cxnLst/>
            <a:rect r="r" b="b" t="t" l="l"/>
            <a:pathLst>
              <a:path h="764694" w="2126804">
                <a:moveTo>
                  <a:pt x="0" y="0"/>
                </a:moveTo>
                <a:lnTo>
                  <a:pt x="2126805" y="0"/>
                </a:lnTo>
                <a:lnTo>
                  <a:pt x="2126805" y="764693"/>
                </a:lnTo>
                <a:lnTo>
                  <a:pt x="0" y="764693"/>
                </a:lnTo>
                <a:lnTo>
                  <a:pt x="0" y="0"/>
                </a:lnTo>
                <a:close/>
              </a:path>
            </a:pathLst>
          </a:custGeom>
          <a:blipFill>
            <a:blip r:embed="rId6"/>
            <a:stretch>
              <a:fillRect l="0" t="0" r="0" b="0"/>
            </a:stretch>
          </a:blipFill>
        </p:spPr>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5170FF">
                <a:alpha val="100000"/>
              </a:srgbClr>
            </a:gs>
            <a:gs pos="100000">
              <a:srgbClr val="FF66C4">
                <a:alpha val="100000"/>
              </a:srgbClr>
            </a:gs>
          </a:gsLst>
          <a:lin ang="0"/>
        </a:gradFill>
      </p:bgPr>
    </p:bg>
    <p:spTree>
      <p:nvGrpSpPr>
        <p:cNvPr id="1" name=""/>
        <p:cNvGrpSpPr/>
        <p:nvPr/>
      </p:nvGrpSpPr>
      <p:grpSpPr>
        <a:xfrm>
          <a:off x="0" y="0"/>
          <a:ext cx="0" cy="0"/>
          <a:chOff x="0" y="0"/>
          <a:chExt cx="0" cy="0"/>
        </a:xfrm>
      </p:grpSpPr>
      <p:sp>
        <p:nvSpPr>
          <p:cNvPr name="Freeform 2" id="2"/>
          <p:cNvSpPr/>
          <p:nvPr/>
        </p:nvSpPr>
        <p:spPr>
          <a:xfrm flipH="false" flipV="false" rot="0">
            <a:off x="16564145" y="1028700"/>
            <a:ext cx="695155" cy="775528"/>
          </a:xfrm>
          <a:custGeom>
            <a:avLst/>
            <a:gdLst/>
            <a:ahLst/>
            <a:cxnLst/>
            <a:rect r="r" b="b" t="t" l="l"/>
            <a:pathLst>
              <a:path h="775528" w="695155">
                <a:moveTo>
                  <a:pt x="0" y="0"/>
                </a:moveTo>
                <a:lnTo>
                  <a:pt x="695155" y="0"/>
                </a:lnTo>
                <a:lnTo>
                  <a:pt x="695155" y="775528"/>
                </a:lnTo>
                <a:lnTo>
                  <a:pt x="0" y="77552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827530" y="979413"/>
            <a:ext cx="2428427" cy="824816"/>
          </a:xfrm>
          <a:custGeom>
            <a:avLst/>
            <a:gdLst/>
            <a:ahLst/>
            <a:cxnLst/>
            <a:rect r="r" b="b" t="t" l="l"/>
            <a:pathLst>
              <a:path h="824816" w="2428427">
                <a:moveTo>
                  <a:pt x="0" y="0"/>
                </a:moveTo>
                <a:lnTo>
                  <a:pt x="2428427" y="0"/>
                </a:lnTo>
                <a:lnTo>
                  <a:pt x="2428427" y="824815"/>
                </a:lnTo>
                <a:lnTo>
                  <a:pt x="0" y="82481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6055527" y="87606"/>
            <a:ext cx="2126804" cy="764694"/>
          </a:xfrm>
          <a:custGeom>
            <a:avLst/>
            <a:gdLst/>
            <a:ahLst/>
            <a:cxnLst/>
            <a:rect r="r" b="b" t="t" l="l"/>
            <a:pathLst>
              <a:path h="764694" w="2126804">
                <a:moveTo>
                  <a:pt x="0" y="0"/>
                </a:moveTo>
                <a:lnTo>
                  <a:pt x="2126805" y="0"/>
                </a:lnTo>
                <a:lnTo>
                  <a:pt x="2126805" y="764693"/>
                </a:lnTo>
                <a:lnTo>
                  <a:pt x="0" y="764693"/>
                </a:lnTo>
                <a:lnTo>
                  <a:pt x="0" y="0"/>
                </a:lnTo>
                <a:close/>
              </a:path>
            </a:pathLst>
          </a:custGeom>
          <a:blipFill>
            <a:blip r:embed="rId6"/>
            <a:stretch>
              <a:fillRect l="0" t="0" r="0" b="0"/>
            </a:stretch>
          </a:blipFill>
        </p:spPr>
      </p:sp>
      <p:grpSp>
        <p:nvGrpSpPr>
          <p:cNvPr name="Group 5" id="5"/>
          <p:cNvGrpSpPr/>
          <p:nvPr/>
        </p:nvGrpSpPr>
        <p:grpSpPr>
          <a:xfrm rot="0">
            <a:off x="3664557" y="-347510"/>
            <a:ext cx="10958886" cy="11396552"/>
            <a:chOff x="0" y="0"/>
            <a:chExt cx="781586" cy="812800"/>
          </a:xfrm>
        </p:grpSpPr>
        <p:sp>
          <p:nvSpPr>
            <p:cNvPr name="Freeform 6" id="6"/>
            <p:cNvSpPr/>
            <p:nvPr/>
          </p:nvSpPr>
          <p:spPr>
            <a:xfrm flipH="false" flipV="false" rot="0">
              <a:off x="0" y="0"/>
              <a:ext cx="781586" cy="812800"/>
            </a:xfrm>
            <a:custGeom>
              <a:avLst/>
              <a:gdLst/>
              <a:ahLst/>
              <a:cxnLst/>
              <a:rect r="r" b="b" t="t" l="l"/>
              <a:pathLst>
                <a:path h="812800" w="781586">
                  <a:moveTo>
                    <a:pt x="390793" y="0"/>
                  </a:moveTo>
                  <a:cubicBezTo>
                    <a:pt x="174964" y="0"/>
                    <a:pt x="0" y="181951"/>
                    <a:pt x="0" y="406400"/>
                  </a:cubicBezTo>
                  <a:cubicBezTo>
                    <a:pt x="0" y="630849"/>
                    <a:pt x="174964" y="812800"/>
                    <a:pt x="390793" y="812800"/>
                  </a:cubicBezTo>
                  <a:cubicBezTo>
                    <a:pt x="606622" y="812800"/>
                    <a:pt x="781586" y="630849"/>
                    <a:pt x="781586" y="406400"/>
                  </a:cubicBezTo>
                  <a:cubicBezTo>
                    <a:pt x="781586" y="181951"/>
                    <a:pt x="606622" y="0"/>
                    <a:pt x="390793" y="0"/>
                  </a:cubicBezTo>
                  <a:close/>
                </a:path>
              </a:pathLst>
            </a:custGeom>
            <a:solidFill>
              <a:srgbClr val="3844A1"/>
            </a:solidFill>
          </p:spPr>
        </p:sp>
        <p:sp>
          <p:nvSpPr>
            <p:cNvPr name="TextBox 7" id="7"/>
            <p:cNvSpPr txBox="true"/>
            <p:nvPr/>
          </p:nvSpPr>
          <p:spPr>
            <a:xfrm>
              <a:off x="73274" y="28575"/>
              <a:ext cx="635038" cy="708025"/>
            </a:xfrm>
            <a:prstGeom prst="rect">
              <a:avLst/>
            </a:prstGeom>
          </p:spPr>
          <p:txBody>
            <a:bodyPr anchor="ctr" rtlCol="false" tIns="50800" lIns="50800" bIns="50800" rIns="50800"/>
            <a:lstStyle/>
            <a:p>
              <a:pPr algn="ctr">
                <a:lnSpc>
                  <a:spcPts val="2800"/>
                </a:lnSpc>
              </a:pPr>
            </a:p>
          </p:txBody>
        </p:sp>
      </p:grpSp>
      <p:sp>
        <p:nvSpPr>
          <p:cNvPr name="TextBox 8" id="8"/>
          <p:cNvSpPr txBox="true"/>
          <p:nvPr/>
        </p:nvSpPr>
        <p:spPr>
          <a:xfrm rot="0">
            <a:off x="5236868" y="3491511"/>
            <a:ext cx="7227516" cy="1727201"/>
          </a:xfrm>
          <a:prstGeom prst="rect">
            <a:avLst/>
          </a:prstGeom>
        </p:spPr>
        <p:txBody>
          <a:bodyPr anchor="t" rtlCol="false" tIns="0" lIns="0" bIns="0" rIns="0">
            <a:spAutoFit/>
          </a:bodyPr>
          <a:lstStyle/>
          <a:p>
            <a:pPr algn="ctr">
              <a:lnSpc>
                <a:spcPts val="13999"/>
              </a:lnSpc>
            </a:pPr>
            <a:r>
              <a:rPr lang="en-US" sz="9999">
                <a:solidFill>
                  <a:srgbClr val="FE6544"/>
                </a:solidFill>
                <a:latin typeface="Bobby Jones"/>
                <a:ea typeface="Bobby Jones"/>
                <a:cs typeface="Bobby Jones"/>
                <a:sym typeface="Bobby Jones"/>
              </a:rPr>
              <a:t>THANK</a:t>
            </a:r>
          </a:p>
        </p:txBody>
      </p:sp>
      <p:sp>
        <p:nvSpPr>
          <p:cNvPr name="TextBox 9" id="9"/>
          <p:cNvSpPr txBox="true"/>
          <p:nvPr/>
        </p:nvSpPr>
        <p:spPr>
          <a:xfrm rot="0">
            <a:off x="6678906" y="5363494"/>
            <a:ext cx="4343440" cy="1396256"/>
          </a:xfrm>
          <a:prstGeom prst="rect">
            <a:avLst/>
          </a:prstGeom>
        </p:spPr>
        <p:txBody>
          <a:bodyPr anchor="t" rtlCol="false" tIns="0" lIns="0" bIns="0" rIns="0">
            <a:spAutoFit/>
          </a:bodyPr>
          <a:lstStyle/>
          <a:p>
            <a:pPr algn="ctr">
              <a:lnSpc>
                <a:spcPts val="11240"/>
              </a:lnSpc>
            </a:pPr>
            <a:r>
              <a:rPr lang="en-US" sz="8029">
                <a:solidFill>
                  <a:srgbClr val="FFFFFF"/>
                </a:solidFill>
                <a:latin typeface="Bobby Jones"/>
                <a:ea typeface="Bobby Jones"/>
                <a:cs typeface="Bobby Jones"/>
                <a:sym typeface="Bobby Jones"/>
              </a:rPr>
              <a:t>YOU</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5170FF">
                <a:alpha val="100000"/>
              </a:srgbClr>
            </a:gs>
            <a:gs pos="100000">
              <a:srgbClr val="FF66C4">
                <a:alpha val="100000"/>
              </a:srgbClr>
            </a:gs>
          </a:gsLst>
          <a:lin ang="0"/>
        </a:gradFill>
      </p:bgPr>
    </p:bg>
    <p:spTree>
      <p:nvGrpSpPr>
        <p:cNvPr id="1" name=""/>
        <p:cNvGrpSpPr/>
        <p:nvPr/>
      </p:nvGrpSpPr>
      <p:grpSpPr>
        <a:xfrm>
          <a:off x="0" y="0"/>
          <a:ext cx="0" cy="0"/>
          <a:chOff x="0" y="0"/>
          <a:chExt cx="0" cy="0"/>
        </a:xfrm>
      </p:grpSpPr>
      <p:grpSp>
        <p:nvGrpSpPr>
          <p:cNvPr name="Group 2" id="2"/>
          <p:cNvGrpSpPr/>
          <p:nvPr/>
        </p:nvGrpSpPr>
        <p:grpSpPr>
          <a:xfrm rot="0">
            <a:off x="10836096" y="-1528299"/>
            <a:ext cx="14903807" cy="13926533"/>
            <a:chOff x="0" y="0"/>
            <a:chExt cx="869837" cy="812800"/>
          </a:xfrm>
        </p:grpSpPr>
        <p:sp>
          <p:nvSpPr>
            <p:cNvPr name="Freeform 3" id="3"/>
            <p:cNvSpPr/>
            <p:nvPr/>
          </p:nvSpPr>
          <p:spPr>
            <a:xfrm flipH="false" flipV="false" rot="0">
              <a:off x="0" y="0"/>
              <a:ext cx="869837" cy="812800"/>
            </a:xfrm>
            <a:custGeom>
              <a:avLst/>
              <a:gdLst/>
              <a:ahLst/>
              <a:cxnLst/>
              <a:rect r="r" b="b" t="t" l="l"/>
              <a:pathLst>
                <a:path h="812800" w="869837">
                  <a:moveTo>
                    <a:pt x="434919" y="0"/>
                  </a:moveTo>
                  <a:cubicBezTo>
                    <a:pt x="194720" y="0"/>
                    <a:pt x="0" y="181951"/>
                    <a:pt x="0" y="406400"/>
                  </a:cubicBezTo>
                  <a:cubicBezTo>
                    <a:pt x="0" y="630849"/>
                    <a:pt x="194720" y="812800"/>
                    <a:pt x="434919" y="812800"/>
                  </a:cubicBezTo>
                  <a:cubicBezTo>
                    <a:pt x="675117" y="812800"/>
                    <a:pt x="869837" y="630849"/>
                    <a:pt x="869837" y="406400"/>
                  </a:cubicBezTo>
                  <a:cubicBezTo>
                    <a:pt x="869837" y="181951"/>
                    <a:pt x="675117" y="0"/>
                    <a:pt x="434919" y="0"/>
                  </a:cubicBezTo>
                  <a:close/>
                </a:path>
              </a:pathLst>
            </a:custGeom>
            <a:solidFill>
              <a:srgbClr val="3844A1"/>
            </a:solidFill>
          </p:spPr>
        </p:sp>
        <p:sp>
          <p:nvSpPr>
            <p:cNvPr name="TextBox 4" id="4"/>
            <p:cNvSpPr txBox="true"/>
            <p:nvPr/>
          </p:nvSpPr>
          <p:spPr>
            <a:xfrm>
              <a:off x="81547" y="28575"/>
              <a:ext cx="706743" cy="708025"/>
            </a:xfrm>
            <a:prstGeom prst="rect">
              <a:avLst/>
            </a:prstGeom>
          </p:spPr>
          <p:txBody>
            <a:bodyPr anchor="ctr" rtlCol="false" tIns="50800" lIns="50800" bIns="50800" rIns="50800"/>
            <a:lstStyle/>
            <a:p>
              <a:pPr algn="ctr">
                <a:lnSpc>
                  <a:spcPts val="2800"/>
                </a:lnSpc>
              </a:pPr>
            </a:p>
          </p:txBody>
        </p:sp>
      </p:grpSp>
      <p:sp>
        <p:nvSpPr>
          <p:cNvPr name="TextBox 5" id="5"/>
          <p:cNvSpPr txBox="true"/>
          <p:nvPr/>
        </p:nvSpPr>
        <p:spPr>
          <a:xfrm rot="0">
            <a:off x="1028700" y="1738556"/>
            <a:ext cx="14353560" cy="7967137"/>
          </a:xfrm>
          <a:prstGeom prst="rect">
            <a:avLst/>
          </a:prstGeom>
        </p:spPr>
        <p:txBody>
          <a:bodyPr anchor="t" rtlCol="false" tIns="0" lIns="0" bIns="0" rIns="0">
            <a:spAutoFit/>
          </a:bodyPr>
          <a:lstStyle/>
          <a:p>
            <a:pPr algn="l" marL="526412" indent="-263206" lvl="1">
              <a:lnSpc>
                <a:spcPts val="4242"/>
              </a:lnSpc>
              <a:buFont typeface="Arial"/>
              <a:buChar char="•"/>
            </a:pPr>
            <a:r>
              <a:rPr lang="en-US" sz="2438">
                <a:solidFill>
                  <a:srgbClr val="F5F5F5"/>
                </a:solidFill>
                <a:latin typeface="Aileron"/>
                <a:ea typeface="Aileron"/>
                <a:cs typeface="Aileron"/>
                <a:sym typeface="Aileron"/>
              </a:rPr>
              <a:t>INTRODUCTION</a:t>
            </a:r>
          </a:p>
          <a:p>
            <a:pPr algn="l" marL="526412" indent="-263206" lvl="1">
              <a:lnSpc>
                <a:spcPts val="4242"/>
              </a:lnSpc>
              <a:buFont typeface="Arial"/>
              <a:buChar char="•"/>
            </a:pPr>
            <a:r>
              <a:rPr lang="en-US" sz="2438">
                <a:solidFill>
                  <a:srgbClr val="F5F5F5"/>
                </a:solidFill>
                <a:latin typeface="Aileron"/>
                <a:ea typeface="Aileron"/>
                <a:cs typeface="Aileron"/>
                <a:sym typeface="Aileron"/>
              </a:rPr>
              <a:t>ARCHITECT DIAGRAM</a:t>
            </a:r>
          </a:p>
          <a:p>
            <a:pPr algn="l" marL="526412" indent="-263206" lvl="1">
              <a:lnSpc>
                <a:spcPts val="4242"/>
              </a:lnSpc>
              <a:buFont typeface="Arial"/>
              <a:buChar char="•"/>
            </a:pPr>
            <a:r>
              <a:rPr lang="en-US" sz="2438">
                <a:solidFill>
                  <a:srgbClr val="F5F5F5"/>
                </a:solidFill>
                <a:latin typeface="Aileron"/>
                <a:ea typeface="Aileron"/>
                <a:cs typeface="Aileron"/>
                <a:sym typeface="Aileron"/>
              </a:rPr>
              <a:t>MODULE DESCRIPTION</a:t>
            </a:r>
          </a:p>
          <a:p>
            <a:pPr algn="l" marL="526412" indent="-263206" lvl="1">
              <a:lnSpc>
                <a:spcPts val="4242"/>
              </a:lnSpc>
              <a:buFont typeface="Arial"/>
              <a:buChar char="•"/>
            </a:pPr>
            <a:r>
              <a:rPr lang="en-US" sz="2438">
                <a:solidFill>
                  <a:srgbClr val="F5F5F5"/>
                </a:solidFill>
                <a:latin typeface="Aileron"/>
                <a:ea typeface="Aileron"/>
                <a:cs typeface="Aileron"/>
                <a:sym typeface="Aileron"/>
              </a:rPr>
              <a:t>BLOOM LEVEL SETTINGS:FIELD DETAILS/PROGRAMMING DETAILS</a:t>
            </a:r>
          </a:p>
          <a:p>
            <a:pPr algn="l" marL="526412" indent="-263206" lvl="1">
              <a:lnSpc>
                <a:spcPts val="4242"/>
              </a:lnSpc>
              <a:buFont typeface="Arial"/>
              <a:buChar char="•"/>
            </a:pPr>
            <a:r>
              <a:rPr lang="en-US" sz="2438">
                <a:solidFill>
                  <a:srgbClr val="F5F5F5"/>
                </a:solidFill>
                <a:latin typeface="Aileron"/>
                <a:ea typeface="Aileron"/>
                <a:cs typeface="Aileron"/>
                <a:sym typeface="Aileron"/>
              </a:rPr>
              <a:t>BLOOM LEVEL SORTING</a:t>
            </a:r>
          </a:p>
          <a:p>
            <a:pPr algn="l" marL="1579235" indent="-394809" lvl="3">
              <a:lnSpc>
                <a:spcPts val="4242"/>
              </a:lnSpc>
              <a:buFont typeface="Arial"/>
              <a:buChar char="￭"/>
            </a:pPr>
            <a:r>
              <a:rPr lang="en-US" sz="2438">
                <a:solidFill>
                  <a:srgbClr val="F5F5F5"/>
                </a:solidFill>
                <a:latin typeface="Aileron"/>
                <a:ea typeface="Aileron"/>
                <a:cs typeface="Aileron"/>
                <a:sym typeface="Aileron"/>
              </a:rPr>
              <a:t> SORTING ALGORITHMS. </a:t>
            </a:r>
          </a:p>
          <a:p>
            <a:pPr algn="l" marL="1579235" indent="-394809" lvl="3">
              <a:lnSpc>
                <a:spcPts val="4242"/>
              </a:lnSpc>
              <a:buFont typeface="Arial"/>
              <a:buChar char="￭"/>
            </a:pPr>
            <a:r>
              <a:rPr lang="en-US" sz="2438">
                <a:solidFill>
                  <a:srgbClr val="F5F5F5"/>
                </a:solidFill>
                <a:latin typeface="Aileron"/>
                <a:ea typeface="Aileron"/>
                <a:cs typeface="Aileron"/>
                <a:sym typeface="Aileron"/>
              </a:rPr>
              <a:t> COMPARISON OF SORTING ALGORITHMS</a:t>
            </a:r>
          </a:p>
          <a:p>
            <a:pPr algn="l" marL="1579235" indent="-394809" lvl="3">
              <a:lnSpc>
                <a:spcPts val="4242"/>
              </a:lnSpc>
              <a:buFont typeface="Arial"/>
              <a:buChar char="￭"/>
            </a:pPr>
            <a:r>
              <a:rPr lang="en-US" sz="2438">
                <a:solidFill>
                  <a:srgbClr val="F5F5F5"/>
                </a:solidFill>
                <a:latin typeface="Aileron"/>
                <a:ea typeface="Aileron"/>
                <a:cs typeface="Aileron"/>
                <a:sym typeface="Aileron"/>
              </a:rPr>
              <a:t>  COMPLEXITY OF SORTING ALGORITHMS</a:t>
            </a:r>
          </a:p>
          <a:p>
            <a:pPr algn="l" marL="526412" indent="-263206" lvl="1">
              <a:lnSpc>
                <a:spcPts val="4242"/>
              </a:lnSpc>
              <a:buFont typeface="Arial"/>
              <a:buChar char="•"/>
            </a:pPr>
            <a:r>
              <a:rPr lang="en-US" sz="2438">
                <a:solidFill>
                  <a:srgbClr val="F5F5F5"/>
                </a:solidFill>
                <a:latin typeface="Aileron"/>
                <a:ea typeface="Aileron"/>
                <a:cs typeface="Aileron"/>
                <a:sym typeface="Aileron"/>
              </a:rPr>
              <a:t>BLOOM LEVEL SEARCHING</a:t>
            </a:r>
          </a:p>
          <a:p>
            <a:pPr algn="l" marL="1579235" indent="-394809" lvl="3">
              <a:lnSpc>
                <a:spcPts val="4242"/>
              </a:lnSpc>
              <a:buFont typeface="Arial"/>
              <a:buChar char="￭"/>
            </a:pPr>
            <a:r>
              <a:rPr lang="en-US" sz="2438">
                <a:solidFill>
                  <a:srgbClr val="F5F5F5"/>
                </a:solidFill>
                <a:latin typeface="Aileron"/>
                <a:ea typeface="Aileron"/>
                <a:cs typeface="Aileron"/>
                <a:sym typeface="Aileron"/>
              </a:rPr>
              <a:t>   SEARCHING ALGORITHMS. </a:t>
            </a:r>
          </a:p>
          <a:p>
            <a:pPr algn="l" marL="1579235" indent="-394809" lvl="3">
              <a:lnSpc>
                <a:spcPts val="4242"/>
              </a:lnSpc>
              <a:buFont typeface="Arial"/>
              <a:buChar char="￭"/>
            </a:pPr>
            <a:r>
              <a:rPr lang="en-US" sz="2438">
                <a:solidFill>
                  <a:srgbClr val="F5F5F5"/>
                </a:solidFill>
                <a:latin typeface="Aileron"/>
                <a:ea typeface="Aileron"/>
                <a:cs typeface="Aileron"/>
                <a:sym typeface="Aileron"/>
              </a:rPr>
              <a:t>   COMPARISON OF SEARCHING ALGORITHMS</a:t>
            </a:r>
          </a:p>
          <a:p>
            <a:pPr algn="l" marL="1579235" indent="-394809" lvl="3">
              <a:lnSpc>
                <a:spcPts val="4242"/>
              </a:lnSpc>
              <a:buFont typeface="Arial"/>
              <a:buChar char="￭"/>
            </a:pPr>
            <a:r>
              <a:rPr lang="en-US" sz="2438">
                <a:solidFill>
                  <a:srgbClr val="F5F5F5"/>
                </a:solidFill>
                <a:latin typeface="Aileron"/>
                <a:ea typeface="Aileron"/>
                <a:cs typeface="Aileron"/>
                <a:sym typeface="Aileron"/>
              </a:rPr>
              <a:t>   COMPLEXITY OF SEARCHING ALGORITHMS</a:t>
            </a:r>
          </a:p>
          <a:p>
            <a:pPr algn="l" marL="526412" indent="-263206" lvl="1">
              <a:lnSpc>
                <a:spcPts val="4242"/>
              </a:lnSpc>
              <a:buFont typeface="Arial"/>
              <a:buChar char="•"/>
            </a:pPr>
            <a:r>
              <a:rPr lang="en-US" sz="2438">
                <a:solidFill>
                  <a:srgbClr val="F5F5F5"/>
                </a:solidFill>
                <a:latin typeface="Aileron"/>
                <a:ea typeface="Aileron"/>
                <a:cs typeface="Aileron"/>
                <a:sym typeface="Aileron"/>
              </a:rPr>
              <a:t>SAMPLE SOURCE CODE</a:t>
            </a:r>
          </a:p>
          <a:p>
            <a:pPr algn="l" marL="526412" indent="-263206" lvl="1">
              <a:lnSpc>
                <a:spcPts val="4242"/>
              </a:lnSpc>
              <a:buFont typeface="Arial"/>
              <a:buChar char="•"/>
            </a:pPr>
            <a:r>
              <a:rPr lang="en-US" sz="2438">
                <a:solidFill>
                  <a:srgbClr val="F5F5F5"/>
                </a:solidFill>
                <a:latin typeface="Aileron"/>
                <a:ea typeface="Aileron"/>
                <a:cs typeface="Aileron"/>
                <a:sym typeface="Aileron"/>
              </a:rPr>
              <a:t>OUTPUT</a:t>
            </a:r>
          </a:p>
          <a:p>
            <a:pPr algn="just" marL="526412" indent="-263206" lvl="1">
              <a:lnSpc>
                <a:spcPts val="4242"/>
              </a:lnSpc>
              <a:buFont typeface="Arial"/>
              <a:buChar char="•"/>
            </a:pPr>
            <a:r>
              <a:rPr lang="en-US" sz="2438">
                <a:solidFill>
                  <a:srgbClr val="F5F5F5"/>
                </a:solidFill>
                <a:latin typeface="Aileron"/>
                <a:ea typeface="Aileron"/>
                <a:cs typeface="Aileron"/>
                <a:sym typeface="Aileron"/>
              </a:rPr>
              <a:t>CONCLUSION</a:t>
            </a:r>
          </a:p>
        </p:txBody>
      </p:sp>
      <p:sp>
        <p:nvSpPr>
          <p:cNvPr name="Freeform 6" id="6"/>
          <p:cNvSpPr/>
          <p:nvPr/>
        </p:nvSpPr>
        <p:spPr>
          <a:xfrm flipH="false" flipV="false" rot="0">
            <a:off x="12205338" y="2622275"/>
            <a:ext cx="5650756" cy="5250580"/>
          </a:xfrm>
          <a:custGeom>
            <a:avLst/>
            <a:gdLst/>
            <a:ahLst/>
            <a:cxnLst/>
            <a:rect r="r" b="b" t="t" l="l"/>
            <a:pathLst>
              <a:path h="5250580" w="5650756">
                <a:moveTo>
                  <a:pt x="0" y="0"/>
                </a:moveTo>
                <a:lnTo>
                  <a:pt x="5650756" y="0"/>
                </a:lnTo>
                <a:lnTo>
                  <a:pt x="5650756" y="5250580"/>
                </a:lnTo>
                <a:lnTo>
                  <a:pt x="0" y="525058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7" id="7"/>
          <p:cNvSpPr txBox="true"/>
          <p:nvPr/>
        </p:nvSpPr>
        <p:spPr>
          <a:xfrm rot="0">
            <a:off x="883654" y="572213"/>
            <a:ext cx="7948100" cy="1120775"/>
          </a:xfrm>
          <a:prstGeom prst="rect">
            <a:avLst/>
          </a:prstGeom>
        </p:spPr>
        <p:txBody>
          <a:bodyPr anchor="t" rtlCol="false" tIns="0" lIns="0" bIns="0" rIns="0">
            <a:spAutoFit/>
          </a:bodyPr>
          <a:lstStyle/>
          <a:p>
            <a:pPr algn="l">
              <a:lnSpc>
                <a:spcPts val="9100"/>
              </a:lnSpc>
            </a:pPr>
            <a:r>
              <a:rPr lang="en-US" sz="6500" b="true">
                <a:solidFill>
                  <a:srgbClr val="FE6544"/>
                </a:solidFill>
                <a:latin typeface="Garet Bold"/>
                <a:ea typeface="Garet Bold"/>
                <a:cs typeface="Garet Bold"/>
                <a:sym typeface="Garet Bold"/>
              </a:rPr>
              <a:t>Table of Contents</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5170FF">
                <a:alpha val="100000"/>
              </a:srgbClr>
            </a:gs>
            <a:gs pos="100000">
              <a:srgbClr val="FF66C4">
                <a:alpha val="100000"/>
              </a:srgbClr>
            </a:gs>
          </a:gsLst>
          <a:lin ang="0"/>
        </a:gradFill>
      </p:bgPr>
    </p:bg>
    <p:spTree>
      <p:nvGrpSpPr>
        <p:cNvPr id="1" name=""/>
        <p:cNvGrpSpPr/>
        <p:nvPr/>
      </p:nvGrpSpPr>
      <p:grpSpPr>
        <a:xfrm>
          <a:off x="0" y="0"/>
          <a:ext cx="0" cy="0"/>
          <a:chOff x="0" y="0"/>
          <a:chExt cx="0" cy="0"/>
        </a:xfrm>
      </p:grpSpPr>
      <p:sp>
        <p:nvSpPr>
          <p:cNvPr name="TextBox 2" id="2"/>
          <p:cNvSpPr txBox="true"/>
          <p:nvPr/>
        </p:nvSpPr>
        <p:spPr>
          <a:xfrm rot="0">
            <a:off x="2461010" y="1412326"/>
            <a:ext cx="6250729" cy="1120841"/>
          </a:xfrm>
          <a:prstGeom prst="rect">
            <a:avLst/>
          </a:prstGeom>
        </p:spPr>
        <p:txBody>
          <a:bodyPr anchor="t" rtlCol="false" tIns="0" lIns="0" bIns="0" rIns="0">
            <a:spAutoFit/>
          </a:bodyPr>
          <a:lstStyle/>
          <a:p>
            <a:pPr algn="r">
              <a:lnSpc>
                <a:spcPts val="9100"/>
              </a:lnSpc>
            </a:pPr>
            <a:r>
              <a:rPr lang="en-US" sz="6500" b="true">
                <a:solidFill>
                  <a:srgbClr val="FE6544"/>
                </a:solidFill>
                <a:latin typeface="Garet Bold"/>
                <a:ea typeface="Garet Bold"/>
                <a:cs typeface="Garet Bold"/>
                <a:sym typeface="Garet Bold"/>
              </a:rPr>
              <a:t>Introduction</a:t>
            </a:r>
          </a:p>
        </p:txBody>
      </p:sp>
      <p:sp>
        <p:nvSpPr>
          <p:cNvPr name="Freeform 3" id="3"/>
          <p:cNvSpPr/>
          <p:nvPr/>
        </p:nvSpPr>
        <p:spPr>
          <a:xfrm flipH="true" flipV="false" rot="0">
            <a:off x="1508515" y="1028700"/>
            <a:ext cx="695155" cy="775528"/>
          </a:xfrm>
          <a:custGeom>
            <a:avLst/>
            <a:gdLst/>
            <a:ahLst/>
            <a:cxnLst/>
            <a:rect r="r" b="b" t="t" l="l"/>
            <a:pathLst>
              <a:path h="775528" w="695155">
                <a:moveTo>
                  <a:pt x="695155" y="0"/>
                </a:moveTo>
                <a:lnTo>
                  <a:pt x="0" y="0"/>
                </a:lnTo>
                <a:lnTo>
                  <a:pt x="0" y="775528"/>
                </a:lnTo>
                <a:lnTo>
                  <a:pt x="695155" y="775528"/>
                </a:lnTo>
                <a:lnTo>
                  <a:pt x="695155"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6055527" y="87606"/>
            <a:ext cx="2126804" cy="764694"/>
          </a:xfrm>
          <a:custGeom>
            <a:avLst/>
            <a:gdLst/>
            <a:ahLst/>
            <a:cxnLst/>
            <a:rect r="r" b="b" t="t" l="l"/>
            <a:pathLst>
              <a:path h="764694" w="2126804">
                <a:moveTo>
                  <a:pt x="0" y="0"/>
                </a:moveTo>
                <a:lnTo>
                  <a:pt x="2126805" y="0"/>
                </a:lnTo>
                <a:lnTo>
                  <a:pt x="2126805" y="764693"/>
                </a:lnTo>
                <a:lnTo>
                  <a:pt x="0" y="764693"/>
                </a:lnTo>
                <a:lnTo>
                  <a:pt x="0" y="0"/>
                </a:lnTo>
                <a:close/>
              </a:path>
            </a:pathLst>
          </a:custGeom>
          <a:blipFill>
            <a:blip r:embed="rId4"/>
            <a:stretch>
              <a:fillRect l="0" t="0" r="0" b="0"/>
            </a:stretch>
          </a:blipFill>
        </p:spPr>
      </p:sp>
      <p:grpSp>
        <p:nvGrpSpPr>
          <p:cNvPr name="Group 5" id="5"/>
          <p:cNvGrpSpPr/>
          <p:nvPr/>
        </p:nvGrpSpPr>
        <p:grpSpPr>
          <a:xfrm rot="0">
            <a:off x="-4070140" y="2816487"/>
            <a:ext cx="10958886" cy="11396552"/>
            <a:chOff x="0" y="0"/>
            <a:chExt cx="781586" cy="812800"/>
          </a:xfrm>
        </p:grpSpPr>
        <p:sp>
          <p:nvSpPr>
            <p:cNvPr name="Freeform 6" id="6"/>
            <p:cNvSpPr/>
            <p:nvPr/>
          </p:nvSpPr>
          <p:spPr>
            <a:xfrm flipH="false" flipV="false" rot="0">
              <a:off x="0" y="0"/>
              <a:ext cx="781586" cy="812800"/>
            </a:xfrm>
            <a:custGeom>
              <a:avLst/>
              <a:gdLst/>
              <a:ahLst/>
              <a:cxnLst/>
              <a:rect r="r" b="b" t="t" l="l"/>
              <a:pathLst>
                <a:path h="812800" w="781586">
                  <a:moveTo>
                    <a:pt x="390793" y="0"/>
                  </a:moveTo>
                  <a:cubicBezTo>
                    <a:pt x="174964" y="0"/>
                    <a:pt x="0" y="181951"/>
                    <a:pt x="0" y="406400"/>
                  </a:cubicBezTo>
                  <a:cubicBezTo>
                    <a:pt x="0" y="630849"/>
                    <a:pt x="174964" y="812800"/>
                    <a:pt x="390793" y="812800"/>
                  </a:cubicBezTo>
                  <a:cubicBezTo>
                    <a:pt x="606622" y="812800"/>
                    <a:pt x="781586" y="630849"/>
                    <a:pt x="781586" y="406400"/>
                  </a:cubicBezTo>
                  <a:cubicBezTo>
                    <a:pt x="781586" y="181951"/>
                    <a:pt x="606622" y="0"/>
                    <a:pt x="390793" y="0"/>
                  </a:cubicBezTo>
                  <a:close/>
                </a:path>
              </a:pathLst>
            </a:custGeom>
            <a:solidFill>
              <a:srgbClr val="3844A1"/>
            </a:solidFill>
          </p:spPr>
        </p:sp>
        <p:sp>
          <p:nvSpPr>
            <p:cNvPr name="TextBox 7" id="7"/>
            <p:cNvSpPr txBox="true"/>
            <p:nvPr/>
          </p:nvSpPr>
          <p:spPr>
            <a:xfrm>
              <a:off x="73274" y="28575"/>
              <a:ext cx="635038" cy="708025"/>
            </a:xfrm>
            <a:prstGeom prst="rect">
              <a:avLst/>
            </a:prstGeom>
          </p:spPr>
          <p:txBody>
            <a:bodyPr anchor="ctr" rtlCol="false" tIns="50800" lIns="50800" bIns="50800" rIns="50800"/>
            <a:lstStyle/>
            <a:p>
              <a:pPr algn="ctr">
                <a:lnSpc>
                  <a:spcPts val="2800"/>
                </a:lnSpc>
              </a:pPr>
            </a:p>
          </p:txBody>
        </p:sp>
      </p:grpSp>
      <p:sp>
        <p:nvSpPr>
          <p:cNvPr name="TextBox 8" id="8"/>
          <p:cNvSpPr txBox="true"/>
          <p:nvPr/>
        </p:nvSpPr>
        <p:spPr>
          <a:xfrm rot="0">
            <a:off x="1409303" y="2882596"/>
            <a:ext cx="15709627" cy="5632167"/>
          </a:xfrm>
          <a:prstGeom prst="rect">
            <a:avLst/>
          </a:prstGeom>
        </p:spPr>
        <p:txBody>
          <a:bodyPr anchor="t" rtlCol="false" tIns="0" lIns="0" bIns="0" rIns="0">
            <a:spAutoFit/>
          </a:bodyPr>
          <a:lstStyle/>
          <a:p>
            <a:pPr algn="l">
              <a:lnSpc>
                <a:spcPts val="3735"/>
              </a:lnSpc>
            </a:pPr>
            <a:r>
              <a:rPr lang="en-US" sz="2668">
                <a:solidFill>
                  <a:srgbClr val="F5F5F5"/>
                </a:solidFill>
                <a:latin typeface="Aileron"/>
                <a:ea typeface="Aileron"/>
                <a:cs typeface="Aileron"/>
                <a:sym typeface="Aileron"/>
              </a:rPr>
              <a:t>This project is designed to manage bloom level data, providing a straightforward system for storing, viewing, updating, and deleting bloom records. Bloom data, which includes attributes like `bloom code`, `bloom level`, and descriptions, can be essential for applications needing structured, accessible records. The system ensures that users can efficiently handle this information by offering functions to add new records, modify existing ones, and remove outdated data. </a:t>
            </a:r>
          </a:p>
          <a:p>
            <a:pPr algn="l">
              <a:lnSpc>
                <a:spcPts val="3735"/>
              </a:lnSpc>
            </a:pPr>
          </a:p>
          <a:p>
            <a:pPr algn="l">
              <a:lnSpc>
                <a:spcPts val="3735"/>
              </a:lnSpc>
            </a:pPr>
            <a:r>
              <a:rPr lang="en-US" sz="2668">
                <a:solidFill>
                  <a:srgbClr val="F5F5F5"/>
                </a:solidFill>
                <a:latin typeface="Aileron"/>
                <a:ea typeface="Aileron"/>
                <a:cs typeface="Aileron"/>
                <a:sym typeface="Aileron"/>
              </a:rPr>
              <a:t>To keep data organized and improve performance, this project uses sorting and searching algorithms. Sorting options include Quick Sort, known for its efficiency with unsorted data, and Merge Sort, valued for its consistent performance and stability. For searching, both Binary Search (for fast lookups on sorted data) and Linear Search (for flexible searches on any data) are implemented. By combining these features, the project not only maintains data integrity but also provides users with multiple tools for accessing and managing bloom data effectively.</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5170FF">
                <a:alpha val="100000"/>
              </a:srgbClr>
            </a:gs>
            <a:gs pos="100000">
              <a:srgbClr val="FF66C4">
                <a:alpha val="100000"/>
              </a:srgbClr>
            </a:gs>
          </a:gsLst>
          <a:lin ang="0"/>
        </a:gradFill>
      </p:bgPr>
    </p:bg>
    <p:spTree>
      <p:nvGrpSpPr>
        <p:cNvPr id="1" name=""/>
        <p:cNvGrpSpPr/>
        <p:nvPr/>
      </p:nvGrpSpPr>
      <p:grpSpPr>
        <a:xfrm>
          <a:off x="0" y="0"/>
          <a:ext cx="0" cy="0"/>
          <a:chOff x="0" y="0"/>
          <a:chExt cx="0" cy="0"/>
        </a:xfrm>
      </p:grpSpPr>
      <p:grpSp>
        <p:nvGrpSpPr>
          <p:cNvPr name="Group 2" id="2"/>
          <p:cNvGrpSpPr/>
          <p:nvPr/>
        </p:nvGrpSpPr>
        <p:grpSpPr>
          <a:xfrm rot="0">
            <a:off x="10576084" y="-3778068"/>
            <a:ext cx="10958886" cy="11396552"/>
            <a:chOff x="0" y="0"/>
            <a:chExt cx="781586" cy="812800"/>
          </a:xfrm>
        </p:grpSpPr>
        <p:sp>
          <p:nvSpPr>
            <p:cNvPr name="Freeform 3" id="3"/>
            <p:cNvSpPr/>
            <p:nvPr/>
          </p:nvSpPr>
          <p:spPr>
            <a:xfrm flipH="false" flipV="false" rot="0">
              <a:off x="0" y="0"/>
              <a:ext cx="781586" cy="812800"/>
            </a:xfrm>
            <a:custGeom>
              <a:avLst/>
              <a:gdLst/>
              <a:ahLst/>
              <a:cxnLst/>
              <a:rect r="r" b="b" t="t" l="l"/>
              <a:pathLst>
                <a:path h="812800" w="781586">
                  <a:moveTo>
                    <a:pt x="390793" y="0"/>
                  </a:moveTo>
                  <a:cubicBezTo>
                    <a:pt x="174964" y="0"/>
                    <a:pt x="0" y="181951"/>
                    <a:pt x="0" y="406400"/>
                  </a:cubicBezTo>
                  <a:cubicBezTo>
                    <a:pt x="0" y="630849"/>
                    <a:pt x="174964" y="812800"/>
                    <a:pt x="390793" y="812800"/>
                  </a:cubicBezTo>
                  <a:cubicBezTo>
                    <a:pt x="606622" y="812800"/>
                    <a:pt x="781586" y="630849"/>
                    <a:pt x="781586" y="406400"/>
                  </a:cubicBezTo>
                  <a:cubicBezTo>
                    <a:pt x="781586" y="181951"/>
                    <a:pt x="606622" y="0"/>
                    <a:pt x="390793" y="0"/>
                  </a:cubicBezTo>
                  <a:close/>
                </a:path>
              </a:pathLst>
            </a:custGeom>
            <a:solidFill>
              <a:srgbClr val="3844A1"/>
            </a:solidFill>
          </p:spPr>
        </p:sp>
        <p:sp>
          <p:nvSpPr>
            <p:cNvPr name="TextBox 4" id="4"/>
            <p:cNvSpPr txBox="true"/>
            <p:nvPr/>
          </p:nvSpPr>
          <p:spPr>
            <a:xfrm>
              <a:off x="73274" y="28575"/>
              <a:ext cx="635038" cy="708025"/>
            </a:xfrm>
            <a:prstGeom prst="rect">
              <a:avLst/>
            </a:prstGeom>
          </p:spPr>
          <p:txBody>
            <a:bodyPr anchor="ctr" rtlCol="false" tIns="50800" lIns="50800" bIns="50800" rIns="50800"/>
            <a:lstStyle/>
            <a:p>
              <a:pPr algn="ctr">
                <a:lnSpc>
                  <a:spcPts val="2800"/>
                </a:lnSpc>
              </a:pPr>
            </a:p>
          </p:txBody>
        </p:sp>
      </p:grpSp>
      <p:sp>
        <p:nvSpPr>
          <p:cNvPr name="Freeform 5" id="5"/>
          <p:cNvSpPr/>
          <p:nvPr/>
        </p:nvSpPr>
        <p:spPr>
          <a:xfrm flipH="false" flipV="false" rot="0">
            <a:off x="16564145" y="1028700"/>
            <a:ext cx="695155" cy="775528"/>
          </a:xfrm>
          <a:custGeom>
            <a:avLst/>
            <a:gdLst/>
            <a:ahLst/>
            <a:cxnLst/>
            <a:rect r="r" b="b" t="t" l="l"/>
            <a:pathLst>
              <a:path h="775528" w="695155">
                <a:moveTo>
                  <a:pt x="0" y="0"/>
                </a:moveTo>
                <a:lnTo>
                  <a:pt x="695155" y="0"/>
                </a:lnTo>
                <a:lnTo>
                  <a:pt x="695155" y="775528"/>
                </a:lnTo>
                <a:lnTo>
                  <a:pt x="0" y="77552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1153914" y="1804228"/>
            <a:ext cx="15544800" cy="7991555"/>
          </a:xfrm>
          <a:custGeom>
            <a:avLst/>
            <a:gdLst/>
            <a:ahLst/>
            <a:cxnLst/>
            <a:rect r="r" b="b" t="t" l="l"/>
            <a:pathLst>
              <a:path h="7991555" w="15544800">
                <a:moveTo>
                  <a:pt x="0" y="0"/>
                </a:moveTo>
                <a:lnTo>
                  <a:pt x="15544800" y="0"/>
                </a:lnTo>
                <a:lnTo>
                  <a:pt x="15544800" y="7991555"/>
                </a:lnTo>
                <a:lnTo>
                  <a:pt x="0" y="7991555"/>
                </a:lnTo>
                <a:lnTo>
                  <a:pt x="0" y="0"/>
                </a:lnTo>
                <a:close/>
              </a:path>
            </a:pathLst>
          </a:custGeom>
          <a:blipFill>
            <a:blip r:embed="rId4"/>
            <a:stretch>
              <a:fillRect l="0" t="0" r="0" b="0"/>
            </a:stretch>
          </a:blipFill>
          <a:ln cap="sq">
            <a:noFill/>
            <a:prstDash val="solid"/>
            <a:miter/>
          </a:ln>
        </p:spPr>
      </p:sp>
      <p:sp>
        <p:nvSpPr>
          <p:cNvPr name="Freeform 7" id="7"/>
          <p:cNvSpPr/>
          <p:nvPr/>
        </p:nvSpPr>
        <p:spPr>
          <a:xfrm flipH="false" flipV="false" rot="0">
            <a:off x="11531882" y="5947775"/>
            <a:ext cx="2062998" cy="2389234"/>
          </a:xfrm>
          <a:custGeom>
            <a:avLst/>
            <a:gdLst/>
            <a:ahLst/>
            <a:cxnLst/>
            <a:rect r="r" b="b" t="t" l="l"/>
            <a:pathLst>
              <a:path h="2389234" w="2062998">
                <a:moveTo>
                  <a:pt x="0" y="0"/>
                </a:moveTo>
                <a:lnTo>
                  <a:pt x="2062999" y="0"/>
                </a:lnTo>
                <a:lnTo>
                  <a:pt x="2062999" y="2389234"/>
                </a:lnTo>
                <a:lnTo>
                  <a:pt x="0" y="2389234"/>
                </a:lnTo>
                <a:lnTo>
                  <a:pt x="0" y="0"/>
                </a:lnTo>
                <a:close/>
              </a:path>
            </a:pathLst>
          </a:custGeom>
          <a:blipFill>
            <a:blip r:embed="rId5"/>
            <a:stretch>
              <a:fillRect l="0" t="-11455" r="0" b="-11455"/>
            </a:stretch>
          </a:blipFill>
          <a:ln w="123825" cap="sq">
            <a:solidFill>
              <a:srgbClr val="C7363B"/>
            </a:solidFill>
            <a:prstDash val="solid"/>
            <a:miter/>
          </a:ln>
        </p:spPr>
      </p:sp>
      <p:sp>
        <p:nvSpPr>
          <p:cNvPr name="TextBox 8" id="8"/>
          <p:cNvSpPr txBox="true"/>
          <p:nvPr/>
        </p:nvSpPr>
        <p:spPr>
          <a:xfrm rot="0">
            <a:off x="2103438" y="401638"/>
            <a:ext cx="9816924" cy="1120775"/>
          </a:xfrm>
          <a:prstGeom prst="rect">
            <a:avLst/>
          </a:prstGeom>
        </p:spPr>
        <p:txBody>
          <a:bodyPr anchor="t" rtlCol="false" tIns="0" lIns="0" bIns="0" rIns="0">
            <a:spAutoFit/>
          </a:bodyPr>
          <a:lstStyle/>
          <a:p>
            <a:pPr algn="just">
              <a:lnSpc>
                <a:spcPts val="9100"/>
              </a:lnSpc>
            </a:pPr>
            <a:r>
              <a:rPr lang="en-US" sz="6500" b="true">
                <a:solidFill>
                  <a:srgbClr val="FE6544"/>
                </a:solidFill>
                <a:latin typeface="Garet Bold"/>
                <a:ea typeface="Garet Bold"/>
                <a:cs typeface="Garet Bold"/>
                <a:sym typeface="Garet Bold"/>
              </a:rPr>
              <a:t>Architecture Diagram</a:t>
            </a:r>
          </a:p>
        </p:txBody>
      </p:sp>
      <p:sp>
        <p:nvSpPr>
          <p:cNvPr name="Freeform 9" id="9"/>
          <p:cNvSpPr/>
          <p:nvPr/>
        </p:nvSpPr>
        <p:spPr>
          <a:xfrm flipH="false" flipV="false" rot="0">
            <a:off x="16055527" y="87606"/>
            <a:ext cx="2126804" cy="764694"/>
          </a:xfrm>
          <a:custGeom>
            <a:avLst/>
            <a:gdLst/>
            <a:ahLst/>
            <a:cxnLst/>
            <a:rect r="r" b="b" t="t" l="l"/>
            <a:pathLst>
              <a:path h="764694" w="2126804">
                <a:moveTo>
                  <a:pt x="0" y="0"/>
                </a:moveTo>
                <a:lnTo>
                  <a:pt x="2126805" y="0"/>
                </a:lnTo>
                <a:lnTo>
                  <a:pt x="2126805" y="764693"/>
                </a:lnTo>
                <a:lnTo>
                  <a:pt x="0" y="764693"/>
                </a:lnTo>
                <a:lnTo>
                  <a:pt x="0" y="0"/>
                </a:lnTo>
                <a:close/>
              </a:path>
            </a:pathLst>
          </a:custGeom>
          <a:blipFill>
            <a:blip r:embed="rId6"/>
            <a:stretch>
              <a:fillRect l="0" t="0" r="0" b="0"/>
            </a:stretch>
          </a:blipFill>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5170FF">
                <a:alpha val="100000"/>
              </a:srgbClr>
            </a:gs>
            <a:gs pos="100000">
              <a:srgbClr val="FF66C4">
                <a:alpha val="100000"/>
              </a:srgbClr>
            </a:gs>
          </a:gsLst>
          <a:lin ang="0"/>
        </a:gradFill>
      </p:bgPr>
    </p:bg>
    <p:spTree>
      <p:nvGrpSpPr>
        <p:cNvPr id="1" name=""/>
        <p:cNvGrpSpPr/>
        <p:nvPr/>
      </p:nvGrpSpPr>
      <p:grpSpPr>
        <a:xfrm>
          <a:off x="0" y="0"/>
          <a:ext cx="0" cy="0"/>
          <a:chOff x="0" y="0"/>
          <a:chExt cx="0" cy="0"/>
        </a:xfrm>
      </p:grpSpPr>
      <p:sp>
        <p:nvSpPr>
          <p:cNvPr name="TextBox 2" id="2"/>
          <p:cNvSpPr txBox="true"/>
          <p:nvPr/>
        </p:nvSpPr>
        <p:spPr>
          <a:xfrm rot="0">
            <a:off x="1028700" y="1038225"/>
            <a:ext cx="9007260" cy="1028641"/>
          </a:xfrm>
          <a:prstGeom prst="rect">
            <a:avLst/>
          </a:prstGeom>
        </p:spPr>
        <p:txBody>
          <a:bodyPr anchor="t" rtlCol="false" tIns="0" lIns="0" bIns="0" rIns="0">
            <a:spAutoFit/>
          </a:bodyPr>
          <a:lstStyle/>
          <a:p>
            <a:pPr algn="l">
              <a:lnSpc>
                <a:spcPts val="8058"/>
              </a:lnSpc>
            </a:pPr>
            <a:r>
              <a:rPr lang="en-US" sz="6829" b="true">
                <a:solidFill>
                  <a:srgbClr val="FE6544"/>
                </a:solidFill>
                <a:latin typeface="Garet Bold"/>
                <a:ea typeface="Garet Bold"/>
                <a:cs typeface="Garet Bold"/>
                <a:sym typeface="Garet Bold"/>
              </a:rPr>
              <a:t>Module Description</a:t>
            </a:r>
          </a:p>
        </p:txBody>
      </p:sp>
      <p:grpSp>
        <p:nvGrpSpPr>
          <p:cNvPr name="Group 3" id="3"/>
          <p:cNvGrpSpPr/>
          <p:nvPr/>
        </p:nvGrpSpPr>
        <p:grpSpPr>
          <a:xfrm rot="0">
            <a:off x="10576084" y="-3778068"/>
            <a:ext cx="10958886" cy="11396552"/>
            <a:chOff x="0" y="0"/>
            <a:chExt cx="781586" cy="812800"/>
          </a:xfrm>
        </p:grpSpPr>
        <p:sp>
          <p:nvSpPr>
            <p:cNvPr name="Freeform 4" id="4"/>
            <p:cNvSpPr/>
            <p:nvPr/>
          </p:nvSpPr>
          <p:spPr>
            <a:xfrm flipH="false" flipV="false" rot="0">
              <a:off x="0" y="0"/>
              <a:ext cx="781586" cy="812800"/>
            </a:xfrm>
            <a:custGeom>
              <a:avLst/>
              <a:gdLst/>
              <a:ahLst/>
              <a:cxnLst/>
              <a:rect r="r" b="b" t="t" l="l"/>
              <a:pathLst>
                <a:path h="812800" w="781586">
                  <a:moveTo>
                    <a:pt x="390793" y="0"/>
                  </a:moveTo>
                  <a:cubicBezTo>
                    <a:pt x="174964" y="0"/>
                    <a:pt x="0" y="181951"/>
                    <a:pt x="0" y="406400"/>
                  </a:cubicBezTo>
                  <a:cubicBezTo>
                    <a:pt x="0" y="630849"/>
                    <a:pt x="174964" y="812800"/>
                    <a:pt x="390793" y="812800"/>
                  </a:cubicBezTo>
                  <a:cubicBezTo>
                    <a:pt x="606622" y="812800"/>
                    <a:pt x="781586" y="630849"/>
                    <a:pt x="781586" y="406400"/>
                  </a:cubicBezTo>
                  <a:cubicBezTo>
                    <a:pt x="781586" y="181951"/>
                    <a:pt x="606622" y="0"/>
                    <a:pt x="390793" y="0"/>
                  </a:cubicBezTo>
                  <a:close/>
                </a:path>
              </a:pathLst>
            </a:custGeom>
            <a:solidFill>
              <a:srgbClr val="3844A1"/>
            </a:solidFill>
          </p:spPr>
        </p:sp>
        <p:sp>
          <p:nvSpPr>
            <p:cNvPr name="TextBox 5" id="5"/>
            <p:cNvSpPr txBox="true"/>
            <p:nvPr/>
          </p:nvSpPr>
          <p:spPr>
            <a:xfrm>
              <a:off x="73274" y="28575"/>
              <a:ext cx="635038" cy="708025"/>
            </a:xfrm>
            <a:prstGeom prst="rect">
              <a:avLst/>
            </a:prstGeom>
          </p:spPr>
          <p:txBody>
            <a:bodyPr anchor="ctr" rtlCol="false" tIns="50800" lIns="50800" bIns="50800" rIns="50800"/>
            <a:lstStyle/>
            <a:p>
              <a:pPr algn="ctr">
                <a:lnSpc>
                  <a:spcPts val="2800"/>
                </a:lnSpc>
              </a:pPr>
            </a:p>
          </p:txBody>
        </p:sp>
      </p:grpSp>
      <p:sp>
        <p:nvSpPr>
          <p:cNvPr name="TextBox 6" id="6"/>
          <p:cNvSpPr txBox="true"/>
          <p:nvPr/>
        </p:nvSpPr>
        <p:spPr>
          <a:xfrm rot="0">
            <a:off x="1047750" y="3198907"/>
            <a:ext cx="15535445" cy="4938540"/>
          </a:xfrm>
          <a:prstGeom prst="rect">
            <a:avLst/>
          </a:prstGeom>
        </p:spPr>
        <p:txBody>
          <a:bodyPr anchor="t" rtlCol="false" tIns="0" lIns="0" bIns="0" rIns="0">
            <a:spAutoFit/>
          </a:bodyPr>
          <a:lstStyle/>
          <a:p>
            <a:pPr algn="l">
              <a:lnSpc>
                <a:spcPts val="3947"/>
              </a:lnSpc>
            </a:pPr>
            <a:r>
              <a:rPr lang="en-US" sz="2819">
                <a:solidFill>
                  <a:srgbClr val="F5F5F5"/>
                </a:solidFill>
                <a:latin typeface="Aileron"/>
                <a:ea typeface="Aileron"/>
                <a:cs typeface="Aileron"/>
                <a:sym typeface="Aileron"/>
              </a:rPr>
              <a:t>This C program module is designed for managing "blooms," which are university data entries that include an ID, `bloom_code`, `bloom_level`, `bloom_des`. The data is stored in a text file (`bloom_setting.txt`) to maintain consistency across sessions, with blooms loaded into memory on startup and saved back to the file after any addition, deletion, or update. Users can perform CRUD operations, allowing them to create, retrieve, update, and delete blooms through a command-line interface. Each action updates the text file, providing reliable data storage.</a:t>
            </a:r>
          </a:p>
          <a:p>
            <a:pPr algn="l">
              <a:lnSpc>
                <a:spcPts val="3947"/>
              </a:lnSpc>
            </a:pPr>
          </a:p>
          <a:p>
            <a:pPr algn="l">
              <a:lnSpc>
                <a:spcPts val="3947"/>
              </a:lnSpc>
            </a:pPr>
            <a:r>
              <a:rPr lang="en-US" sz="2819">
                <a:solidFill>
                  <a:srgbClr val="F5F5F5"/>
                </a:solidFill>
                <a:latin typeface="Aileron"/>
                <a:ea typeface="Aileron"/>
                <a:cs typeface="Aileron"/>
                <a:sym typeface="Aileron"/>
              </a:rPr>
              <a:t>For data manipulation, the module includes sorting and searching functionalities to organize and locate entries efficiently.  Additionally, the program displays the time complexities of the algorithms, helping users understand the efficiency of each operation.</a:t>
            </a:r>
          </a:p>
        </p:txBody>
      </p:sp>
      <p:sp>
        <p:nvSpPr>
          <p:cNvPr name="Freeform 7" id="7"/>
          <p:cNvSpPr/>
          <p:nvPr/>
        </p:nvSpPr>
        <p:spPr>
          <a:xfrm flipH="false" flipV="false" rot="0">
            <a:off x="16564145" y="1028700"/>
            <a:ext cx="695155" cy="775528"/>
          </a:xfrm>
          <a:custGeom>
            <a:avLst/>
            <a:gdLst/>
            <a:ahLst/>
            <a:cxnLst/>
            <a:rect r="r" b="b" t="t" l="l"/>
            <a:pathLst>
              <a:path h="775528" w="695155">
                <a:moveTo>
                  <a:pt x="0" y="0"/>
                </a:moveTo>
                <a:lnTo>
                  <a:pt x="695155" y="0"/>
                </a:lnTo>
                <a:lnTo>
                  <a:pt x="695155" y="775528"/>
                </a:lnTo>
                <a:lnTo>
                  <a:pt x="0" y="77552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false" flipV="false" rot="0">
            <a:off x="16055527" y="87606"/>
            <a:ext cx="2126804" cy="764694"/>
          </a:xfrm>
          <a:custGeom>
            <a:avLst/>
            <a:gdLst/>
            <a:ahLst/>
            <a:cxnLst/>
            <a:rect r="r" b="b" t="t" l="l"/>
            <a:pathLst>
              <a:path h="764694" w="2126804">
                <a:moveTo>
                  <a:pt x="0" y="0"/>
                </a:moveTo>
                <a:lnTo>
                  <a:pt x="2126805" y="0"/>
                </a:lnTo>
                <a:lnTo>
                  <a:pt x="2126805" y="764693"/>
                </a:lnTo>
                <a:lnTo>
                  <a:pt x="0" y="764693"/>
                </a:lnTo>
                <a:lnTo>
                  <a:pt x="0" y="0"/>
                </a:lnTo>
                <a:close/>
              </a:path>
            </a:pathLst>
          </a:custGeom>
          <a:blipFill>
            <a:blip r:embed="rId4"/>
            <a:stretch>
              <a:fillRect l="0" t="0" r="0" b="0"/>
            </a:stretch>
          </a:blipFill>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5170FF">
                <a:alpha val="100000"/>
              </a:srgbClr>
            </a:gs>
            <a:gs pos="100000">
              <a:srgbClr val="FF66C4">
                <a:alpha val="100000"/>
              </a:srgbClr>
            </a:gs>
          </a:gsLst>
          <a:lin ang="0"/>
        </a:gradFill>
      </p:bgPr>
    </p:bg>
    <p:spTree>
      <p:nvGrpSpPr>
        <p:cNvPr id="1" name=""/>
        <p:cNvGrpSpPr/>
        <p:nvPr/>
      </p:nvGrpSpPr>
      <p:grpSpPr>
        <a:xfrm>
          <a:off x="0" y="0"/>
          <a:ext cx="0" cy="0"/>
          <a:chOff x="0" y="0"/>
          <a:chExt cx="0" cy="0"/>
        </a:xfrm>
      </p:grpSpPr>
      <p:grpSp>
        <p:nvGrpSpPr>
          <p:cNvPr name="Group 2" id="2"/>
          <p:cNvGrpSpPr/>
          <p:nvPr/>
        </p:nvGrpSpPr>
        <p:grpSpPr>
          <a:xfrm rot="0">
            <a:off x="10576084" y="-3778068"/>
            <a:ext cx="10958886" cy="11396552"/>
            <a:chOff x="0" y="0"/>
            <a:chExt cx="781586" cy="812800"/>
          </a:xfrm>
        </p:grpSpPr>
        <p:sp>
          <p:nvSpPr>
            <p:cNvPr name="Freeform 3" id="3"/>
            <p:cNvSpPr/>
            <p:nvPr/>
          </p:nvSpPr>
          <p:spPr>
            <a:xfrm flipH="false" flipV="false" rot="0">
              <a:off x="0" y="0"/>
              <a:ext cx="781586" cy="812800"/>
            </a:xfrm>
            <a:custGeom>
              <a:avLst/>
              <a:gdLst/>
              <a:ahLst/>
              <a:cxnLst/>
              <a:rect r="r" b="b" t="t" l="l"/>
              <a:pathLst>
                <a:path h="812800" w="781586">
                  <a:moveTo>
                    <a:pt x="390793" y="0"/>
                  </a:moveTo>
                  <a:cubicBezTo>
                    <a:pt x="174964" y="0"/>
                    <a:pt x="0" y="181951"/>
                    <a:pt x="0" y="406400"/>
                  </a:cubicBezTo>
                  <a:cubicBezTo>
                    <a:pt x="0" y="630849"/>
                    <a:pt x="174964" y="812800"/>
                    <a:pt x="390793" y="812800"/>
                  </a:cubicBezTo>
                  <a:cubicBezTo>
                    <a:pt x="606622" y="812800"/>
                    <a:pt x="781586" y="630849"/>
                    <a:pt x="781586" y="406400"/>
                  </a:cubicBezTo>
                  <a:cubicBezTo>
                    <a:pt x="781586" y="181951"/>
                    <a:pt x="606622" y="0"/>
                    <a:pt x="390793" y="0"/>
                  </a:cubicBezTo>
                  <a:close/>
                </a:path>
              </a:pathLst>
            </a:custGeom>
            <a:solidFill>
              <a:srgbClr val="3844A1"/>
            </a:solidFill>
          </p:spPr>
        </p:sp>
        <p:sp>
          <p:nvSpPr>
            <p:cNvPr name="TextBox 4" id="4"/>
            <p:cNvSpPr txBox="true"/>
            <p:nvPr/>
          </p:nvSpPr>
          <p:spPr>
            <a:xfrm>
              <a:off x="73274" y="28575"/>
              <a:ext cx="635038" cy="708025"/>
            </a:xfrm>
            <a:prstGeom prst="rect">
              <a:avLst/>
            </a:prstGeom>
          </p:spPr>
          <p:txBody>
            <a:bodyPr anchor="ctr" rtlCol="false" tIns="50800" lIns="50800" bIns="50800" rIns="50800"/>
            <a:lstStyle/>
            <a:p>
              <a:pPr algn="ctr">
                <a:lnSpc>
                  <a:spcPts val="2800"/>
                </a:lnSpc>
              </a:pPr>
            </a:p>
          </p:txBody>
        </p:sp>
      </p:grpSp>
      <p:sp>
        <p:nvSpPr>
          <p:cNvPr name="Freeform 5" id="5"/>
          <p:cNvSpPr/>
          <p:nvPr/>
        </p:nvSpPr>
        <p:spPr>
          <a:xfrm flipH="false" flipV="false" rot="0">
            <a:off x="16564145" y="1028700"/>
            <a:ext cx="695155" cy="775528"/>
          </a:xfrm>
          <a:custGeom>
            <a:avLst/>
            <a:gdLst/>
            <a:ahLst/>
            <a:cxnLst/>
            <a:rect r="r" b="b" t="t" l="l"/>
            <a:pathLst>
              <a:path h="775528" w="695155">
                <a:moveTo>
                  <a:pt x="0" y="0"/>
                </a:moveTo>
                <a:lnTo>
                  <a:pt x="695155" y="0"/>
                </a:lnTo>
                <a:lnTo>
                  <a:pt x="695155" y="775528"/>
                </a:lnTo>
                <a:lnTo>
                  <a:pt x="0" y="77552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aphicFrame>
        <p:nvGraphicFramePr>
          <p:cNvPr name="Table 6" id="6"/>
          <p:cNvGraphicFramePr>
            <a:graphicFrameLocks noGrp="true"/>
          </p:cNvGraphicFramePr>
          <p:nvPr/>
        </p:nvGraphicFramePr>
        <p:xfrm>
          <a:off x="2163149" y="3278562"/>
          <a:ext cx="13603951" cy="5498042"/>
        </p:xfrm>
        <a:graphic>
          <a:graphicData uri="http://schemas.openxmlformats.org/drawingml/2006/table">
            <a:tbl>
              <a:tblPr/>
              <a:tblGrid>
                <a:gridCol w="7576641"/>
                <a:gridCol w="6027309"/>
              </a:tblGrid>
              <a:tr h="1064728">
                <a:tc>
                  <a:txBody>
                    <a:bodyPr anchor="t" rtlCol="false"/>
                    <a:lstStyle/>
                    <a:p>
                      <a:pPr algn="l">
                        <a:lnSpc>
                          <a:spcPts val="3479"/>
                        </a:lnSpc>
                        <a:defRPr/>
                      </a:pPr>
                      <a:r>
                        <a:rPr lang="en-US" sz="2899">
                          <a:solidFill>
                            <a:srgbClr val="000000"/>
                          </a:solidFill>
                          <a:latin typeface="Bobby Jones"/>
                          <a:ea typeface="Bobby Jones"/>
                          <a:cs typeface="Bobby Jones"/>
                          <a:sym typeface="Bobby Jones"/>
                        </a:rPr>
                        <a:t>Field Name </a:t>
                      </a:r>
                      <a:endParaRPr lang="en-US" sz="1100"/>
                    </a:p>
                  </a:txBody>
                  <a:tcPr marL="63500" marR="63500" marT="63500" marB="63500" anchor="ctr">
                    <a:lnL cmpd="sng" algn="ctr" cap="flat" w="47625">
                      <a:solidFill>
                        <a:srgbClr val="C7363B"/>
                      </a:solidFill>
                      <a:prstDash val="solid"/>
                      <a:round/>
                      <a:headEnd type="none" w="med" len="med"/>
                      <a:tailEnd type="none" w="med" len="med"/>
                    </a:lnL>
                    <a:lnR cmpd="sng" algn="ctr" cap="flat" w="47625">
                      <a:solidFill>
                        <a:srgbClr val="C7363B"/>
                      </a:solidFill>
                      <a:prstDash val="solid"/>
                      <a:round/>
                      <a:headEnd type="none" w="med" len="med"/>
                      <a:tailEnd type="none" w="med" len="med"/>
                    </a:lnR>
                    <a:lnT cmpd="sng" algn="ctr" cap="flat" w="47625">
                      <a:solidFill>
                        <a:srgbClr val="C7363B"/>
                      </a:solidFill>
                      <a:prstDash val="solid"/>
                      <a:round/>
                      <a:headEnd type="none" w="med" len="med"/>
                      <a:tailEnd type="none" w="med" len="med"/>
                    </a:lnT>
                    <a:lnB cmpd="sng" algn="ctr" cap="flat" w="47625">
                      <a:solidFill>
                        <a:srgbClr val="C7363B"/>
                      </a:solidFill>
                      <a:prstDash val="solid"/>
                      <a:round/>
                      <a:headEnd type="none" w="med" len="med"/>
                      <a:tailEnd type="none" w="med" len="med"/>
                    </a:lnB>
                    <a:solidFill>
                      <a:srgbClr val="FFFFFF"/>
                    </a:solidFill>
                  </a:tcPr>
                </a:tc>
                <a:tc>
                  <a:txBody>
                    <a:bodyPr anchor="t" rtlCol="false"/>
                    <a:lstStyle/>
                    <a:p>
                      <a:pPr algn="l">
                        <a:lnSpc>
                          <a:spcPts val="3479"/>
                        </a:lnSpc>
                        <a:defRPr/>
                      </a:pPr>
                      <a:r>
                        <a:rPr lang="en-US" sz="2899">
                          <a:solidFill>
                            <a:srgbClr val="000000"/>
                          </a:solidFill>
                          <a:latin typeface="Bobby Jones"/>
                          <a:ea typeface="Bobby Jones"/>
                          <a:cs typeface="Bobby Jones"/>
                          <a:sym typeface="Bobby Jones"/>
                        </a:rPr>
                        <a:t>Data type</a:t>
                      </a:r>
                      <a:endParaRPr lang="en-US" sz="1100"/>
                    </a:p>
                  </a:txBody>
                  <a:tcPr marL="63500" marR="63500" marT="63500" marB="63500" anchor="ctr">
                    <a:lnL cmpd="sng" algn="ctr" cap="flat" w="47625">
                      <a:solidFill>
                        <a:srgbClr val="C7363B"/>
                      </a:solidFill>
                      <a:prstDash val="solid"/>
                      <a:round/>
                      <a:headEnd type="none" w="med" len="med"/>
                      <a:tailEnd type="none" w="med" len="med"/>
                    </a:lnL>
                    <a:lnR cmpd="sng" algn="ctr" cap="flat" w="47625">
                      <a:solidFill>
                        <a:srgbClr val="C7363B"/>
                      </a:solidFill>
                      <a:prstDash val="solid"/>
                      <a:round/>
                      <a:headEnd type="none" w="med" len="med"/>
                      <a:tailEnd type="none" w="med" len="med"/>
                    </a:lnR>
                    <a:lnT cmpd="sng" algn="ctr" cap="flat" w="47625">
                      <a:solidFill>
                        <a:srgbClr val="C7363B"/>
                      </a:solidFill>
                      <a:prstDash val="solid"/>
                      <a:round/>
                      <a:headEnd type="none" w="med" len="med"/>
                      <a:tailEnd type="none" w="med" len="med"/>
                    </a:lnT>
                    <a:lnB cmpd="sng" algn="ctr" cap="flat" w="47625">
                      <a:solidFill>
                        <a:srgbClr val="C7363B"/>
                      </a:solidFill>
                      <a:prstDash val="solid"/>
                      <a:round/>
                      <a:headEnd type="none" w="med" len="med"/>
                      <a:tailEnd type="none" w="med" len="med"/>
                    </a:lnB>
                    <a:solidFill>
                      <a:srgbClr val="FFFFFF"/>
                    </a:solidFill>
                  </a:tcPr>
                </a:tc>
              </a:tr>
              <a:tr h="1115668">
                <a:tc>
                  <a:txBody>
                    <a:bodyPr anchor="t" rtlCol="false"/>
                    <a:lstStyle/>
                    <a:p>
                      <a:pPr algn="l">
                        <a:lnSpc>
                          <a:spcPts val="3479"/>
                        </a:lnSpc>
                        <a:defRPr/>
                      </a:pPr>
                      <a:r>
                        <a:rPr lang="en-US" sz="2899">
                          <a:solidFill>
                            <a:srgbClr val="000000"/>
                          </a:solidFill>
                          <a:latin typeface="Aileron"/>
                          <a:ea typeface="Aileron"/>
                          <a:cs typeface="Aileron"/>
                          <a:sym typeface="Aileron"/>
                        </a:rPr>
                        <a:t>id</a:t>
                      </a:r>
                      <a:endParaRPr lang="en-US" sz="1100"/>
                    </a:p>
                  </a:txBody>
                  <a:tcPr marL="63500" marR="63500" marT="63500" marB="63500" anchor="ctr">
                    <a:lnL cmpd="sng" algn="ctr" cap="flat" w="47625">
                      <a:solidFill>
                        <a:srgbClr val="C7363B"/>
                      </a:solidFill>
                      <a:prstDash val="solid"/>
                      <a:round/>
                      <a:headEnd type="none" w="med" len="med"/>
                      <a:tailEnd type="none" w="med" len="med"/>
                    </a:lnL>
                    <a:lnR cmpd="sng" algn="ctr" cap="flat" w="47625">
                      <a:solidFill>
                        <a:srgbClr val="C7363B"/>
                      </a:solidFill>
                      <a:prstDash val="solid"/>
                      <a:round/>
                      <a:headEnd type="none" w="med" len="med"/>
                      <a:tailEnd type="none" w="med" len="med"/>
                    </a:lnR>
                    <a:lnT cmpd="sng" algn="ctr" cap="flat" w="47625">
                      <a:solidFill>
                        <a:srgbClr val="C7363B"/>
                      </a:solidFill>
                      <a:prstDash val="solid"/>
                      <a:round/>
                      <a:headEnd type="none" w="med" len="med"/>
                      <a:tailEnd type="none" w="med" len="med"/>
                    </a:lnT>
                    <a:lnB cmpd="sng" algn="ctr" cap="flat" w="47625">
                      <a:solidFill>
                        <a:srgbClr val="C7363B"/>
                      </a:solidFill>
                      <a:prstDash val="solid"/>
                      <a:round/>
                      <a:headEnd type="none" w="med" len="med"/>
                      <a:tailEnd type="none" w="med" len="med"/>
                    </a:lnB>
                    <a:solidFill>
                      <a:srgbClr val="FFFFFF"/>
                    </a:solidFill>
                  </a:tcPr>
                </a:tc>
                <a:tc>
                  <a:txBody>
                    <a:bodyPr anchor="t" rtlCol="false"/>
                    <a:lstStyle/>
                    <a:p>
                      <a:pPr algn="l">
                        <a:lnSpc>
                          <a:spcPts val="3479"/>
                        </a:lnSpc>
                        <a:defRPr/>
                      </a:pPr>
                      <a:r>
                        <a:rPr lang="en-US" sz="2899">
                          <a:solidFill>
                            <a:srgbClr val="000000"/>
                          </a:solidFill>
                          <a:latin typeface="Aileron"/>
                          <a:ea typeface="Aileron"/>
                          <a:cs typeface="Aileron"/>
                          <a:sym typeface="Aileron"/>
                        </a:rPr>
                        <a:t>integer</a:t>
                      </a:r>
                      <a:endParaRPr lang="en-US" sz="1100"/>
                    </a:p>
                  </a:txBody>
                  <a:tcPr marL="63500" marR="63500" marT="63500" marB="63500" anchor="ctr">
                    <a:lnL cmpd="sng" algn="ctr" cap="flat" w="47625">
                      <a:solidFill>
                        <a:srgbClr val="C7363B"/>
                      </a:solidFill>
                      <a:prstDash val="solid"/>
                      <a:round/>
                      <a:headEnd type="none" w="med" len="med"/>
                      <a:tailEnd type="none" w="med" len="med"/>
                    </a:lnL>
                    <a:lnR cmpd="sng" algn="ctr" cap="flat" w="47625">
                      <a:solidFill>
                        <a:srgbClr val="C7363B"/>
                      </a:solidFill>
                      <a:prstDash val="solid"/>
                      <a:round/>
                      <a:headEnd type="none" w="med" len="med"/>
                      <a:tailEnd type="none" w="med" len="med"/>
                    </a:lnR>
                    <a:lnT cmpd="sng" algn="ctr" cap="flat" w="47625">
                      <a:solidFill>
                        <a:srgbClr val="C7363B"/>
                      </a:solidFill>
                      <a:prstDash val="solid"/>
                      <a:round/>
                      <a:headEnd type="none" w="med" len="med"/>
                      <a:tailEnd type="none" w="med" len="med"/>
                    </a:lnT>
                    <a:lnB cmpd="sng" algn="ctr" cap="flat" w="47625">
                      <a:solidFill>
                        <a:srgbClr val="C7363B"/>
                      </a:solidFill>
                      <a:prstDash val="solid"/>
                      <a:round/>
                      <a:headEnd type="none" w="med" len="med"/>
                      <a:tailEnd type="none" w="med" len="med"/>
                    </a:lnB>
                    <a:solidFill>
                      <a:srgbClr val="FFFFFF"/>
                    </a:solidFill>
                  </a:tcPr>
                </a:tc>
              </a:tr>
              <a:tr h="1115668">
                <a:tc>
                  <a:txBody>
                    <a:bodyPr anchor="t" rtlCol="false"/>
                    <a:lstStyle/>
                    <a:p>
                      <a:pPr algn="l">
                        <a:lnSpc>
                          <a:spcPts val="3479"/>
                        </a:lnSpc>
                        <a:defRPr/>
                      </a:pPr>
                      <a:r>
                        <a:rPr lang="en-US" sz="2899">
                          <a:solidFill>
                            <a:srgbClr val="000000"/>
                          </a:solidFill>
                          <a:latin typeface="Aileron"/>
                          <a:ea typeface="Aileron"/>
                          <a:cs typeface="Aileron"/>
                          <a:sym typeface="Aileron"/>
                        </a:rPr>
                        <a:t>bloom_code</a:t>
                      </a:r>
                      <a:endParaRPr lang="en-US" sz="1100"/>
                    </a:p>
                  </a:txBody>
                  <a:tcPr marL="63500" marR="63500" marT="63500" marB="63500" anchor="ctr">
                    <a:lnL cmpd="sng" algn="ctr" cap="flat" w="47625">
                      <a:solidFill>
                        <a:srgbClr val="C7363B"/>
                      </a:solidFill>
                      <a:prstDash val="solid"/>
                      <a:round/>
                      <a:headEnd type="none" w="med" len="med"/>
                      <a:tailEnd type="none" w="med" len="med"/>
                    </a:lnL>
                    <a:lnR cmpd="sng" algn="ctr" cap="flat" w="47625">
                      <a:solidFill>
                        <a:srgbClr val="C7363B"/>
                      </a:solidFill>
                      <a:prstDash val="solid"/>
                      <a:round/>
                      <a:headEnd type="none" w="med" len="med"/>
                      <a:tailEnd type="none" w="med" len="med"/>
                    </a:lnR>
                    <a:lnT cmpd="sng" algn="ctr" cap="flat" w="47625">
                      <a:solidFill>
                        <a:srgbClr val="C7363B"/>
                      </a:solidFill>
                      <a:prstDash val="solid"/>
                      <a:round/>
                      <a:headEnd type="none" w="med" len="med"/>
                      <a:tailEnd type="none" w="med" len="med"/>
                    </a:lnT>
                    <a:lnB cmpd="sng" algn="ctr" cap="flat" w="47625">
                      <a:solidFill>
                        <a:srgbClr val="C7363B"/>
                      </a:solidFill>
                      <a:prstDash val="solid"/>
                      <a:round/>
                      <a:headEnd type="none" w="med" len="med"/>
                      <a:tailEnd type="none" w="med" len="med"/>
                    </a:lnB>
                    <a:solidFill>
                      <a:srgbClr val="FFFFFF"/>
                    </a:solidFill>
                  </a:tcPr>
                </a:tc>
                <a:tc>
                  <a:txBody>
                    <a:bodyPr anchor="t" rtlCol="false"/>
                    <a:lstStyle/>
                    <a:p>
                      <a:pPr algn="l">
                        <a:lnSpc>
                          <a:spcPts val="3479"/>
                        </a:lnSpc>
                        <a:defRPr/>
                      </a:pPr>
                      <a:r>
                        <a:rPr lang="en-US" sz="2899">
                          <a:solidFill>
                            <a:srgbClr val="000000"/>
                          </a:solidFill>
                          <a:latin typeface="Aileron"/>
                          <a:ea typeface="Aileron"/>
                          <a:cs typeface="Aileron"/>
                          <a:sym typeface="Aileron"/>
                        </a:rPr>
                        <a:t>String</a:t>
                      </a:r>
                      <a:endParaRPr lang="en-US" sz="1100"/>
                    </a:p>
                  </a:txBody>
                  <a:tcPr marL="63500" marR="63500" marT="63500" marB="63500" anchor="ctr">
                    <a:lnL cmpd="sng" algn="ctr" cap="flat" w="47625">
                      <a:solidFill>
                        <a:srgbClr val="C7363B"/>
                      </a:solidFill>
                      <a:prstDash val="solid"/>
                      <a:round/>
                      <a:headEnd type="none" w="med" len="med"/>
                      <a:tailEnd type="none" w="med" len="med"/>
                    </a:lnL>
                    <a:lnR cmpd="sng" algn="ctr" cap="flat" w="47625">
                      <a:solidFill>
                        <a:srgbClr val="C7363B"/>
                      </a:solidFill>
                      <a:prstDash val="solid"/>
                      <a:round/>
                      <a:headEnd type="none" w="med" len="med"/>
                      <a:tailEnd type="none" w="med" len="med"/>
                    </a:lnR>
                    <a:lnT cmpd="sng" algn="ctr" cap="flat" w="47625">
                      <a:solidFill>
                        <a:srgbClr val="C7363B"/>
                      </a:solidFill>
                      <a:prstDash val="solid"/>
                      <a:round/>
                      <a:headEnd type="none" w="med" len="med"/>
                      <a:tailEnd type="none" w="med" len="med"/>
                    </a:lnT>
                    <a:lnB cmpd="sng" algn="ctr" cap="flat" w="47625">
                      <a:solidFill>
                        <a:srgbClr val="C7363B"/>
                      </a:solidFill>
                      <a:prstDash val="solid"/>
                      <a:round/>
                      <a:headEnd type="none" w="med" len="med"/>
                      <a:tailEnd type="none" w="med" len="med"/>
                    </a:lnB>
                    <a:solidFill>
                      <a:srgbClr val="FFFFFF"/>
                    </a:solidFill>
                  </a:tcPr>
                </a:tc>
              </a:tr>
              <a:tr h="1115668">
                <a:tc>
                  <a:txBody>
                    <a:bodyPr anchor="t" rtlCol="false"/>
                    <a:lstStyle/>
                    <a:p>
                      <a:pPr algn="l">
                        <a:lnSpc>
                          <a:spcPts val="3479"/>
                        </a:lnSpc>
                        <a:defRPr/>
                      </a:pPr>
                      <a:r>
                        <a:rPr lang="en-US" sz="2899">
                          <a:solidFill>
                            <a:srgbClr val="000000"/>
                          </a:solidFill>
                          <a:latin typeface="Aileron"/>
                          <a:ea typeface="Aileron"/>
                          <a:cs typeface="Aileron"/>
                          <a:sym typeface="Aileron"/>
                        </a:rPr>
                        <a:t>bloom_level</a:t>
                      </a:r>
                      <a:endParaRPr lang="en-US" sz="1100"/>
                    </a:p>
                  </a:txBody>
                  <a:tcPr marL="63500" marR="63500" marT="63500" marB="63500" anchor="ctr">
                    <a:lnL cmpd="sng" algn="ctr" cap="flat" w="47625">
                      <a:solidFill>
                        <a:srgbClr val="C7363B"/>
                      </a:solidFill>
                      <a:prstDash val="solid"/>
                      <a:round/>
                      <a:headEnd type="none" w="med" len="med"/>
                      <a:tailEnd type="none" w="med" len="med"/>
                    </a:lnL>
                    <a:lnR cmpd="sng" algn="ctr" cap="flat" w="47625">
                      <a:solidFill>
                        <a:srgbClr val="C7363B"/>
                      </a:solidFill>
                      <a:prstDash val="solid"/>
                      <a:round/>
                      <a:headEnd type="none" w="med" len="med"/>
                      <a:tailEnd type="none" w="med" len="med"/>
                    </a:lnR>
                    <a:lnT cmpd="sng" algn="ctr" cap="flat" w="47625">
                      <a:solidFill>
                        <a:srgbClr val="C7363B"/>
                      </a:solidFill>
                      <a:prstDash val="solid"/>
                      <a:round/>
                      <a:headEnd type="none" w="med" len="med"/>
                      <a:tailEnd type="none" w="med" len="med"/>
                    </a:lnT>
                    <a:lnB cmpd="sng" algn="ctr" cap="flat" w="47625">
                      <a:solidFill>
                        <a:srgbClr val="C7363B"/>
                      </a:solidFill>
                      <a:prstDash val="solid"/>
                      <a:round/>
                      <a:headEnd type="none" w="med" len="med"/>
                      <a:tailEnd type="none" w="med" len="med"/>
                    </a:lnB>
                    <a:solidFill>
                      <a:srgbClr val="FFFFFF"/>
                    </a:solidFill>
                  </a:tcPr>
                </a:tc>
                <a:tc>
                  <a:txBody>
                    <a:bodyPr anchor="t" rtlCol="false"/>
                    <a:lstStyle/>
                    <a:p>
                      <a:pPr algn="l">
                        <a:lnSpc>
                          <a:spcPts val="3479"/>
                        </a:lnSpc>
                        <a:defRPr/>
                      </a:pPr>
                      <a:r>
                        <a:rPr lang="en-US" sz="2899">
                          <a:solidFill>
                            <a:srgbClr val="000000"/>
                          </a:solidFill>
                          <a:latin typeface="Aileron"/>
                          <a:ea typeface="Aileron"/>
                          <a:cs typeface="Aileron"/>
                          <a:sym typeface="Aileron"/>
                        </a:rPr>
                        <a:t>String</a:t>
                      </a:r>
                      <a:endParaRPr lang="en-US" sz="1100"/>
                    </a:p>
                  </a:txBody>
                  <a:tcPr marL="63500" marR="63500" marT="63500" marB="63500" anchor="ctr">
                    <a:lnL cmpd="sng" algn="ctr" cap="flat" w="47625">
                      <a:solidFill>
                        <a:srgbClr val="C7363B"/>
                      </a:solidFill>
                      <a:prstDash val="solid"/>
                      <a:round/>
                      <a:headEnd type="none" w="med" len="med"/>
                      <a:tailEnd type="none" w="med" len="med"/>
                    </a:lnL>
                    <a:lnR cmpd="sng" algn="ctr" cap="flat" w="47625">
                      <a:solidFill>
                        <a:srgbClr val="C7363B"/>
                      </a:solidFill>
                      <a:prstDash val="solid"/>
                      <a:round/>
                      <a:headEnd type="none" w="med" len="med"/>
                      <a:tailEnd type="none" w="med" len="med"/>
                    </a:lnR>
                    <a:lnT cmpd="sng" algn="ctr" cap="flat" w="47625">
                      <a:solidFill>
                        <a:srgbClr val="C7363B"/>
                      </a:solidFill>
                      <a:prstDash val="solid"/>
                      <a:round/>
                      <a:headEnd type="none" w="med" len="med"/>
                      <a:tailEnd type="none" w="med" len="med"/>
                    </a:lnT>
                    <a:lnB cmpd="sng" algn="ctr" cap="flat" w="47625">
                      <a:solidFill>
                        <a:srgbClr val="C7363B"/>
                      </a:solidFill>
                      <a:prstDash val="solid"/>
                      <a:round/>
                      <a:headEnd type="none" w="med" len="med"/>
                      <a:tailEnd type="none" w="med" len="med"/>
                    </a:lnB>
                    <a:solidFill>
                      <a:srgbClr val="FFFFFF"/>
                    </a:solidFill>
                  </a:tcPr>
                </a:tc>
              </a:tr>
              <a:tr h="1086310">
                <a:tc>
                  <a:txBody>
                    <a:bodyPr anchor="t" rtlCol="false"/>
                    <a:lstStyle/>
                    <a:p>
                      <a:pPr algn="l">
                        <a:lnSpc>
                          <a:spcPts val="3479"/>
                        </a:lnSpc>
                        <a:defRPr/>
                      </a:pPr>
                      <a:r>
                        <a:rPr lang="en-US" sz="2899">
                          <a:solidFill>
                            <a:srgbClr val="000000"/>
                          </a:solidFill>
                          <a:latin typeface="Aileron"/>
                          <a:ea typeface="Aileron"/>
                          <a:cs typeface="Aileron"/>
                          <a:sym typeface="Aileron"/>
                        </a:rPr>
                        <a:t>bloom_des</a:t>
                      </a:r>
                      <a:endParaRPr lang="en-US" sz="1100"/>
                    </a:p>
                  </a:txBody>
                  <a:tcPr marL="63500" marR="63500" marT="63500" marB="63500" anchor="ctr">
                    <a:lnL cmpd="sng" algn="ctr" cap="flat" w="47625">
                      <a:solidFill>
                        <a:srgbClr val="C7363B"/>
                      </a:solidFill>
                      <a:prstDash val="solid"/>
                      <a:round/>
                      <a:headEnd type="none" w="med" len="med"/>
                      <a:tailEnd type="none" w="med" len="med"/>
                    </a:lnL>
                    <a:lnR cmpd="sng" algn="ctr" cap="flat" w="47625">
                      <a:solidFill>
                        <a:srgbClr val="C7363B"/>
                      </a:solidFill>
                      <a:prstDash val="solid"/>
                      <a:round/>
                      <a:headEnd type="none" w="med" len="med"/>
                      <a:tailEnd type="none" w="med" len="med"/>
                    </a:lnR>
                    <a:lnT cmpd="sng" algn="ctr" cap="flat" w="47625">
                      <a:solidFill>
                        <a:srgbClr val="C7363B"/>
                      </a:solidFill>
                      <a:prstDash val="solid"/>
                      <a:round/>
                      <a:headEnd type="none" w="med" len="med"/>
                      <a:tailEnd type="none" w="med" len="med"/>
                    </a:lnT>
                    <a:lnB cmpd="sng" algn="ctr" cap="flat" w="47625">
                      <a:solidFill>
                        <a:srgbClr val="C7363B"/>
                      </a:solidFill>
                      <a:prstDash val="solid"/>
                      <a:round/>
                      <a:headEnd type="none" w="med" len="med"/>
                      <a:tailEnd type="none" w="med" len="med"/>
                    </a:lnB>
                    <a:solidFill>
                      <a:srgbClr val="FFFFFF"/>
                    </a:solidFill>
                  </a:tcPr>
                </a:tc>
                <a:tc>
                  <a:txBody>
                    <a:bodyPr anchor="t" rtlCol="false"/>
                    <a:lstStyle/>
                    <a:p>
                      <a:pPr algn="l">
                        <a:lnSpc>
                          <a:spcPts val="3479"/>
                        </a:lnSpc>
                        <a:defRPr/>
                      </a:pPr>
                      <a:r>
                        <a:rPr lang="en-US" sz="2899">
                          <a:solidFill>
                            <a:srgbClr val="000000"/>
                          </a:solidFill>
                          <a:latin typeface="Aileron"/>
                          <a:ea typeface="Aileron"/>
                          <a:cs typeface="Aileron"/>
                          <a:sym typeface="Aileron"/>
                        </a:rPr>
                        <a:t>String</a:t>
                      </a:r>
                      <a:endParaRPr lang="en-US" sz="1100"/>
                    </a:p>
                  </a:txBody>
                  <a:tcPr marL="63500" marR="63500" marT="63500" marB="63500" anchor="ctr">
                    <a:lnL cmpd="sng" algn="ctr" cap="flat" w="47625">
                      <a:solidFill>
                        <a:srgbClr val="C7363B"/>
                      </a:solidFill>
                      <a:prstDash val="solid"/>
                      <a:round/>
                      <a:headEnd type="none" w="med" len="med"/>
                      <a:tailEnd type="none" w="med" len="med"/>
                    </a:lnL>
                    <a:lnR cmpd="sng" algn="ctr" cap="flat" w="47625">
                      <a:solidFill>
                        <a:srgbClr val="C7363B"/>
                      </a:solidFill>
                      <a:prstDash val="solid"/>
                      <a:round/>
                      <a:headEnd type="none" w="med" len="med"/>
                      <a:tailEnd type="none" w="med" len="med"/>
                    </a:lnR>
                    <a:lnT cmpd="sng" algn="ctr" cap="flat" w="47625">
                      <a:solidFill>
                        <a:srgbClr val="C7363B"/>
                      </a:solidFill>
                      <a:prstDash val="solid"/>
                      <a:round/>
                      <a:headEnd type="none" w="med" len="med"/>
                      <a:tailEnd type="none" w="med" len="med"/>
                    </a:lnT>
                    <a:lnB cmpd="sng" algn="ctr" cap="flat" w="47625">
                      <a:solidFill>
                        <a:srgbClr val="C7363B"/>
                      </a:solidFill>
                      <a:prstDash val="solid"/>
                      <a:round/>
                      <a:headEnd type="none" w="med" len="med"/>
                      <a:tailEnd type="none" w="med" len="med"/>
                    </a:lnB>
                    <a:solidFill>
                      <a:srgbClr val="FFFFFF"/>
                    </a:solidFill>
                  </a:tcPr>
                </a:tc>
              </a:tr>
            </a:tbl>
          </a:graphicData>
        </a:graphic>
      </p:graphicFrame>
      <p:sp>
        <p:nvSpPr>
          <p:cNvPr name="Freeform 7" id="7"/>
          <p:cNvSpPr/>
          <p:nvPr/>
        </p:nvSpPr>
        <p:spPr>
          <a:xfrm flipH="false" flipV="false" rot="0">
            <a:off x="16055527" y="87606"/>
            <a:ext cx="2126804" cy="764694"/>
          </a:xfrm>
          <a:custGeom>
            <a:avLst/>
            <a:gdLst/>
            <a:ahLst/>
            <a:cxnLst/>
            <a:rect r="r" b="b" t="t" l="l"/>
            <a:pathLst>
              <a:path h="764694" w="2126804">
                <a:moveTo>
                  <a:pt x="0" y="0"/>
                </a:moveTo>
                <a:lnTo>
                  <a:pt x="2126805" y="0"/>
                </a:lnTo>
                <a:lnTo>
                  <a:pt x="2126805" y="764693"/>
                </a:lnTo>
                <a:lnTo>
                  <a:pt x="0" y="764693"/>
                </a:lnTo>
                <a:lnTo>
                  <a:pt x="0" y="0"/>
                </a:lnTo>
                <a:close/>
              </a:path>
            </a:pathLst>
          </a:custGeom>
          <a:blipFill>
            <a:blip r:embed="rId4"/>
            <a:stretch>
              <a:fillRect l="0" t="0" r="0" b="0"/>
            </a:stretch>
          </a:blipFill>
        </p:spPr>
      </p:sp>
      <p:sp>
        <p:nvSpPr>
          <p:cNvPr name="TextBox 8" id="8"/>
          <p:cNvSpPr txBox="true"/>
          <p:nvPr/>
        </p:nvSpPr>
        <p:spPr>
          <a:xfrm rot="0">
            <a:off x="2643213" y="1254761"/>
            <a:ext cx="12008073" cy="836042"/>
          </a:xfrm>
          <a:prstGeom prst="rect">
            <a:avLst/>
          </a:prstGeom>
        </p:spPr>
        <p:txBody>
          <a:bodyPr anchor="t" rtlCol="false" tIns="0" lIns="0" bIns="0" rIns="0">
            <a:spAutoFit/>
          </a:bodyPr>
          <a:lstStyle/>
          <a:p>
            <a:pPr algn="l">
              <a:lnSpc>
                <a:spcPts val="6772"/>
              </a:lnSpc>
            </a:pPr>
            <a:r>
              <a:rPr lang="en-US" sz="5130" b="true">
                <a:solidFill>
                  <a:srgbClr val="EB5436"/>
                </a:solidFill>
                <a:latin typeface="Garet Bold"/>
                <a:ea typeface="Garet Bold"/>
                <a:cs typeface="Garet Bold"/>
                <a:sym typeface="Garet Bold"/>
              </a:rPr>
              <a:t>Bloom Level Setting: Field Details</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5170FF">
                <a:alpha val="100000"/>
              </a:srgbClr>
            </a:gs>
            <a:gs pos="100000">
              <a:srgbClr val="FF66C4">
                <a:alpha val="100000"/>
              </a:srgbClr>
            </a:gs>
          </a:gsLst>
          <a:lin ang="0"/>
        </a:gradFill>
      </p:bgPr>
    </p:bg>
    <p:spTree>
      <p:nvGrpSpPr>
        <p:cNvPr id="1" name=""/>
        <p:cNvGrpSpPr/>
        <p:nvPr/>
      </p:nvGrpSpPr>
      <p:grpSpPr>
        <a:xfrm>
          <a:off x="0" y="0"/>
          <a:ext cx="0" cy="0"/>
          <a:chOff x="0" y="0"/>
          <a:chExt cx="0" cy="0"/>
        </a:xfrm>
      </p:grpSpPr>
      <p:grpSp>
        <p:nvGrpSpPr>
          <p:cNvPr name="Group 2" id="2"/>
          <p:cNvGrpSpPr/>
          <p:nvPr/>
        </p:nvGrpSpPr>
        <p:grpSpPr>
          <a:xfrm rot="0">
            <a:off x="10576084" y="-340236"/>
            <a:ext cx="10958886" cy="11396552"/>
            <a:chOff x="0" y="0"/>
            <a:chExt cx="781586" cy="812800"/>
          </a:xfrm>
        </p:grpSpPr>
        <p:sp>
          <p:nvSpPr>
            <p:cNvPr name="Freeform 3" id="3"/>
            <p:cNvSpPr/>
            <p:nvPr/>
          </p:nvSpPr>
          <p:spPr>
            <a:xfrm flipH="false" flipV="false" rot="0">
              <a:off x="0" y="0"/>
              <a:ext cx="781586" cy="812800"/>
            </a:xfrm>
            <a:custGeom>
              <a:avLst/>
              <a:gdLst/>
              <a:ahLst/>
              <a:cxnLst/>
              <a:rect r="r" b="b" t="t" l="l"/>
              <a:pathLst>
                <a:path h="812800" w="781586">
                  <a:moveTo>
                    <a:pt x="390793" y="0"/>
                  </a:moveTo>
                  <a:cubicBezTo>
                    <a:pt x="174964" y="0"/>
                    <a:pt x="0" y="181951"/>
                    <a:pt x="0" y="406400"/>
                  </a:cubicBezTo>
                  <a:cubicBezTo>
                    <a:pt x="0" y="630849"/>
                    <a:pt x="174964" y="812800"/>
                    <a:pt x="390793" y="812800"/>
                  </a:cubicBezTo>
                  <a:cubicBezTo>
                    <a:pt x="606622" y="812800"/>
                    <a:pt x="781586" y="630849"/>
                    <a:pt x="781586" y="406400"/>
                  </a:cubicBezTo>
                  <a:cubicBezTo>
                    <a:pt x="781586" y="181951"/>
                    <a:pt x="606622" y="0"/>
                    <a:pt x="390793" y="0"/>
                  </a:cubicBezTo>
                  <a:close/>
                </a:path>
              </a:pathLst>
            </a:custGeom>
            <a:solidFill>
              <a:srgbClr val="3844A1"/>
            </a:solidFill>
          </p:spPr>
        </p:sp>
        <p:sp>
          <p:nvSpPr>
            <p:cNvPr name="TextBox 4" id="4"/>
            <p:cNvSpPr txBox="true"/>
            <p:nvPr/>
          </p:nvSpPr>
          <p:spPr>
            <a:xfrm>
              <a:off x="73274" y="28575"/>
              <a:ext cx="635038" cy="708025"/>
            </a:xfrm>
            <a:prstGeom prst="rect">
              <a:avLst/>
            </a:prstGeom>
          </p:spPr>
          <p:txBody>
            <a:bodyPr anchor="ctr" rtlCol="false" tIns="50800" lIns="50800" bIns="50800" rIns="50800"/>
            <a:lstStyle/>
            <a:p>
              <a:pPr algn="ctr">
                <a:lnSpc>
                  <a:spcPts val="2800"/>
                </a:lnSpc>
              </a:pPr>
            </a:p>
          </p:txBody>
        </p:sp>
      </p:grpSp>
      <p:sp>
        <p:nvSpPr>
          <p:cNvPr name="Freeform 5" id="5"/>
          <p:cNvSpPr/>
          <p:nvPr/>
        </p:nvSpPr>
        <p:spPr>
          <a:xfrm flipH="false" flipV="false" rot="0">
            <a:off x="16564145" y="1028700"/>
            <a:ext cx="695155" cy="775528"/>
          </a:xfrm>
          <a:custGeom>
            <a:avLst/>
            <a:gdLst/>
            <a:ahLst/>
            <a:cxnLst/>
            <a:rect r="r" b="b" t="t" l="l"/>
            <a:pathLst>
              <a:path h="775528" w="695155">
                <a:moveTo>
                  <a:pt x="0" y="0"/>
                </a:moveTo>
                <a:lnTo>
                  <a:pt x="695155" y="0"/>
                </a:lnTo>
                <a:lnTo>
                  <a:pt x="695155" y="775528"/>
                </a:lnTo>
                <a:lnTo>
                  <a:pt x="0" y="77552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6" id="6"/>
          <p:cNvSpPr txBox="true"/>
          <p:nvPr/>
        </p:nvSpPr>
        <p:spPr>
          <a:xfrm rot="0">
            <a:off x="1183997" y="1943847"/>
            <a:ext cx="16075303" cy="7545424"/>
          </a:xfrm>
          <a:prstGeom prst="rect">
            <a:avLst/>
          </a:prstGeom>
        </p:spPr>
        <p:txBody>
          <a:bodyPr anchor="t" rtlCol="false" tIns="0" lIns="0" bIns="0" rIns="0">
            <a:spAutoFit/>
          </a:bodyPr>
          <a:lstStyle/>
          <a:p>
            <a:pPr algn="l" marL="629836" indent="-314918" lvl="1">
              <a:lnSpc>
                <a:spcPts val="5513"/>
              </a:lnSpc>
              <a:buFont typeface="Arial"/>
              <a:buChar char="•"/>
            </a:pPr>
            <a:r>
              <a:rPr lang="en-US" sz="2917">
                <a:solidFill>
                  <a:srgbClr val="F5F5F5"/>
                </a:solidFill>
                <a:latin typeface="Aileron"/>
                <a:ea typeface="Aileron"/>
                <a:cs typeface="Aileron"/>
                <a:sym typeface="Aileron"/>
              </a:rPr>
              <a:t>File name:yourregno_module_name</a:t>
            </a:r>
          </a:p>
          <a:p>
            <a:pPr algn="l" marL="629836" indent="-314918" lvl="1">
              <a:lnSpc>
                <a:spcPts val="5513"/>
              </a:lnSpc>
              <a:buFont typeface="Arial"/>
              <a:buChar char="•"/>
            </a:pPr>
            <a:r>
              <a:rPr lang="en-US" sz="2917">
                <a:solidFill>
                  <a:srgbClr val="F5F5F5"/>
                </a:solidFill>
                <a:latin typeface="Aileron"/>
                <a:ea typeface="Aileron"/>
                <a:cs typeface="Aileron"/>
                <a:sym typeface="Aileron"/>
              </a:rPr>
              <a:t>Function/method name</a:t>
            </a:r>
          </a:p>
          <a:p>
            <a:pPr algn="l" marL="629836" indent="-314918" lvl="1">
              <a:lnSpc>
                <a:spcPts val="5513"/>
              </a:lnSpc>
              <a:buFont typeface="Arial"/>
              <a:buChar char="•"/>
            </a:pPr>
            <a:r>
              <a:rPr lang="en-US" sz="2917">
                <a:solidFill>
                  <a:srgbClr val="F5F5F5"/>
                </a:solidFill>
                <a:latin typeface="Aileron"/>
                <a:ea typeface="Aileron"/>
                <a:cs typeface="Aileron"/>
                <a:sym typeface="Aileron"/>
              </a:rPr>
              <a:t>Create:void titans_bloom_create();</a:t>
            </a:r>
          </a:p>
          <a:p>
            <a:pPr algn="l" marL="629836" indent="-314918" lvl="1">
              <a:lnSpc>
                <a:spcPts val="5513"/>
              </a:lnSpc>
              <a:buFont typeface="Arial"/>
              <a:buChar char="•"/>
            </a:pPr>
            <a:r>
              <a:rPr lang="en-US" sz="2917">
                <a:solidFill>
                  <a:srgbClr val="F5F5F5"/>
                </a:solidFill>
                <a:latin typeface="Aileron"/>
                <a:ea typeface="Aileron"/>
                <a:cs typeface="Aileron"/>
                <a:sym typeface="Aileron"/>
              </a:rPr>
              <a:t>Update:void titans_bloom_update();</a:t>
            </a:r>
          </a:p>
          <a:p>
            <a:pPr algn="l" marL="629836" indent="-314918" lvl="1">
              <a:lnSpc>
                <a:spcPts val="5513"/>
              </a:lnSpc>
              <a:buFont typeface="Arial"/>
              <a:buChar char="•"/>
            </a:pPr>
            <a:r>
              <a:rPr lang="en-US" sz="2917">
                <a:solidFill>
                  <a:srgbClr val="F5F5F5"/>
                </a:solidFill>
                <a:latin typeface="Aileron"/>
                <a:ea typeface="Aileron"/>
                <a:cs typeface="Aileron"/>
                <a:sym typeface="Aileron"/>
              </a:rPr>
              <a:t>Retrieve:void titans_bloom_retrieve();</a:t>
            </a:r>
          </a:p>
          <a:p>
            <a:pPr algn="l" marL="629836" indent="-314918" lvl="1">
              <a:lnSpc>
                <a:spcPts val="5513"/>
              </a:lnSpc>
              <a:buFont typeface="Arial"/>
              <a:buChar char="•"/>
            </a:pPr>
            <a:r>
              <a:rPr lang="en-US" sz="2917">
                <a:solidFill>
                  <a:srgbClr val="F5F5F5"/>
                </a:solidFill>
                <a:latin typeface="Aileron"/>
                <a:ea typeface="Aileron"/>
                <a:cs typeface="Aileron"/>
                <a:sym typeface="Aileron"/>
              </a:rPr>
              <a:t>Delete:yvoid titans_bloom_delete();</a:t>
            </a:r>
          </a:p>
          <a:p>
            <a:pPr algn="l" marL="629836" indent="-314918" lvl="1">
              <a:lnSpc>
                <a:spcPts val="5513"/>
              </a:lnSpc>
              <a:buFont typeface="Arial"/>
              <a:buChar char="•"/>
            </a:pPr>
            <a:r>
              <a:rPr lang="en-US" sz="2917">
                <a:solidFill>
                  <a:srgbClr val="F5F5F5"/>
                </a:solidFill>
                <a:latin typeface="Aileron"/>
                <a:ea typeface="Aileron"/>
                <a:cs typeface="Aileron"/>
                <a:sym typeface="Aileron"/>
              </a:rPr>
              <a:t>Sorting:void titans_quick_sort(int low, int high);</a:t>
            </a:r>
          </a:p>
          <a:p>
            <a:pPr algn="l" marL="629836" indent="-314918" lvl="1">
              <a:lnSpc>
                <a:spcPts val="5513"/>
              </a:lnSpc>
              <a:buFont typeface="Arial"/>
              <a:buChar char="•"/>
            </a:pPr>
            <a:r>
              <a:rPr lang="en-US" sz="2917">
                <a:solidFill>
                  <a:srgbClr val="F5F5F5"/>
                </a:solidFill>
                <a:latin typeface="Aileron"/>
                <a:ea typeface="Aileron"/>
                <a:cs typeface="Aileron"/>
                <a:sym typeface="Aileron"/>
              </a:rPr>
              <a:t>Searching:int titans_linear_search(int id);</a:t>
            </a:r>
          </a:p>
          <a:p>
            <a:pPr algn="l" marL="1889508" indent="-472377" lvl="3">
              <a:lnSpc>
                <a:spcPts val="5513"/>
              </a:lnSpc>
              <a:buFont typeface="Arial"/>
              <a:buChar char="￭"/>
            </a:pPr>
            <a:r>
              <a:rPr lang="en-US" sz="2917">
                <a:solidFill>
                  <a:srgbClr val="F5F5F5"/>
                </a:solidFill>
                <a:latin typeface="Aileron"/>
                <a:ea typeface="Aileron"/>
                <a:cs typeface="Aileron"/>
                <a:sym typeface="Aileron"/>
              </a:rPr>
              <a:t> </a:t>
            </a:r>
            <a:r>
              <a:rPr lang="en-US" sz="2917">
                <a:solidFill>
                  <a:srgbClr val="F5F5F5"/>
                </a:solidFill>
                <a:latin typeface="Aileron"/>
                <a:ea typeface="Aileron"/>
                <a:cs typeface="Aileron"/>
                <a:sym typeface="Aileron"/>
              </a:rPr>
              <a:t>int titans_compare_search_binarysearch(int id);</a:t>
            </a:r>
          </a:p>
          <a:p>
            <a:pPr algn="l" marL="1889508" indent="-472377" lvl="3">
              <a:lnSpc>
                <a:spcPts val="5513"/>
              </a:lnSpc>
              <a:buFont typeface="Arial"/>
              <a:buChar char="￭"/>
            </a:pPr>
            <a:r>
              <a:rPr lang="en-US" sz="2917">
                <a:solidFill>
                  <a:srgbClr val="F5F5F5"/>
                </a:solidFill>
                <a:latin typeface="Aileron"/>
                <a:ea typeface="Aileron"/>
                <a:cs typeface="Aileron"/>
                <a:sym typeface="Aileron"/>
              </a:rPr>
              <a:t> </a:t>
            </a:r>
            <a:r>
              <a:rPr lang="en-US" sz="2917">
                <a:solidFill>
                  <a:srgbClr val="F5F5F5"/>
                </a:solidFill>
                <a:latin typeface="Aileron"/>
                <a:ea typeface="Aileron"/>
                <a:cs typeface="Aileron"/>
                <a:sym typeface="Aileron"/>
              </a:rPr>
              <a:t>void titans_bloom_search();</a:t>
            </a:r>
          </a:p>
          <a:p>
            <a:pPr algn="l">
              <a:lnSpc>
                <a:spcPts val="4084"/>
              </a:lnSpc>
            </a:pPr>
          </a:p>
        </p:txBody>
      </p:sp>
      <p:sp>
        <p:nvSpPr>
          <p:cNvPr name="Freeform 7" id="7"/>
          <p:cNvSpPr/>
          <p:nvPr/>
        </p:nvSpPr>
        <p:spPr>
          <a:xfrm flipH="false" flipV="false" rot="0">
            <a:off x="16055527" y="87606"/>
            <a:ext cx="2126804" cy="764694"/>
          </a:xfrm>
          <a:custGeom>
            <a:avLst/>
            <a:gdLst/>
            <a:ahLst/>
            <a:cxnLst/>
            <a:rect r="r" b="b" t="t" l="l"/>
            <a:pathLst>
              <a:path h="764694" w="2126804">
                <a:moveTo>
                  <a:pt x="0" y="0"/>
                </a:moveTo>
                <a:lnTo>
                  <a:pt x="2126805" y="0"/>
                </a:lnTo>
                <a:lnTo>
                  <a:pt x="2126805" y="764693"/>
                </a:lnTo>
                <a:lnTo>
                  <a:pt x="0" y="764693"/>
                </a:lnTo>
                <a:lnTo>
                  <a:pt x="0" y="0"/>
                </a:lnTo>
                <a:close/>
              </a:path>
            </a:pathLst>
          </a:custGeom>
          <a:blipFill>
            <a:blip r:embed="rId4"/>
            <a:stretch>
              <a:fillRect l="0" t="0" r="0" b="0"/>
            </a:stretch>
          </a:blipFill>
        </p:spPr>
      </p:sp>
      <p:sp>
        <p:nvSpPr>
          <p:cNvPr name="Freeform 8" id="8"/>
          <p:cNvSpPr/>
          <p:nvPr/>
        </p:nvSpPr>
        <p:spPr>
          <a:xfrm flipH="false" flipV="false" rot="0">
            <a:off x="12222364" y="3128052"/>
            <a:ext cx="5036936" cy="4459978"/>
          </a:xfrm>
          <a:custGeom>
            <a:avLst/>
            <a:gdLst/>
            <a:ahLst/>
            <a:cxnLst/>
            <a:rect r="r" b="b" t="t" l="l"/>
            <a:pathLst>
              <a:path h="4459978" w="5036936">
                <a:moveTo>
                  <a:pt x="0" y="0"/>
                </a:moveTo>
                <a:lnTo>
                  <a:pt x="5036936" y="0"/>
                </a:lnTo>
                <a:lnTo>
                  <a:pt x="5036936" y="4459977"/>
                </a:lnTo>
                <a:lnTo>
                  <a:pt x="0" y="4459977"/>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9" id="9"/>
          <p:cNvSpPr txBox="true"/>
          <p:nvPr/>
        </p:nvSpPr>
        <p:spPr>
          <a:xfrm rot="0">
            <a:off x="836419" y="923925"/>
            <a:ext cx="14496431" cy="863599"/>
          </a:xfrm>
          <a:prstGeom prst="rect">
            <a:avLst/>
          </a:prstGeom>
        </p:spPr>
        <p:txBody>
          <a:bodyPr anchor="t" rtlCol="false" tIns="0" lIns="0" bIns="0" rIns="0">
            <a:spAutoFit/>
          </a:bodyPr>
          <a:lstStyle/>
          <a:p>
            <a:pPr algn="l">
              <a:lnSpc>
                <a:spcPts val="7000"/>
              </a:lnSpc>
            </a:pPr>
            <a:r>
              <a:rPr lang="en-US" sz="5000" b="true">
                <a:solidFill>
                  <a:srgbClr val="FE6544"/>
                </a:solidFill>
                <a:latin typeface="Garet Bold"/>
                <a:ea typeface="Garet Bold"/>
                <a:cs typeface="Garet Bold"/>
                <a:sym typeface="Garet Bold"/>
              </a:rPr>
              <a:t>Bloom Level Setting : Programming Details</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5170FF">
                <a:alpha val="100000"/>
              </a:srgbClr>
            </a:gs>
            <a:gs pos="100000">
              <a:srgbClr val="FF66C4">
                <a:alpha val="100000"/>
              </a:srgbClr>
            </a:gs>
          </a:gsLst>
          <a:lin ang="0"/>
        </a:gradFill>
      </p:bgPr>
    </p:bg>
    <p:spTree>
      <p:nvGrpSpPr>
        <p:cNvPr id="1" name=""/>
        <p:cNvGrpSpPr/>
        <p:nvPr/>
      </p:nvGrpSpPr>
      <p:grpSpPr>
        <a:xfrm>
          <a:off x="0" y="0"/>
          <a:ext cx="0" cy="0"/>
          <a:chOff x="0" y="0"/>
          <a:chExt cx="0" cy="0"/>
        </a:xfrm>
      </p:grpSpPr>
      <p:grpSp>
        <p:nvGrpSpPr>
          <p:cNvPr name="Group 2" id="2"/>
          <p:cNvGrpSpPr/>
          <p:nvPr/>
        </p:nvGrpSpPr>
        <p:grpSpPr>
          <a:xfrm rot="0">
            <a:off x="10576084" y="-3778068"/>
            <a:ext cx="10958886" cy="11396552"/>
            <a:chOff x="0" y="0"/>
            <a:chExt cx="781586" cy="812800"/>
          </a:xfrm>
        </p:grpSpPr>
        <p:sp>
          <p:nvSpPr>
            <p:cNvPr name="Freeform 3" id="3"/>
            <p:cNvSpPr/>
            <p:nvPr/>
          </p:nvSpPr>
          <p:spPr>
            <a:xfrm flipH="false" flipV="false" rot="0">
              <a:off x="0" y="0"/>
              <a:ext cx="781586" cy="812800"/>
            </a:xfrm>
            <a:custGeom>
              <a:avLst/>
              <a:gdLst/>
              <a:ahLst/>
              <a:cxnLst/>
              <a:rect r="r" b="b" t="t" l="l"/>
              <a:pathLst>
                <a:path h="812800" w="781586">
                  <a:moveTo>
                    <a:pt x="390793" y="0"/>
                  </a:moveTo>
                  <a:cubicBezTo>
                    <a:pt x="174964" y="0"/>
                    <a:pt x="0" y="181951"/>
                    <a:pt x="0" y="406400"/>
                  </a:cubicBezTo>
                  <a:cubicBezTo>
                    <a:pt x="0" y="630849"/>
                    <a:pt x="174964" y="812800"/>
                    <a:pt x="390793" y="812800"/>
                  </a:cubicBezTo>
                  <a:cubicBezTo>
                    <a:pt x="606622" y="812800"/>
                    <a:pt x="781586" y="630849"/>
                    <a:pt x="781586" y="406400"/>
                  </a:cubicBezTo>
                  <a:cubicBezTo>
                    <a:pt x="781586" y="181951"/>
                    <a:pt x="606622" y="0"/>
                    <a:pt x="390793" y="0"/>
                  </a:cubicBezTo>
                  <a:close/>
                </a:path>
              </a:pathLst>
            </a:custGeom>
            <a:solidFill>
              <a:srgbClr val="3844A1"/>
            </a:solidFill>
          </p:spPr>
        </p:sp>
        <p:sp>
          <p:nvSpPr>
            <p:cNvPr name="TextBox 4" id="4"/>
            <p:cNvSpPr txBox="true"/>
            <p:nvPr/>
          </p:nvSpPr>
          <p:spPr>
            <a:xfrm>
              <a:off x="73274" y="28575"/>
              <a:ext cx="635038" cy="708025"/>
            </a:xfrm>
            <a:prstGeom prst="rect">
              <a:avLst/>
            </a:prstGeom>
          </p:spPr>
          <p:txBody>
            <a:bodyPr anchor="ctr" rtlCol="false" tIns="50800" lIns="50800" bIns="50800" rIns="50800"/>
            <a:lstStyle/>
            <a:p>
              <a:pPr algn="ctr">
                <a:lnSpc>
                  <a:spcPts val="2800"/>
                </a:lnSpc>
              </a:pPr>
            </a:p>
          </p:txBody>
        </p:sp>
      </p:grpSp>
      <p:sp>
        <p:nvSpPr>
          <p:cNvPr name="Freeform 5" id="5"/>
          <p:cNvSpPr/>
          <p:nvPr/>
        </p:nvSpPr>
        <p:spPr>
          <a:xfrm flipH="false" flipV="false" rot="0">
            <a:off x="16564145" y="1028700"/>
            <a:ext cx="695155" cy="775528"/>
          </a:xfrm>
          <a:custGeom>
            <a:avLst/>
            <a:gdLst/>
            <a:ahLst/>
            <a:cxnLst/>
            <a:rect r="r" b="b" t="t" l="l"/>
            <a:pathLst>
              <a:path h="775528" w="695155">
                <a:moveTo>
                  <a:pt x="0" y="0"/>
                </a:moveTo>
                <a:lnTo>
                  <a:pt x="695155" y="0"/>
                </a:lnTo>
                <a:lnTo>
                  <a:pt x="695155" y="775528"/>
                </a:lnTo>
                <a:lnTo>
                  <a:pt x="0" y="77552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16055527" y="87606"/>
            <a:ext cx="2126804" cy="764694"/>
          </a:xfrm>
          <a:custGeom>
            <a:avLst/>
            <a:gdLst/>
            <a:ahLst/>
            <a:cxnLst/>
            <a:rect r="r" b="b" t="t" l="l"/>
            <a:pathLst>
              <a:path h="764694" w="2126804">
                <a:moveTo>
                  <a:pt x="0" y="0"/>
                </a:moveTo>
                <a:lnTo>
                  <a:pt x="2126805" y="0"/>
                </a:lnTo>
                <a:lnTo>
                  <a:pt x="2126805" y="764693"/>
                </a:lnTo>
                <a:lnTo>
                  <a:pt x="0" y="764693"/>
                </a:lnTo>
                <a:lnTo>
                  <a:pt x="0" y="0"/>
                </a:lnTo>
                <a:close/>
              </a:path>
            </a:pathLst>
          </a:custGeom>
          <a:blipFill>
            <a:blip r:embed="rId4"/>
            <a:stretch>
              <a:fillRect l="0" t="0" r="0" b="0"/>
            </a:stretch>
          </a:blipFill>
        </p:spPr>
      </p:sp>
      <p:sp>
        <p:nvSpPr>
          <p:cNvPr name="TextBox 7" id="7"/>
          <p:cNvSpPr txBox="true"/>
          <p:nvPr/>
        </p:nvSpPr>
        <p:spPr>
          <a:xfrm rot="0">
            <a:off x="1302482" y="2746496"/>
            <a:ext cx="14753045" cy="5331941"/>
          </a:xfrm>
          <a:prstGeom prst="rect">
            <a:avLst/>
          </a:prstGeom>
        </p:spPr>
        <p:txBody>
          <a:bodyPr anchor="t" rtlCol="false" tIns="0" lIns="0" bIns="0" rIns="0">
            <a:spAutoFit/>
          </a:bodyPr>
          <a:lstStyle/>
          <a:p>
            <a:pPr algn="l" marL="713892" indent="-356946" lvl="1">
              <a:lnSpc>
                <a:spcPts val="6084"/>
              </a:lnSpc>
              <a:buFont typeface="Arial"/>
              <a:buChar char="•"/>
            </a:pPr>
            <a:r>
              <a:rPr lang="en-US" sz="3306">
                <a:solidFill>
                  <a:srgbClr val="F5F5F5"/>
                </a:solidFill>
                <a:latin typeface="Aileron"/>
                <a:ea typeface="Aileron"/>
                <a:cs typeface="Aileron"/>
                <a:sym typeface="Aileron"/>
              </a:rPr>
              <a:t>Comparison(both searching and Sorting):</a:t>
            </a:r>
          </a:p>
          <a:p>
            <a:pPr algn="l" marL="2141675" indent="-535419" lvl="3">
              <a:lnSpc>
                <a:spcPts val="6084"/>
              </a:lnSpc>
              <a:buFont typeface="Arial"/>
              <a:buChar char="￭"/>
            </a:pPr>
            <a:r>
              <a:rPr lang="en-US" sz="3306">
                <a:solidFill>
                  <a:srgbClr val="F5F5F5"/>
                </a:solidFill>
                <a:latin typeface="Aileron"/>
                <a:ea typeface="Aileron"/>
                <a:cs typeface="Aileron"/>
                <a:sym typeface="Aileron"/>
              </a:rPr>
              <a:t>Searching int titans_compare_search_binarysearch(int id);</a:t>
            </a:r>
          </a:p>
          <a:p>
            <a:pPr algn="l" marL="2141675" indent="-535419" lvl="3">
              <a:lnSpc>
                <a:spcPts val="6084"/>
              </a:lnSpc>
              <a:buFont typeface="Arial"/>
              <a:buChar char="￭"/>
            </a:pPr>
            <a:r>
              <a:rPr lang="en-US" sz="3306">
                <a:solidFill>
                  <a:srgbClr val="F5F5F5"/>
                </a:solidFill>
                <a:latin typeface="Aileron"/>
                <a:ea typeface="Aileron"/>
                <a:cs typeface="Aileron"/>
                <a:sym typeface="Aileron"/>
              </a:rPr>
              <a:t>Sorting void titans_compare_sort_mergesort(int left, int right);</a:t>
            </a:r>
          </a:p>
          <a:p>
            <a:pPr algn="l">
              <a:lnSpc>
                <a:spcPts val="6084"/>
              </a:lnSpc>
            </a:pPr>
          </a:p>
          <a:p>
            <a:pPr algn="l" marL="713892" indent="-356946" lvl="1">
              <a:lnSpc>
                <a:spcPts val="6084"/>
              </a:lnSpc>
              <a:buFont typeface="Arial"/>
              <a:buChar char="•"/>
            </a:pPr>
            <a:r>
              <a:rPr lang="en-US" sz="3306">
                <a:solidFill>
                  <a:srgbClr val="F5F5F5"/>
                </a:solidFill>
                <a:latin typeface="Aileron"/>
                <a:ea typeface="Aileron"/>
                <a:cs typeface="Aileron"/>
                <a:sym typeface="Aileron"/>
              </a:rPr>
              <a:t>Time Complexity:</a:t>
            </a:r>
          </a:p>
          <a:p>
            <a:pPr algn="l" marL="2141675" indent="-535419" lvl="3">
              <a:lnSpc>
                <a:spcPts val="6084"/>
              </a:lnSpc>
              <a:buFont typeface="Arial"/>
              <a:buChar char="￭"/>
            </a:pPr>
            <a:r>
              <a:rPr lang="en-US" sz="3306">
                <a:solidFill>
                  <a:srgbClr val="F5F5F5"/>
                </a:solidFill>
                <a:latin typeface="Aileron"/>
                <a:ea typeface="Aileron"/>
                <a:cs typeface="Aileron"/>
                <a:sym typeface="Aileron"/>
              </a:rPr>
              <a:t>Searching-void titans_complexity_searching();</a:t>
            </a:r>
          </a:p>
          <a:p>
            <a:pPr algn="l" marL="2141675" indent="-535419" lvl="3">
              <a:lnSpc>
                <a:spcPts val="6084"/>
              </a:lnSpc>
              <a:buFont typeface="Arial"/>
              <a:buChar char="￭"/>
            </a:pPr>
            <a:r>
              <a:rPr lang="en-US" sz="3306">
                <a:solidFill>
                  <a:srgbClr val="F5F5F5"/>
                </a:solidFill>
                <a:latin typeface="Aileron"/>
                <a:ea typeface="Aileron"/>
                <a:cs typeface="Aileron"/>
                <a:sym typeface="Aileron"/>
              </a:rPr>
              <a:t>Sorting-void titans_complexity_sorting();</a:t>
            </a:r>
          </a:p>
        </p:txBody>
      </p:sp>
      <p:sp>
        <p:nvSpPr>
          <p:cNvPr name="TextBox 8" id="8"/>
          <p:cNvSpPr txBox="true"/>
          <p:nvPr/>
        </p:nvSpPr>
        <p:spPr>
          <a:xfrm rot="0">
            <a:off x="836419" y="923925"/>
            <a:ext cx="14496431" cy="863599"/>
          </a:xfrm>
          <a:prstGeom prst="rect">
            <a:avLst/>
          </a:prstGeom>
        </p:spPr>
        <p:txBody>
          <a:bodyPr anchor="t" rtlCol="false" tIns="0" lIns="0" bIns="0" rIns="0">
            <a:spAutoFit/>
          </a:bodyPr>
          <a:lstStyle/>
          <a:p>
            <a:pPr algn="l">
              <a:lnSpc>
                <a:spcPts val="7000"/>
              </a:lnSpc>
            </a:pPr>
            <a:r>
              <a:rPr lang="en-US" sz="5000" b="true">
                <a:solidFill>
                  <a:srgbClr val="FE6544"/>
                </a:solidFill>
                <a:latin typeface="Garet Bold"/>
                <a:ea typeface="Garet Bold"/>
                <a:cs typeface="Garet Bold"/>
                <a:sym typeface="Garet Bold"/>
              </a:rPr>
              <a:t>Bloom Level Setting : Programming Details</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5170FF">
                <a:alpha val="100000"/>
              </a:srgbClr>
            </a:gs>
            <a:gs pos="100000">
              <a:srgbClr val="FF66C4">
                <a:alpha val="100000"/>
              </a:srgbClr>
            </a:gs>
          </a:gsLst>
          <a:lin ang="0"/>
        </a:gradFill>
      </p:bgPr>
    </p:bg>
    <p:spTree>
      <p:nvGrpSpPr>
        <p:cNvPr id="1" name=""/>
        <p:cNvGrpSpPr/>
        <p:nvPr/>
      </p:nvGrpSpPr>
      <p:grpSpPr>
        <a:xfrm>
          <a:off x="0" y="0"/>
          <a:ext cx="0" cy="0"/>
          <a:chOff x="0" y="0"/>
          <a:chExt cx="0" cy="0"/>
        </a:xfrm>
      </p:grpSpPr>
      <p:grpSp>
        <p:nvGrpSpPr>
          <p:cNvPr name="Group 2" id="2"/>
          <p:cNvGrpSpPr/>
          <p:nvPr/>
        </p:nvGrpSpPr>
        <p:grpSpPr>
          <a:xfrm rot="0">
            <a:off x="7223446" y="-383324"/>
            <a:ext cx="10958886" cy="11396552"/>
            <a:chOff x="0" y="0"/>
            <a:chExt cx="781586" cy="812800"/>
          </a:xfrm>
        </p:grpSpPr>
        <p:sp>
          <p:nvSpPr>
            <p:cNvPr name="Freeform 3" id="3"/>
            <p:cNvSpPr/>
            <p:nvPr/>
          </p:nvSpPr>
          <p:spPr>
            <a:xfrm flipH="false" flipV="false" rot="0">
              <a:off x="0" y="0"/>
              <a:ext cx="781586" cy="812800"/>
            </a:xfrm>
            <a:custGeom>
              <a:avLst/>
              <a:gdLst/>
              <a:ahLst/>
              <a:cxnLst/>
              <a:rect r="r" b="b" t="t" l="l"/>
              <a:pathLst>
                <a:path h="812800" w="781586">
                  <a:moveTo>
                    <a:pt x="390793" y="0"/>
                  </a:moveTo>
                  <a:cubicBezTo>
                    <a:pt x="174964" y="0"/>
                    <a:pt x="0" y="181951"/>
                    <a:pt x="0" y="406400"/>
                  </a:cubicBezTo>
                  <a:cubicBezTo>
                    <a:pt x="0" y="630849"/>
                    <a:pt x="174964" y="812800"/>
                    <a:pt x="390793" y="812800"/>
                  </a:cubicBezTo>
                  <a:cubicBezTo>
                    <a:pt x="606622" y="812800"/>
                    <a:pt x="781586" y="630849"/>
                    <a:pt x="781586" y="406400"/>
                  </a:cubicBezTo>
                  <a:cubicBezTo>
                    <a:pt x="781586" y="181951"/>
                    <a:pt x="606622" y="0"/>
                    <a:pt x="390793" y="0"/>
                  </a:cubicBezTo>
                  <a:close/>
                </a:path>
              </a:pathLst>
            </a:custGeom>
            <a:solidFill>
              <a:srgbClr val="3844A1"/>
            </a:solidFill>
          </p:spPr>
        </p:sp>
        <p:sp>
          <p:nvSpPr>
            <p:cNvPr name="TextBox 4" id="4"/>
            <p:cNvSpPr txBox="true"/>
            <p:nvPr/>
          </p:nvSpPr>
          <p:spPr>
            <a:xfrm>
              <a:off x="73274" y="28575"/>
              <a:ext cx="635038" cy="708025"/>
            </a:xfrm>
            <a:prstGeom prst="rect">
              <a:avLst/>
            </a:prstGeom>
          </p:spPr>
          <p:txBody>
            <a:bodyPr anchor="ctr" rtlCol="false" tIns="50800" lIns="50800" bIns="50800" rIns="50800"/>
            <a:lstStyle/>
            <a:p>
              <a:pPr algn="ctr">
                <a:lnSpc>
                  <a:spcPts val="2800"/>
                </a:lnSpc>
              </a:pPr>
            </a:p>
          </p:txBody>
        </p:sp>
      </p:grpSp>
      <p:sp>
        <p:nvSpPr>
          <p:cNvPr name="TextBox 5" id="5"/>
          <p:cNvSpPr txBox="true"/>
          <p:nvPr/>
        </p:nvSpPr>
        <p:spPr>
          <a:xfrm rot="0">
            <a:off x="1451818" y="2076645"/>
            <a:ext cx="6479626" cy="8369024"/>
          </a:xfrm>
          <a:prstGeom prst="rect">
            <a:avLst/>
          </a:prstGeom>
        </p:spPr>
        <p:txBody>
          <a:bodyPr anchor="t" rtlCol="false" tIns="0" lIns="0" bIns="0" rIns="0">
            <a:spAutoFit/>
          </a:bodyPr>
          <a:lstStyle/>
          <a:p>
            <a:pPr algn="l">
              <a:lnSpc>
                <a:spcPts val="3340"/>
              </a:lnSpc>
            </a:pPr>
            <a:r>
              <a:rPr lang="en-US" sz="2385">
                <a:solidFill>
                  <a:srgbClr val="F5F5F5"/>
                </a:solidFill>
                <a:latin typeface="Bobby Jones"/>
                <a:ea typeface="Bobby Jones"/>
                <a:cs typeface="Bobby Jones"/>
                <a:sym typeface="Bobby Jones"/>
              </a:rPr>
              <a:t>QUICK SORT</a:t>
            </a:r>
          </a:p>
          <a:p>
            <a:pPr algn="l">
              <a:lnSpc>
                <a:spcPts val="3340"/>
              </a:lnSpc>
            </a:pPr>
          </a:p>
          <a:p>
            <a:pPr algn="l">
              <a:lnSpc>
                <a:spcPts val="3340"/>
              </a:lnSpc>
            </a:pPr>
            <a:r>
              <a:rPr lang="en-US" sz="2385">
                <a:solidFill>
                  <a:srgbClr val="F5F5F5"/>
                </a:solidFill>
                <a:latin typeface="Aileron"/>
                <a:ea typeface="Aileron"/>
                <a:cs typeface="Aileron"/>
                <a:sym typeface="Aileron"/>
              </a:rPr>
              <a:t>QuickSort(arr[], low, high)</a:t>
            </a:r>
          </a:p>
          <a:p>
            <a:pPr algn="l">
              <a:lnSpc>
                <a:spcPts val="3340"/>
              </a:lnSpc>
            </a:pPr>
            <a:r>
              <a:rPr lang="en-US" sz="2385">
                <a:solidFill>
                  <a:srgbClr val="F5F5F5"/>
                </a:solidFill>
                <a:latin typeface="Aileron"/>
                <a:ea typeface="Aileron"/>
                <a:cs typeface="Aileron"/>
                <a:sym typeface="Aileron"/>
              </a:rPr>
              <a:t>    if low &lt; high</a:t>
            </a:r>
          </a:p>
          <a:p>
            <a:pPr algn="l">
              <a:lnSpc>
                <a:spcPts val="3340"/>
              </a:lnSpc>
            </a:pPr>
            <a:r>
              <a:rPr lang="en-US" sz="2385">
                <a:solidFill>
                  <a:srgbClr val="F5F5F5"/>
                </a:solidFill>
                <a:latin typeface="Aileron"/>
                <a:ea typeface="Aileron"/>
                <a:cs typeface="Aileron"/>
                <a:sym typeface="Aileron"/>
              </a:rPr>
              <a:t>        pivot = Partition(arr[], low, high)</a:t>
            </a:r>
          </a:p>
          <a:p>
            <a:pPr algn="l">
              <a:lnSpc>
                <a:spcPts val="3340"/>
              </a:lnSpc>
            </a:pPr>
            <a:r>
              <a:rPr lang="en-US" sz="2385">
                <a:solidFill>
                  <a:srgbClr val="F5F5F5"/>
                </a:solidFill>
                <a:latin typeface="Aileron"/>
                <a:ea typeface="Aileron"/>
                <a:cs typeface="Aileron"/>
                <a:sym typeface="Aileron"/>
              </a:rPr>
              <a:t>        QuickSort(arr[], low, pivot - 1)</a:t>
            </a:r>
          </a:p>
          <a:p>
            <a:pPr algn="l">
              <a:lnSpc>
                <a:spcPts val="3340"/>
              </a:lnSpc>
            </a:pPr>
            <a:r>
              <a:rPr lang="en-US" sz="2385">
                <a:solidFill>
                  <a:srgbClr val="F5F5F5"/>
                </a:solidFill>
                <a:latin typeface="Aileron"/>
                <a:ea typeface="Aileron"/>
                <a:cs typeface="Aileron"/>
                <a:sym typeface="Aileron"/>
              </a:rPr>
              <a:t>        QuickSort(arr[], pivot + 1, high)</a:t>
            </a:r>
          </a:p>
          <a:p>
            <a:pPr algn="l">
              <a:lnSpc>
                <a:spcPts val="3340"/>
              </a:lnSpc>
            </a:pPr>
          </a:p>
          <a:p>
            <a:pPr algn="l">
              <a:lnSpc>
                <a:spcPts val="3340"/>
              </a:lnSpc>
            </a:pPr>
            <a:r>
              <a:rPr lang="en-US" sz="2385">
                <a:solidFill>
                  <a:srgbClr val="F5F5F5"/>
                </a:solidFill>
                <a:latin typeface="Aileron"/>
                <a:ea typeface="Aileron"/>
                <a:cs typeface="Aileron"/>
                <a:sym typeface="Aileron"/>
              </a:rPr>
              <a:t>Partition(arr[], low, high)</a:t>
            </a:r>
          </a:p>
          <a:p>
            <a:pPr algn="l">
              <a:lnSpc>
                <a:spcPts val="3340"/>
              </a:lnSpc>
            </a:pPr>
            <a:r>
              <a:rPr lang="en-US" sz="2385">
                <a:solidFill>
                  <a:srgbClr val="F5F5F5"/>
                </a:solidFill>
                <a:latin typeface="Aileron"/>
                <a:ea typeface="Aileron"/>
                <a:cs typeface="Aileron"/>
                <a:sym typeface="Aileron"/>
              </a:rPr>
              <a:t>    pivot = arr[high]</a:t>
            </a:r>
          </a:p>
          <a:p>
            <a:pPr algn="l">
              <a:lnSpc>
                <a:spcPts val="3340"/>
              </a:lnSpc>
            </a:pPr>
            <a:r>
              <a:rPr lang="en-US" sz="2385">
                <a:solidFill>
                  <a:srgbClr val="F5F5F5"/>
                </a:solidFill>
                <a:latin typeface="Aileron"/>
                <a:ea typeface="Aileron"/>
                <a:cs typeface="Aileron"/>
                <a:sym typeface="Aileron"/>
              </a:rPr>
              <a:t>    i = low - 1</a:t>
            </a:r>
          </a:p>
          <a:p>
            <a:pPr algn="l">
              <a:lnSpc>
                <a:spcPts val="3340"/>
              </a:lnSpc>
            </a:pPr>
            <a:r>
              <a:rPr lang="en-US" sz="2385">
                <a:solidFill>
                  <a:srgbClr val="F5F5F5"/>
                </a:solidFill>
                <a:latin typeface="Aileron"/>
                <a:ea typeface="Aileron"/>
                <a:cs typeface="Aileron"/>
                <a:sym typeface="Aileron"/>
              </a:rPr>
              <a:t>    for j = low to high - 1</a:t>
            </a:r>
          </a:p>
          <a:p>
            <a:pPr algn="l">
              <a:lnSpc>
                <a:spcPts val="3340"/>
              </a:lnSpc>
            </a:pPr>
            <a:r>
              <a:rPr lang="en-US" sz="2385">
                <a:solidFill>
                  <a:srgbClr val="F5F5F5"/>
                </a:solidFill>
                <a:latin typeface="Aileron"/>
                <a:ea typeface="Aileron"/>
                <a:cs typeface="Aileron"/>
                <a:sym typeface="Aileron"/>
              </a:rPr>
              <a:t>        if arr[j] is less than pivot based on the sorting criteria</a:t>
            </a:r>
          </a:p>
          <a:p>
            <a:pPr algn="l">
              <a:lnSpc>
                <a:spcPts val="3340"/>
              </a:lnSpc>
            </a:pPr>
            <a:r>
              <a:rPr lang="en-US" sz="2385">
                <a:solidFill>
                  <a:srgbClr val="F5F5F5"/>
                </a:solidFill>
                <a:latin typeface="Aileron"/>
                <a:ea typeface="Aileron"/>
                <a:cs typeface="Aileron"/>
                <a:sym typeface="Aileron"/>
              </a:rPr>
              <a:t>            swap arr[i] with arr[j]</a:t>
            </a:r>
          </a:p>
          <a:p>
            <a:pPr algn="l">
              <a:lnSpc>
                <a:spcPts val="3340"/>
              </a:lnSpc>
            </a:pPr>
            <a:r>
              <a:rPr lang="en-US" sz="2385">
                <a:solidFill>
                  <a:srgbClr val="F5F5F5"/>
                </a:solidFill>
                <a:latin typeface="Aileron"/>
                <a:ea typeface="Aileron"/>
                <a:cs typeface="Aileron"/>
                <a:sym typeface="Aileron"/>
              </a:rPr>
              <a:t>            i++</a:t>
            </a:r>
          </a:p>
          <a:p>
            <a:pPr algn="l">
              <a:lnSpc>
                <a:spcPts val="3340"/>
              </a:lnSpc>
            </a:pPr>
            <a:r>
              <a:rPr lang="en-US" sz="2385">
                <a:solidFill>
                  <a:srgbClr val="F5F5F5"/>
                </a:solidFill>
                <a:latin typeface="Aileron"/>
                <a:ea typeface="Aileron"/>
                <a:cs typeface="Aileron"/>
                <a:sym typeface="Aileron"/>
              </a:rPr>
              <a:t>    swap arr[i + 1] with arr[high]</a:t>
            </a:r>
          </a:p>
          <a:p>
            <a:pPr algn="l">
              <a:lnSpc>
                <a:spcPts val="3340"/>
              </a:lnSpc>
            </a:pPr>
            <a:r>
              <a:rPr lang="en-US" sz="2385">
                <a:solidFill>
                  <a:srgbClr val="F5F5F5"/>
                </a:solidFill>
                <a:latin typeface="Aileron"/>
                <a:ea typeface="Aileron"/>
                <a:cs typeface="Aileron"/>
                <a:sym typeface="Aileron"/>
              </a:rPr>
              <a:t>    return i + 1</a:t>
            </a:r>
          </a:p>
          <a:p>
            <a:pPr algn="l">
              <a:lnSpc>
                <a:spcPts val="3340"/>
              </a:lnSpc>
            </a:pPr>
          </a:p>
          <a:p>
            <a:pPr algn="l">
              <a:lnSpc>
                <a:spcPts val="3340"/>
              </a:lnSpc>
            </a:pPr>
          </a:p>
        </p:txBody>
      </p:sp>
      <p:sp>
        <p:nvSpPr>
          <p:cNvPr name="Freeform 6" id="6"/>
          <p:cNvSpPr/>
          <p:nvPr/>
        </p:nvSpPr>
        <p:spPr>
          <a:xfrm flipH="false" flipV="false" rot="0">
            <a:off x="16564145" y="1028700"/>
            <a:ext cx="695155" cy="775528"/>
          </a:xfrm>
          <a:custGeom>
            <a:avLst/>
            <a:gdLst/>
            <a:ahLst/>
            <a:cxnLst/>
            <a:rect r="r" b="b" t="t" l="l"/>
            <a:pathLst>
              <a:path h="775528" w="695155">
                <a:moveTo>
                  <a:pt x="0" y="0"/>
                </a:moveTo>
                <a:lnTo>
                  <a:pt x="695155" y="0"/>
                </a:lnTo>
                <a:lnTo>
                  <a:pt x="695155" y="775528"/>
                </a:lnTo>
                <a:lnTo>
                  <a:pt x="0" y="77552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7" id="7"/>
          <p:cNvSpPr txBox="true"/>
          <p:nvPr/>
        </p:nvSpPr>
        <p:spPr>
          <a:xfrm rot="0">
            <a:off x="1028700" y="971550"/>
            <a:ext cx="13396831" cy="836042"/>
          </a:xfrm>
          <a:prstGeom prst="rect">
            <a:avLst/>
          </a:prstGeom>
        </p:spPr>
        <p:txBody>
          <a:bodyPr anchor="t" rtlCol="false" tIns="0" lIns="0" bIns="0" rIns="0">
            <a:spAutoFit/>
          </a:bodyPr>
          <a:lstStyle/>
          <a:p>
            <a:pPr algn="l">
              <a:lnSpc>
                <a:spcPts val="6772"/>
              </a:lnSpc>
            </a:pPr>
            <a:r>
              <a:rPr lang="en-US" sz="5130" b="true">
                <a:solidFill>
                  <a:srgbClr val="FE6544"/>
                </a:solidFill>
                <a:latin typeface="Garet Bold"/>
                <a:ea typeface="Garet Bold"/>
                <a:cs typeface="Garet Bold"/>
                <a:sym typeface="Garet Bold"/>
              </a:rPr>
              <a:t>Bloom Level: Sorting Algorithm Used</a:t>
            </a:r>
          </a:p>
        </p:txBody>
      </p:sp>
      <p:sp>
        <p:nvSpPr>
          <p:cNvPr name="TextBox 8" id="8"/>
          <p:cNvSpPr txBox="true"/>
          <p:nvPr/>
        </p:nvSpPr>
        <p:spPr>
          <a:xfrm rot="0">
            <a:off x="8940413" y="2239230"/>
            <a:ext cx="7971309" cy="6859227"/>
          </a:xfrm>
          <a:prstGeom prst="rect">
            <a:avLst/>
          </a:prstGeom>
        </p:spPr>
        <p:txBody>
          <a:bodyPr anchor="t" rtlCol="false" tIns="0" lIns="0" bIns="0" rIns="0">
            <a:spAutoFit/>
          </a:bodyPr>
          <a:lstStyle/>
          <a:p>
            <a:pPr algn="l">
              <a:lnSpc>
                <a:spcPts val="3607"/>
              </a:lnSpc>
            </a:pPr>
            <a:r>
              <a:rPr lang="en-US" sz="2576">
                <a:solidFill>
                  <a:srgbClr val="F5F5F5"/>
                </a:solidFill>
                <a:latin typeface="Bobby Jones"/>
                <a:ea typeface="Bobby Jones"/>
                <a:cs typeface="Bobby Jones"/>
                <a:sym typeface="Bobby Jones"/>
              </a:rPr>
              <a:t>MERGE SORT</a:t>
            </a:r>
          </a:p>
          <a:p>
            <a:pPr algn="l">
              <a:lnSpc>
                <a:spcPts val="3607"/>
              </a:lnSpc>
            </a:pPr>
          </a:p>
          <a:p>
            <a:pPr algn="l">
              <a:lnSpc>
                <a:spcPts val="3607"/>
              </a:lnSpc>
            </a:pPr>
            <a:r>
              <a:rPr lang="en-US" sz="2576">
                <a:solidFill>
                  <a:srgbClr val="F5F5F5"/>
                </a:solidFill>
                <a:latin typeface="Aileron"/>
                <a:ea typeface="Aileron"/>
                <a:cs typeface="Aileron"/>
                <a:sym typeface="Aileron"/>
              </a:rPr>
              <a:t>MergeSort(arr[], left, right)</a:t>
            </a:r>
          </a:p>
          <a:p>
            <a:pPr algn="l">
              <a:lnSpc>
                <a:spcPts val="3607"/>
              </a:lnSpc>
            </a:pPr>
            <a:r>
              <a:rPr lang="en-US" sz="2576">
                <a:solidFill>
                  <a:srgbClr val="F5F5F5"/>
                </a:solidFill>
                <a:latin typeface="Aileron"/>
                <a:ea typeface="Aileron"/>
                <a:cs typeface="Aileron"/>
                <a:sym typeface="Aileron"/>
              </a:rPr>
              <a:t>    if left &lt; right</a:t>
            </a:r>
          </a:p>
          <a:p>
            <a:pPr algn="l">
              <a:lnSpc>
                <a:spcPts val="3607"/>
              </a:lnSpc>
            </a:pPr>
            <a:r>
              <a:rPr lang="en-US" sz="2576">
                <a:solidFill>
                  <a:srgbClr val="F5F5F5"/>
                </a:solidFill>
                <a:latin typeface="Aileron"/>
                <a:ea typeface="Aileron"/>
                <a:cs typeface="Aileron"/>
                <a:sym typeface="Aileron"/>
              </a:rPr>
              <a:t>        mid = (left + right) / 2</a:t>
            </a:r>
          </a:p>
          <a:p>
            <a:pPr algn="l">
              <a:lnSpc>
                <a:spcPts val="3607"/>
              </a:lnSpc>
            </a:pPr>
            <a:r>
              <a:rPr lang="en-US" sz="2576">
                <a:solidFill>
                  <a:srgbClr val="F5F5F5"/>
                </a:solidFill>
                <a:latin typeface="Aileron"/>
                <a:ea typeface="Aileron"/>
                <a:cs typeface="Aileron"/>
                <a:sym typeface="Aileron"/>
              </a:rPr>
              <a:t>        MergeSort(arr[], left, mid)</a:t>
            </a:r>
          </a:p>
          <a:p>
            <a:pPr algn="l">
              <a:lnSpc>
                <a:spcPts val="3607"/>
              </a:lnSpc>
            </a:pPr>
            <a:r>
              <a:rPr lang="en-US" sz="2576">
                <a:solidFill>
                  <a:srgbClr val="F5F5F5"/>
                </a:solidFill>
                <a:latin typeface="Aileron"/>
                <a:ea typeface="Aileron"/>
                <a:cs typeface="Aileron"/>
                <a:sym typeface="Aileron"/>
              </a:rPr>
              <a:t>        MergeSort(arr[], mid + 1, right)</a:t>
            </a:r>
          </a:p>
          <a:p>
            <a:pPr algn="l">
              <a:lnSpc>
                <a:spcPts val="3607"/>
              </a:lnSpc>
            </a:pPr>
            <a:r>
              <a:rPr lang="en-US" sz="2576">
                <a:solidFill>
                  <a:srgbClr val="F5F5F5"/>
                </a:solidFill>
                <a:latin typeface="Aileron"/>
                <a:ea typeface="Aileron"/>
                <a:cs typeface="Aileron"/>
                <a:sym typeface="Aileron"/>
              </a:rPr>
              <a:t>        Merge(arr[], left, mid, right)</a:t>
            </a:r>
          </a:p>
          <a:p>
            <a:pPr algn="l">
              <a:lnSpc>
                <a:spcPts val="3607"/>
              </a:lnSpc>
            </a:pPr>
          </a:p>
          <a:p>
            <a:pPr algn="l">
              <a:lnSpc>
                <a:spcPts val="3607"/>
              </a:lnSpc>
            </a:pPr>
            <a:r>
              <a:rPr lang="en-US" sz="2576">
                <a:solidFill>
                  <a:srgbClr val="F5F5F5"/>
                </a:solidFill>
                <a:latin typeface="Aileron"/>
                <a:ea typeface="Aileron"/>
                <a:cs typeface="Aileron"/>
                <a:sym typeface="Aileron"/>
              </a:rPr>
              <a:t>Merge(arr[], left, mid, right)</a:t>
            </a:r>
          </a:p>
          <a:p>
            <a:pPr algn="l">
              <a:lnSpc>
                <a:spcPts val="3607"/>
              </a:lnSpc>
            </a:pPr>
            <a:r>
              <a:rPr lang="en-US" sz="2576">
                <a:solidFill>
                  <a:srgbClr val="F5F5F5"/>
                </a:solidFill>
                <a:latin typeface="Aileron"/>
                <a:ea typeface="Aileron"/>
                <a:cs typeface="Aileron"/>
                <a:sym typeface="Aileron"/>
              </a:rPr>
              <a:t>    create left_subarray, right_subarray</a:t>
            </a:r>
          </a:p>
          <a:p>
            <a:pPr algn="l">
              <a:lnSpc>
                <a:spcPts val="3607"/>
              </a:lnSpc>
            </a:pPr>
            <a:r>
              <a:rPr lang="en-US" sz="2576">
                <a:solidFill>
                  <a:srgbClr val="F5F5F5"/>
                </a:solidFill>
                <a:latin typeface="Aileron"/>
                <a:ea typeface="Aileron"/>
                <a:cs typeface="Aileron"/>
                <a:sym typeface="Aileron"/>
              </a:rPr>
              <a:t>    copy elements to left_subarray and right_subarray</a:t>
            </a:r>
          </a:p>
          <a:p>
            <a:pPr algn="l">
              <a:lnSpc>
                <a:spcPts val="3607"/>
              </a:lnSpc>
            </a:pPr>
            <a:r>
              <a:rPr lang="en-US" sz="2576">
                <a:solidFill>
                  <a:srgbClr val="F5F5F5"/>
                </a:solidFill>
                <a:latin typeface="Aileron"/>
                <a:ea typeface="Aileron"/>
                <a:cs typeface="Aileron"/>
                <a:sym typeface="Aileron"/>
              </a:rPr>
              <a:t>    merge the two subarrays back into arr[] based on the sorting criteria</a:t>
            </a:r>
          </a:p>
          <a:p>
            <a:pPr algn="l">
              <a:lnSpc>
                <a:spcPts val="3607"/>
              </a:lnSpc>
            </a:pPr>
          </a:p>
        </p:txBody>
      </p:sp>
      <p:sp>
        <p:nvSpPr>
          <p:cNvPr name="Freeform 9" id="9"/>
          <p:cNvSpPr/>
          <p:nvPr/>
        </p:nvSpPr>
        <p:spPr>
          <a:xfrm flipH="false" flipV="false" rot="0">
            <a:off x="16055527" y="87606"/>
            <a:ext cx="2126804" cy="764694"/>
          </a:xfrm>
          <a:custGeom>
            <a:avLst/>
            <a:gdLst/>
            <a:ahLst/>
            <a:cxnLst/>
            <a:rect r="r" b="b" t="t" l="l"/>
            <a:pathLst>
              <a:path h="764694" w="2126804">
                <a:moveTo>
                  <a:pt x="0" y="0"/>
                </a:moveTo>
                <a:lnTo>
                  <a:pt x="2126805" y="0"/>
                </a:lnTo>
                <a:lnTo>
                  <a:pt x="2126805" y="764693"/>
                </a:lnTo>
                <a:lnTo>
                  <a:pt x="0" y="764693"/>
                </a:lnTo>
                <a:lnTo>
                  <a:pt x="0" y="0"/>
                </a:lnTo>
                <a:close/>
              </a:path>
            </a:pathLst>
          </a:custGeom>
          <a:blipFill>
            <a:blip r:embed="rId4"/>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DAGWbnFti6U</dc:identifier>
  <dcterms:modified xsi:type="dcterms:W3CDTF">2011-08-01T06:04:30Z</dcterms:modified>
  <cp:revision>1</cp:revision>
  <dc:title>Copy of Dhanush DAA Project</dc:title>
</cp:coreProperties>
</file>