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embeddedFontLst>
    <p:embeddedFont>
      <p:font typeface="Roboto Mono" panose="00000009000000000000" pitchFamily="49" charset="0"/>
      <p:regular r:id="rId12"/>
      <p:bold r:id="rId13"/>
      <p:italic r:id="rId14"/>
      <p:boldItalic r:id="rId15"/>
    </p:embeddedFont>
    <p:embeddedFont>
      <p:font typeface="Trebuchet MS" panose="020B0603020202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jS2MhEPngHlqMmQHNC9S+XGOUaA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6ed274ff34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6ed274ff3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6ed274ff34_0_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6ed274ff3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7"/>
          <p:cNvSpPr>
            <a:spLocks noGrp="1"/>
          </p:cNvSpPr>
          <p:nvPr>
            <p:ph type="pic" idx="2"/>
          </p:nvPr>
        </p:nvSpPr>
        <p:spPr>
          <a:xfrm>
            <a:off x="5183188" y="987425"/>
            <a:ext cx="6172200" cy="4873625"/>
          </a:xfrm>
          <a:prstGeom prst="rect">
            <a:avLst/>
          </a:prstGeom>
          <a:noFill/>
          <a:ln>
            <a:noFill/>
          </a:ln>
        </p:spPr>
      </p:sp>
      <p:sp>
        <p:nvSpPr>
          <p:cNvPr id="64" name="Google Shape;64;p1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544286" y="533399"/>
            <a:ext cx="9977940" cy="2405743"/>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IN" dirty="0"/>
              <a:t>AUTOMATED BIB AND FACIAL DETECTION</a:t>
            </a:r>
            <a:br>
              <a:rPr lang="en-IN" dirty="0"/>
            </a:br>
            <a:endParaRPr dirty="0"/>
          </a:p>
        </p:txBody>
      </p:sp>
      <p:sp>
        <p:nvSpPr>
          <p:cNvPr id="85" name="Google Shape;85;p1"/>
          <p:cNvSpPr txBox="1">
            <a:spLocks noGrp="1"/>
          </p:cNvSpPr>
          <p:nvPr>
            <p:ph type="subTitle" idx="1"/>
          </p:nvPr>
        </p:nvSpPr>
        <p:spPr>
          <a:xfrm>
            <a:off x="1669774" y="2144486"/>
            <a:ext cx="9144000" cy="2667000"/>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90000"/>
              </a:lnSpc>
              <a:spcBef>
                <a:spcPts val="0"/>
              </a:spcBef>
              <a:spcAft>
                <a:spcPts val="0"/>
              </a:spcAft>
              <a:buClr>
                <a:schemeClr val="dk1"/>
              </a:buClr>
              <a:buSzPct val="100000"/>
              <a:buNone/>
            </a:pPr>
            <a:r>
              <a:rPr lang="en-IN" dirty="0"/>
              <a:t>NAME OF STUDENT(S) IN A GROUP</a:t>
            </a:r>
            <a:endParaRPr dirty="0"/>
          </a:p>
          <a:p>
            <a:pPr marL="0" lvl="0" indent="0" algn="ctr" rtl="0">
              <a:lnSpc>
                <a:spcPct val="90000"/>
              </a:lnSpc>
              <a:spcBef>
                <a:spcPts val="1000"/>
              </a:spcBef>
              <a:spcAft>
                <a:spcPts val="0"/>
              </a:spcAft>
              <a:buNone/>
            </a:pPr>
            <a:r>
              <a:rPr lang="en-IN" dirty="0"/>
              <a:t>1.PULIKHANDAM BHAVYA SRI</a:t>
            </a:r>
            <a:endParaRPr dirty="0"/>
          </a:p>
          <a:p>
            <a:pPr marL="0" lvl="0" indent="0" algn="ctr" rtl="0">
              <a:lnSpc>
                <a:spcPct val="90000"/>
              </a:lnSpc>
              <a:spcBef>
                <a:spcPts val="1000"/>
              </a:spcBef>
              <a:spcAft>
                <a:spcPts val="0"/>
              </a:spcAft>
              <a:buClr>
                <a:schemeClr val="dk1"/>
              </a:buClr>
              <a:buSzPct val="100000"/>
              <a:buNone/>
            </a:pPr>
            <a:endParaRPr dirty="0"/>
          </a:p>
          <a:p>
            <a:pPr marL="0" lvl="0" indent="0" algn="ctr" rtl="0">
              <a:lnSpc>
                <a:spcPct val="90000"/>
              </a:lnSpc>
              <a:spcBef>
                <a:spcPts val="1000"/>
              </a:spcBef>
              <a:spcAft>
                <a:spcPts val="0"/>
              </a:spcAft>
              <a:buClr>
                <a:schemeClr val="dk1"/>
              </a:buClr>
              <a:buSzPct val="100000"/>
              <a:buNone/>
            </a:pPr>
            <a:r>
              <a:rPr lang="en-IN" dirty="0"/>
              <a:t> Timing Technologies </a:t>
            </a:r>
            <a:r>
              <a:rPr lang="en-IN" dirty="0" err="1"/>
              <a:t>Pvt.</a:t>
            </a:r>
            <a:r>
              <a:rPr lang="en-IN" dirty="0"/>
              <a:t> Ltd.</a:t>
            </a:r>
            <a:endParaRPr dirty="0"/>
          </a:p>
          <a:p>
            <a:pPr marL="0" lvl="0" indent="0" algn="ctr" rtl="0">
              <a:lnSpc>
                <a:spcPct val="90000"/>
              </a:lnSpc>
              <a:spcBef>
                <a:spcPts val="1000"/>
              </a:spcBef>
              <a:spcAft>
                <a:spcPts val="0"/>
              </a:spcAft>
              <a:buClr>
                <a:schemeClr val="dk1"/>
              </a:buClr>
              <a:buSzPct val="100000"/>
              <a:buNone/>
            </a:pPr>
            <a:endParaRPr dirty="0"/>
          </a:p>
          <a:p>
            <a:pPr marL="0" lvl="0" indent="0" algn="ctr" rtl="0">
              <a:lnSpc>
                <a:spcPct val="90000"/>
              </a:lnSpc>
              <a:spcBef>
                <a:spcPts val="1000"/>
              </a:spcBef>
              <a:spcAft>
                <a:spcPts val="0"/>
              </a:spcAft>
              <a:buClr>
                <a:schemeClr val="dk1"/>
              </a:buClr>
              <a:buSzPct val="100000"/>
              <a:buNone/>
            </a:pPr>
            <a:r>
              <a:rPr lang="en-IN" dirty="0"/>
              <a:t>A Summer Internship Company of</a:t>
            </a:r>
            <a:endParaRPr dirty="0"/>
          </a:p>
          <a:p>
            <a:pPr marL="0" lvl="0" indent="0" algn="ctr" rtl="0">
              <a:lnSpc>
                <a:spcPct val="90000"/>
              </a:lnSpc>
              <a:spcBef>
                <a:spcPts val="1000"/>
              </a:spcBef>
              <a:spcAft>
                <a:spcPts val="0"/>
              </a:spcAft>
              <a:buClr>
                <a:schemeClr val="dk1"/>
              </a:buClr>
              <a:buSzPct val="100000"/>
              <a:buNone/>
            </a:pPr>
            <a:endParaRPr dirty="0"/>
          </a:p>
          <a:p>
            <a:pPr marL="0" lvl="0" indent="0" algn="ctr" rtl="0">
              <a:lnSpc>
                <a:spcPct val="90000"/>
              </a:lnSpc>
              <a:spcBef>
                <a:spcPts val="1000"/>
              </a:spcBef>
              <a:spcAft>
                <a:spcPts val="0"/>
              </a:spcAft>
              <a:buClr>
                <a:schemeClr val="dk1"/>
              </a:buClr>
              <a:buSzPct val="100000"/>
              <a:buNone/>
            </a:pPr>
            <a:endParaRPr dirty="0"/>
          </a:p>
          <a:p>
            <a:pPr marL="0" lvl="0" indent="0" algn="ctr" rtl="0">
              <a:lnSpc>
                <a:spcPct val="90000"/>
              </a:lnSpc>
              <a:spcBef>
                <a:spcPts val="1000"/>
              </a:spcBef>
              <a:spcAft>
                <a:spcPts val="0"/>
              </a:spcAft>
              <a:buClr>
                <a:schemeClr val="dk1"/>
              </a:buClr>
              <a:buSzPct val="100000"/>
              <a:buNone/>
            </a:pPr>
            <a:endParaRPr dirty="0"/>
          </a:p>
          <a:p>
            <a:pPr marL="0" lvl="0" indent="0" algn="ctr" rtl="0">
              <a:lnSpc>
                <a:spcPct val="90000"/>
              </a:lnSpc>
              <a:spcBef>
                <a:spcPts val="1000"/>
              </a:spcBef>
              <a:spcAft>
                <a:spcPts val="0"/>
              </a:spcAft>
              <a:buClr>
                <a:schemeClr val="dk1"/>
              </a:buClr>
              <a:buSzPct val="100000"/>
              <a:buNone/>
            </a:pPr>
            <a:endParaRPr dirty="0"/>
          </a:p>
        </p:txBody>
      </p:sp>
      <p:sp>
        <p:nvSpPr>
          <p:cNvPr id="86" name="Google Shape;86;p1"/>
          <p:cNvSpPr txBox="1"/>
          <p:nvPr/>
        </p:nvSpPr>
        <p:spPr>
          <a:xfrm>
            <a:off x="2314497" y="5389852"/>
            <a:ext cx="7854553" cy="101566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060"/>
              </a:buClr>
              <a:buSzPts val="3600"/>
              <a:buFont typeface="Trebuchet MS"/>
              <a:buNone/>
            </a:pPr>
            <a:r>
              <a:rPr lang="en-IN" sz="3600" b="1" i="0" u="none" strike="noStrike" cap="none" dirty="0">
                <a:solidFill>
                  <a:srgbClr val="002060"/>
                </a:solidFill>
                <a:latin typeface="Trebuchet MS"/>
                <a:ea typeface="Trebuchet MS"/>
                <a:cs typeface="Trebuchet MS"/>
                <a:sym typeface="Trebuchet MS"/>
              </a:rPr>
              <a:t>SRM University AP</a:t>
            </a:r>
            <a:endParaRPr sz="3600" b="1" i="0" u="none" strike="noStrike" cap="none" dirty="0">
              <a:solidFill>
                <a:srgbClr val="002060"/>
              </a:solidFill>
              <a:latin typeface="Trebuchet MS"/>
              <a:ea typeface="Trebuchet MS"/>
              <a:cs typeface="Trebuchet MS"/>
              <a:sym typeface="Trebuchet MS"/>
            </a:endParaRPr>
          </a:p>
          <a:p>
            <a:pPr marL="0" marR="0" lvl="0" indent="0" algn="ctr" rtl="0">
              <a:lnSpc>
                <a:spcPct val="100000"/>
              </a:lnSpc>
              <a:spcBef>
                <a:spcPts val="0"/>
              </a:spcBef>
              <a:spcAft>
                <a:spcPts val="0"/>
              </a:spcAft>
              <a:buClr>
                <a:srgbClr val="002060"/>
              </a:buClr>
              <a:buSzPts val="2400"/>
              <a:buFont typeface="Trebuchet MS"/>
              <a:buNone/>
            </a:pPr>
            <a:r>
              <a:rPr lang="en-IN" sz="2400" b="1" i="0" u="none" strike="noStrike" cap="none" dirty="0">
                <a:solidFill>
                  <a:srgbClr val="002060"/>
                </a:solidFill>
                <a:latin typeface="Trebuchet MS"/>
                <a:ea typeface="Trebuchet MS"/>
                <a:cs typeface="Trebuchet MS"/>
                <a:sym typeface="Trebuchet MS"/>
              </a:rPr>
              <a:t>Providing Unique Learning Experience</a:t>
            </a:r>
            <a:endParaRPr sz="2400" b="1" i="0" u="none" strike="noStrike" cap="none" dirty="0">
              <a:solidFill>
                <a:srgbClr val="002060"/>
              </a:solidFill>
              <a:latin typeface="Trebuchet MS"/>
              <a:ea typeface="Trebuchet MS"/>
              <a:cs typeface="Trebuchet MS"/>
              <a:sym typeface="Trebuchet MS"/>
            </a:endParaRPr>
          </a:p>
        </p:txBody>
      </p:sp>
      <p:pic>
        <p:nvPicPr>
          <p:cNvPr id="87" name="Google Shape;87;p1" descr="A picture containing food, plate&#10;&#10;Description automatically generated"/>
          <p:cNvPicPr preferRelativeResize="0"/>
          <p:nvPr/>
        </p:nvPicPr>
        <p:blipFill rotWithShape="1">
          <a:blip r:embed="rId3">
            <a:alphaModFix/>
          </a:blip>
          <a:srcRect/>
          <a:stretch/>
        </p:blipFill>
        <p:spPr>
          <a:xfrm>
            <a:off x="9758169" y="74646"/>
            <a:ext cx="2385518" cy="85512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p:nvPr/>
        </p:nvSpPr>
        <p:spPr>
          <a:xfrm>
            <a:off x="3826565" y="1814050"/>
            <a:ext cx="3150704" cy="4351338"/>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chemeClr val="dk1"/>
              </a:buClr>
              <a:buSzPts val="2800"/>
              <a:buFont typeface="Arial"/>
              <a:buChar char="•"/>
            </a:pPr>
            <a:r>
              <a:rPr lang="en-IN" sz="2800" b="0" i="0" u="none" strike="noStrike" cap="none">
                <a:solidFill>
                  <a:schemeClr val="dk1"/>
                </a:solidFill>
                <a:latin typeface="Calibri"/>
                <a:ea typeface="Calibri"/>
                <a:cs typeface="Calibri"/>
                <a:sym typeface="Calibri"/>
              </a:rPr>
              <a:t>About the Company</a:t>
            </a:r>
            <a:endParaRPr sz="2800" b="0" i="0" u="none" strike="noStrike" cap="none">
              <a:solidFill>
                <a:schemeClr val="dk1"/>
              </a:solidFill>
              <a:latin typeface="Calibri"/>
              <a:ea typeface="Calibri"/>
              <a:cs typeface="Calibri"/>
              <a:sym typeface="Calibri"/>
            </a:endParaRPr>
          </a:p>
        </p:txBody>
      </p:sp>
      <p:grpSp>
        <p:nvGrpSpPr>
          <p:cNvPr id="93" name="Google Shape;93;p2"/>
          <p:cNvGrpSpPr/>
          <p:nvPr/>
        </p:nvGrpSpPr>
        <p:grpSpPr>
          <a:xfrm>
            <a:off x="675861" y="304800"/>
            <a:ext cx="10959547" cy="6188764"/>
            <a:chOff x="0" y="0"/>
            <a:chExt cx="10959547" cy="6188764"/>
          </a:xfrm>
        </p:grpSpPr>
        <p:sp>
          <p:nvSpPr>
            <p:cNvPr id="94" name="Google Shape;94;p2"/>
            <p:cNvSpPr/>
            <p:nvPr/>
          </p:nvSpPr>
          <p:spPr>
            <a:xfrm>
              <a:off x="0" y="0"/>
              <a:ext cx="10959547" cy="1856629"/>
            </a:xfrm>
            <a:prstGeom prst="rect">
              <a:avLst/>
            </a:prstGeom>
            <a:solidFill>
              <a:srgbClr val="3A66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txBox="1"/>
            <p:nvPr/>
          </p:nvSpPr>
          <p:spPr>
            <a:xfrm>
              <a:off x="0" y="0"/>
              <a:ext cx="10959547" cy="1856629"/>
            </a:xfrm>
            <a:prstGeom prst="rect">
              <a:avLst/>
            </a:prstGeom>
            <a:noFill/>
            <a:ln>
              <a:noFill/>
            </a:ln>
          </p:spPr>
          <p:txBody>
            <a:bodyPr spcFirstLastPara="1" wrap="square" lIns="247650" tIns="247650" rIns="247650" bIns="247650" anchor="ctr" anchorCtr="0">
              <a:noAutofit/>
            </a:bodyPr>
            <a:lstStyle/>
            <a:p>
              <a:pPr marL="0" marR="0" lvl="0" indent="0" algn="ctr" rtl="0">
                <a:lnSpc>
                  <a:spcPct val="90000"/>
                </a:lnSpc>
                <a:spcBef>
                  <a:spcPts val="0"/>
                </a:spcBef>
                <a:spcAft>
                  <a:spcPts val="0"/>
                </a:spcAft>
                <a:buClr>
                  <a:schemeClr val="dk1"/>
                </a:buClr>
                <a:buSzPts val="6500"/>
                <a:buFont typeface="Calibri"/>
                <a:buNone/>
              </a:pPr>
              <a:r>
                <a:rPr lang="en-IN" sz="6500" b="0" i="0" u="none" strike="noStrike" cap="none">
                  <a:solidFill>
                    <a:schemeClr val="dk1"/>
                  </a:solidFill>
                  <a:latin typeface="Calibri"/>
                  <a:ea typeface="Calibri"/>
                  <a:cs typeface="Calibri"/>
                  <a:sym typeface="Calibri"/>
                </a:rPr>
                <a:t>Introduction</a:t>
              </a:r>
              <a:endParaRPr/>
            </a:p>
          </p:txBody>
        </p:sp>
        <p:sp>
          <p:nvSpPr>
            <p:cNvPr id="96" name="Google Shape;96;p2"/>
            <p:cNvSpPr/>
            <p:nvPr/>
          </p:nvSpPr>
          <p:spPr>
            <a:xfrm>
              <a:off x="5351" y="1856629"/>
              <a:ext cx="3649615" cy="3898921"/>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txBox="1"/>
            <p:nvPr/>
          </p:nvSpPr>
          <p:spPr>
            <a:xfrm>
              <a:off x="5351" y="1856629"/>
              <a:ext cx="3649615" cy="3898921"/>
            </a:xfrm>
            <a:prstGeom prst="rect">
              <a:avLst/>
            </a:prstGeom>
            <a:noFill/>
            <a:ln>
              <a:noFill/>
            </a:ln>
          </p:spPr>
          <p:txBody>
            <a:bodyPr spcFirstLastPara="1" wrap="square" lIns="175250" tIns="175250" rIns="175250" bIns="175250" anchor="ctr" anchorCtr="0">
              <a:noAutofit/>
            </a:bodyPr>
            <a:lstStyle/>
            <a:p>
              <a:pPr marL="0" marR="0" lvl="0" indent="0" algn="l" rtl="0">
                <a:lnSpc>
                  <a:spcPct val="90000"/>
                </a:lnSpc>
                <a:spcBef>
                  <a:spcPts val="0"/>
                </a:spcBef>
                <a:spcAft>
                  <a:spcPts val="0"/>
                </a:spcAft>
                <a:buClr>
                  <a:schemeClr val="lt1"/>
                </a:buClr>
                <a:buSzPts val="4600"/>
                <a:buFont typeface="Calibri"/>
                <a:buNone/>
              </a:pPr>
              <a:r>
                <a:rPr lang="en-IN" sz="2500">
                  <a:solidFill>
                    <a:schemeClr val="lt1"/>
                  </a:solidFill>
                  <a:latin typeface="Calibri"/>
                  <a:ea typeface="Calibri"/>
                  <a:cs typeface="Calibri"/>
                  <a:sym typeface="Calibri"/>
                </a:rPr>
                <a:t>YES,AUTOMATED BIB AND FACIAL DETECTION</a:t>
              </a:r>
              <a:endParaRPr sz="2500">
                <a:solidFill>
                  <a:schemeClr val="lt1"/>
                </a:solidFill>
                <a:latin typeface="Calibri"/>
                <a:ea typeface="Calibri"/>
                <a:cs typeface="Calibri"/>
                <a:sym typeface="Calibri"/>
              </a:endParaRPr>
            </a:p>
          </p:txBody>
        </p:sp>
        <p:sp>
          <p:nvSpPr>
            <p:cNvPr id="98" name="Google Shape;98;p2"/>
            <p:cNvSpPr/>
            <p:nvPr/>
          </p:nvSpPr>
          <p:spPr>
            <a:xfrm>
              <a:off x="3654966" y="1856629"/>
              <a:ext cx="3649615" cy="3898921"/>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txBox="1"/>
            <p:nvPr/>
          </p:nvSpPr>
          <p:spPr>
            <a:xfrm>
              <a:off x="3654966" y="1856629"/>
              <a:ext cx="3649615" cy="3898921"/>
            </a:xfrm>
            <a:prstGeom prst="rect">
              <a:avLst/>
            </a:prstGeom>
            <a:noFill/>
            <a:ln>
              <a:noFill/>
            </a:ln>
          </p:spPr>
          <p:txBody>
            <a:bodyPr spcFirstLastPara="1" wrap="square" lIns="175250" tIns="175250" rIns="175250" bIns="175250" anchor="ctr" anchorCtr="0">
              <a:noAutofit/>
            </a:bodyPr>
            <a:lstStyle/>
            <a:p>
              <a:pPr marL="0" marR="0" lvl="0" indent="0" algn="just" rtl="0">
                <a:lnSpc>
                  <a:spcPct val="90000"/>
                </a:lnSpc>
                <a:spcBef>
                  <a:spcPts val="0"/>
                </a:spcBef>
                <a:spcAft>
                  <a:spcPts val="0"/>
                </a:spcAft>
                <a:buClr>
                  <a:schemeClr val="lt1"/>
                </a:buClr>
                <a:buSzPts val="4600"/>
                <a:buFont typeface="Calibri"/>
                <a:buNone/>
              </a:pPr>
              <a:r>
                <a:rPr lang="en-IN" sz="1700">
                  <a:solidFill>
                    <a:schemeClr val="lt1"/>
                  </a:solidFill>
                  <a:latin typeface="Calibri"/>
                  <a:ea typeface="Calibri"/>
                  <a:cs typeface="Calibri"/>
                  <a:sym typeface="Calibri"/>
                </a:rPr>
                <a:t>I have gained valuable hands-on experience in both software development and real-world problem-solving using Python. The most significant area of learning was in the domain of </a:t>
              </a:r>
              <a:r>
                <a:rPr lang="en-IN" sz="1700" b="1">
                  <a:solidFill>
                    <a:schemeClr val="lt1"/>
                  </a:solidFill>
                  <a:latin typeface="Calibri"/>
                  <a:ea typeface="Calibri"/>
                  <a:cs typeface="Calibri"/>
                  <a:sym typeface="Calibri"/>
                </a:rPr>
                <a:t>facial recognition and computer vision</a:t>
              </a:r>
              <a:r>
                <a:rPr lang="en-IN" sz="1700">
                  <a:solidFill>
                    <a:schemeClr val="lt1"/>
                  </a:solidFill>
                  <a:latin typeface="Calibri"/>
                  <a:ea typeface="Calibri"/>
                  <a:cs typeface="Calibri"/>
                  <a:sym typeface="Calibri"/>
                </a:rPr>
                <a:t>. I learned how to use the face_recognition library with CNN models to detect and compare facial features, and how this technology can be practically applied to automate participant identification in sporting events.</a:t>
              </a:r>
              <a:endParaRPr sz="2000">
                <a:solidFill>
                  <a:schemeClr val="lt1"/>
                </a:solidFill>
                <a:latin typeface="Calibri"/>
                <a:ea typeface="Calibri"/>
                <a:cs typeface="Calibri"/>
                <a:sym typeface="Calibri"/>
              </a:endParaRPr>
            </a:p>
          </p:txBody>
        </p:sp>
        <p:sp>
          <p:nvSpPr>
            <p:cNvPr id="100" name="Google Shape;100;p2"/>
            <p:cNvSpPr/>
            <p:nvPr/>
          </p:nvSpPr>
          <p:spPr>
            <a:xfrm>
              <a:off x="7304581" y="1856629"/>
              <a:ext cx="3649615" cy="3898921"/>
            </a:xfrm>
            <a:prstGeom prst="rect">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txBox="1"/>
            <p:nvPr/>
          </p:nvSpPr>
          <p:spPr>
            <a:xfrm>
              <a:off x="7304581" y="1856629"/>
              <a:ext cx="3649615" cy="3898921"/>
            </a:xfrm>
            <a:prstGeom prst="rect">
              <a:avLst/>
            </a:prstGeom>
            <a:noFill/>
            <a:ln>
              <a:noFill/>
            </a:ln>
          </p:spPr>
          <p:txBody>
            <a:bodyPr spcFirstLastPara="1" wrap="square" lIns="175250" tIns="175250" rIns="175250" bIns="175250" anchor="ctr" anchorCtr="0">
              <a:noAutofit/>
            </a:bodyPr>
            <a:lstStyle/>
            <a:p>
              <a:pPr marL="0" marR="0" lvl="0" indent="0" algn="just" rtl="0">
                <a:lnSpc>
                  <a:spcPct val="90000"/>
                </a:lnSpc>
                <a:spcBef>
                  <a:spcPts val="0"/>
                </a:spcBef>
                <a:spcAft>
                  <a:spcPts val="0"/>
                </a:spcAft>
                <a:buClr>
                  <a:schemeClr val="lt1"/>
                </a:buClr>
                <a:buSzPts val="4600"/>
                <a:buFont typeface="Calibri"/>
                <a:buNone/>
              </a:pPr>
              <a:r>
                <a:rPr lang="en-IN" sz="1700">
                  <a:solidFill>
                    <a:schemeClr val="lt1"/>
                  </a:solidFill>
                  <a:latin typeface="Calibri"/>
                  <a:ea typeface="Calibri"/>
                  <a:cs typeface="Calibri"/>
                  <a:sym typeface="Calibri"/>
                </a:rPr>
                <a:t>Some wrongly tagged frames retrieved from MongoDB had poor lighting, motion blur, or partially visible faces, which affected the accuracy of facial recognition.This occasionally led to unmatched or low-confidence results.</a:t>
              </a:r>
              <a:br>
                <a:rPr lang="en-IN" sz="1900">
                  <a:solidFill>
                    <a:schemeClr val="lt1"/>
                  </a:solidFill>
                  <a:latin typeface="Calibri"/>
                  <a:ea typeface="Calibri"/>
                  <a:cs typeface="Calibri"/>
                  <a:sym typeface="Calibri"/>
                </a:rPr>
              </a:br>
              <a:endParaRPr sz="1900">
                <a:solidFill>
                  <a:schemeClr val="lt1"/>
                </a:solidFill>
                <a:latin typeface="Calibri"/>
                <a:ea typeface="Calibri"/>
                <a:cs typeface="Calibri"/>
                <a:sym typeface="Calibri"/>
              </a:endParaRPr>
            </a:p>
            <a:p>
              <a:pPr marL="0" marR="0" lvl="0" indent="0" algn="ctr" rtl="0">
                <a:lnSpc>
                  <a:spcPct val="90000"/>
                </a:lnSpc>
                <a:spcBef>
                  <a:spcPts val="0"/>
                </a:spcBef>
                <a:spcAft>
                  <a:spcPts val="0"/>
                </a:spcAft>
                <a:buClr>
                  <a:schemeClr val="lt1"/>
                </a:buClr>
                <a:buSzPts val="4600"/>
                <a:buFont typeface="Calibri"/>
                <a:buNone/>
              </a:pPr>
              <a:endParaRPr sz="4600">
                <a:solidFill>
                  <a:schemeClr val="lt1"/>
                </a:solidFill>
                <a:latin typeface="Calibri"/>
                <a:ea typeface="Calibri"/>
                <a:cs typeface="Calibri"/>
                <a:sym typeface="Calibri"/>
              </a:endParaRPr>
            </a:p>
          </p:txBody>
        </p:sp>
        <p:sp>
          <p:nvSpPr>
            <p:cNvPr id="102" name="Google Shape;102;p2"/>
            <p:cNvSpPr/>
            <p:nvPr/>
          </p:nvSpPr>
          <p:spPr>
            <a:xfrm>
              <a:off x="0" y="5755551"/>
              <a:ext cx="10959547" cy="433213"/>
            </a:xfrm>
            <a:prstGeom prst="rect">
              <a:avLst/>
            </a:prstGeom>
            <a:solidFill>
              <a:srgbClr val="3A66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Summer Internship – Progress Update </a:t>
            </a:r>
            <a:endParaRPr/>
          </a:p>
        </p:txBody>
      </p:sp>
      <p:grpSp>
        <p:nvGrpSpPr>
          <p:cNvPr id="108" name="Google Shape;108;p3"/>
          <p:cNvGrpSpPr/>
          <p:nvPr/>
        </p:nvGrpSpPr>
        <p:grpSpPr>
          <a:xfrm>
            <a:off x="2082266" y="2513134"/>
            <a:ext cx="8120063" cy="1831730"/>
            <a:chOff x="3968" y="1793468"/>
            <a:chExt cx="8120063" cy="1831730"/>
          </a:xfrm>
        </p:grpSpPr>
        <p:sp>
          <p:nvSpPr>
            <p:cNvPr id="109" name="Google Shape;109;p3"/>
            <p:cNvSpPr/>
            <p:nvPr/>
          </p:nvSpPr>
          <p:spPr>
            <a:xfrm>
              <a:off x="527843" y="1793468"/>
              <a:ext cx="2095500" cy="1831730"/>
            </a:xfrm>
            <a:prstGeom prst="rightArrow">
              <a:avLst>
                <a:gd name="adj1" fmla="val 70000"/>
                <a:gd name="adj2" fmla="val 50000"/>
              </a:avLst>
            </a:prstGeom>
            <a:solidFill>
              <a:srgbClr val="CCD3EA">
                <a:alpha val="89803"/>
              </a:srgbClr>
            </a:solidFill>
            <a:ln w="12700" cap="flat" cmpd="sng">
              <a:solidFill>
                <a:srgbClr val="CCD3EA">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txBox="1"/>
            <p:nvPr/>
          </p:nvSpPr>
          <p:spPr>
            <a:xfrm>
              <a:off x="1051718" y="2068228"/>
              <a:ext cx="1021556" cy="1282211"/>
            </a:xfrm>
            <a:prstGeom prst="rect">
              <a:avLst/>
            </a:prstGeom>
            <a:noFill/>
            <a:ln>
              <a:noFill/>
            </a:ln>
          </p:spPr>
          <p:txBody>
            <a:bodyPr spcFirstLastPara="1" wrap="square" lIns="33000" tIns="8250" rIns="16500" bIns="8250" anchor="ctr" anchorCtr="0">
              <a:noAutofit/>
            </a:bodyPr>
            <a:lstStyle/>
            <a:p>
              <a:pPr marL="114300" marR="0" lvl="1" indent="-114300" algn="l" rtl="0">
                <a:lnSpc>
                  <a:spcPct val="90000"/>
                </a:lnSpc>
                <a:spcBef>
                  <a:spcPts val="0"/>
                </a:spcBef>
                <a:spcAft>
                  <a:spcPts val="0"/>
                </a:spcAft>
                <a:buClr>
                  <a:schemeClr val="dk1"/>
                </a:buClr>
                <a:buSzPts val="1300"/>
                <a:buFont typeface="Calibri"/>
                <a:buChar char="•"/>
              </a:pPr>
              <a:r>
                <a:rPr lang="en-IN" sz="1300">
                  <a:solidFill>
                    <a:schemeClr val="dk1"/>
                  </a:solidFill>
                  <a:latin typeface="Calibri"/>
                  <a:ea typeface="Calibri"/>
                  <a:cs typeface="Calibri"/>
                  <a:sym typeface="Calibri"/>
                </a:rPr>
                <a:t>Bid failures</a:t>
              </a:r>
              <a:endParaRPr/>
            </a:p>
            <a:p>
              <a:pPr marL="114300" marR="0" lvl="1" indent="-114300" algn="l" rtl="0">
                <a:lnSpc>
                  <a:spcPct val="90000"/>
                </a:lnSpc>
                <a:spcBef>
                  <a:spcPts val="195"/>
                </a:spcBef>
                <a:spcAft>
                  <a:spcPts val="0"/>
                </a:spcAft>
                <a:buClr>
                  <a:schemeClr val="dk1"/>
                </a:buClr>
                <a:buSzPts val="1300"/>
                <a:buFont typeface="Calibri"/>
                <a:buChar char="•"/>
              </a:pPr>
              <a:r>
                <a:rPr lang="en-IN" sz="1300">
                  <a:solidFill>
                    <a:schemeClr val="dk1"/>
                  </a:solidFill>
                  <a:latin typeface="Calibri"/>
                  <a:ea typeface="Calibri"/>
                  <a:cs typeface="Calibri"/>
                  <a:sym typeface="Calibri"/>
                </a:rPr>
                <a:t>Face mathching</a:t>
              </a:r>
              <a:endParaRPr/>
            </a:p>
            <a:p>
              <a:pPr marL="114300" marR="0" lvl="1" indent="-114300" algn="l" rtl="0">
                <a:lnSpc>
                  <a:spcPct val="90000"/>
                </a:lnSpc>
                <a:spcBef>
                  <a:spcPts val="195"/>
                </a:spcBef>
                <a:spcAft>
                  <a:spcPts val="0"/>
                </a:spcAft>
                <a:buClr>
                  <a:schemeClr val="dk1"/>
                </a:buClr>
                <a:buSzPts val="1300"/>
                <a:buFont typeface="Calibri"/>
                <a:buChar char="•"/>
              </a:pPr>
              <a:r>
                <a:rPr lang="en-IN" sz="1300">
                  <a:solidFill>
                    <a:schemeClr val="dk1"/>
                  </a:solidFill>
                  <a:latin typeface="Calibri"/>
                  <a:ea typeface="Calibri"/>
                  <a:cs typeface="Calibri"/>
                  <a:sym typeface="Calibri"/>
                </a:rPr>
                <a:t>Accurate identification</a:t>
              </a:r>
              <a:endParaRPr/>
            </a:p>
          </p:txBody>
        </p:sp>
        <p:sp>
          <p:nvSpPr>
            <p:cNvPr id="111" name="Google Shape;111;p3"/>
            <p:cNvSpPr/>
            <p:nvPr/>
          </p:nvSpPr>
          <p:spPr>
            <a:xfrm>
              <a:off x="3968" y="2185458"/>
              <a:ext cx="1047750" cy="1047750"/>
            </a:xfrm>
            <a:prstGeom prst="ellipse">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txBox="1"/>
            <p:nvPr/>
          </p:nvSpPr>
          <p:spPr>
            <a:xfrm>
              <a:off x="157407" y="2338897"/>
              <a:ext cx="740872" cy="740872"/>
            </a:xfrm>
            <a:prstGeom prst="rect">
              <a:avLst/>
            </a:prstGeom>
            <a:noFill/>
            <a:ln>
              <a:noFill/>
            </a:ln>
          </p:spPr>
          <p:txBody>
            <a:bodyPr spcFirstLastPara="1" wrap="square" lIns="6350" tIns="6350" rIns="6350" bIns="6350" anchor="ctr" anchorCtr="0">
              <a:noAutofit/>
            </a:bodyPr>
            <a:lstStyle/>
            <a:p>
              <a:pPr marL="0" marR="0" lvl="0" indent="0" algn="ctr" rtl="0">
                <a:lnSpc>
                  <a:spcPct val="90000"/>
                </a:lnSpc>
                <a:spcBef>
                  <a:spcPts val="0"/>
                </a:spcBef>
                <a:spcAft>
                  <a:spcPts val="0"/>
                </a:spcAft>
                <a:buClr>
                  <a:schemeClr val="lt1"/>
                </a:buClr>
                <a:buSzPts val="1000"/>
                <a:buFont typeface="Calibri"/>
                <a:buNone/>
              </a:pPr>
              <a:r>
                <a:rPr lang="en-IN" sz="1000" b="0" i="0" u="none" strike="noStrike" cap="none">
                  <a:solidFill>
                    <a:schemeClr val="lt1"/>
                  </a:solidFill>
                  <a:latin typeface="Calibri"/>
                  <a:ea typeface="Calibri"/>
                  <a:cs typeface="Calibri"/>
                  <a:sym typeface="Calibri"/>
                </a:rPr>
                <a:t>Depatment-1</a:t>
              </a:r>
              <a:endParaRPr/>
            </a:p>
          </p:txBody>
        </p:sp>
        <p:sp>
          <p:nvSpPr>
            <p:cNvPr id="113" name="Google Shape;113;p3"/>
            <p:cNvSpPr/>
            <p:nvPr/>
          </p:nvSpPr>
          <p:spPr>
            <a:xfrm>
              <a:off x="3278187" y="1793468"/>
              <a:ext cx="2095500" cy="1831730"/>
            </a:xfrm>
            <a:prstGeom prst="rightArrow">
              <a:avLst>
                <a:gd name="adj1" fmla="val 70000"/>
                <a:gd name="adj2" fmla="val 50000"/>
              </a:avLst>
            </a:prstGeom>
            <a:solidFill>
              <a:srgbClr val="CCD3EA">
                <a:alpha val="89803"/>
              </a:srgbClr>
            </a:solidFill>
            <a:ln w="12700" cap="flat" cmpd="sng">
              <a:solidFill>
                <a:srgbClr val="CCD3EA">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p:nvPr/>
          </p:nvSpPr>
          <p:spPr>
            <a:xfrm>
              <a:off x="3802062" y="2068228"/>
              <a:ext cx="1021556" cy="1282211"/>
            </a:xfrm>
            <a:prstGeom prst="rect">
              <a:avLst/>
            </a:prstGeom>
            <a:noFill/>
            <a:ln>
              <a:noFill/>
            </a:ln>
          </p:spPr>
          <p:txBody>
            <a:bodyPr spcFirstLastPara="1" wrap="square" lIns="33000" tIns="8250" rIns="16500" bIns="8250" anchor="ctr" anchorCtr="0">
              <a:noAutofit/>
            </a:bodyPr>
            <a:lstStyle/>
            <a:p>
              <a:pPr marL="114300" marR="0" lvl="1" indent="-114300" algn="l" rtl="0">
                <a:lnSpc>
                  <a:spcPct val="90000"/>
                </a:lnSpc>
                <a:spcBef>
                  <a:spcPts val="0"/>
                </a:spcBef>
                <a:spcAft>
                  <a:spcPts val="0"/>
                </a:spcAft>
                <a:buClr>
                  <a:schemeClr val="dk1"/>
                </a:buClr>
                <a:buSzPts val="1300"/>
                <a:buFont typeface="Calibri"/>
                <a:buChar char="•"/>
              </a:pPr>
              <a:r>
                <a:rPr lang="en-IN" sz="1300">
                  <a:solidFill>
                    <a:schemeClr val="dk1"/>
                  </a:solidFill>
                  <a:latin typeface="Calibri"/>
                  <a:ea typeface="Calibri"/>
                  <a:cs typeface="Calibri"/>
                  <a:sym typeface="Calibri"/>
                </a:rPr>
                <a:t>Manual workload</a:t>
              </a:r>
              <a:endParaRPr/>
            </a:p>
            <a:p>
              <a:pPr marL="114300" marR="0" lvl="1" indent="-114300" algn="l" rtl="0">
                <a:lnSpc>
                  <a:spcPct val="90000"/>
                </a:lnSpc>
                <a:spcBef>
                  <a:spcPts val="195"/>
                </a:spcBef>
                <a:spcAft>
                  <a:spcPts val="0"/>
                </a:spcAft>
                <a:buClr>
                  <a:schemeClr val="dk1"/>
                </a:buClr>
                <a:buSzPts val="1300"/>
                <a:buFont typeface="Calibri"/>
                <a:buChar char="•"/>
              </a:pPr>
              <a:r>
                <a:rPr lang="en-IN" sz="1300">
                  <a:solidFill>
                    <a:schemeClr val="dk1"/>
                  </a:solidFill>
                  <a:latin typeface="Calibri"/>
                  <a:ea typeface="Calibri"/>
                  <a:cs typeface="Calibri"/>
                  <a:sym typeface="Calibri"/>
                </a:rPr>
                <a:t>Automation</a:t>
              </a:r>
              <a:endParaRPr sz="1300" b="0" i="0" u="none" strike="noStrike" cap="none">
                <a:solidFill>
                  <a:schemeClr val="dk1"/>
                </a:solidFill>
                <a:latin typeface="Calibri"/>
                <a:ea typeface="Calibri"/>
                <a:cs typeface="Calibri"/>
                <a:sym typeface="Calibri"/>
              </a:endParaRPr>
            </a:p>
            <a:p>
              <a:pPr marL="114300" marR="0" lvl="1" indent="-114300" algn="l" rtl="0">
                <a:lnSpc>
                  <a:spcPct val="90000"/>
                </a:lnSpc>
                <a:spcBef>
                  <a:spcPts val="195"/>
                </a:spcBef>
                <a:spcAft>
                  <a:spcPts val="0"/>
                </a:spcAft>
                <a:buClr>
                  <a:schemeClr val="dk1"/>
                </a:buClr>
                <a:buSzPts val="1300"/>
                <a:buFont typeface="Calibri"/>
                <a:buChar char="•"/>
              </a:pPr>
              <a:r>
                <a:rPr lang="en-IN" sz="1300">
                  <a:solidFill>
                    <a:schemeClr val="dk1"/>
                  </a:solidFill>
                  <a:latin typeface="Calibri"/>
                  <a:ea typeface="Calibri"/>
                  <a:cs typeface="Calibri"/>
                  <a:sym typeface="Calibri"/>
                </a:rPr>
                <a:t>Faster processing</a:t>
              </a:r>
              <a:endParaRPr/>
            </a:p>
          </p:txBody>
        </p:sp>
        <p:sp>
          <p:nvSpPr>
            <p:cNvPr id="115" name="Google Shape;115;p3"/>
            <p:cNvSpPr/>
            <p:nvPr/>
          </p:nvSpPr>
          <p:spPr>
            <a:xfrm>
              <a:off x="2754312" y="2185458"/>
              <a:ext cx="1047750" cy="1047750"/>
            </a:xfrm>
            <a:prstGeom prst="ellipse">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txBox="1"/>
            <p:nvPr/>
          </p:nvSpPr>
          <p:spPr>
            <a:xfrm>
              <a:off x="2907751" y="2338897"/>
              <a:ext cx="740872" cy="740872"/>
            </a:xfrm>
            <a:prstGeom prst="rect">
              <a:avLst/>
            </a:prstGeom>
            <a:noFill/>
            <a:ln>
              <a:noFill/>
            </a:ln>
          </p:spPr>
          <p:txBody>
            <a:bodyPr spcFirstLastPara="1" wrap="square" lIns="6350" tIns="6350" rIns="6350" bIns="6350" anchor="ctr" anchorCtr="0">
              <a:noAutofit/>
            </a:bodyPr>
            <a:lstStyle/>
            <a:p>
              <a:pPr marL="0" marR="0" lvl="0" indent="0" algn="ctr" rtl="0">
                <a:lnSpc>
                  <a:spcPct val="90000"/>
                </a:lnSpc>
                <a:spcBef>
                  <a:spcPts val="0"/>
                </a:spcBef>
                <a:spcAft>
                  <a:spcPts val="0"/>
                </a:spcAft>
                <a:buClr>
                  <a:schemeClr val="lt1"/>
                </a:buClr>
                <a:buSzPts val="1000"/>
                <a:buFont typeface="Calibri"/>
                <a:buNone/>
              </a:pPr>
              <a:r>
                <a:rPr lang="en-IN" sz="1000" b="0" i="0" u="none" strike="noStrike" cap="none">
                  <a:solidFill>
                    <a:schemeClr val="lt1"/>
                  </a:solidFill>
                  <a:latin typeface="Calibri"/>
                  <a:ea typeface="Calibri"/>
                  <a:cs typeface="Calibri"/>
                  <a:sym typeface="Calibri"/>
                </a:rPr>
                <a:t>Department-2</a:t>
              </a:r>
              <a:endParaRPr/>
            </a:p>
          </p:txBody>
        </p:sp>
        <p:sp>
          <p:nvSpPr>
            <p:cNvPr id="117" name="Google Shape;117;p3"/>
            <p:cNvSpPr/>
            <p:nvPr/>
          </p:nvSpPr>
          <p:spPr>
            <a:xfrm>
              <a:off x="6028531" y="1793468"/>
              <a:ext cx="2095500" cy="1831730"/>
            </a:xfrm>
            <a:prstGeom prst="rightArrow">
              <a:avLst>
                <a:gd name="adj1" fmla="val 70000"/>
                <a:gd name="adj2" fmla="val 50000"/>
              </a:avLst>
            </a:prstGeom>
            <a:solidFill>
              <a:srgbClr val="CCD3EA">
                <a:alpha val="89803"/>
              </a:srgbClr>
            </a:solidFill>
            <a:ln w="12700" cap="flat" cmpd="sng">
              <a:solidFill>
                <a:srgbClr val="CCD3EA">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txBox="1"/>
            <p:nvPr/>
          </p:nvSpPr>
          <p:spPr>
            <a:xfrm>
              <a:off x="6552406" y="2068228"/>
              <a:ext cx="1021556" cy="1282211"/>
            </a:xfrm>
            <a:prstGeom prst="rect">
              <a:avLst/>
            </a:prstGeom>
            <a:noFill/>
            <a:ln>
              <a:noFill/>
            </a:ln>
          </p:spPr>
          <p:txBody>
            <a:bodyPr spcFirstLastPara="1" wrap="square" lIns="33000" tIns="8250" rIns="16500" bIns="8250" anchor="ctr" anchorCtr="0">
              <a:noAutofit/>
            </a:bodyPr>
            <a:lstStyle/>
            <a:p>
              <a:pPr marL="114300" marR="0" lvl="1" indent="-114300" algn="l" rtl="0">
                <a:lnSpc>
                  <a:spcPct val="90000"/>
                </a:lnSpc>
                <a:spcBef>
                  <a:spcPts val="0"/>
                </a:spcBef>
                <a:spcAft>
                  <a:spcPts val="0"/>
                </a:spcAft>
                <a:buClr>
                  <a:schemeClr val="dk1"/>
                </a:buClr>
                <a:buSzPts val="1300"/>
                <a:buFont typeface="Calibri"/>
                <a:buChar char="•"/>
              </a:pPr>
              <a:r>
                <a:rPr lang="en-IN" sz="1300">
                  <a:solidFill>
                    <a:schemeClr val="dk1"/>
                  </a:solidFill>
                  <a:latin typeface="Calibri"/>
                  <a:ea typeface="Calibri"/>
                  <a:cs typeface="Calibri"/>
                  <a:sym typeface="Calibri"/>
                </a:rPr>
                <a:t> Slow process</a:t>
              </a:r>
              <a:endParaRPr/>
            </a:p>
            <a:p>
              <a:pPr marL="114300" marR="0" lvl="1" indent="-114300" algn="l" rtl="0">
                <a:lnSpc>
                  <a:spcPct val="90000"/>
                </a:lnSpc>
                <a:spcBef>
                  <a:spcPts val="195"/>
                </a:spcBef>
                <a:spcAft>
                  <a:spcPts val="0"/>
                </a:spcAft>
                <a:buClr>
                  <a:schemeClr val="dk1"/>
                </a:buClr>
                <a:buSzPts val="1300"/>
                <a:buFont typeface="Calibri"/>
                <a:buChar char="•"/>
              </a:pPr>
              <a:r>
                <a:rPr lang="en-IN" sz="1300">
                  <a:solidFill>
                    <a:schemeClr val="dk1"/>
                  </a:solidFill>
                  <a:latin typeface="Calibri"/>
                  <a:ea typeface="Calibri"/>
                  <a:cs typeface="Calibri"/>
                  <a:sym typeface="Calibri"/>
                </a:rPr>
                <a:t>Multi threding</a:t>
              </a:r>
              <a:endParaRPr sz="1300" b="0" i="0" u="none" strike="noStrike" cap="none">
                <a:solidFill>
                  <a:schemeClr val="dk1"/>
                </a:solidFill>
                <a:latin typeface="Calibri"/>
                <a:ea typeface="Calibri"/>
                <a:cs typeface="Calibri"/>
                <a:sym typeface="Calibri"/>
              </a:endParaRPr>
            </a:p>
            <a:p>
              <a:pPr marL="114300" marR="0" lvl="1" indent="-114300" algn="l" rtl="0">
                <a:lnSpc>
                  <a:spcPct val="90000"/>
                </a:lnSpc>
                <a:spcBef>
                  <a:spcPts val="195"/>
                </a:spcBef>
                <a:spcAft>
                  <a:spcPts val="0"/>
                </a:spcAft>
                <a:buClr>
                  <a:schemeClr val="dk1"/>
                </a:buClr>
                <a:buSzPts val="1300"/>
                <a:buFont typeface="Calibri"/>
                <a:buChar char="•"/>
              </a:pPr>
              <a:r>
                <a:rPr lang="en-IN" sz="1300">
                  <a:solidFill>
                    <a:schemeClr val="dk1"/>
                  </a:solidFill>
                  <a:latin typeface="Calibri"/>
                  <a:ea typeface="Calibri"/>
                  <a:cs typeface="Calibri"/>
                  <a:sym typeface="Calibri"/>
                </a:rPr>
                <a:t> Faster speed</a:t>
              </a:r>
              <a:endParaRPr/>
            </a:p>
          </p:txBody>
        </p:sp>
        <p:sp>
          <p:nvSpPr>
            <p:cNvPr id="119" name="Google Shape;119;p3"/>
            <p:cNvSpPr/>
            <p:nvPr/>
          </p:nvSpPr>
          <p:spPr>
            <a:xfrm>
              <a:off x="5504656" y="2185458"/>
              <a:ext cx="1047750" cy="1047750"/>
            </a:xfrm>
            <a:prstGeom prst="ellipse">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txBox="1"/>
            <p:nvPr/>
          </p:nvSpPr>
          <p:spPr>
            <a:xfrm>
              <a:off x="5658095" y="2338897"/>
              <a:ext cx="740872" cy="740872"/>
            </a:xfrm>
            <a:prstGeom prst="rect">
              <a:avLst/>
            </a:prstGeom>
            <a:noFill/>
            <a:ln>
              <a:noFill/>
            </a:ln>
          </p:spPr>
          <p:txBody>
            <a:bodyPr spcFirstLastPara="1" wrap="square" lIns="6350" tIns="6350" rIns="6350" bIns="6350" anchor="ctr" anchorCtr="0">
              <a:noAutofit/>
            </a:bodyPr>
            <a:lstStyle/>
            <a:p>
              <a:pPr marL="0" marR="0" lvl="0" indent="0" algn="ctr" rtl="0">
                <a:lnSpc>
                  <a:spcPct val="90000"/>
                </a:lnSpc>
                <a:spcBef>
                  <a:spcPts val="0"/>
                </a:spcBef>
                <a:spcAft>
                  <a:spcPts val="0"/>
                </a:spcAft>
                <a:buClr>
                  <a:schemeClr val="dk1"/>
                </a:buClr>
                <a:buSzPts val="1000"/>
                <a:buFont typeface="Calibri"/>
                <a:buNone/>
              </a:pPr>
              <a:endParaRPr sz="1000" b="0" i="0" u="none" strike="noStrike" cap="none">
                <a:solidFill>
                  <a:schemeClr val="lt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Problem Statement: Use multiple heading for multiple projects</a:t>
            </a:r>
            <a:endParaRPr/>
          </a:p>
        </p:txBody>
      </p:sp>
      <p:grpSp>
        <p:nvGrpSpPr>
          <p:cNvPr id="126" name="Google Shape;126;p4"/>
          <p:cNvGrpSpPr/>
          <p:nvPr/>
        </p:nvGrpSpPr>
        <p:grpSpPr>
          <a:xfrm>
            <a:off x="838200" y="1827682"/>
            <a:ext cx="10515599" cy="4347222"/>
            <a:chOff x="0" y="2057"/>
            <a:chExt cx="10515599" cy="4347222"/>
          </a:xfrm>
        </p:grpSpPr>
        <p:sp>
          <p:nvSpPr>
            <p:cNvPr id="127" name="Google Shape;127;p4"/>
            <p:cNvSpPr/>
            <p:nvPr/>
          </p:nvSpPr>
          <p:spPr>
            <a:xfrm rot="5400000">
              <a:off x="-236795" y="238852"/>
              <a:ext cx="1578634" cy="1105044"/>
            </a:xfrm>
            <a:prstGeom prst="chevron">
              <a:avLst>
                <a:gd name="adj" fmla="val 50000"/>
              </a:avLst>
            </a:prstGeom>
            <a:solidFill>
              <a:srgbClr val="4372C3"/>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txBox="1"/>
            <p:nvPr/>
          </p:nvSpPr>
          <p:spPr>
            <a:xfrm>
              <a:off x="0" y="554579"/>
              <a:ext cx="1105044" cy="473590"/>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IN" sz="2000">
                  <a:solidFill>
                    <a:schemeClr val="lt1"/>
                  </a:solidFill>
                  <a:latin typeface="Calibri"/>
                  <a:ea typeface="Calibri"/>
                  <a:cs typeface="Calibri"/>
                  <a:sym typeface="Calibri"/>
                </a:rPr>
                <a:t>Occlusion Issues</a:t>
              </a:r>
              <a:endParaRPr/>
            </a:p>
          </p:txBody>
        </p:sp>
        <p:sp>
          <p:nvSpPr>
            <p:cNvPr id="129" name="Google Shape;129;p4"/>
            <p:cNvSpPr/>
            <p:nvPr/>
          </p:nvSpPr>
          <p:spPr>
            <a:xfrm rot="5400000">
              <a:off x="5297265" y="-4190163"/>
              <a:ext cx="1026112" cy="9410555"/>
            </a:xfrm>
            <a:prstGeom prst="round2SameRect">
              <a:avLst>
                <a:gd name="adj1" fmla="val 16667"/>
                <a:gd name="adj2" fmla="val 0"/>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txBox="1"/>
            <p:nvPr/>
          </p:nvSpPr>
          <p:spPr>
            <a:xfrm>
              <a:off x="1105044" y="52149"/>
              <a:ext cx="9360464" cy="925930"/>
            </a:xfrm>
            <a:prstGeom prst="rect">
              <a:avLst/>
            </a:prstGeom>
            <a:noFill/>
            <a:ln>
              <a:noFill/>
            </a:ln>
          </p:spPr>
          <p:txBody>
            <a:bodyPr spcFirstLastPara="1" wrap="square" lIns="206225" tIns="18400" rIns="18400" bIns="18400" anchor="ctr" anchorCtr="0">
              <a:noAutofit/>
            </a:bodyPr>
            <a:lstStyle/>
            <a:p>
              <a:pPr marL="0" lvl="0" indent="0" algn="l" rtl="0">
                <a:lnSpc>
                  <a:spcPct val="90000"/>
                </a:lnSpc>
                <a:spcBef>
                  <a:spcPts val="435"/>
                </a:spcBef>
                <a:spcAft>
                  <a:spcPts val="0"/>
                </a:spcAft>
                <a:buNone/>
              </a:pPr>
              <a:r>
                <a:rPr lang="en-IN" sz="2900">
                  <a:solidFill>
                    <a:schemeClr val="dk1"/>
                  </a:solidFill>
                  <a:latin typeface="Calibri"/>
                  <a:ea typeface="Calibri"/>
                  <a:cs typeface="Calibri"/>
                  <a:sym typeface="Calibri"/>
                </a:rPr>
                <a:t> </a:t>
              </a:r>
              <a:endParaRPr sz="2900">
                <a:solidFill>
                  <a:schemeClr val="dk1"/>
                </a:solidFill>
                <a:latin typeface="Calibri"/>
                <a:ea typeface="Calibri"/>
                <a:cs typeface="Calibri"/>
                <a:sym typeface="Calibri"/>
              </a:endParaRPr>
            </a:p>
            <a:p>
              <a:pPr marL="0" lvl="0" indent="0" algn="l" rtl="0">
                <a:lnSpc>
                  <a:spcPct val="90000"/>
                </a:lnSpc>
                <a:spcBef>
                  <a:spcPts val="435"/>
                </a:spcBef>
                <a:spcAft>
                  <a:spcPts val="0"/>
                </a:spcAft>
                <a:buNone/>
              </a:pPr>
              <a:endParaRPr sz="3400">
                <a:solidFill>
                  <a:schemeClr val="dk1"/>
                </a:solidFill>
                <a:latin typeface="Calibri"/>
                <a:ea typeface="Calibri"/>
                <a:cs typeface="Calibri"/>
                <a:sym typeface="Calibri"/>
              </a:endParaRPr>
            </a:p>
            <a:p>
              <a:pPr marL="457200" lvl="0" indent="0" algn="l" rtl="0">
                <a:lnSpc>
                  <a:spcPct val="115000"/>
                </a:lnSpc>
                <a:spcBef>
                  <a:spcPts val="1200"/>
                </a:spcBef>
                <a:spcAft>
                  <a:spcPts val="0"/>
                </a:spcAft>
                <a:buNone/>
              </a:pPr>
              <a:endParaRPr sz="1500" b="1">
                <a:solidFill>
                  <a:schemeClr val="dk1"/>
                </a:solidFill>
              </a:endParaRPr>
            </a:p>
            <a:p>
              <a:pPr marL="457200" lvl="0" indent="0" algn="l" rtl="0">
                <a:lnSpc>
                  <a:spcPct val="115000"/>
                </a:lnSpc>
                <a:spcBef>
                  <a:spcPts val="1200"/>
                </a:spcBef>
                <a:spcAft>
                  <a:spcPts val="0"/>
                </a:spcAft>
                <a:buNone/>
              </a:pPr>
              <a:endParaRPr sz="1800" b="1">
                <a:solidFill>
                  <a:schemeClr val="dk1"/>
                </a:solidFill>
              </a:endParaRPr>
            </a:p>
            <a:p>
              <a:pPr marL="0" lvl="0" indent="0" algn="l" rtl="0">
                <a:lnSpc>
                  <a:spcPct val="115000"/>
                </a:lnSpc>
                <a:spcBef>
                  <a:spcPts val="1200"/>
                </a:spcBef>
                <a:spcAft>
                  <a:spcPts val="0"/>
                </a:spcAft>
                <a:buNone/>
              </a:pPr>
              <a:r>
                <a:rPr lang="en-IN" sz="1800" b="1">
                  <a:solidFill>
                    <a:schemeClr val="dk1"/>
                  </a:solidFill>
                </a:rPr>
                <a:t>Observing Process:</a:t>
              </a:r>
              <a:r>
                <a:rPr lang="en-IN" sz="1800">
                  <a:solidFill>
                    <a:schemeClr val="dk1"/>
                  </a:solidFill>
                </a:rPr>
                <a:t> Bib detection fails when participant’s bib is partially covered.</a:t>
              </a:r>
              <a:br>
                <a:rPr lang="en-IN" sz="1800">
                  <a:solidFill>
                    <a:schemeClr val="dk1"/>
                  </a:solidFill>
                </a:rPr>
              </a:br>
              <a:r>
                <a:rPr lang="en-IN" sz="1800" b="1">
                  <a:solidFill>
                    <a:schemeClr val="dk1"/>
                  </a:solidFill>
                </a:rPr>
                <a:t>Identifying Defect:</a:t>
              </a:r>
              <a:r>
                <a:rPr lang="en-IN" sz="1800">
                  <a:solidFill>
                    <a:schemeClr val="dk1"/>
                  </a:solidFill>
                </a:rPr>
                <a:t> Bib is unreadable due to hand, jacket, or body position.</a:t>
              </a:r>
              <a:br>
                <a:rPr lang="en-IN" sz="1800">
                  <a:solidFill>
                    <a:schemeClr val="dk1"/>
                  </a:solidFill>
                </a:rPr>
              </a:br>
              <a:endParaRPr sz="1800">
                <a:solidFill>
                  <a:schemeClr val="dk1"/>
                </a:solidFill>
              </a:endParaRPr>
            </a:p>
            <a:p>
              <a:pPr marL="0" lvl="0" indent="0" algn="l" rtl="0">
                <a:lnSpc>
                  <a:spcPct val="90000"/>
                </a:lnSpc>
                <a:spcBef>
                  <a:spcPts val="1200"/>
                </a:spcBef>
                <a:spcAft>
                  <a:spcPts val="0"/>
                </a:spcAft>
                <a:buNone/>
              </a:pPr>
              <a:br>
                <a:rPr lang="en-IN" sz="3400">
                  <a:solidFill>
                    <a:schemeClr val="dk1"/>
                  </a:solidFill>
                  <a:latin typeface="Calibri"/>
                  <a:ea typeface="Calibri"/>
                  <a:cs typeface="Calibri"/>
                  <a:sym typeface="Calibri"/>
                </a:rPr>
              </a:br>
              <a:endParaRPr sz="3400">
                <a:solidFill>
                  <a:schemeClr val="dk1"/>
                </a:solidFill>
                <a:latin typeface="Calibri"/>
                <a:ea typeface="Calibri"/>
                <a:cs typeface="Calibri"/>
                <a:sym typeface="Calibri"/>
              </a:endParaRPr>
            </a:p>
            <a:p>
              <a:pPr marL="914400" marR="0" lvl="0" indent="0" algn="l" rtl="0">
                <a:lnSpc>
                  <a:spcPct val="90000"/>
                </a:lnSpc>
                <a:spcBef>
                  <a:spcPts val="435"/>
                </a:spcBef>
                <a:spcAft>
                  <a:spcPts val="0"/>
                </a:spcAft>
                <a:buNone/>
              </a:pPr>
              <a:endParaRPr sz="2900">
                <a:solidFill>
                  <a:schemeClr val="dk1"/>
                </a:solidFill>
                <a:latin typeface="Calibri"/>
                <a:ea typeface="Calibri"/>
                <a:cs typeface="Calibri"/>
                <a:sym typeface="Calibri"/>
              </a:endParaRPr>
            </a:p>
          </p:txBody>
        </p:sp>
        <p:sp>
          <p:nvSpPr>
            <p:cNvPr id="131" name="Google Shape;131;p4"/>
            <p:cNvSpPr/>
            <p:nvPr/>
          </p:nvSpPr>
          <p:spPr>
            <a:xfrm rot="5400000">
              <a:off x="-236795" y="1623146"/>
              <a:ext cx="1578634" cy="1105044"/>
            </a:xfrm>
            <a:prstGeom prst="chevron">
              <a:avLst>
                <a:gd name="adj" fmla="val 50000"/>
              </a:avLst>
            </a:prstGeom>
            <a:solidFill>
              <a:srgbClr val="4372C3"/>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txBox="1"/>
            <p:nvPr/>
          </p:nvSpPr>
          <p:spPr>
            <a:xfrm>
              <a:off x="0" y="1938873"/>
              <a:ext cx="1105044" cy="473590"/>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IN" sz="2000">
                  <a:solidFill>
                    <a:schemeClr val="lt1"/>
                  </a:solidFill>
                  <a:latin typeface="Calibri"/>
                  <a:ea typeface="Calibri"/>
                  <a:cs typeface="Calibri"/>
                  <a:sym typeface="Calibri"/>
                </a:rPr>
                <a:t>Blurred Frames</a:t>
              </a:r>
              <a:endParaRPr/>
            </a:p>
          </p:txBody>
        </p:sp>
        <p:sp>
          <p:nvSpPr>
            <p:cNvPr id="133" name="Google Shape;133;p4"/>
            <p:cNvSpPr/>
            <p:nvPr/>
          </p:nvSpPr>
          <p:spPr>
            <a:xfrm rot="5400000">
              <a:off x="5297265" y="-2805869"/>
              <a:ext cx="1026112" cy="9410555"/>
            </a:xfrm>
            <a:prstGeom prst="round2SameRect">
              <a:avLst>
                <a:gd name="adj1" fmla="val 16667"/>
                <a:gd name="adj2" fmla="val 0"/>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txBox="1"/>
            <p:nvPr/>
          </p:nvSpPr>
          <p:spPr>
            <a:xfrm>
              <a:off x="1105044" y="1411393"/>
              <a:ext cx="9360600" cy="925800"/>
            </a:xfrm>
            <a:prstGeom prst="rect">
              <a:avLst/>
            </a:prstGeom>
            <a:noFill/>
            <a:ln>
              <a:noFill/>
            </a:ln>
          </p:spPr>
          <p:txBody>
            <a:bodyPr spcFirstLastPara="1" wrap="square" lIns="206225" tIns="18400" rIns="18400" bIns="18400" anchor="ctr" anchorCtr="0">
              <a:noAutofit/>
            </a:bodyPr>
            <a:lstStyle/>
            <a:p>
              <a:pPr marL="0" lvl="0" indent="0" algn="l" rtl="0">
                <a:spcBef>
                  <a:spcPts val="0"/>
                </a:spcBef>
                <a:spcAft>
                  <a:spcPts val="0"/>
                </a:spcAft>
                <a:buClr>
                  <a:schemeClr val="dk1"/>
                </a:buClr>
                <a:buSzPts val="2000"/>
                <a:buFont typeface="Arial"/>
                <a:buNone/>
              </a:pPr>
              <a:r>
                <a:rPr lang="en-IN" sz="2000" b="1">
                  <a:solidFill>
                    <a:schemeClr val="dk1"/>
                  </a:solidFill>
                </a:rPr>
                <a:t>Observing Process:</a:t>
              </a:r>
              <a:r>
                <a:rPr lang="en-IN" sz="2000">
                  <a:solidFill>
                    <a:schemeClr val="dk1"/>
                  </a:solidFill>
                </a:rPr>
                <a:t> Frames are captured during participant movement at high speed.</a:t>
              </a:r>
              <a:endParaRPr sz="2000">
                <a:solidFill>
                  <a:schemeClr val="dk1"/>
                </a:solidFill>
              </a:endParaRPr>
            </a:p>
            <a:p>
              <a:pPr marL="0" lvl="0" indent="0" algn="l" rtl="0">
                <a:spcBef>
                  <a:spcPts val="0"/>
                </a:spcBef>
                <a:spcAft>
                  <a:spcPts val="0"/>
                </a:spcAft>
                <a:buClr>
                  <a:schemeClr val="dk1"/>
                </a:buClr>
                <a:buSzPts val="2000"/>
                <a:buFont typeface="Arial"/>
                <a:buNone/>
              </a:pPr>
              <a:r>
                <a:rPr lang="en-IN" sz="2000" b="1">
                  <a:solidFill>
                    <a:schemeClr val="dk1"/>
                  </a:solidFill>
                </a:rPr>
                <a:t>Identifying Defect:</a:t>
              </a:r>
              <a:r>
                <a:rPr lang="en-IN" sz="2000">
                  <a:solidFill>
                    <a:schemeClr val="dk1"/>
                  </a:solidFill>
                </a:rPr>
                <a:t> Bib appears distorted or unclear due to motion blur.</a:t>
              </a:r>
              <a:endParaRPr sz="2000">
                <a:solidFill>
                  <a:schemeClr val="dk1"/>
                </a:solidFill>
              </a:endParaRPr>
            </a:p>
          </p:txBody>
        </p:sp>
        <p:sp>
          <p:nvSpPr>
            <p:cNvPr id="135" name="Google Shape;135;p4"/>
            <p:cNvSpPr/>
            <p:nvPr/>
          </p:nvSpPr>
          <p:spPr>
            <a:xfrm rot="5400000">
              <a:off x="-236795" y="3007440"/>
              <a:ext cx="1578634" cy="1105044"/>
            </a:xfrm>
            <a:prstGeom prst="chevron">
              <a:avLst>
                <a:gd name="adj" fmla="val 50000"/>
              </a:avLst>
            </a:prstGeom>
            <a:solidFill>
              <a:srgbClr val="4372C3"/>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txBox="1"/>
            <p:nvPr/>
          </p:nvSpPr>
          <p:spPr>
            <a:xfrm>
              <a:off x="0" y="3323167"/>
              <a:ext cx="1105044" cy="473590"/>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IN" sz="2000">
                  <a:solidFill>
                    <a:schemeClr val="lt1"/>
                  </a:solidFill>
                  <a:latin typeface="Calibri"/>
                  <a:ea typeface="Calibri"/>
                  <a:cs typeface="Calibri"/>
                  <a:sym typeface="Calibri"/>
                </a:rPr>
                <a:t>More time taking</a:t>
              </a:r>
              <a:endParaRPr/>
            </a:p>
          </p:txBody>
        </p:sp>
        <p:sp>
          <p:nvSpPr>
            <p:cNvPr id="137" name="Google Shape;137;p4"/>
            <p:cNvSpPr/>
            <p:nvPr/>
          </p:nvSpPr>
          <p:spPr>
            <a:xfrm rot="5400000">
              <a:off x="5297265" y="-1421576"/>
              <a:ext cx="1026112" cy="9410555"/>
            </a:xfrm>
            <a:prstGeom prst="round2SameRect">
              <a:avLst>
                <a:gd name="adj1" fmla="val 16667"/>
                <a:gd name="adj2" fmla="val 0"/>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txBox="1"/>
            <p:nvPr/>
          </p:nvSpPr>
          <p:spPr>
            <a:xfrm>
              <a:off x="1105044" y="2820736"/>
              <a:ext cx="9360464" cy="925930"/>
            </a:xfrm>
            <a:prstGeom prst="rect">
              <a:avLst/>
            </a:prstGeom>
            <a:noFill/>
            <a:ln>
              <a:noFill/>
            </a:ln>
          </p:spPr>
          <p:txBody>
            <a:bodyPr spcFirstLastPara="1" wrap="square" lIns="206225" tIns="18400" rIns="18400" bIns="18400" anchor="ctr" anchorCtr="0">
              <a:noAutofit/>
            </a:bodyPr>
            <a:lstStyle/>
            <a:p>
              <a:pPr marL="0" lvl="0" indent="0" algn="l" rtl="0">
                <a:lnSpc>
                  <a:spcPct val="115000"/>
                </a:lnSpc>
                <a:spcBef>
                  <a:spcPts val="1200"/>
                </a:spcBef>
                <a:spcAft>
                  <a:spcPts val="0"/>
                </a:spcAft>
                <a:buNone/>
              </a:pPr>
              <a:endParaRPr sz="1800" b="1">
                <a:solidFill>
                  <a:schemeClr val="dk1"/>
                </a:solidFill>
              </a:endParaRPr>
            </a:p>
            <a:p>
              <a:pPr marL="0" lvl="0" indent="0" algn="l" rtl="0">
                <a:lnSpc>
                  <a:spcPct val="115000"/>
                </a:lnSpc>
                <a:spcBef>
                  <a:spcPts val="1200"/>
                </a:spcBef>
                <a:spcAft>
                  <a:spcPts val="1200"/>
                </a:spcAft>
                <a:buClr>
                  <a:schemeClr val="dk1"/>
                </a:buClr>
                <a:buSzPts val="1100"/>
                <a:buFont typeface="Arial"/>
                <a:buNone/>
              </a:pPr>
              <a:r>
                <a:rPr lang="en-IN" sz="1800" b="1">
                  <a:solidFill>
                    <a:schemeClr val="dk1"/>
                  </a:solidFill>
                </a:rPr>
                <a:t>Observing Process:</a:t>
              </a:r>
              <a:r>
                <a:rPr lang="en-IN" sz="1800">
                  <a:solidFill>
                    <a:schemeClr val="dk1"/>
                  </a:solidFill>
                </a:rPr>
                <a:t>Its taking more time while comparison </a:t>
              </a:r>
              <a:br>
                <a:rPr lang="en-IN" sz="1800">
                  <a:solidFill>
                    <a:schemeClr val="dk1"/>
                  </a:solidFill>
                </a:rPr>
              </a:br>
              <a:r>
                <a:rPr lang="en-IN" sz="1800" b="1">
                  <a:solidFill>
                    <a:schemeClr val="dk1"/>
                  </a:solidFill>
                </a:rPr>
                <a:t>Identifying Defect:</a:t>
              </a:r>
              <a:r>
                <a:rPr lang="en-IN" sz="1800">
                  <a:solidFill>
                    <a:schemeClr val="dk1"/>
                  </a:solidFill>
                </a:rPr>
                <a:t>Because it’s comparing with all so we updated flags for already completed ones</a:t>
              </a:r>
              <a:br>
                <a:rPr lang="en-IN" sz="1800">
                  <a:solidFill>
                    <a:schemeClr val="dk1"/>
                  </a:solidFill>
                </a:rPr>
              </a:br>
              <a:endParaRPr sz="1800">
                <a:solidFill>
                  <a:schemeClr val="dk1"/>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Use this slide if multiple students are working on same project</a:t>
            </a:r>
            <a:endParaRPr/>
          </a:p>
        </p:txBody>
      </p:sp>
      <p:grpSp>
        <p:nvGrpSpPr>
          <p:cNvPr id="144" name="Google Shape;144;p5"/>
          <p:cNvGrpSpPr/>
          <p:nvPr/>
        </p:nvGrpSpPr>
        <p:grpSpPr>
          <a:xfrm>
            <a:off x="838200" y="1825625"/>
            <a:ext cx="10515600" cy="4351337"/>
            <a:chOff x="0" y="0"/>
            <a:chExt cx="10515600" cy="4351337"/>
          </a:xfrm>
        </p:grpSpPr>
        <p:sp>
          <p:nvSpPr>
            <p:cNvPr id="145" name="Google Shape;145;p5"/>
            <p:cNvSpPr/>
            <p:nvPr/>
          </p:nvSpPr>
          <p:spPr>
            <a:xfrm>
              <a:off x="4206240" y="0"/>
              <a:ext cx="6309360" cy="1359793"/>
            </a:xfrm>
            <a:prstGeom prst="rightArrow">
              <a:avLst>
                <a:gd name="adj1" fmla="val 75000"/>
                <a:gd name="adj2" fmla="val 50000"/>
              </a:avLst>
            </a:prstGeom>
            <a:solidFill>
              <a:srgbClr val="CCD3EA">
                <a:alpha val="89803"/>
              </a:srgbClr>
            </a:solidFill>
            <a:ln w="12700" cap="flat" cmpd="sng">
              <a:solidFill>
                <a:srgbClr val="CCD3EA">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txBox="1"/>
            <p:nvPr/>
          </p:nvSpPr>
          <p:spPr>
            <a:xfrm>
              <a:off x="4206240" y="169974"/>
              <a:ext cx="5799438" cy="1019845"/>
            </a:xfrm>
            <a:prstGeom prst="rect">
              <a:avLst/>
            </a:prstGeom>
            <a:noFill/>
            <a:ln>
              <a:noFill/>
            </a:ln>
          </p:spPr>
          <p:txBody>
            <a:bodyPr spcFirstLastPara="1" wrap="square" lIns="20300" tIns="20300" rIns="20300" bIns="20300" anchor="t" anchorCtr="0">
              <a:noAutofit/>
            </a:bodyPr>
            <a:lstStyle/>
            <a:p>
              <a:pPr marL="285750" marR="0" lvl="1" indent="-285750" algn="l" rtl="0">
                <a:lnSpc>
                  <a:spcPct val="90000"/>
                </a:lnSpc>
                <a:spcBef>
                  <a:spcPts val="0"/>
                </a:spcBef>
                <a:spcAft>
                  <a:spcPts val="0"/>
                </a:spcAft>
                <a:buClr>
                  <a:schemeClr val="dk1"/>
                </a:buClr>
                <a:buSzPts val="3200"/>
                <a:buFont typeface="Calibri"/>
                <a:buChar char="•"/>
              </a:pPr>
              <a:r>
                <a:rPr lang="en-IN" sz="3200" b="0" i="0" u="none" strike="noStrike" cap="none">
                  <a:solidFill>
                    <a:schemeClr val="dk1"/>
                  </a:solidFill>
                  <a:latin typeface="Calibri"/>
                  <a:ea typeface="Calibri"/>
                  <a:cs typeface="Calibri"/>
                  <a:sym typeface="Calibri"/>
                </a:rPr>
                <a:t>Contribution-1</a:t>
              </a:r>
              <a:endParaRPr/>
            </a:p>
            <a:p>
              <a:pPr marL="285750" marR="0" lvl="1" indent="-285750" algn="l" rtl="0">
                <a:lnSpc>
                  <a:spcPct val="90000"/>
                </a:lnSpc>
                <a:spcBef>
                  <a:spcPts val="480"/>
                </a:spcBef>
                <a:spcAft>
                  <a:spcPts val="0"/>
                </a:spcAft>
                <a:buClr>
                  <a:schemeClr val="dk1"/>
                </a:buClr>
                <a:buSzPts val="3200"/>
                <a:buFont typeface="Calibri"/>
                <a:buChar char="•"/>
              </a:pPr>
              <a:r>
                <a:rPr lang="en-IN" sz="3200" b="0" i="0" u="none" strike="noStrike" cap="none">
                  <a:solidFill>
                    <a:schemeClr val="dk1"/>
                  </a:solidFill>
                  <a:latin typeface="Calibri"/>
                  <a:ea typeface="Calibri"/>
                  <a:cs typeface="Calibri"/>
                  <a:sym typeface="Calibri"/>
                </a:rPr>
                <a:t>Contribution-2</a:t>
              </a:r>
              <a:endParaRPr/>
            </a:p>
          </p:txBody>
        </p:sp>
        <p:sp>
          <p:nvSpPr>
            <p:cNvPr id="147" name="Google Shape;147;p5"/>
            <p:cNvSpPr/>
            <p:nvPr/>
          </p:nvSpPr>
          <p:spPr>
            <a:xfrm>
              <a:off x="0" y="0"/>
              <a:ext cx="4206240" cy="1359793"/>
            </a:xfrm>
            <a:prstGeom prst="roundRect">
              <a:avLst>
                <a:gd name="adj" fmla="val 16667"/>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txBox="1"/>
            <p:nvPr/>
          </p:nvSpPr>
          <p:spPr>
            <a:xfrm>
              <a:off x="66380" y="66380"/>
              <a:ext cx="4073480" cy="1227033"/>
            </a:xfrm>
            <a:prstGeom prst="rect">
              <a:avLst/>
            </a:prstGeom>
            <a:noFill/>
            <a:ln>
              <a:noFill/>
            </a:ln>
          </p:spPr>
          <p:txBody>
            <a:bodyPr spcFirstLastPara="1" wrap="square" lIns="144775" tIns="72375" rIns="144775" bIns="72375" anchor="ctr" anchorCtr="0">
              <a:noAutofit/>
            </a:bodyPr>
            <a:lstStyle/>
            <a:p>
              <a:pPr marL="0" marR="0" lvl="0" indent="0" algn="ctr" rtl="0">
                <a:lnSpc>
                  <a:spcPct val="90000"/>
                </a:lnSpc>
                <a:spcBef>
                  <a:spcPts val="0"/>
                </a:spcBef>
                <a:spcAft>
                  <a:spcPts val="0"/>
                </a:spcAft>
                <a:buClr>
                  <a:schemeClr val="lt1"/>
                </a:buClr>
                <a:buSzPts val="3800"/>
                <a:buFont typeface="Calibri"/>
                <a:buNone/>
              </a:pPr>
              <a:r>
                <a:rPr lang="en-IN" sz="3800" b="0" i="0" u="none" strike="noStrike" cap="none">
                  <a:solidFill>
                    <a:schemeClr val="lt1"/>
                  </a:solidFill>
                  <a:latin typeface="Calibri"/>
                  <a:ea typeface="Calibri"/>
                  <a:cs typeface="Calibri"/>
                  <a:sym typeface="Calibri"/>
                </a:rPr>
                <a:t>Name of student-1</a:t>
              </a:r>
              <a:endParaRPr/>
            </a:p>
          </p:txBody>
        </p:sp>
        <p:sp>
          <p:nvSpPr>
            <p:cNvPr id="149" name="Google Shape;149;p5"/>
            <p:cNvSpPr/>
            <p:nvPr/>
          </p:nvSpPr>
          <p:spPr>
            <a:xfrm>
              <a:off x="4206240" y="1495772"/>
              <a:ext cx="6309360" cy="1359793"/>
            </a:xfrm>
            <a:prstGeom prst="rightArrow">
              <a:avLst>
                <a:gd name="adj1" fmla="val 75000"/>
                <a:gd name="adj2" fmla="val 50000"/>
              </a:avLst>
            </a:prstGeom>
            <a:solidFill>
              <a:srgbClr val="CCD3EA">
                <a:alpha val="89803"/>
              </a:srgbClr>
            </a:solidFill>
            <a:ln w="12700" cap="flat" cmpd="sng">
              <a:solidFill>
                <a:srgbClr val="CCD3EA">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txBox="1"/>
            <p:nvPr/>
          </p:nvSpPr>
          <p:spPr>
            <a:xfrm>
              <a:off x="4206240" y="1665746"/>
              <a:ext cx="5799438" cy="1019845"/>
            </a:xfrm>
            <a:prstGeom prst="rect">
              <a:avLst/>
            </a:prstGeom>
            <a:noFill/>
            <a:ln>
              <a:noFill/>
            </a:ln>
          </p:spPr>
          <p:txBody>
            <a:bodyPr spcFirstLastPara="1" wrap="square" lIns="20300" tIns="20300" rIns="20300" bIns="20300" anchor="t" anchorCtr="0">
              <a:noAutofit/>
            </a:bodyPr>
            <a:lstStyle/>
            <a:p>
              <a:pPr marL="285750" marR="0" lvl="1" indent="-285750" algn="l" rtl="0">
                <a:lnSpc>
                  <a:spcPct val="90000"/>
                </a:lnSpc>
                <a:spcBef>
                  <a:spcPts val="0"/>
                </a:spcBef>
                <a:spcAft>
                  <a:spcPts val="0"/>
                </a:spcAft>
                <a:buClr>
                  <a:schemeClr val="dk1"/>
                </a:buClr>
                <a:buSzPts val="3200"/>
                <a:buFont typeface="Calibri"/>
                <a:buChar char="•"/>
              </a:pPr>
              <a:r>
                <a:rPr lang="en-IN" sz="3200" b="0" i="0" u="none" strike="noStrike" cap="none">
                  <a:solidFill>
                    <a:schemeClr val="dk1"/>
                  </a:solidFill>
                  <a:latin typeface="Calibri"/>
                  <a:ea typeface="Calibri"/>
                  <a:cs typeface="Calibri"/>
                  <a:sym typeface="Calibri"/>
                </a:rPr>
                <a:t>Contribution-3</a:t>
              </a:r>
              <a:endParaRPr/>
            </a:p>
            <a:p>
              <a:pPr marL="285750" marR="0" lvl="1" indent="-285750" algn="l" rtl="0">
                <a:lnSpc>
                  <a:spcPct val="90000"/>
                </a:lnSpc>
                <a:spcBef>
                  <a:spcPts val="480"/>
                </a:spcBef>
                <a:spcAft>
                  <a:spcPts val="0"/>
                </a:spcAft>
                <a:buClr>
                  <a:schemeClr val="dk1"/>
                </a:buClr>
                <a:buSzPts val="3200"/>
                <a:buFont typeface="Calibri"/>
                <a:buChar char="•"/>
              </a:pPr>
              <a:r>
                <a:rPr lang="en-IN" sz="3200" b="0" i="0" u="none" strike="noStrike" cap="none">
                  <a:solidFill>
                    <a:schemeClr val="dk1"/>
                  </a:solidFill>
                  <a:latin typeface="Calibri"/>
                  <a:ea typeface="Calibri"/>
                  <a:cs typeface="Calibri"/>
                  <a:sym typeface="Calibri"/>
                </a:rPr>
                <a:t>Contribution-4</a:t>
              </a:r>
              <a:endParaRPr/>
            </a:p>
          </p:txBody>
        </p:sp>
        <p:sp>
          <p:nvSpPr>
            <p:cNvPr id="151" name="Google Shape;151;p5"/>
            <p:cNvSpPr/>
            <p:nvPr/>
          </p:nvSpPr>
          <p:spPr>
            <a:xfrm>
              <a:off x="0" y="1495772"/>
              <a:ext cx="4206240" cy="1359793"/>
            </a:xfrm>
            <a:prstGeom prst="roundRect">
              <a:avLst>
                <a:gd name="adj" fmla="val 16667"/>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txBox="1"/>
            <p:nvPr/>
          </p:nvSpPr>
          <p:spPr>
            <a:xfrm>
              <a:off x="66380" y="1562152"/>
              <a:ext cx="4073480" cy="1227033"/>
            </a:xfrm>
            <a:prstGeom prst="rect">
              <a:avLst/>
            </a:prstGeom>
            <a:noFill/>
            <a:ln>
              <a:noFill/>
            </a:ln>
          </p:spPr>
          <p:txBody>
            <a:bodyPr spcFirstLastPara="1" wrap="square" lIns="144775" tIns="72375" rIns="144775" bIns="72375" anchor="ctr" anchorCtr="0">
              <a:noAutofit/>
            </a:bodyPr>
            <a:lstStyle/>
            <a:p>
              <a:pPr marL="0" marR="0" lvl="0" indent="0" algn="ctr" rtl="0">
                <a:lnSpc>
                  <a:spcPct val="90000"/>
                </a:lnSpc>
                <a:spcBef>
                  <a:spcPts val="0"/>
                </a:spcBef>
                <a:spcAft>
                  <a:spcPts val="0"/>
                </a:spcAft>
                <a:buClr>
                  <a:schemeClr val="lt1"/>
                </a:buClr>
                <a:buSzPts val="3800"/>
                <a:buFont typeface="Calibri"/>
                <a:buNone/>
              </a:pPr>
              <a:r>
                <a:rPr lang="en-IN" sz="3800" b="0" i="0" u="none" strike="noStrike" cap="none">
                  <a:solidFill>
                    <a:schemeClr val="lt1"/>
                  </a:solidFill>
                  <a:latin typeface="Calibri"/>
                  <a:ea typeface="Calibri"/>
                  <a:cs typeface="Calibri"/>
                  <a:sym typeface="Calibri"/>
                </a:rPr>
                <a:t>Name of student-2</a:t>
              </a:r>
              <a:endParaRPr/>
            </a:p>
          </p:txBody>
        </p:sp>
        <p:sp>
          <p:nvSpPr>
            <p:cNvPr id="153" name="Google Shape;153;p5"/>
            <p:cNvSpPr/>
            <p:nvPr/>
          </p:nvSpPr>
          <p:spPr>
            <a:xfrm>
              <a:off x="4206240" y="2991544"/>
              <a:ext cx="6309360" cy="1359793"/>
            </a:xfrm>
            <a:prstGeom prst="rightArrow">
              <a:avLst>
                <a:gd name="adj1" fmla="val 75000"/>
                <a:gd name="adj2" fmla="val 50000"/>
              </a:avLst>
            </a:prstGeom>
            <a:solidFill>
              <a:srgbClr val="CCD3EA">
                <a:alpha val="89803"/>
              </a:srgbClr>
            </a:solidFill>
            <a:ln w="12700" cap="flat" cmpd="sng">
              <a:solidFill>
                <a:srgbClr val="CCD3EA">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txBox="1"/>
            <p:nvPr/>
          </p:nvSpPr>
          <p:spPr>
            <a:xfrm>
              <a:off x="4206240" y="3161518"/>
              <a:ext cx="5799438" cy="1019845"/>
            </a:xfrm>
            <a:prstGeom prst="rect">
              <a:avLst/>
            </a:prstGeom>
            <a:noFill/>
            <a:ln>
              <a:noFill/>
            </a:ln>
          </p:spPr>
          <p:txBody>
            <a:bodyPr spcFirstLastPara="1" wrap="square" lIns="20300" tIns="20300" rIns="20300" bIns="20300" anchor="t" anchorCtr="0">
              <a:noAutofit/>
            </a:bodyPr>
            <a:lstStyle/>
            <a:p>
              <a:pPr marL="285750" marR="0" lvl="1" indent="-285750" algn="l" rtl="0">
                <a:lnSpc>
                  <a:spcPct val="90000"/>
                </a:lnSpc>
                <a:spcBef>
                  <a:spcPts val="0"/>
                </a:spcBef>
                <a:spcAft>
                  <a:spcPts val="0"/>
                </a:spcAft>
                <a:buClr>
                  <a:schemeClr val="dk1"/>
                </a:buClr>
                <a:buSzPts val="3200"/>
                <a:buFont typeface="Calibri"/>
                <a:buChar char="•"/>
              </a:pPr>
              <a:r>
                <a:rPr lang="en-IN" sz="3200" b="0" i="0" u="none" strike="noStrike" cap="none">
                  <a:solidFill>
                    <a:schemeClr val="dk1"/>
                  </a:solidFill>
                  <a:latin typeface="Calibri"/>
                  <a:ea typeface="Calibri"/>
                  <a:cs typeface="Calibri"/>
                  <a:sym typeface="Calibri"/>
                </a:rPr>
                <a:t>Contribution-5</a:t>
              </a:r>
              <a:endParaRPr/>
            </a:p>
            <a:p>
              <a:pPr marL="285750" marR="0" lvl="1" indent="-285750" algn="l" rtl="0">
                <a:lnSpc>
                  <a:spcPct val="90000"/>
                </a:lnSpc>
                <a:spcBef>
                  <a:spcPts val="480"/>
                </a:spcBef>
                <a:spcAft>
                  <a:spcPts val="0"/>
                </a:spcAft>
                <a:buClr>
                  <a:schemeClr val="dk1"/>
                </a:buClr>
                <a:buSzPts val="3200"/>
                <a:buFont typeface="Calibri"/>
                <a:buChar char="•"/>
              </a:pPr>
              <a:r>
                <a:rPr lang="en-IN" sz="3200" b="0" i="0" u="none" strike="noStrike" cap="none">
                  <a:solidFill>
                    <a:schemeClr val="dk1"/>
                  </a:solidFill>
                  <a:latin typeface="Calibri"/>
                  <a:ea typeface="Calibri"/>
                  <a:cs typeface="Calibri"/>
                  <a:sym typeface="Calibri"/>
                </a:rPr>
                <a:t>Contribution-6</a:t>
              </a:r>
              <a:endParaRPr/>
            </a:p>
          </p:txBody>
        </p:sp>
        <p:sp>
          <p:nvSpPr>
            <p:cNvPr id="155" name="Google Shape;155;p5"/>
            <p:cNvSpPr/>
            <p:nvPr/>
          </p:nvSpPr>
          <p:spPr>
            <a:xfrm>
              <a:off x="0" y="2991544"/>
              <a:ext cx="4206240" cy="1359793"/>
            </a:xfrm>
            <a:prstGeom prst="roundRect">
              <a:avLst>
                <a:gd name="adj" fmla="val 16667"/>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txBox="1"/>
            <p:nvPr/>
          </p:nvSpPr>
          <p:spPr>
            <a:xfrm>
              <a:off x="66380" y="3057924"/>
              <a:ext cx="4073480" cy="1227033"/>
            </a:xfrm>
            <a:prstGeom prst="rect">
              <a:avLst/>
            </a:prstGeom>
            <a:noFill/>
            <a:ln>
              <a:noFill/>
            </a:ln>
          </p:spPr>
          <p:txBody>
            <a:bodyPr spcFirstLastPara="1" wrap="square" lIns="144775" tIns="72375" rIns="144775" bIns="72375" anchor="ctr" anchorCtr="0">
              <a:noAutofit/>
            </a:bodyPr>
            <a:lstStyle/>
            <a:p>
              <a:pPr marL="0" marR="0" lvl="0" indent="0" algn="ctr" rtl="0">
                <a:lnSpc>
                  <a:spcPct val="90000"/>
                </a:lnSpc>
                <a:spcBef>
                  <a:spcPts val="0"/>
                </a:spcBef>
                <a:spcAft>
                  <a:spcPts val="0"/>
                </a:spcAft>
                <a:buClr>
                  <a:schemeClr val="lt1"/>
                </a:buClr>
                <a:buSzPts val="3800"/>
                <a:buFont typeface="Calibri"/>
                <a:buNone/>
              </a:pPr>
              <a:r>
                <a:rPr lang="en-IN" sz="3800" b="0" i="0" u="none" strike="noStrike" cap="none">
                  <a:solidFill>
                    <a:schemeClr val="lt1"/>
                  </a:solidFill>
                  <a:latin typeface="Calibri"/>
                  <a:ea typeface="Calibri"/>
                  <a:cs typeface="Calibri"/>
                  <a:sym typeface="Calibri"/>
                </a:rPr>
                <a:t>Name of student-3</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Methodology</a:t>
            </a:r>
            <a:endParaRPr/>
          </a:p>
        </p:txBody>
      </p:sp>
      <p:grpSp>
        <p:nvGrpSpPr>
          <p:cNvPr id="162" name="Google Shape;162;p6"/>
          <p:cNvGrpSpPr/>
          <p:nvPr/>
        </p:nvGrpSpPr>
        <p:grpSpPr>
          <a:xfrm>
            <a:off x="839484" y="1825624"/>
            <a:ext cx="10513032" cy="4351338"/>
            <a:chOff x="1284" y="-1"/>
            <a:chExt cx="10513032" cy="4351338"/>
          </a:xfrm>
        </p:grpSpPr>
        <p:sp>
          <p:nvSpPr>
            <p:cNvPr id="163" name="Google Shape;163;p6"/>
            <p:cNvSpPr/>
            <p:nvPr/>
          </p:nvSpPr>
          <p:spPr>
            <a:xfrm rot="-5400000">
              <a:off x="-505650" y="506933"/>
              <a:ext cx="4351338" cy="3337470"/>
            </a:xfrm>
            <a:prstGeom prst="flowChartManualOperation">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txBox="1"/>
            <p:nvPr/>
          </p:nvSpPr>
          <p:spPr>
            <a:xfrm>
              <a:off x="1284" y="870267"/>
              <a:ext cx="3337470" cy="2610802"/>
            </a:xfrm>
            <a:prstGeom prst="rect">
              <a:avLst/>
            </a:prstGeom>
            <a:noFill/>
            <a:ln>
              <a:noFill/>
            </a:ln>
          </p:spPr>
          <p:txBody>
            <a:bodyPr spcFirstLastPara="1" wrap="square" lIns="381000" tIns="0" rIns="382975" bIns="0" anchor="t" anchorCtr="0">
              <a:noAutofit/>
            </a:bodyPr>
            <a:lstStyle/>
            <a:p>
              <a:pPr marL="0" marR="0" lvl="0" indent="0" algn="l" rtl="0">
                <a:lnSpc>
                  <a:spcPct val="90000"/>
                </a:lnSpc>
                <a:spcBef>
                  <a:spcPts val="0"/>
                </a:spcBef>
                <a:spcAft>
                  <a:spcPts val="0"/>
                </a:spcAft>
                <a:buClr>
                  <a:schemeClr val="dk1"/>
                </a:buClr>
                <a:buSzPts val="6000"/>
                <a:buFont typeface="Calibri"/>
                <a:buNone/>
              </a:pPr>
              <a:r>
                <a:rPr lang="en-IN" sz="1200">
                  <a:solidFill>
                    <a:schemeClr val="lt1"/>
                  </a:solidFill>
                </a:rPr>
                <a:t>The project began with data preparation involving pre-registered participants. Their facial images, bib numbers, and roll numbers were stored in </a:t>
              </a:r>
              <a:r>
                <a:rPr lang="en-IN" sz="1200">
                  <a:solidFill>
                    <a:schemeClr val="lt1"/>
                  </a:solidFill>
                  <a:latin typeface="Roboto Mono"/>
                  <a:ea typeface="Roboto Mono"/>
                  <a:cs typeface="Roboto Mono"/>
                  <a:sym typeface="Roboto Mono"/>
                </a:rPr>
                <a:t>.pickle</a:t>
              </a:r>
              <a:r>
                <a:rPr lang="en-IN" sz="1200">
                  <a:solidFill>
                    <a:schemeClr val="lt1"/>
                  </a:solidFill>
                </a:rPr>
                <a:t> files, either as base64-encoded strings or image arrays. These images were decoded and processed using the </a:t>
              </a:r>
              <a:r>
                <a:rPr lang="en-IN" sz="1200">
                  <a:solidFill>
                    <a:schemeClr val="lt1"/>
                  </a:solidFill>
                  <a:latin typeface="Roboto Mono"/>
                  <a:ea typeface="Roboto Mono"/>
                  <a:cs typeface="Roboto Mono"/>
                  <a:sym typeface="Roboto Mono"/>
                </a:rPr>
                <a:t>face_recognition</a:t>
              </a:r>
              <a:r>
                <a:rPr lang="en-IN" sz="1200">
                  <a:solidFill>
                    <a:schemeClr val="lt1"/>
                  </a:solidFill>
                </a:rPr>
                <a:t> library, where facial encodings were extracted using a CNN model. The encodings, along with metadata, were stored in memory to enable quick comparison during frame processing.</a:t>
              </a:r>
              <a:endParaRPr sz="2200" b="0" i="0" strike="noStrike" cap="none">
                <a:solidFill>
                  <a:schemeClr val="lt1"/>
                </a:solidFill>
                <a:latin typeface="Calibri"/>
                <a:ea typeface="Calibri"/>
                <a:cs typeface="Calibri"/>
                <a:sym typeface="Calibri"/>
              </a:endParaRPr>
            </a:p>
            <a:p>
              <a:pPr marL="285750" marR="0" lvl="1" indent="0" algn="l" rtl="0">
                <a:lnSpc>
                  <a:spcPct val="90000"/>
                </a:lnSpc>
                <a:spcBef>
                  <a:spcPts val="2100"/>
                </a:spcBef>
                <a:spcAft>
                  <a:spcPts val="0"/>
                </a:spcAft>
                <a:buClr>
                  <a:schemeClr val="dk1"/>
                </a:buClr>
                <a:buSzPts val="4700"/>
                <a:buFont typeface="Calibri"/>
                <a:buNone/>
              </a:pPr>
              <a:endParaRPr sz="4700" b="0" i="0" u="none" strike="noStrike" cap="none">
                <a:solidFill>
                  <a:schemeClr val="lt1"/>
                </a:solidFill>
                <a:latin typeface="Calibri"/>
                <a:ea typeface="Calibri"/>
                <a:cs typeface="Calibri"/>
                <a:sym typeface="Calibri"/>
              </a:endParaRPr>
            </a:p>
            <a:p>
              <a:pPr marL="285750" marR="0" lvl="1" indent="0" algn="l" rtl="0">
                <a:lnSpc>
                  <a:spcPct val="90000"/>
                </a:lnSpc>
                <a:spcBef>
                  <a:spcPts val="705"/>
                </a:spcBef>
                <a:spcAft>
                  <a:spcPts val="0"/>
                </a:spcAft>
                <a:buClr>
                  <a:schemeClr val="dk1"/>
                </a:buClr>
                <a:buSzPts val="4700"/>
                <a:buFont typeface="Calibri"/>
                <a:buNone/>
              </a:pPr>
              <a:endParaRPr sz="4700" b="0" i="0" u="none" strike="noStrike" cap="none">
                <a:solidFill>
                  <a:schemeClr val="lt1"/>
                </a:solidFill>
                <a:latin typeface="Calibri"/>
                <a:ea typeface="Calibri"/>
                <a:cs typeface="Calibri"/>
                <a:sym typeface="Calibri"/>
              </a:endParaRPr>
            </a:p>
          </p:txBody>
        </p:sp>
        <p:sp>
          <p:nvSpPr>
            <p:cNvPr id="165" name="Google Shape;165;p6"/>
            <p:cNvSpPr/>
            <p:nvPr/>
          </p:nvSpPr>
          <p:spPr>
            <a:xfrm rot="-5400000">
              <a:off x="3082131" y="506933"/>
              <a:ext cx="4351338" cy="3337470"/>
            </a:xfrm>
            <a:prstGeom prst="flowChartManualOperation">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6"/>
            <p:cNvSpPr txBox="1"/>
            <p:nvPr/>
          </p:nvSpPr>
          <p:spPr>
            <a:xfrm>
              <a:off x="3589065" y="870267"/>
              <a:ext cx="3337470" cy="2610802"/>
            </a:xfrm>
            <a:prstGeom prst="rect">
              <a:avLst/>
            </a:prstGeom>
            <a:noFill/>
            <a:ln>
              <a:noFill/>
            </a:ln>
          </p:spPr>
          <p:txBody>
            <a:bodyPr spcFirstLastPara="1" wrap="square" lIns="381000" tIns="0" rIns="382975" bIns="0" anchor="t" anchorCtr="0">
              <a:noAutofit/>
            </a:bodyPr>
            <a:lstStyle/>
            <a:p>
              <a:pPr marL="0" marR="0" lvl="1" indent="0" algn="l" rtl="0">
                <a:lnSpc>
                  <a:spcPct val="90000"/>
                </a:lnSpc>
                <a:spcBef>
                  <a:spcPts val="2100"/>
                </a:spcBef>
                <a:spcAft>
                  <a:spcPts val="0"/>
                </a:spcAft>
                <a:buClr>
                  <a:schemeClr val="dk1"/>
                </a:buClr>
                <a:buSzPts val="4700"/>
                <a:buFont typeface="Calibri"/>
                <a:buNone/>
              </a:pPr>
              <a:r>
                <a:rPr lang="en-IN" sz="1100">
                  <a:solidFill>
                    <a:schemeClr val="lt1"/>
                  </a:solidFill>
                </a:rPr>
                <a:t>Event images that were wrongly tagged or had bib detection failures were stored in MongoDB and accessed through GridFS. Each frame was fetched from the database, decoded, and resized to half its original size to reduce computational load. The system detected all faces in the frame and selected the largest face region for identification. A face encoding was generated from this region and compared against the known encodings. If a confident match was found within the defined threshold, the result was logged and stored in the </a:t>
              </a:r>
              <a:r>
                <a:rPr lang="en-IN" sz="1100">
                  <a:solidFill>
                    <a:schemeClr val="lt1"/>
                  </a:solidFill>
                  <a:latin typeface="Roboto Mono"/>
                  <a:ea typeface="Roboto Mono"/>
                  <a:cs typeface="Roboto Mono"/>
                  <a:sym typeface="Roboto Mono"/>
                </a:rPr>
                <a:t>bib_detection_results</a:t>
              </a:r>
              <a:r>
                <a:rPr lang="en-IN" sz="1100">
                  <a:solidFill>
                    <a:schemeClr val="lt1"/>
                  </a:solidFill>
                </a:rPr>
                <a:t> collection in MongoDB.</a:t>
              </a:r>
              <a:endParaRPr sz="4700" b="0" i="0" u="none" strike="noStrike" cap="none">
                <a:solidFill>
                  <a:schemeClr val="lt1"/>
                </a:solidFill>
                <a:latin typeface="Calibri"/>
                <a:ea typeface="Calibri"/>
                <a:cs typeface="Calibri"/>
                <a:sym typeface="Calibri"/>
              </a:endParaRPr>
            </a:p>
            <a:p>
              <a:pPr marL="285750" marR="0" lvl="1" indent="0" algn="l" rtl="0">
                <a:lnSpc>
                  <a:spcPct val="90000"/>
                </a:lnSpc>
                <a:spcBef>
                  <a:spcPts val="705"/>
                </a:spcBef>
                <a:spcAft>
                  <a:spcPts val="0"/>
                </a:spcAft>
                <a:buClr>
                  <a:schemeClr val="dk1"/>
                </a:buClr>
                <a:buSzPts val="4700"/>
                <a:buFont typeface="Calibri"/>
                <a:buNone/>
              </a:pPr>
              <a:endParaRPr sz="4700" b="0" i="0" u="none" strike="noStrike" cap="none">
                <a:solidFill>
                  <a:schemeClr val="lt1"/>
                </a:solidFill>
                <a:latin typeface="Calibri"/>
                <a:ea typeface="Calibri"/>
                <a:cs typeface="Calibri"/>
                <a:sym typeface="Calibri"/>
              </a:endParaRPr>
            </a:p>
          </p:txBody>
        </p:sp>
        <p:sp>
          <p:nvSpPr>
            <p:cNvPr id="167" name="Google Shape;167;p6"/>
            <p:cNvSpPr/>
            <p:nvPr/>
          </p:nvSpPr>
          <p:spPr>
            <a:xfrm rot="-5400000">
              <a:off x="6669912" y="506933"/>
              <a:ext cx="4351338" cy="3337470"/>
            </a:xfrm>
            <a:prstGeom prst="flowChartManualOperation">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txBox="1"/>
            <p:nvPr/>
          </p:nvSpPr>
          <p:spPr>
            <a:xfrm>
              <a:off x="7176846" y="870267"/>
              <a:ext cx="3337470" cy="2610802"/>
            </a:xfrm>
            <a:prstGeom prst="rect">
              <a:avLst/>
            </a:prstGeom>
            <a:noFill/>
            <a:ln>
              <a:noFill/>
            </a:ln>
          </p:spPr>
          <p:txBody>
            <a:bodyPr spcFirstLastPara="1" wrap="square" lIns="381000" tIns="0" rIns="382975" bIns="0" anchor="t" anchorCtr="0">
              <a:noAutofit/>
            </a:bodyPr>
            <a:lstStyle/>
            <a:p>
              <a:pPr marL="0" marR="0" lvl="0" indent="0" algn="l" rtl="0">
                <a:lnSpc>
                  <a:spcPct val="90000"/>
                </a:lnSpc>
                <a:spcBef>
                  <a:spcPts val="0"/>
                </a:spcBef>
                <a:spcAft>
                  <a:spcPts val="0"/>
                </a:spcAft>
                <a:buClr>
                  <a:schemeClr val="dk1"/>
                </a:buClr>
                <a:buSzPts val="6000"/>
                <a:buFont typeface="Calibri"/>
                <a:buNone/>
              </a:pPr>
              <a:r>
                <a:rPr lang="en-IN" sz="1100">
                  <a:solidFill>
                    <a:schemeClr val="lt1"/>
                  </a:solidFill>
                </a:rPr>
                <a:t>To improve performance and scalability, the entire frame processing was implemented using Python’s </a:t>
              </a:r>
              <a:r>
                <a:rPr lang="en-IN" sz="1100">
                  <a:solidFill>
                    <a:schemeClr val="lt1"/>
                  </a:solidFill>
                  <a:latin typeface="Roboto Mono"/>
                  <a:ea typeface="Roboto Mono"/>
                  <a:cs typeface="Roboto Mono"/>
                  <a:sym typeface="Roboto Mono"/>
                </a:rPr>
                <a:t>ThreadPoolExecutor</a:t>
              </a:r>
              <a:r>
                <a:rPr lang="en-IN" sz="1100">
                  <a:solidFill>
                    <a:schemeClr val="lt1"/>
                  </a:solidFill>
                </a:rPr>
                <a:t>, enabling parallel processing of multiple frames. Flags like </a:t>
              </a:r>
              <a:r>
                <a:rPr lang="en-IN" sz="1100">
                  <a:solidFill>
                    <a:schemeClr val="lt1"/>
                  </a:solidFill>
                  <a:latin typeface="Roboto Mono"/>
                  <a:ea typeface="Roboto Mono"/>
                  <a:cs typeface="Roboto Mono"/>
                  <a:sym typeface="Roboto Mono"/>
                </a:rPr>
                <a:t>facial_flag</a:t>
              </a:r>
              <a:r>
                <a:rPr lang="en-IN" sz="1100">
                  <a:solidFill>
                    <a:schemeClr val="lt1"/>
                  </a:solidFill>
                </a:rPr>
                <a:t> and </a:t>
              </a:r>
              <a:r>
                <a:rPr lang="en-IN" sz="1100">
                  <a:solidFill>
                    <a:schemeClr val="lt1"/>
                  </a:solidFill>
                  <a:latin typeface="Roboto Mono"/>
                  <a:ea typeface="Roboto Mono"/>
                  <a:cs typeface="Roboto Mono"/>
                  <a:sym typeface="Roboto Mono"/>
                </a:rPr>
                <a:t>fetch_flag</a:t>
              </a:r>
              <a:r>
                <a:rPr lang="en-IN" sz="1100">
                  <a:solidFill>
                    <a:schemeClr val="lt1"/>
                  </a:solidFill>
                </a:rPr>
                <a:t> were used to prevent reprocessing and eliminate duplicate detections. Additionally, performance metrics such as detection time, comparison time, and total processing time were captured and saved into Excel logs using Pandas. This not only helped monitor system efficiency but also supported future debugging and optimization.</a:t>
              </a:r>
              <a:endParaRPr sz="6000" b="0" i="0" u="none" strike="noStrike" cap="none">
                <a:solidFill>
                  <a:schemeClr val="lt1"/>
                </a:solidFill>
                <a:latin typeface="Calibri"/>
                <a:ea typeface="Calibri"/>
                <a:cs typeface="Calibri"/>
                <a:sym typeface="Calibri"/>
              </a:endParaRPr>
            </a:p>
            <a:p>
              <a:pPr marL="285750" marR="0" lvl="1" indent="0" algn="l" rtl="0">
                <a:lnSpc>
                  <a:spcPct val="90000"/>
                </a:lnSpc>
                <a:spcBef>
                  <a:spcPts val="2100"/>
                </a:spcBef>
                <a:spcAft>
                  <a:spcPts val="0"/>
                </a:spcAft>
                <a:buClr>
                  <a:schemeClr val="dk1"/>
                </a:buClr>
                <a:buSzPts val="4700"/>
                <a:buFont typeface="Calibri"/>
                <a:buNone/>
              </a:pPr>
              <a:endParaRPr sz="4700" b="0" i="0" u="none" strike="noStrike" cap="none">
                <a:solidFill>
                  <a:schemeClr val="lt1"/>
                </a:solidFill>
                <a:latin typeface="Calibri"/>
                <a:ea typeface="Calibri"/>
                <a:cs typeface="Calibri"/>
                <a:sym typeface="Calibri"/>
              </a:endParaRPr>
            </a:p>
            <a:p>
              <a:pPr marL="285750" marR="0" lvl="1" indent="0" algn="l" rtl="0">
                <a:lnSpc>
                  <a:spcPct val="90000"/>
                </a:lnSpc>
                <a:spcBef>
                  <a:spcPts val="705"/>
                </a:spcBef>
                <a:spcAft>
                  <a:spcPts val="0"/>
                </a:spcAft>
                <a:buClr>
                  <a:schemeClr val="dk1"/>
                </a:buClr>
                <a:buSzPts val="4700"/>
                <a:buFont typeface="Calibri"/>
                <a:buNone/>
              </a:pPr>
              <a:endParaRPr sz="4700" b="0" i="0" u="none" strike="noStrike" cap="none">
                <a:solidFill>
                  <a:schemeClr val="lt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7"/>
          <p:cNvSpPr txBox="1">
            <a:spLocks noGrp="1"/>
          </p:cNvSpPr>
          <p:nvPr>
            <p:ph type="title"/>
          </p:nvPr>
        </p:nvSpPr>
        <p:spPr>
          <a:xfrm>
            <a:off x="838200" y="365125"/>
            <a:ext cx="4151100" cy="2301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366666"/>
              <a:buFont typeface="Calibri"/>
              <a:buNone/>
            </a:pPr>
            <a:r>
              <a:rPr lang="en-IN" sz="1200"/>
              <a:t>Pseudo code</a:t>
            </a:r>
            <a:endParaRPr sz="1200"/>
          </a:p>
        </p:txBody>
      </p:sp>
      <p:sp>
        <p:nvSpPr>
          <p:cNvPr id="174" name="Google Shape;174;p7"/>
          <p:cNvSpPr txBox="1">
            <a:spLocks noGrp="1"/>
          </p:cNvSpPr>
          <p:nvPr>
            <p:ph type="body" idx="1"/>
          </p:nvPr>
        </p:nvSpPr>
        <p:spPr>
          <a:xfrm>
            <a:off x="838200" y="595225"/>
            <a:ext cx="5181600" cy="6262800"/>
          </a:xfrm>
          <a:prstGeom prst="rect">
            <a:avLst/>
          </a:prstGeom>
        </p:spPr>
        <p:txBody>
          <a:bodyPr spcFirstLastPara="1" wrap="square" lIns="91425" tIns="45700" rIns="91425" bIns="45700" anchor="t" anchorCtr="0">
            <a:normAutofit fontScale="25000" lnSpcReduction="20000"/>
          </a:bodyPr>
          <a:lstStyle/>
          <a:p>
            <a:pPr marL="0" lvl="0" indent="0" algn="l" rtl="0">
              <a:spcBef>
                <a:spcPts val="1000"/>
              </a:spcBef>
              <a:spcAft>
                <a:spcPts val="0"/>
              </a:spcAft>
              <a:buClr>
                <a:schemeClr val="dk1"/>
              </a:buClr>
              <a:buSzPts val="275"/>
              <a:buFont typeface="Arial"/>
              <a:buNone/>
            </a:pPr>
            <a:r>
              <a:rPr lang="en-IN" sz="4400"/>
              <a:t>BEGIN</a:t>
            </a:r>
            <a:endParaRPr sz="4400"/>
          </a:p>
          <a:p>
            <a:pPr marL="0" lvl="0" indent="0" algn="l" rtl="0">
              <a:spcBef>
                <a:spcPts val="1000"/>
              </a:spcBef>
              <a:spcAft>
                <a:spcPts val="0"/>
              </a:spcAft>
              <a:buClr>
                <a:schemeClr val="dk1"/>
              </a:buClr>
              <a:buSzPts val="275"/>
              <a:buFont typeface="Arial"/>
              <a:buNone/>
            </a:pPr>
            <a:r>
              <a:rPr lang="en-IN" sz="4400"/>
              <a:t>// 1. Load Configuration</a:t>
            </a:r>
            <a:endParaRPr sz="4400"/>
          </a:p>
          <a:p>
            <a:pPr marL="0" lvl="0" indent="0" algn="l" rtl="0">
              <a:spcBef>
                <a:spcPts val="1000"/>
              </a:spcBef>
              <a:spcAft>
                <a:spcPts val="0"/>
              </a:spcAft>
              <a:buClr>
                <a:schemeClr val="dk1"/>
              </a:buClr>
              <a:buSzPts val="275"/>
              <a:buFont typeface="Arial"/>
              <a:buNone/>
            </a:pPr>
            <a:r>
              <a:rPr lang="en-IN" sz="4400"/>
              <a:t>LOAD database_name, mongo_uri, pet_date, and encoding_threshold from config file</a:t>
            </a:r>
            <a:endParaRPr sz="4400"/>
          </a:p>
          <a:p>
            <a:pPr marL="0" lvl="0" indent="0" algn="l" rtl="0">
              <a:spcBef>
                <a:spcPts val="1000"/>
              </a:spcBef>
              <a:spcAft>
                <a:spcPts val="0"/>
              </a:spcAft>
              <a:buClr>
                <a:schemeClr val="dk1"/>
              </a:buClr>
              <a:buSzPts val="275"/>
              <a:buFont typeface="Arial"/>
              <a:buNone/>
            </a:pPr>
            <a:r>
              <a:rPr lang="en-IN" sz="4400"/>
              <a:t>CONNECT to MongoDB using mongo_uri</a:t>
            </a:r>
            <a:endParaRPr sz="4400"/>
          </a:p>
          <a:p>
            <a:pPr marL="0" lvl="0" indent="0" algn="l" rtl="0">
              <a:spcBef>
                <a:spcPts val="1000"/>
              </a:spcBef>
              <a:spcAft>
                <a:spcPts val="0"/>
              </a:spcAft>
              <a:buClr>
                <a:schemeClr val="dk1"/>
              </a:buClr>
              <a:buSzPts val="275"/>
              <a:buFont typeface="Arial"/>
              <a:buNone/>
            </a:pPr>
            <a:r>
              <a:rPr lang="en-IN" sz="4400"/>
              <a:t>SET database object from MongoDB client</a:t>
            </a:r>
            <a:endParaRPr sz="4400"/>
          </a:p>
          <a:p>
            <a:pPr marL="0" lvl="0" indent="0" algn="l" rtl="0">
              <a:spcBef>
                <a:spcPts val="1000"/>
              </a:spcBef>
              <a:spcAft>
                <a:spcPts val="0"/>
              </a:spcAft>
              <a:buClr>
                <a:schemeClr val="dk1"/>
              </a:buClr>
              <a:buSzPts val="275"/>
              <a:buFont typeface="Arial"/>
              <a:buNone/>
            </a:pPr>
            <a:r>
              <a:rPr lang="en-IN" sz="4400"/>
              <a:t>// 2. Load Pickle Files</a:t>
            </a:r>
            <a:endParaRPr sz="4400"/>
          </a:p>
          <a:p>
            <a:pPr marL="0" lvl="0" indent="0" algn="l" rtl="0">
              <a:spcBef>
                <a:spcPts val="1000"/>
              </a:spcBef>
              <a:spcAft>
                <a:spcPts val="0"/>
              </a:spcAft>
              <a:buClr>
                <a:schemeClr val="dk1"/>
              </a:buClr>
              <a:buSzPts val="275"/>
              <a:buFont typeface="Arial"/>
              <a:buNone/>
            </a:pPr>
            <a:r>
              <a:rPr lang="en-IN" sz="4400"/>
              <a:t>IF pickle_folder exists:</a:t>
            </a:r>
            <a:endParaRPr sz="4400"/>
          </a:p>
          <a:p>
            <a:pPr marL="0" lvl="0" indent="0" algn="l" rtl="0">
              <a:spcBef>
                <a:spcPts val="1000"/>
              </a:spcBef>
              <a:spcAft>
                <a:spcPts val="0"/>
              </a:spcAft>
              <a:buClr>
                <a:schemeClr val="dk1"/>
              </a:buClr>
              <a:buSzPts val="275"/>
              <a:buFont typeface="Arial"/>
              <a:buNone/>
            </a:pPr>
            <a:r>
              <a:rPr lang="en-IN" sz="4400"/>
              <a:t>    FOR each .pickle file not yet loaded:</a:t>
            </a:r>
            <a:endParaRPr sz="4400"/>
          </a:p>
          <a:p>
            <a:pPr marL="0" lvl="0" indent="0" algn="l" rtl="0">
              <a:spcBef>
                <a:spcPts val="1000"/>
              </a:spcBef>
              <a:spcAft>
                <a:spcPts val="0"/>
              </a:spcAft>
              <a:buClr>
                <a:schemeClr val="dk1"/>
              </a:buClr>
              <a:buSzPts val="275"/>
              <a:buFont typeface="Arial"/>
              <a:buNone/>
            </a:pPr>
            <a:r>
              <a:rPr lang="en-IN" sz="4400"/>
              <a:t>        OPEN file and read participant registration records</a:t>
            </a:r>
            <a:endParaRPr sz="4400"/>
          </a:p>
          <a:p>
            <a:pPr marL="0" lvl="0" indent="0" algn="l" rtl="0">
              <a:spcBef>
                <a:spcPts val="1000"/>
              </a:spcBef>
              <a:spcAft>
                <a:spcPts val="0"/>
              </a:spcAft>
              <a:buClr>
                <a:schemeClr val="dk1"/>
              </a:buClr>
              <a:buSzPts val="275"/>
              <a:buFont typeface="Arial"/>
              <a:buNone/>
            </a:pPr>
            <a:r>
              <a:rPr lang="en-IN" sz="4400"/>
              <a:t>        FOR each record:</a:t>
            </a:r>
            <a:endParaRPr sz="4400"/>
          </a:p>
          <a:p>
            <a:pPr marL="0" lvl="0" indent="0" algn="l" rtl="0">
              <a:spcBef>
                <a:spcPts val="1000"/>
              </a:spcBef>
              <a:spcAft>
                <a:spcPts val="0"/>
              </a:spcAft>
              <a:buClr>
                <a:schemeClr val="dk1"/>
              </a:buClr>
              <a:buSzPts val="275"/>
              <a:buFont typeface="Arial"/>
              <a:buNone/>
            </a:pPr>
            <a:r>
              <a:rPr lang="en-IN" sz="4400"/>
              <a:t>            DECODE image (base64 string / PIL Image / NumPy array)</a:t>
            </a:r>
            <a:endParaRPr sz="4400"/>
          </a:p>
          <a:p>
            <a:pPr marL="0" lvl="0" indent="0" algn="l" rtl="0">
              <a:spcBef>
                <a:spcPts val="1000"/>
              </a:spcBef>
              <a:spcAft>
                <a:spcPts val="0"/>
              </a:spcAft>
              <a:buClr>
                <a:schemeClr val="dk1"/>
              </a:buClr>
              <a:buSzPts val="275"/>
              <a:buFont typeface="Arial"/>
              <a:buNone/>
            </a:pPr>
            <a:r>
              <a:rPr lang="en-IN" sz="4400"/>
              <a:t>            CONVERT image to RGB</a:t>
            </a:r>
            <a:endParaRPr sz="4400"/>
          </a:p>
          <a:p>
            <a:pPr marL="0" lvl="0" indent="0" algn="l" rtl="0">
              <a:spcBef>
                <a:spcPts val="1000"/>
              </a:spcBef>
              <a:spcAft>
                <a:spcPts val="0"/>
              </a:spcAft>
              <a:buClr>
                <a:schemeClr val="dk1"/>
              </a:buClr>
              <a:buSzPts val="275"/>
              <a:buFont typeface="Arial"/>
              <a:buNone/>
            </a:pPr>
            <a:r>
              <a:rPr lang="en-IN" sz="4400"/>
              <a:t>            COMPUTE face encoding using face_recognition</a:t>
            </a:r>
            <a:endParaRPr sz="4400"/>
          </a:p>
          <a:p>
            <a:pPr marL="0" lvl="0" indent="0" algn="l" rtl="0">
              <a:spcBef>
                <a:spcPts val="1000"/>
              </a:spcBef>
              <a:spcAft>
                <a:spcPts val="0"/>
              </a:spcAft>
              <a:buClr>
                <a:schemeClr val="dk1"/>
              </a:buClr>
              <a:buSzPts val="275"/>
              <a:buFont typeface="Arial"/>
              <a:buNone/>
            </a:pPr>
            <a:r>
              <a:rPr lang="en-IN" sz="4400"/>
              <a:t>            IF encoding exists:</a:t>
            </a:r>
            <a:endParaRPr sz="4400"/>
          </a:p>
          <a:p>
            <a:pPr marL="0" lvl="0" indent="0" algn="l" rtl="0">
              <a:spcBef>
                <a:spcPts val="1000"/>
              </a:spcBef>
              <a:spcAft>
                <a:spcPts val="0"/>
              </a:spcAft>
              <a:buClr>
                <a:schemeClr val="dk1"/>
              </a:buClr>
              <a:buSzPts val="275"/>
              <a:buFont typeface="Arial"/>
              <a:buNone/>
            </a:pPr>
            <a:r>
              <a:rPr lang="en-IN" sz="4400"/>
              <a:t>                ADD encoding to known_encodings list</a:t>
            </a:r>
            <a:endParaRPr sz="4400"/>
          </a:p>
          <a:p>
            <a:pPr marL="0" lvl="0" indent="0" algn="l" rtl="0">
              <a:spcBef>
                <a:spcPts val="1000"/>
              </a:spcBef>
              <a:spcAft>
                <a:spcPts val="0"/>
              </a:spcAft>
              <a:buNone/>
            </a:pPr>
            <a:r>
              <a:rPr lang="en-IN" sz="4400"/>
              <a:t>                ADD metadata (bib, roll_no) to known_metadata list</a:t>
            </a:r>
            <a:endParaRPr sz="4400"/>
          </a:p>
          <a:p>
            <a:pPr marL="0" lvl="0" indent="0" algn="l" rtl="0">
              <a:spcBef>
                <a:spcPts val="1000"/>
              </a:spcBef>
              <a:spcAft>
                <a:spcPts val="0"/>
              </a:spcAft>
              <a:buNone/>
            </a:pPr>
            <a:r>
              <a:rPr lang="en-IN" sz="4400"/>
              <a:t>// 3. Retrieve Unprocessed Wrong Tag Frames</a:t>
            </a:r>
            <a:endParaRPr sz="4400"/>
          </a:p>
          <a:p>
            <a:pPr marL="0" lvl="0" indent="0" algn="l" rtl="0">
              <a:spcBef>
                <a:spcPts val="1000"/>
              </a:spcBef>
              <a:spcAft>
                <a:spcPts val="0"/>
              </a:spcAft>
              <a:buNone/>
            </a:pPr>
            <a:r>
              <a:rPr lang="en-IN" sz="4400"/>
              <a:t>QUERY MongoDB 'wrong_tag_results' WHERE:</a:t>
            </a:r>
            <a:endParaRPr sz="4400"/>
          </a:p>
          <a:p>
            <a:pPr marL="0" lvl="0" indent="0" algn="l" rtl="0">
              <a:spcBef>
                <a:spcPts val="1000"/>
              </a:spcBef>
              <a:spcAft>
                <a:spcPts val="0"/>
              </a:spcAft>
              <a:buNone/>
            </a:pPr>
            <a:r>
              <a:rPr lang="en-IN" sz="4400"/>
              <a:t>    facial_flag ≠ 1 AND image exists AND timestamp is valid</a:t>
            </a:r>
            <a:endParaRPr sz="4400"/>
          </a:p>
          <a:p>
            <a:pPr marL="0" lvl="0" indent="0" algn="l" rtl="0">
              <a:spcBef>
                <a:spcPts val="1000"/>
              </a:spcBef>
              <a:spcAft>
                <a:spcPts val="0"/>
              </a:spcAft>
              <a:buNone/>
            </a:pPr>
            <a:r>
              <a:rPr lang="en-IN" sz="4400"/>
              <a:t>SORT frames by timestamp (oldest first)</a:t>
            </a:r>
            <a:endParaRPr sz="4400"/>
          </a:p>
          <a:p>
            <a:pPr marL="0" lvl="0" indent="0" algn="l" rtl="0">
              <a:spcBef>
                <a:spcPts val="1000"/>
              </a:spcBef>
              <a:spcAft>
                <a:spcPts val="0"/>
              </a:spcAft>
              <a:buNone/>
            </a:pPr>
            <a:r>
              <a:rPr lang="en-IN" sz="4400"/>
              <a:t>// 4. Parallel Frame Processing using ProcessPoolExecutor</a:t>
            </a:r>
            <a:endParaRPr sz="4400"/>
          </a:p>
          <a:p>
            <a:pPr marL="0" lvl="0" indent="0" algn="l" rtl="0">
              <a:spcBef>
                <a:spcPts val="1000"/>
              </a:spcBef>
              <a:spcAft>
                <a:spcPts val="0"/>
              </a:spcAft>
              <a:buNone/>
            </a:pPr>
            <a:r>
              <a:rPr lang="en-IN" sz="4400"/>
              <a:t>FOR each frame in the unprocessed list:</a:t>
            </a:r>
            <a:endParaRPr sz="4400"/>
          </a:p>
          <a:p>
            <a:pPr marL="0" lvl="0" indent="0" algn="l" rtl="0">
              <a:spcBef>
                <a:spcPts val="1000"/>
              </a:spcBef>
              <a:spcAft>
                <a:spcPts val="0"/>
              </a:spcAft>
              <a:buNone/>
            </a:pPr>
            <a:r>
              <a:rPr lang="en-IN" sz="4400"/>
              <a:t>    PREPARE processing arguments (frame, encodings, metadata, etc.)</a:t>
            </a:r>
            <a:endParaRPr sz="4400"/>
          </a:p>
          <a:p>
            <a:pPr marL="0" lvl="0" indent="0" algn="l" rtl="0">
              <a:spcBef>
                <a:spcPts val="1000"/>
              </a:spcBef>
              <a:spcAft>
                <a:spcPts val="0"/>
              </a:spcAft>
              <a:buNone/>
            </a:pPr>
            <a:r>
              <a:rPr lang="en-IN" sz="4400"/>
              <a:t>USING ProcessPoolExecutor with max_workers = CPU count:</a:t>
            </a:r>
            <a:endParaRPr sz="4400"/>
          </a:p>
          <a:p>
            <a:pPr marL="0" lvl="0" indent="0" algn="l" rtl="0">
              <a:spcBef>
                <a:spcPts val="1000"/>
              </a:spcBef>
              <a:spcAft>
                <a:spcPts val="0"/>
              </a:spcAft>
              <a:buNone/>
            </a:pPr>
            <a:r>
              <a:rPr lang="en-IN" sz="4400"/>
              <a:t>    SUBMIT process_frame_external() function for each frame</a:t>
            </a:r>
            <a:endParaRPr sz="4400"/>
          </a:p>
          <a:p>
            <a:pPr marL="0" lvl="0" indent="0" algn="l" rtl="0">
              <a:spcBef>
                <a:spcPts val="1000"/>
              </a:spcBef>
              <a:spcAft>
                <a:spcPts val="0"/>
              </a:spcAft>
              <a:buNone/>
            </a:pPr>
            <a:endParaRPr sz="4400"/>
          </a:p>
          <a:p>
            <a:pPr marL="0" lvl="0" indent="0" algn="l" rtl="0">
              <a:spcBef>
                <a:spcPts val="1000"/>
              </a:spcBef>
              <a:spcAft>
                <a:spcPts val="0"/>
              </a:spcAft>
              <a:buNone/>
            </a:pPr>
            <a:endParaRPr sz="4400"/>
          </a:p>
          <a:p>
            <a:pPr marL="0" lvl="0" indent="0" algn="l" rtl="0">
              <a:spcBef>
                <a:spcPts val="1000"/>
              </a:spcBef>
              <a:spcAft>
                <a:spcPts val="0"/>
              </a:spcAft>
              <a:buClr>
                <a:schemeClr val="dk1"/>
              </a:buClr>
              <a:buSzPts val="275"/>
              <a:buFont typeface="Arial"/>
              <a:buNone/>
            </a:pPr>
            <a:endParaRPr sz="4400"/>
          </a:p>
          <a:p>
            <a:pPr marL="0" lvl="0" indent="0" algn="l" rtl="0">
              <a:spcBef>
                <a:spcPts val="1000"/>
              </a:spcBef>
              <a:spcAft>
                <a:spcPts val="0"/>
              </a:spcAft>
              <a:buClr>
                <a:schemeClr val="dk1"/>
              </a:buClr>
              <a:buSzPts val="275"/>
              <a:buFont typeface="Arial"/>
              <a:buNone/>
            </a:pPr>
            <a:r>
              <a:rPr lang="en-IN" sz="4400"/>
              <a:t> </a:t>
            </a:r>
            <a:endParaRPr sz="4400"/>
          </a:p>
          <a:p>
            <a:pPr marL="0" lvl="0" indent="0" algn="l" rtl="0">
              <a:spcBef>
                <a:spcPts val="1000"/>
              </a:spcBef>
              <a:spcAft>
                <a:spcPts val="0"/>
              </a:spcAft>
              <a:buClr>
                <a:schemeClr val="dk1"/>
              </a:buClr>
              <a:buSzPts val="275"/>
              <a:buFont typeface="Arial"/>
              <a:buNone/>
            </a:pPr>
            <a:r>
              <a:rPr lang="en-IN" sz="4400"/>
              <a:t> </a:t>
            </a:r>
            <a:endParaRPr sz="4400"/>
          </a:p>
          <a:p>
            <a:pPr marL="0" lvl="0" indent="0" algn="l" rtl="0">
              <a:spcBef>
                <a:spcPts val="1000"/>
              </a:spcBef>
              <a:spcAft>
                <a:spcPts val="0"/>
              </a:spcAft>
              <a:buClr>
                <a:schemeClr val="dk1"/>
              </a:buClr>
              <a:buSzPts val="275"/>
              <a:buFont typeface="Arial"/>
              <a:buNone/>
            </a:pPr>
            <a:endParaRPr sz="4400"/>
          </a:p>
          <a:p>
            <a:pPr marL="0" lvl="0" indent="0" algn="l" rtl="0">
              <a:spcBef>
                <a:spcPts val="1000"/>
              </a:spcBef>
              <a:spcAft>
                <a:spcPts val="0"/>
              </a:spcAft>
              <a:buNone/>
            </a:pPr>
            <a:endParaRPr sz="4400"/>
          </a:p>
        </p:txBody>
      </p:sp>
      <p:sp>
        <p:nvSpPr>
          <p:cNvPr id="175" name="Google Shape;175;p7"/>
          <p:cNvSpPr txBox="1">
            <a:spLocks noGrp="1"/>
          </p:cNvSpPr>
          <p:nvPr>
            <p:ph type="body" idx="2"/>
          </p:nvPr>
        </p:nvSpPr>
        <p:spPr>
          <a:xfrm>
            <a:off x="6172200" y="25"/>
            <a:ext cx="5181600" cy="6858000"/>
          </a:xfrm>
          <a:prstGeom prst="rect">
            <a:avLst/>
          </a:prstGeom>
        </p:spPr>
        <p:txBody>
          <a:bodyPr spcFirstLastPara="1" wrap="square" lIns="91425" tIns="45700" rIns="91425" bIns="45700" anchor="t" anchorCtr="0">
            <a:normAutofit fontScale="25000" lnSpcReduction="20000"/>
          </a:bodyPr>
          <a:lstStyle/>
          <a:p>
            <a:pPr marL="0" lvl="0" indent="0" algn="l" rtl="0">
              <a:spcBef>
                <a:spcPts val="1000"/>
              </a:spcBef>
              <a:spcAft>
                <a:spcPts val="0"/>
              </a:spcAft>
              <a:buClr>
                <a:schemeClr val="dk1"/>
              </a:buClr>
              <a:buSzPts val="275"/>
              <a:buFont typeface="Arial"/>
              <a:buNone/>
            </a:pPr>
            <a:r>
              <a:rPr lang="en-IN" sz="4400"/>
              <a:t>// 5. Frame Processing Logic (process_frame_external)</a:t>
            </a:r>
            <a:endParaRPr sz="4400"/>
          </a:p>
          <a:p>
            <a:pPr marL="0" lvl="0" indent="0" algn="l" rtl="0">
              <a:spcBef>
                <a:spcPts val="1000"/>
              </a:spcBef>
              <a:spcAft>
                <a:spcPts val="0"/>
              </a:spcAft>
              <a:buClr>
                <a:schemeClr val="dk1"/>
              </a:buClr>
              <a:buSzPts val="275"/>
              <a:buFont typeface="Arial"/>
              <a:buNone/>
            </a:pPr>
            <a:r>
              <a:rPr lang="en-IN" sz="4400"/>
              <a:t>FOR each frame:</a:t>
            </a:r>
            <a:endParaRPr sz="4400"/>
          </a:p>
          <a:p>
            <a:pPr marL="0" lvl="0" indent="0" algn="l" rtl="0">
              <a:spcBef>
                <a:spcPts val="1000"/>
              </a:spcBef>
              <a:spcAft>
                <a:spcPts val="0"/>
              </a:spcAft>
              <a:buClr>
                <a:schemeClr val="dk1"/>
              </a:buClr>
              <a:buSzPts val="275"/>
              <a:buFont typeface="Arial"/>
              <a:buNone/>
            </a:pPr>
            <a:r>
              <a:rPr lang="en-IN" sz="4400"/>
              <a:t>    CONNECT to MongoDB</a:t>
            </a:r>
            <a:endParaRPr sz="4400"/>
          </a:p>
          <a:p>
            <a:pPr marL="0" lvl="0" indent="0" algn="l" rtl="0">
              <a:spcBef>
                <a:spcPts val="1000"/>
              </a:spcBef>
              <a:spcAft>
                <a:spcPts val="0"/>
              </a:spcAft>
              <a:buClr>
                <a:schemeClr val="dk1"/>
              </a:buClr>
              <a:buSzPts val="275"/>
              <a:buFont typeface="Arial"/>
              <a:buNone/>
            </a:pPr>
            <a:r>
              <a:rPr lang="en-IN" sz="4400"/>
              <a:t>    RETRIEVE image from GridFS using image ID</a:t>
            </a:r>
            <a:endParaRPr sz="4400"/>
          </a:p>
          <a:p>
            <a:pPr marL="0" lvl="0" indent="0" algn="l" rtl="0">
              <a:spcBef>
                <a:spcPts val="1000"/>
              </a:spcBef>
              <a:spcAft>
                <a:spcPts val="0"/>
              </a:spcAft>
              <a:buClr>
                <a:schemeClr val="dk1"/>
              </a:buClr>
              <a:buSzPts val="275"/>
              <a:buFont typeface="Arial"/>
              <a:buNone/>
            </a:pPr>
            <a:r>
              <a:rPr lang="en-IN" sz="4400"/>
              <a:t>    DECODE image data (handle both base64 and raw formats)</a:t>
            </a:r>
            <a:endParaRPr sz="4400"/>
          </a:p>
          <a:p>
            <a:pPr marL="0" lvl="0" indent="0" algn="l" rtl="0">
              <a:spcBef>
                <a:spcPts val="1000"/>
              </a:spcBef>
              <a:spcAft>
                <a:spcPts val="0"/>
              </a:spcAft>
              <a:buClr>
                <a:schemeClr val="dk1"/>
              </a:buClr>
              <a:buSzPts val="275"/>
              <a:buFont typeface="Arial"/>
              <a:buNone/>
            </a:pPr>
            <a:r>
              <a:rPr lang="en-IN" sz="4400"/>
              <a:t>    CONVERT image to RGB</a:t>
            </a:r>
            <a:endParaRPr sz="4400"/>
          </a:p>
          <a:p>
            <a:pPr marL="0" lvl="0" indent="0" algn="l" rtl="0">
              <a:spcBef>
                <a:spcPts val="1000"/>
              </a:spcBef>
              <a:spcAft>
                <a:spcPts val="0"/>
              </a:spcAft>
              <a:buClr>
                <a:schemeClr val="dk1"/>
              </a:buClr>
              <a:buSzPts val="275"/>
              <a:buFont typeface="Arial"/>
              <a:buNone/>
            </a:pPr>
            <a:r>
              <a:rPr lang="en-IN" sz="4400"/>
              <a:t>    RESIZE image to reduce processing load</a:t>
            </a:r>
            <a:endParaRPr sz="4400"/>
          </a:p>
          <a:p>
            <a:pPr marL="0" lvl="0" indent="0" algn="l" rtl="0">
              <a:spcBef>
                <a:spcPts val="1000"/>
              </a:spcBef>
              <a:spcAft>
                <a:spcPts val="0"/>
              </a:spcAft>
              <a:buClr>
                <a:schemeClr val="dk1"/>
              </a:buClr>
              <a:buSzPts val="275"/>
              <a:buFont typeface="Arial"/>
              <a:buNone/>
            </a:pPr>
            <a:r>
              <a:rPr lang="en-IN" sz="4400"/>
              <a:t>    DETECT face locations using face_recognition (HOG or CNN)</a:t>
            </a:r>
            <a:endParaRPr sz="4400"/>
          </a:p>
          <a:p>
            <a:pPr marL="0" lvl="0" indent="0" algn="l" rtl="0">
              <a:spcBef>
                <a:spcPts val="1000"/>
              </a:spcBef>
              <a:spcAft>
                <a:spcPts val="0"/>
              </a:spcAft>
              <a:buClr>
                <a:schemeClr val="dk1"/>
              </a:buClr>
              <a:buSzPts val="275"/>
              <a:buFont typeface="Arial"/>
              <a:buNone/>
            </a:pPr>
            <a:r>
              <a:rPr lang="en-IN" sz="4400"/>
              <a:t>    COMPUTE face encodings for all detected faces</a:t>
            </a:r>
            <a:endParaRPr sz="4400"/>
          </a:p>
          <a:p>
            <a:pPr marL="0" lvl="0" indent="0" algn="l" rtl="0">
              <a:spcBef>
                <a:spcPts val="1000"/>
              </a:spcBef>
              <a:spcAft>
                <a:spcPts val="0"/>
              </a:spcAft>
              <a:buClr>
                <a:schemeClr val="dk1"/>
              </a:buClr>
              <a:buSzPts val="275"/>
              <a:buFont typeface="Arial"/>
              <a:buNone/>
            </a:pPr>
            <a:r>
              <a:rPr lang="en-IN" sz="4400"/>
              <a:t>    IF no encoding found:</a:t>
            </a:r>
            <a:endParaRPr sz="4400"/>
          </a:p>
          <a:p>
            <a:pPr marL="0" lvl="0" indent="0" algn="l" rtl="0">
              <a:spcBef>
                <a:spcPts val="1000"/>
              </a:spcBef>
              <a:spcAft>
                <a:spcPts val="0"/>
              </a:spcAft>
              <a:buClr>
                <a:schemeClr val="dk1"/>
              </a:buClr>
              <a:buSzPts val="275"/>
              <a:buFont typeface="Arial"/>
              <a:buNone/>
            </a:pPr>
            <a:r>
              <a:rPr lang="en-IN" sz="4400"/>
              <a:t>        UPDATE facial_flag = 1 in MongoDB and EXIT</a:t>
            </a:r>
            <a:endParaRPr sz="4400"/>
          </a:p>
          <a:p>
            <a:pPr marL="0" lvl="0" indent="0" algn="l" rtl="0">
              <a:spcBef>
                <a:spcPts val="1000"/>
              </a:spcBef>
              <a:spcAft>
                <a:spcPts val="0"/>
              </a:spcAft>
              <a:buClr>
                <a:schemeClr val="dk1"/>
              </a:buClr>
              <a:buSzPts val="275"/>
              <a:buFont typeface="Arial"/>
              <a:buNone/>
            </a:pPr>
            <a:r>
              <a:rPr lang="en-IN" sz="4400"/>
              <a:t>    FOR each face encoding:</a:t>
            </a:r>
            <a:endParaRPr sz="4400"/>
          </a:p>
          <a:p>
            <a:pPr marL="0" lvl="0" indent="0" algn="l" rtl="0">
              <a:spcBef>
                <a:spcPts val="1000"/>
              </a:spcBef>
              <a:spcAft>
                <a:spcPts val="0"/>
              </a:spcAft>
              <a:buClr>
                <a:schemeClr val="dk1"/>
              </a:buClr>
              <a:buSzPts val="275"/>
              <a:buFont typeface="Arial"/>
              <a:buNone/>
            </a:pPr>
            <a:r>
              <a:rPr lang="en-IN" sz="4400"/>
              <a:t>        CALCULATE distances to all known_encodings</a:t>
            </a:r>
            <a:endParaRPr sz="4400"/>
          </a:p>
          <a:p>
            <a:pPr marL="0" lvl="0" indent="0" algn="l" rtl="0">
              <a:spcBef>
                <a:spcPts val="1000"/>
              </a:spcBef>
              <a:spcAft>
                <a:spcPts val="0"/>
              </a:spcAft>
              <a:buClr>
                <a:schemeClr val="dk1"/>
              </a:buClr>
              <a:buSzPts val="275"/>
              <a:buFont typeface="Arial"/>
              <a:buNone/>
            </a:pPr>
            <a:r>
              <a:rPr lang="en-IN" sz="4400"/>
              <a:t>        FIND closest match (minimum distance)</a:t>
            </a:r>
            <a:endParaRPr sz="4400"/>
          </a:p>
          <a:p>
            <a:pPr marL="0" lvl="0" indent="0" algn="l" rtl="0">
              <a:spcBef>
                <a:spcPts val="1000"/>
              </a:spcBef>
              <a:spcAft>
                <a:spcPts val="0"/>
              </a:spcAft>
              <a:buClr>
                <a:schemeClr val="dk1"/>
              </a:buClr>
              <a:buSzPts val="275"/>
              <a:buFont typeface="Arial"/>
              <a:buNone/>
            </a:pPr>
            <a:r>
              <a:rPr lang="en-IN" sz="4400"/>
              <a:t>        IF best_distance &lt; encoding_threshold:</a:t>
            </a:r>
            <a:endParaRPr sz="4400"/>
          </a:p>
          <a:p>
            <a:pPr marL="0" lvl="0" indent="0" algn="l" rtl="0">
              <a:spcBef>
                <a:spcPts val="1000"/>
              </a:spcBef>
              <a:spcAft>
                <a:spcPts val="0"/>
              </a:spcAft>
              <a:buClr>
                <a:schemeClr val="dk1"/>
              </a:buClr>
              <a:buSzPts val="275"/>
              <a:buFont typeface="Arial"/>
              <a:buNone/>
            </a:pPr>
            <a:r>
              <a:rPr lang="en-IN" sz="4400"/>
              <a:t>            RETRIEVE matched metadata (bib, roll_no)</a:t>
            </a:r>
            <a:endParaRPr sz="4400"/>
          </a:p>
          <a:p>
            <a:pPr marL="0" lvl="0" indent="0" algn="l" rtl="0">
              <a:spcBef>
                <a:spcPts val="1000"/>
              </a:spcBef>
              <a:spcAft>
                <a:spcPts val="0"/>
              </a:spcAft>
              <a:buClr>
                <a:schemeClr val="dk1"/>
              </a:buClr>
              <a:buSzPts val="275"/>
              <a:buFont typeface="Arial"/>
              <a:buNone/>
            </a:pPr>
            <a:r>
              <a:rPr lang="en-IN" sz="4400"/>
              <a:t>            PREPARE result document with details:</a:t>
            </a:r>
            <a:endParaRPr sz="4400"/>
          </a:p>
          <a:p>
            <a:pPr marL="0" lvl="0" indent="0" algn="l" rtl="0">
              <a:spcBef>
                <a:spcPts val="1000"/>
              </a:spcBef>
              <a:spcAft>
                <a:spcPts val="0"/>
              </a:spcAft>
              <a:buClr>
                <a:schemeClr val="dk1"/>
              </a:buClr>
              <a:buSzPts val="275"/>
              <a:buFont typeface="Arial"/>
              <a:buNone/>
            </a:pPr>
            <a:r>
              <a:rPr lang="en-IN" sz="4400"/>
              <a:t>                bib_number, rollno, pet_date, timestamp, confidence, etc.</a:t>
            </a:r>
            <a:endParaRPr sz="4400"/>
          </a:p>
          <a:p>
            <a:pPr marL="0" lvl="0" indent="0" algn="l" rtl="0">
              <a:spcBef>
                <a:spcPts val="1000"/>
              </a:spcBef>
              <a:spcAft>
                <a:spcPts val="0"/>
              </a:spcAft>
              <a:buClr>
                <a:schemeClr val="dk1"/>
              </a:buClr>
              <a:buSzPts val="275"/>
              <a:buFont typeface="Arial"/>
              <a:buNone/>
            </a:pPr>
            <a:r>
              <a:rPr lang="en-IN" sz="4400"/>
              <a:t>            INSERT into 'bib_detection_results' collection</a:t>
            </a:r>
            <a:endParaRPr sz="4400"/>
          </a:p>
          <a:p>
            <a:pPr marL="0" lvl="0" indent="0" algn="l" rtl="0">
              <a:spcBef>
                <a:spcPts val="1000"/>
              </a:spcBef>
              <a:spcAft>
                <a:spcPts val="0"/>
              </a:spcAft>
              <a:buClr>
                <a:schemeClr val="dk1"/>
              </a:buClr>
              <a:buSzPts val="275"/>
              <a:buFont typeface="Arial"/>
              <a:buNone/>
            </a:pPr>
            <a:r>
              <a:rPr lang="en-IN" sz="4400"/>
              <a:t>            BREAK (stop after first confident match)</a:t>
            </a:r>
            <a:endParaRPr sz="4400"/>
          </a:p>
          <a:p>
            <a:pPr marL="0" lvl="0" indent="0" algn="l" rtl="0">
              <a:spcBef>
                <a:spcPts val="1000"/>
              </a:spcBef>
              <a:spcAft>
                <a:spcPts val="0"/>
              </a:spcAft>
              <a:buClr>
                <a:schemeClr val="dk1"/>
              </a:buClr>
              <a:buSzPts val="275"/>
              <a:buFont typeface="Arial"/>
              <a:buNone/>
            </a:pPr>
            <a:r>
              <a:rPr lang="en-IN" sz="4400"/>
              <a:t>    MARK frame as processed by setting facial_flag = 1</a:t>
            </a:r>
            <a:endParaRPr sz="4400"/>
          </a:p>
          <a:p>
            <a:pPr marL="0" lvl="0" indent="0" algn="l" rtl="0">
              <a:spcBef>
                <a:spcPts val="1000"/>
              </a:spcBef>
              <a:spcAft>
                <a:spcPts val="0"/>
              </a:spcAft>
              <a:buClr>
                <a:schemeClr val="dk1"/>
              </a:buClr>
              <a:buSzPts val="275"/>
              <a:buFont typeface="Arial"/>
              <a:buNone/>
            </a:pPr>
            <a:r>
              <a:rPr lang="en-IN" sz="4400"/>
              <a:t>// 6. Save Logs (optional)</a:t>
            </a:r>
            <a:endParaRPr sz="4400"/>
          </a:p>
          <a:p>
            <a:pPr marL="0" lvl="0" indent="0" algn="l" rtl="0">
              <a:spcBef>
                <a:spcPts val="1000"/>
              </a:spcBef>
              <a:spcAft>
                <a:spcPts val="0"/>
              </a:spcAft>
              <a:buClr>
                <a:schemeClr val="dk1"/>
              </a:buClr>
              <a:buSzPts val="275"/>
              <a:buFont typeface="Arial"/>
              <a:buNone/>
            </a:pPr>
            <a:r>
              <a:rPr lang="en-IN" sz="4400"/>
              <a:t>IF excel_logs exist:</a:t>
            </a:r>
            <a:endParaRPr sz="4400"/>
          </a:p>
          <a:p>
            <a:pPr marL="0" lvl="0" indent="0" algn="l" rtl="0">
              <a:spcBef>
                <a:spcPts val="1000"/>
              </a:spcBef>
              <a:spcAft>
                <a:spcPts val="0"/>
              </a:spcAft>
              <a:buClr>
                <a:schemeClr val="dk1"/>
              </a:buClr>
              <a:buSzPts val="275"/>
              <a:buFont typeface="Arial"/>
              <a:buNone/>
            </a:pPr>
            <a:r>
              <a:rPr lang="en-IN" sz="4400"/>
              <a:t>    CONVERT logs to DataFrame</a:t>
            </a:r>
            <a:endParaRPr sz="4400"/>
          </a:p>
          <a:p>
            <a:pPr marL="0" lvl="0" indent="0" algn="l" rtl="0">
              <a:spcBef>
                <a:spcPts val="1000"/>
              </a:spcBef>
              <a:spcAft>
                <a:spcPts val="0"/>
              </a:spcAft>
              <a:buClr>
                <a:schemeClr val="dk1"/>
              </a:buClr>
              <a:buSzPts val="275"/>
              <a:buFont typeface="Arial"/>
              <a:buNone/>
            </a:pPr>
            <a:r>
              <a:rPr lang="en-IN" sz="4400"/>
              <a:t>    SAVE DataFrame to Excel using Pandas</a:t>
            </a:r>
            <a:endParaRPr sz="4400"/>
          </a:p>
          <a:p>
            <a:pPr marL="0" lvl="0" indent="0" algn="l" rtl="0">
              <a:spcBef>
                <a:spcPts val="1000"/>
              </a:spcBef>
              <a:spcAft>
                <a:spcPts val="0"/>
              </a:spcAft>
              <a:buClr>
                <a:schemeClr val="dk1"/>
              </a:buClr>
              <a:buSzPts val="275"/>
              <a:buFont typeface="Arial"/>
              <a:buNone/>
            </a:pPr>
            <a:r>
              <a:rPr lang="en-IN" sz="4400"/>
              <a:t>// 7. Cleanup</a:t>
            </a:r>
            <a:endParaRPr sz="4400"/>
          </a:p>
          <a:p>
            <a:pPr marL="0" lvl="0" indent="0" algn="l" rtl="0">
              <a:spcBef>
                <a:spcPts val="1000"/>
              </a:spcBef>
              <a:spcAft>
                <a:spcPts val="0"/>
              </a:spcAft>
              <a:buClr>
                <a:schemeClr val="dk1"/>
              </a:buClr>
              <a:buSzPts val="275"/>
              <a:buFont typeface="Arial"/>
              <a:buNone/>
            </a:pPr>
            <a:r>
              <a:rPr lang="en-IN" sz="4400"/>
              <a:t>CLOSE MongoDB connection</a:t>
            </a:r>
            <a:endParaRPr sz="4400"/>
          </a:p>
          <a:p>
            <a:pPr marL="0" lvl="0" indent="0" algn="l" rtl="0">
              <a:spcBef>
                <a:spcPts val="1000"/>
              </a:spcBef>
              <a:spcAft>
                <a:spcPts val="0"/>
              </a:spcAft>
              <a:buClr>
                <a:schemeClr val="dk1"/>
              </a:buClr>
              <a:buSzPts val="275"/>
              <a:buFont typeface="Arial"/>
              <a:buNone/>
            </a:pPr>
            <a:r>
              <a:rPr lang="en-IN" sz="4400"/>
              <a:t>END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36ed274ff34_0_1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a:t>RESULTS</a:t>
            </a:r>
            <a:endParaRPr/>
          </a:p>
        </p:txBody>
      </p:sp>
      <p:sp>
        <p:nvSpPr>
          <p:cNvPr id="181" name="Google Shape;181;g36ed274ff34_0_15"/>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100"/>
              <a:buFont typeface="Arial"/>
              <a:buNone/>
            </a:pPr>
            <a:r>
              <a:rPr lang="en-IN" sz="1400" b="1">
                <a:latin typeface="Arial"/>
                <a:ea typeface="Arial"/>
                <a:cs typeface="Arial"/>
                <a:sym typeface="Arial"/>
              </a:rPr>
              <a:t>1.Enhanced Identification Accuracy</a:t>
            </a:r>
            <a:endParaRPr sz="1400" b="1">
              <a:latin typeface="Arial"/>
              <a:ea typeface="Arial"/>
              <a:cs typeface="Arial"/>
              <a:sym typeface="Arial"/>
            </a:endParaRPr>
          </a:p>
          <a:p>
            <a:pPr marL="0" lvl="0" indent="0" algn="l" rtl="0">
              <a:spcBef>
                <a:spcPts val="1000"/>
              </a:spcBef>
              <a:spcAft>
                <a:spcPts val="0"/>
              </a:spcAft>
              <a:buNone/>
            </a:pPr>
            <a:r>
              <a:rPr lang="en-IN" sz="1400">
                <a:latin typeface="Arial"/>
                <a:ea typeface="Arial"/>
                <a:cs typeface="Arial"/>
                <a:sym typeface="Arial"/>
              </a:rPr>
              <a:t>The integration of facial recognition significantly improved participant identification, especially in cases where bib numbers were not visible, occluded, or misread. The system was able to correctly identify participants with a high confidence level when face encodings matched registered data.</a:t>
            </a:r>
            <a:endParaRPr sz="140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IN" sz="1400" b="1">
                <a:latin typeface="Arial"/>
                <a:ea typeface="Arial"/>
                <a:cs typeface="Arial"/>
                <a:sym typeface="Arial"/>
              </a:rPr>
              <a:t>2.Efficient Processing Using Parallel Execution</a:t>
            </a:r>
            <a:endParaRPr sz="1400" b="1">
              <a:latin typeface="Arial"/>
              <a:ea typeface="Arial"/>
              <a:cs typeface="Arial"/>
              <a:sym typeface="Arial"/>
            </a:endParaRPr>
          </a:p>
          <a:p>
            <a:pPr marL="0" lvl="0" indent="0" algn="l" rtl="0">
              <a:spcBef>
                <a:spcPts val="1000"/>
              </a:spcBef>
              <a:spcAft>
                <a:spcPts val="0"/>
              </a:spcAft>
              <a:buNone/>
            </a:pPr>
            <a:r>
              <a:rPr lang="en-IN" sz="1400">
                <a:latin typeface="Arial"/>
                <a:ea typeface="Arial"/>
                <a:cs typeface="Arial"/>
                <a:sym typeface="Arial"/>
              </a:rPr>
              <a:t>By using </a:t>
            </a:r>
            <a:r>
              <a:rPr lang="en-IN" sz="1400">
                <a:solidFill>
                  <a:srgbClr val="188038"/>
                </a:solidFill>
                <a:latin typeface="Roboto Mono"/>
                <a:ea typeface="Roboto Mono"/>
                <a:cs typeface="Roboto Mono"/>
                <a:sym typeface="Roboto Mono"/>
              </a:rPr>
              <a:t>ProcessPoolExecutor</a:t>
            </a:r>
            <a:r>
              <a:rPr lang="en-IN" sz="1400">
                <a:latin typeface="Arial"/>
                <a:ea typeface="Arial"/>
                <a:cs typeface="Arial"/>
                <a:sym typeface="Arial"/>
              </a:rPr>
              <a:t>, the system processed multiple frames simultaneously across available CPU cores. This reduced the average processing time per frame from several seconds to under 500 ms in many cases, making it suitable for large-scale event data handling.</a:t>
            </a:r>
            <a:endParaRPr sz="140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IN" sz="1400" b="1">
                <a:latin typeface="Arial"/>
                <a:ea typeface="Arial"/>
                <a:cs typeface="Arial"/>
                <a:sym typeface="Arial"/>
              </a:rPr>
              <a:t>3.Reliable Database Updates</a:t>
            </a:r>
            <a:endParaRPr sz="1400" b="1">
              <a:latin typeface="Arial"/>
              <a:ea typeface="Arial"/>
              <a:cs typeface="Arial"/>
              <a:sym typeface="Arial"/>
            </a:endParaRPr>
          </a:p>
          <a:p>
            <a:pPr marL="0" lvl="0" indent="0" algn="l" rtl="0">
              <a:spcBef>
                <a:spcPts val="1000"/>
              </a:spcBef>
              <a:spcAft>
                <a:spcPts val="0"/>
              </a:spcAft>
              <a:buNone/>
            </a:pPr>
            <a:r>
              <a:rPr lang="en-IN" sz="1400">
                <a:latin typeface="Arial"/>
                <a:ea typeface="Arial"/>
                <a:cs typeface="Arial"/>
                <a:sym typeface="Arial"/>
              </a:rPr>
              <a:t>The system used flags such as </a:t>
            </a:r>
            <a:r>
              <a:rPr lang="en-IN" sz="1400">
                <a:solidFill>
                  <a:srgbClr val="188038"/>
                </a:solidFill>
                <a:latin typeface="Roboto Mono"/>
                <a:ea typeface="Roboto Mono"/>
                <a:cs typeface="Roboto Mono"/>
                <a:sym typeface="Roboto Mono"/>
              </a:rPr>
              <a:t>facial_flag</a:t>
            </a:r>
            <a:r>
              <a:rPr lang="en-IN" sz="1400">
                <a:latin typeface="Arial"/>
                <a:ea typeface="Arial"/>
                <a:cs typeface="Arial"/>
                <a:sym typeface="Arial"/>
              </a:rPr>
              <a:t> and </a:t>
            </a:r>
            <a:r>
              <a:rPr lang="en-IN" sz="1400">
                <a:solidFill>
                  <a:srgbClr val="188038"/>
                </a:solidFill>
                <a:latin typeface="Roboto Mono"/>
                <a:ea typeface="Roboto Mono"/>
                <a:cs typeface="Roboto Mono"/>
                <a:sym typeface="Roboto Mono"/>
              </a:rPr>
              <a:t>fetch_flag</a:t>
            </a:r>
            <a:r>
              <a:rPr lang="en-IN" sz="1400">
                <a:latin typeface="Arial"/>
                <a:ea typeface="Arial"/>
                <a:cs typeface="Arial"/>
                <a:sym typeface="Arial"/>
              </a:rPr>
              <a:t> to ensure that each frame was only processed once, eliminating duplicate detections and ensuring data integrity in MongoDB collections</a:t>
            </a:r>
            <a:r>
              <a:rPr lang="en-IN" sz="1100">
                <a:latin typeface="Arial"/>
                <a:ea typeface="Arial"/>
                <a:cs typeface="Arial"/>
                <a:sym typeface="Arial"/>
              </a:rPr>
              <a:t>.</a:t>
            </a:r>
            <a:endParaRPr sz="11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g36ed274ff34_0_45" title="Screenshot 2025-07-08 173148.png"/>
          <p:cNvPicPr preferRelativeResize="0"/>
          <p:nvPr/>
        </p:nvPicPr>
        <p:blipFill>
          <a:blip r:embed="rId3">
            <a:alphaModFix/>
          </a:blip>
          <a:stretch>
            <a:fillRect/>
          </a:stretch>
        </p:blipFill>
        <p:spPr>
          <a:xfrm>
            <a:off x="0" y="0"/>
            <a:ext cx="12192002" cy="3668249"/>
          </a:xfrm>
          <a:prstGeom prst="rect">
            <a:avLst/>
          </a:prstGeom>
          <a:noFill/>
          <a:ln>
            <a:noFill/>
          </a:ln>
        </p:spPr>
      </p:pic>
      <p:pic>
        <p:nvPicPr>
          <p:cNvPr id="187" name="Google Shape;187;g36ed274ff34_0_45" title="Screenshot 2025-07-08 221029.png"/>
          <p:cNvPicPr preferRelativeResize="0"/>
          <p:nvPr/>
        </p:nvPicPr>
        <p:blipFill>
          <a:blip r:embed="rId4">
            <a:alphaModFix/>
          </a:blip>
          <a:stretch>
            <a:fillRect/>
          </a:stretch>
        </p:blipFill>
        <p:spPr>
          <a:xfrm>
            <a:off x="0" y="3668250"/>
            <a:ext cx="5953127" cy="3189751"/>
          </a:xfrm>
          <a:prstGeom prst="rect">
            <a:avLst/>
          </a:prstGeom>
          <a:noFill/>
          <a:ln>
            <a:noFill/>
          </a:ln>
        </p:spPr>
      </p:pic>
      <p:pic>
        <p:nvPicPr>
          <p:cNvPr id="188" name="Google Shape;188;g36ed274ff34_0_45" title="Screenshot 2025-07-08 221011.png"/>
          <p:cNvPicPr preferRelativeResize="0"/>
          <p:nvPr/>
        </p:nvPicPr>
        <p:blipFill>
          <a:blip r:embed="rId5">
            <a:alphaModFix/>
          </a:blip>
          <a:stretch>
            <a:fillRect/>
          </a:stretch>
        </p:blipFill>
        <p:spPr>
          <a:xfrm>
            <a:off x="5985800" y="3668250"/>
            <a:ext cx="5953127" cy="3189751"/>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1158</Words>
  <Application>Microsoft Office PowerPoint</Application>
  <PresentationFormat>Widescreen</PresentationFormat>
  <Paragraphs>122</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Trebuchet MS</vt:lpstr>
      <vt:lpstr>Arial</vt:lpstr>
      <vt:lpstr>Roboto Mono</vt:lpstr>
      <vt:lpstr>Office Theme</vt:lpstr>
      <vt:lpstr>AUTOMATED BIB AND FACIAL DETECTION </vt:lpstr>
      <vt:lpstr>PowerPoint Presentation</vt:lpstr>
      <vt:lpstr>Summer Internship – Progress Update </vt:lpstr>
      <vt:lpstr>Problem Statement: Use multiple heading for multiple projects</vt:lpstr>
      <vt:lpstr>Use this slide if multiple students are working on same project</vt:lpstr>
      <vt:lpstr>Methodology</vt:lpstr>
      <vt:lpstr>Pseudo code</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Maheshwar dwivedy</dc:creator>
  <cp:lastModifiedBy>Bhavya Sri Pulikhandam</cp:lastModifiedBy>
  <cp:revision>1</cp:revision>
  <dcterms:created xsi:type="dcterms:W3CDTF">2019-07-17T06:46:17Z</dcterms:created>
  <dcterms:modified xsi:type="dcterms:W3CDTF">2025-07-13T14:00:12Z</dcterms:modified>
</cp:coreProperties>
</file>