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1.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9"/>
  </p:notesMasterIdLst>
  <p:handoutMasterIdLst>
    <p:handoutMasterId r:id="rId50"/>
  </p:handoutMasterIdLst>
  <p:sldIdLst>
    <p:sldId id="1314" r:id="rId2"/>
    <p:sldId id="1312" r:id="rId3"/>
    <p:sldId id="1659" r:id="rId4"/>
    <p:sldId id="1660" r:id="rId5"/>
    <p:sldId id="1669" r:id="rId6"/>
    <p:sldId id="1721" r:id="rId7"/>
    <p:sldId id="1671" r:id="rId8"/>
    <p:sldId id="1722" r:id="rId9"/>
    <p:sldId id="1720" r:id="rId10"/>
    <p:sldId id="1693" r:id="rId11"/>
    <p:sldId id="1719" r:id="rId12"/>
    <p:sldId id="1723" r:id="rId13"/>
    <p:sldId id="1676" r:id="rId14"/>
    <p:sldId id="1677" r:id="rId15"/>
    <p:sldId id="1718" r:id="rId16"/>
    <p:sldId id="1717" r:id="rId17"/>
    <p:sldId id="1716" r:id="rId18"/>
    <p:sldId id="1724" r:id="rId19"/>
    <p:sldId id="1681" r:id="rId20"/>
    <p:sldId id="1708" r:id="rId21"/>
    <p:sldId id="1709" r:id="rId22"/>
    <p:sldId id="1710" r:id="rId23"/>
    <p:sldId id="1711" r:id="rId24"/>
    <p:sldId id="1712" r:id="rId25"/>
    <p:sldId id="1713" r:id="rId26"/>
    <p:sldId id="1714" r:id="rId27"/>
    <p:sldId id="1682" r:id="rId28"/>
    <p:sldId id="1725" r:id="rId29"/>
    <p:sldId id="1728" r:id="rId30"/>
    <p:sldId id="1726" r:id="rId31"/>
    <p:sldId id="1727" r:id="rId32"/>
    <p:sldId id="1729" r:id="rId33"/>
    <p:sldId id="1730" r:id="rId34"/>
    <p:sldId id="1731" r:id="rId35"/>
    <p:sldId id="1683" r:id="rId36"/>
    <p:sldId id="1732" r:id="rId37"/>
    <p:sldId id="1733" r:id="rId38"/>
    <p:sldId id="1734" r:id="rId39"/>
    <p:sldId id="1684" r:id="rId40"/>
    <p:sldId id="1685" r:id="rId41"/>
    <p:sldId id="1686" r:id="rId42"/>
    <p:sldId id="1735" r:id="rId43"/>
    <p:sldId id="1736" r:id="rId44"/>
    <p:sldId id="1737" r:id="rId45"/>
    <p:sldId id="1738" r:id="rId46"/>
    <p:sldId id="1715" r:id="rId47"/>
    <p:sldId id="1661" r:id="rId48"/>
  </p:sldIdLst>
  <p:sldSz cx="9144000" cy="6858000" type="screen4x3"/>
  <p:notesSz cx="9236075" cy="70104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15" autoAdjust="0"/>
  </p:normalViewPr>
  <p:slideViewPr>
    <p:cSldViewPr>
      <p:cViewPr varScale="1">
        <p:scale>
          <a:sx n="73" d="100"/>
          <a:sy n="73" d="100"/>
        </p:scale>
        <p:origin x="595" y="5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customXml" Target="../customXml/item3.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02088" cy="350838"/>
          </a:xfrm>
          <a:prstGeom prst="rect">
            <a:avLst/>
          </a:prstGeom>
        </p:spPr>
        <p:txBody>
          <a:bodyPr vert="horz" lIns="92830" tIns="46415" rIns="92830" bIns="46415" rtlCol="0"/>
          <a:lstStyle>
            <a:lvl1pPr algn="l">
              <a:defRPr sz="1200">
                <a:latin typeface="Arial" charset="0"/>
                <a:cs typeface="Arial" charset="0"/>
              </a:defRPr>
            </a:lvl1pPr>
          </a:lstStyle>
          <a:p>
            <a:pPr>
              <a:defRPr/>
            </a:pPr>
            <a:endParaRPr lang="en-US"/>
          </a:p>
        </p:txBody>
      </p:sp>
      <p:sp>
        <p:nvSpPr>
          <p:cNvPr id="3" name="Date Placeholder 2"/>
          <p:cNvSpPr>
            <a:spLocks noGrp="1"/>
          </p:cNvSpPr>
          <p:nvPr>
            <p:ph type="dt" sz="quarter" idx="1"/>
          </p:nvPr>
        </p:nvSpPr>
        <p:spPr>
          <a:xfrm>
            <a:off x="5232400" y="0"/>
            <a:ext cx="4002088" cy="350838"/>
          </a:xfrm>
          <a:prstGeom prst="rect">
            <a:avLst/>
          </a:prstGeom>
        </p:spPr>
        <p:txBody>
          <a:bodyPr vert="horz" lIns="92830" tIns="46415" rIns="92830" bIns="46415" rtlCol="0"/>
          <a:lstStyle>
            <a:lvl1pPr algn="r">
              <a:defRPr sz="1200">
                <a:latin typeface="Arial" charset="0"/>
                <a:cs typeface="Arial" charset="0"/>
              </a:defRPr>
            </a:lvl1pPr>
          </a:lstStyle>
          <a:p>
            <a:pPr>
              <a:defRPr/>
            </a:pPr>
            <a:fld id="{C8F8C47B-5BAC-41B1-AA23-24C21FD36BC2}" type="datetimeFigureOut">
              <a:rPr lang="en-US"/>
              <a:pPr>
                <a:defRPr/>
              </a:pPr>
              <a:t>7/19/2025</a:t>
            </a:fld>
            <a:endParaRPr lang="en-US"/>
          </a:p>
        </p:txBody>
      </p:sp>
      <p:sp>
        <p:nvSpPr>
          <p:cNvPr id="4" name="Footer Placeholder 3"/>
          <p:cNvSpPr>
            <a:spLocks noGrp="1"/>
          </p:cNvSpPr>
          <p:nvPr>
            <p:ph type="ftr" sz="quarter" idx="2"/>
          </p:nvPr>
        </p:nvSpPr>
        <p:spPr>
          <a:xfrm>
            <a:off x="0" y="6657975"/>
            <a:ext cx="4002088" cy="350838"/>
          </a:xfrm>
          <a:prstGeom prst="rect">
            <a:avLst/>
          </a:prstGeom>
        </p:spPr>
        <p:txBody>
          <a:bodyPr vert="horz" lIns="92830" tIns="46415" rIns="92830" bIns="46415" rtlCol="0" anchor="b"/>
          <a:lstStyle>
            <a:lvl1pPr algn="l">
              <a:defRPr sz="1200">
                <a:latin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5232400" y="6657975"/>
            <a:ext cx="4002088" cy="350838"/>
          </a:xfrm>
          <a:prstGeom prst="rect">
            <a:avLst/>
          </a:prstGeom>
        </p:spPr>
        <p:txBody>
          <a:bodyPr vert="horz" wrap="square" lIns="92830" tIns="46415" rIns="92830" bIns="46415" numCol="1" anchor="b" anchorCtr="0" compatLnSpc="1">
            <a:prstTxWarp prst="textNoShape">
              <a:avLst/>
            </a:prstTxWarp>
          </a:bodyPr>
          <a:lstStyle>
            <a:lvl1pPr algn="r">
              <a:defRPr sz="1200"/>
            </a:lvl1pPr>
          </a:lstStyle>
          <a:p>
            <a:fld id="{3D05F567-5D4A-4B18-AF6B-3D2380640624}"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02088" cy="350838"/>
          </a:xfrm>
          <a:prstGeom prst="rect">
            <a:avLst/>
          </a:prstGeom>
        </p:spPr>
        <p:txBody>
          <a:bodyPr vert="horz" lIns="92830" tIns="46415" rIns="92830" bIns="46415"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5232400" y="0"/>
            <a:ext cx="4002088" cy="350838"/>
          </a:xfrm>
          <a:prstGeom prst="rect">
            <a:avLst/>
          </a:prstGeom>
        </p:spPr>
        <p:txBody>
          <a:bodyPr vert="horz" lIns="92830" tIns="46415" rIns="92830" bIns="46415" rtlCol="0"/>
          <a:lstStyle>
            <a:lvl1pPr algn="r" fontAlgn="auto">
              <a:spcBef>
                <a:spcPts val="0"/>
              </a:spcBef>
              <a:spcAft>
                <a:spcPts val="0"/>
              </a:spcAft>
              <a:defRPr sz="1200">
                <a:latin typeface="+mn-lt"/>
                <a:cs typeface="+mn-cs"/>
              </a:defRPr>
            </a:lvl1pPr>
          </a:lstStyle>
          <a:p>
            <a:pPr>
              <a:defRPr/>
            </a:pPr>
            <a:fld id="{04C08532-7BC4-464A-B17A-A9C851BE9F85}" type="datetimeFigureOut">
              <a:rPr lang="en-US"/>
              <a:pPr>
                <a:defRPr/>
              </a:pPr>
              <a:t>7/19/2025</a:t>
            </a:fld>
            <a:endParaRPr lang="en-US"/>
          </a:p>
        </p:txBody>
      </p:sp>
      <p:sp>
        <p:nvSpPr>
          <p:cNvPr id="4" name="Slide Image Placeholder 3"/>
          <p:cNvSpPr>
            <a:spLocks noGrp="1" noRot="1" noChangeAspect="1"/>
          </p:cNvSpPr>
          <p:nvPr>
            <p:ph type="sldImg" idx="2"/>
          </p:nvPr>
        </p:nvSpPr>
        <p:spPr>
          <a:xfrm>
            <a:off x="2865438" y="525463"/>
            <a:ext cx="3505200" cy="2628900"/>
          </a:xfrm>
          <a:prstGeom prst="rect">
            <a:avLst/>
          </a:prstGeom>
          <a:noFill/>
          <a:ln w="12700">
            <a:solidFill>
              <a:prstClr val="black"/>
            </a:solidFill>
          </a:ln>
        </p:spPr>
        <p:txBody>
          <a:bodyPr vert="horz" lIns="92830" tIns="46415" rIns="92830" bIns="46415" rtlCol="0" anchor="ctr"/>
          <a:lstStyle/>
          <a:p>
            <a:pPr lvl="0"/>
            <a:endParaRPr lang="en-US" noProof="0"/>
          </a:p>
        </p:txBody>
      </p:sp>
      <p:sp>
        <p:nvSpPr>
          <p:cNvPr id="5" name="Notes Placeholder 4"/>
          <p:cNvSpPr>
            <a:spLocks noGrp="1"/>
          </p:cNvSpPr>
          <p:nvPr>
            <p:ph type="body" sz="quarter" idx="3"/>
          </p:nvPr>
        </p:nvSpPr>
        <p:spPr>
          <a:xfrm>
            <a:off x="923925" y="3330575"/>
            <a:ext cx="7388225" cy="3154363"/>
          </a:xfrm>
          <a:prstGeom prst="rect">
            <a:avLst/>
          </a:prstGeom>
        </p:spPr>
        <p:txBody>
          <a:bodyPr vert="horz" lIns="92830" tIns="46415" rIns="92830" bIns="46415"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657975"/>
            <a:ext cx="4002088" cy="350838"/>
          </a:xfrm>
          <a:prstGeom prst="rect">
            <a:avLst/>
          </a:prstGeom>
        </p:spPr>
        <p:txBody>
          <a:bodyPr vert="horz" lIns="92830" tIns="46415" rIns="92830" bIns="46415"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5232400" y="6657975"/>
            <a:ext cx="4002088" cy="350838"/>
          </a:xfrm>
          <a:prstGeom prst="rect">
            <a:avLst/>
          </a:prstGeom>
        </p:spPr>
        <p:txBody>
          <a:bodyPr vert="horz" wrap="square" lIns="92830" tIns="46415" rIns="92830" bIns="46415" numCol="1" anchor="b" anchorCtr="0" compatLnSpc="1">
            <a:prstTxWarp prst="textNoShape">
              <a:avLst/>
            </a:prstTxWarp>
          </a:bodyPr>
          <a:lstStyle>
            <a:lvl1pPr algn="r">
              <a:defRPr sz="1200">
                <a:latin typeface="Calibri" panose="020F0502020204030204" pitchFamily="34" charset="0"/>
              </a:defRPr>
            </a:lvl1pPr>
          </a:lstStyle>
          <a:p>
            <a:fld id="{886D1A37-A5F6-4EC6-84D2-97E55AC86EB6}"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93" name="Google Shape;493;p55:notes"/>
          <p:cNvSpPr>
            <a:spLocks noGrp="1"/>
          </p:cNvSpPr>
          <p:nvPr>
            <p:ph type="sldNum" sz="quarter" idx="5"/>
          </p:nvPr>
        </p:nvSpPr>
        <p:spPr/>
        <p:txBody>
          <a:bodyPr lIns="91425" tIns="45700" rIns="91425" bIns="45700">
            <a:no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7D4FC24-727A-4582-B293-C792659D35BC}" type="slidenum">
              <a:rPr lang="en-GB" altLang="en-US">
                <a:latin typeface="Calibri" panose="020F0502020204030204" pitchFamily="34" charset="0"/>
              </a:rPr>
              <a:pPr eaLnBrk="1" hangingPunct="1"/>
              <a:t>5</a:t>
            </a:fld>
            <a:endParaRPr lang="en-US" altLang="en-US">
              <a:latin typeface="Calibri" panose="020F0502020204030204" pitchFamily="34" charset="0"/>
            </a:endParaRPr>
          </a:p>
        </p:txBody>
      </p:sp>
      <p:sp>
        <p:nvSpPr>
          <p:cNvPr id="58371" name="Google Shape;494;p55:notes"/>
          <p:cNvSpPr>
            <a:spLocks noGrp="1" noRot="1" noChangeAspect="1" noTextEdit="1"/>
          </p:cNvSpPr>
          <p:nvPr>
            <p:ph type="sldImg" idx="2"/>
          </p:nvPr>
        </p:nvSpPr>
        <p:spPr bwMode="auto">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noFill/>
          <a:ln w="9525">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58372" name="Google Shape;495;p55:notes"/>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00" rIns="91425" bIns="45700" numCol="1" anchor="t" anchorCtr="0" compatLnSpc="1">
            <a:prstTxWarp prst="textNoShape">
              <a:avLst/>
            </a:prstTxWarp>
          </a:bodyPr>
          <a:lstStyle/>
          <a:p>
            <a:pPr>
              <a:spcBef>
                <a:spcPct val="0"/>
              </a:spcBef>
            </a:pPr>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49" name="Google Shape;549;p63:notes"/>
          <p:cNvSpPr>
            <a:spLocks noGrp="1"/>
          </p:cNvSpPr>
          <p:nvPr>
            <p:ph type="sldNum" sz="quarter" idx="5"/>
          </p:nvPr>
        </p:nvSpPr>
        <p:spPr/>
        <p:txBody>
          <a:bodyPr lIns="91425" tIns="45700" rIns="91425" bIns="45700">
            <a:no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D604C52-F6AF-41F2-9CC7-39F204C0FC96}" type="slidenum">
              <a:rPr kumimoji="0" lang="en-GB"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
        <p:nvSpPr>
          <p:cNvPr id="66563" name="Google Shape;550;p63:notes"/>
          <p:cNvSpPr>
            <a:spLocks noGrp="1" noRot="1" noChangeAspect="1" noTextEdit="1"/>
          </p:cNvSpPr>
          <p:nvPr>
            <p:ph type="sldImg" idx="2"/>
          </p:nvPr>
        </p:nvSpPr>
        <p:spPr bwMode="auto">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noFill/>
          <a:ln w="9525">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66564" name="Google Shape;551;p63:notes"/>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00" rIns="91425" bIns="45700" numCol="1" anchor="t" anchorCtr="0" compatLnSpc="1">
            <a:prstTxWarp prst="textNoShape">
              <a:avLst/>
            </a:prstTxWarp>
          </a:bodyPr>
          <a:lstStyle/>
          <a:p>
            <a:pPr>
              <a:spcBef>
                <a:spcPct val="0"/>
              </a:spcBef>
            </a:pPr>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56" name="Google Shape;556;p64:notes"/>
          <p:cNvSpPr>
            <a:spLocks noGrp="1"/>
          </p:cNvSpPr>
          <p:nvPr>
            <p:ph type="sldNum" sz="quarter" idx="5"/>
          </p:nvPr>
        </p:nvSpPr>
        <p:spPr/>
        <p:txBody>
          <a:bodyPr lIns="91425" tIns="45700" rIns="91425" bIns="45700">
            <a:no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30EC5FF-F8D6-402C-B2D5-DA99335635D2}" type="slidenum">
              <a:rPr kumimoji="0" lang="en-GB"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
        <p:nvSpPr>
          <p:cNvPr id="67587" name="Google Shape;557;p64:notes"/>
          <p:cNvSpPr>
            <a:spLocks noGrp="1" noRot="1" noChangeAspect="1" noTextEdit="1"/>
          </p:cNvSpPr>
          <p:nvPr>
            <p:ph type="sldImg" idx="2"/>
          </p:nvPr>
        </p:nvSpPr>
        <p:spPr bwMode="auto">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noFill/>
          <a:ln w="9525">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67588" name="Google Shape;558;p64:notes"/>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00" rIns="91425" bIns="45700" numCol="1" anchor="t" anchorCtr="0" compatLnSpc="1">
            <a:prstTxWarp prst="textNoShape">
              <a:avLst/>
            </a:prstTxWarp>
          </a:bodyPr>
          <a:lstStyle/>
          <a:p>
            <a:pPr>
              <a:spcBef>
                <a:spcPct val="0"/>
              </a:spcBef>
            </a:pPr>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63" name="Google Shape;563;p65:notes"/>
          <p:cNvSpPr>
            <a:spLocks noGrp="1"/>
          </p:cNvSpPr>
          <p:nvPr>
            <p:ph type="sldNum" sz="quarter" idx="5"/>
          </p:nvPr>
        </p:nvSpPr>
        <p:spPr/>
        <p:txBody>
          <a:bodyPr lIns="91425" tIns="45700" rIns="91425" bIns="45700">
            <a:no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A9AFAA9-B603-4D02-A8C6-7CF7700D7774}" type="slidenum">
              <a:rPr kumimoji="0" lang="en-GB"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
        <p:nvSpPr>
          <p:cNvPr id="68611" name="Google Shape;564;p65:notes"/>
          <p:cNvSpPr>
            <a:spLocks noGrp="1" noRot="1" noChangeAspect="1" noTextEdit="1"/>
          </p:cNvSpPr>
          <p:nvPr>
            <p:ph type="sldImg" idx="2"/>
          </p:nvPr>
        </p:nvSpPr>
        <p:spPr bwMode="auto">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noFill/>
          <a:ln w="9525">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68612" name="Google Shape;565;p65:notes"/>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00" rIns="91425" bIns="45700" numCol="1" anchor="t" anchorCtr="0" compatLnSpc="1">
            <a:prstTxWarp prst="textNoShape">
              <a:avLst/>
            </a:prstTxWarp>
          </a:bodyPr>
          <a:lstStyle/>
          <a:p>
            <a:pPr>
              <a:spcBef>
                <a:spcPct val="0"/>
              </a:spcBef>
            </a:pPr>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70" name="Google Shape;570;p66:notes"/>
          <p:cNvSpPr>
            <a:spLocks noGrp="1"/>
          </p:cNvSpPr>
          <p:nvPr>
            <p:ph type="sldNum" sz="quarter" idx="5"/>
          </p:nvPr>
        </p:nvSpPr>
        <p:spPr/>
        <p:txBody>
          <a:bodyPr lIns="91425" tIns="45700" rIns="91425" bIns="45700">
            <a:no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207B20E-08E8-4D2A-99EB-EB8B3B905606}" type="slidenum">
              <a:rPr kumimoji="0" lang="en-GB"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
        <p:nvSpPr>
          <p:cNvPr id="69635" name="Google Shape;571;p66:notes"/>
          <p:cNvSpPr>
            <a:spLocks noGrp="1" noRot="1" noChangeAspect="1" noTextEdit="1"/>
          </p:cNvSpPr>
          <p:nvPr>
            <p:ph type="sldImg" idx="2"/>
          </p:nvPr>
        </p:nvSpPr>
        <p:spPr bwMode="auto">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noFill/>
          <a:ln w="9525">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69636" name="Google Shape;572;p66:notes"/>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00" rIns="91425" bIns="45700" numCol="1" anchor="t" anchorCtr="0" compatLnSpc="1">
            <a:prstTxWarp prst="textNoShape">
              <a:avLst/>
            </a:prstTxWarp>
          </a:bodyPr>
          <a:lstStyle/>
          <a:p>
            <a:pPr>
              <a:spcBef>
                <a:spcPct val="0"/>
              </a:spcBef>
            </a:pPr>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77" name="Google Shape;577;p67:notes"/>
          <p:cNvSpPr>
            <a:spLocks noGrp="1"/>
          </p:cNvSpPr>
          <p:nvPr>
            <p:ph type="sldNum" sz="quarter" idx="5"/>
          </p:nvPr>
        </p:nvSpPr>
        <p:spPr/>
        <p:txBody>
          <a:bodyPr lIns="91425" tIns="45700" rIns="91425" bIns="45700">
            <a:no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77B4305-E308-4B2E-BFFB-E6867765B46E}" type="slidenum">
              <a:rPr lang="en-GB" altLang="en-US">
                <a:latin typeface="Calibri" panose="020F0502020204030204" pitchFamily="34" charset="0"/>
              </a:rPr>
              <a:pPr eaLnBrk="1" hangingPunct="1"/>
              <a:t>19</a:t>
            </a:fld>
            <a:endParaRPr lang="en-US" altLang="en-US">
              <a:latin typeface="Calibri" panose="020F0502020204030204" pitchFamily="34" charset="0"/>
            </a:endParaRPr>
          </a:p>
        </p:txBody>
      </p:sp>
      <p:sp>
        <p:nvSpPr>
          <p:cNvPr id="70659" name="Google Shape;578;p67:notes"/>
          <p:cNvSpPr>
            <a:spLocks noGrp="1" noRot="1" noChangeAspect="1" noTextEdit="1"/>
          </p:cNvSpPr>
          <p:nvPr>
            <p:ph type="sldImg" idx="2"/>
          </p:nvPr>
        </p:nvSpPr>
        <p:spPr bwMode="auto">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noFill/>
          <a:ln w="9525">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70660" name="Google Shape;579;p67:notes"/>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00" rIns="91425" bIns="45700" numCol="1" anchor="t" anchorCtr="0" compatLnSpc="1">
            <a:prstTxWarp prst="textNoShape">
              <a:avLst/>
            </a:prstTxWarp>
          </a:bodyPr>
          <a:lstStyle/>
          <a:p>
            <a:pPr>
              <a:spcBef>
                <a:spcPct val="0"/>
              </a:spcBef>
            </a:pPr>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84" name="Google Shape;584;p68:notes"/>
          <p:cNvSpPr>
            <a:spLocks noGrp="1"/>
          </p:cNvSpPr>
          <p:nvPr>
            <p:ph type="sldNum" sz="quarter" idx="5"/>
          </p:nvPr>
        </p:nvSpPr>
        <p:spPr/>
        <p:txBody>
          <a:bodyPr lIns="91425" tIns="45700" rIns="91425" bIns="45700">
            <a:no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0EC7CCE-3F7B-4CA7-8C03-D0A5B15F2DD3}" type="slidenum">
              <a:rPr lang="en-GB" altLang="en-US">
                <a:latin typeface="Calibri" panose="020F0502020204030204" pitchFamily="34" charset="0"/>
              </a:rPr>
              <a:pPr eaLnBrk="1" hangingPunct="1"/>
              <a:t>27</a:t>
            </a:fld>
            <a:endParaRPr lang="en-US" altLang="en-US">
              <a:latin typeface="Calibri" panose="020F0502020204030204" pitchFamily="34" charset="0"/>
            </a:endParaRPr>
          </a:p>
        </p:txBody>
      </p:sp>
      <p:sp>
        <p:nvSpPr>
          <p:cNvPr id="71683" name="Google Shape;585;p68:notes"/>
          <p:cNvSpPr>
            <a:spLocks noGrp="1" noRot="1" noChangeAspect="1" noTextEdit="1"/>
          </p:cNvSpPr>
          <p:nvPr>
            <p:ph type="sldImg" idx="2"/>
          </p:nvPr>
        </p:nvSpPr>
        <p:spPr bwMode="auto">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noFill/>
          <a:ln w="9525">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71684" name="Google Shape;586;p68:notes"/>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00" rIns="91425" bIns="45700" numCol="1" anchor="t" anchorCtr="0" compatLnSpc="1">
            <a:prstTxWarp prst="textNoShape">
              <a:avLst/>
            </a:prstTxWarp>
          </a:bodyPr>
          <a:lstStyle/>
          <a:p>
            <a:pPr>
              <a:spcBef>
                <a:spcPct val="0"/>
              </a:spcBef>
            </a:pPr>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91" name="Google Shape;591;p69:notes"/>
          <p:cNvSpPr>
            <a:spLocks noGrp="1"/>
          </p:cNvSpPr>
          <p:nvPr>
            <p:ph type="sldNum" sz="quarter" idx="5"/>
          </p:nvPr>
        </p:nvSpPr>
        <p:spPr/>
        <p:txBody>
          <a:bodyPr lIns="91425" tIns="45700" rIns="91425" bIns="45700">
            <a:no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9B63382-3167-491E-AF9B-2B5277F930E6}" type="slidenum">
              <a:rPr lang="en-GB" altLang="en-US">
                <a:latin typeface="Calibri" panose="020F0502020204030204" pitchFamily="34" charset="0"/>
              </a:rPr>
              <a:pPr eaLnBrk="1" hangingPunct="1"/>
              <a:t>35</a:t>
            </a:fld>
            <a:endParaRPr lang="en-US" altLang="en-US">
              <a:latin typeface="Calibri" panose="020F0502020204030204" pitchFamily="34" charset="0"/>
            </a:endParaRPr>
          </a:p>
        </p:txBody>
      </p:sp>
      <p:sp>
        <p:nvSpPr>
          <p:cNvPr id="72707" name="Google Shape;592;p69:notes"/>
          <p:cNvSpPr>
            <a:spLocks noGrp="1" noRot="1" noChangeAspect="1" noTextEdit="1"/>
          </p:cNvSpPr>
          <p:nvPr>
            <p:ph type="sldImg" idx="2"/>
          </p:nvPr>
        </p:nvSpPr>
        <p:spPr bwMode="auto">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noFill/>
          <a:ln w="9525">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72708" name="Google Shape;593;p69:notes"/>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00" rIns="91425" bIns="45700" numCol="1" anchor="t" anchorCtr="0" compatLnSpc="1">
            <a:prstTxWarp prst="textNoShape">
              <a:avLst/>
            </a:prstTxWarp>
          </a:bodyPr>
          <a:lstStyle/>
          <a:p>
            <a:pPr>
              <a:spcBef>
                <a:spcPct val="0"/>
              </a:spcBef>
            </a:pPr>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98" name="Google Shape;598;p70:notes"/>
          <p:cNvSpPr>
            <a:spLocks noGrp="1"/>
          </p:cNvSpPr>
          <p:nvPr>
            <p:ph type="sldNum" sz="quarter" idx="5"/>
          </p:nvPr>
        </p:nvSpPr>
        <p:spPr/>
        <p:txBody>
          <a:bodyPr lIns="91425" tIns="45700" rIns="91425" bIns="45700">
            <a:no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0C88040-6D9F-4EE2-B679-0DC5D3675224}" type="slidenum">
              <a:rPr lang="en-GB" altLang="en-US">
                <a:latin typeface="Calibri" panose="020F0502020204030204" pitchFamily="34" charset="0"/>
              </a:rPr>
              <a:pPr eaLnBrk="1" hangingPunct="1"/>
              <a:t>39</a:t>
            </a:fld>
            <a:endParaRPr lang="en-US" altLang="en-US">
              <a:latin typeface="Calibri" panose="020F0502020204030204" pitchFamily="34" charset="0"/>
            </a:endParaRPr>
          </a:p>
        </p:txBody>
      </p:sp>
      <p:sp>
        <p:nvSpPr>
          <p:cNvPr id="73731" name="Google Shape;599;p70:notes"/>
          <p:cNvSpPr>
            <a:spLocks noGrp="1" noRot="1" noChangeAspect="1" noTextEdit="1"/>
          </p:cNvSpPr>
          <p:nvPr>
            <p:ph type="sldImg" idx="2"/>
          </p:nvPr>
        </p:nvSpPr>
        <p:spPr bwMode="auto">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noFill/>
          <a:ln w="9525">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73732" name="Google Shape;600;p70:notes"/>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00" rIns="91425" bIns="45700" numCol="1" anchor="t" anchorCtr="0" compatLnSpc="1">
            <a:prstTxWarp prst="textNoShape">
              <a:avLst/>
            </a:prstTxWarp>
          </a:bodyPr>
          <a:lstStyle/>
          <a:p>
            <a:pPr>
              <a:spcBef>
                <a:spcPct val="0"/>
              </a:spcBef>
            </a:pPr>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4754" name="Google Shape;605;p71:notes"/>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00" rIns="91425" bIns="45700" numCol="1" anchor="t" anchorCtr="0" compatLnSpc="1">
            <a:prstTxWarp prst="textNoShape">
              <a:avLst/>
            </a:prstTxWarp>
          </a:bodyPr>
          <a:lstStyle/>
          <a:p>
            <a:pPr>
              <a:spcBef>
                <a:spcPct val="0"/>
              </a:spcBef>
            </a:pPr>
            <a:endParaRPr lang="en-US" altLang="en-US"/>
          </a:p>
        </p:txBody>
      </p:sp>
      <p:sp>
        <p:nvSpPr>
          <p:cNvPr id="74755" name="Google Shape;606;p71:notes"/>
          <p:cNvSpPr>
            <a:spLocks noGrp="1" noRot="1" noChangeAspect="1" noTextEdit="1"/>
          </p:cNvSpPr>
          <p:nvPr>
            <p:ph type="sldImg" idx="2"/>
          </p:nvPr>
        </p:nvSpPr>
        <p:spPr bwMode="auto">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11" name="Google Shape;611;p72:notes"/>
          <p:cNvSpPr>
            <a:spLocks noGrp="1"/>
          </p:cNvSpPr>
          <p:nvPr>
            <p:ph type="sldNum" sz="quarter" idx="5"/>
          </p:nvPr>
        </p:nvSpPr>
        <p:spPr/>
        <p:txBody>
          <a:bodyPr lIns="91425" tIns="45700" rIns="91425" bIns="45700">
            <a:no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FA01281-B175-4F39-8797-3450D713B71B}" type="slidenum">
              <a:rPr lang="en-GB" altLang="en-US">
                <a:latin typeface="Calibri" panose="020F0502020204030204" pitchFamily="34" charset="0"/>
              </a:rPr>
              <a:pPr eaLnBrk="1" hangingPunct="1"/>
              <a:t>41</a:t>
            </a:fld>
            <a:endParaRPr lang="en-US" altLang="en-US">
              <a:latin typeface="Calibri" panose="020F0502020204030204" pitchFamily="34" charset="0"/>
            </a:endParaRPr>
          </a:p>
        </p:txBody>
      </p:sp>
      <p:sp>
        <p:nvSpPr>
          <p:cNvPr id="75779" name="Google Shape;612;p72:notes"/>
          <p:cNvSpPr>
            <a:spLocks noGrp="1" noRot="1" noChangeAspect="1" noTextEdit="1"/>
          </p:cNvSpPr>
          <p:nvPr>
            <p:ph type="sldImg" idx="2"/>
          </p:nvPr>
        </p:nvSpPr>
        <p:spPr bwMode="auto">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noFill/>
          <a:ln w="9525">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75780" name="Google Shape;613;p72:notes"/>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00" rIns="91425" bIns="45700" numCol="1" anchor="t" anchorCtr="0" compatLnSpc="1">
            <a:prstTxWarp prst="textNoShape">
              <a:avLst/>
            </a:prstTxWarp>
          </a:bodyPr>
          <a:lstStyle/>
          <a:p>
            <a:pPr>
              <a:spcBef>
                <a:spcPct val="0"/>
              </a:spcBef>
            </a:pP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9394" name="Google Shape;500;p56:notes"/>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00" rIns="91425" bIns="45700" numCol="1" anchor="t" anchorCtr="0" compatLnSpc="1">
            <a:prstTxWarp prst="textNoShape">
              <a:avLst/>
            </a:prstTxWarp>
          </a:bodyPr>
          <a:lstStyle/>
          <a:p>
            <a:pPr>
              <a:spcBef>
                <a:spcPct val="0"/>
              </a:spcBef>
            </a:pPr>
            <a:endParaRPr lang="en-US" altLang="en-US"/>
          </a:p>
        </p:txBody>
      </p:sp>
      <p:sp>
        <p:nvSpPr>
          <p:cNvPr id="59395" name="Google Shape;501;p56:notes"/>
          <p:cNvSpPr>
            <a:spLocks noGrp="1" noRot="1" noChangeAspect="1" noTextEdit="1"/>
          </p:cNvSpPr>
          <p:nvPr>
            <p:ph type="sldImg" idx="2"/>
          </p:nvPr>
        </p:nvSpPr>
        <p:spPr bwMode="auto">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0898" name="Google Shape;646;p77:notes"/>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00" rIns="91425" bIns="45700" numCol="1" anchor="t" anchorCtr="0" compatLnSpc="1">
            <a:prstTxWarp prst="textNoShape">
              <a:avLst/>
            </a:prstTxWarp>
          </a:bodyPr>
          <a:lstStyle/>
          <a:p>
            <a:pPr>
              <a:spcBef>
                <a:spcPct val="0"/>
              </a:spcBef>
            </a:pPr>
            <a:endParaRPr lang="en-US" altLang="en-US"/>
          </a:p>
        </p:txBody>
      </p:sp>
      <p:sp>
        <p:nvSpPr>
          <p:cNvPr id="80899" name="Google Shape;647;p77:notes"/>
          <p:cNvSpPr>
            <a:spLocks noGrp="1" noRot="1" noChangeAspect="1" noTextEdit="1"/>
          </p:cNvSpPr>
          <p:nvPr>
            <p:ph type="sldImg" idx="2"/>
          </p:nvPr>
        </p:nvSpPr>
        <p:spPr bwMode="auto">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52" name="Google Shape;652;p78:notes"/>
          <p:cNvSpPr>
            <a:spLocks noGrp="1"/>
          </p:cNvSpPr>
          <p:nvPr>
            <p:ph type="sldNum" sz="quarter" idx="5"/>
          </p:nvPr>
        </p:nvSpPr>
        <p:spPr/>
        <p:txBody>
          <a:bodyPr lIns="91425" tIns="45700" rIns="91425" bIns="45700">
            <a:no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D3F6303-3358-42FB-80B6-877F38AB1CA2}" type="slidenum">
              <a:rPr lang="en-GB" altLang="en-US">
                <a:latin typeface="Calibri" panose="020F0502020204030204" pitchFamily="34" charset="0"/>
              </a:rPr>
              <a:pPr eaLnBrk="1" hangingPunct="1"/>
              <a:t>43</a:t>
            </a:fld>
            <a:endParaRPr lang="en-US" altLang="en-US">
              <a:latin typeface="Calibri" panose="020F0502020204030204" pitchFamily="34" charset="0"/>
            </a:endParaRPr>
          </a:p>
        </p:txBody>
      </p:sp>
      <p:sp>
        <p:nvSpPr>
          <p:cNvPr id="81923" name="Google Shape;653;p78:notes"/>
          <p:cNvSpPr>
            <a:spLocks noGrp="1" noRot="1" noChangeAspect="1" noTextEdit="1"/>
          </p:cNvSpPr>
          <p:nvPr>
            <p:ph type="sldImg" idx="2"/>
          </p:nvPr>
        </p:nvSpPr>
        <p:spPr bwMode="auto">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noFill/>
          <a:ln w="9525">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81924" name="Google Shape;654;p78:notes"/>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00" rIns="91425" bIns="45700" numCol="1" anchor="t" anchorCtr="0" compatLnSpc="1">
            <a:prstTxWarp prst="textNoShape">
              <a:avLst/>
            </a:prstTxWarp>
          </a:bodyPr>
          <a:lstStyle/>
          <a:p>
            <a:pPr>
              <a:spcBef>
                <a:spcPct val="0"/>
              </a:spcBef>
            </a:pP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06" name="Google Shape;506;p57:notes"/>
          <p:cNvSpPr>
            <a:spLocks noGrp="1"/>
          </p:cNvSpPr>
          <p:nvPr>
            <p:ph type="sldNum" sz="quarter" idx="5"/>
          </p:nvPr>
        </p:nvSpPr>
        <p:spPr/>
        <p:txBody>
          <a:bodyPr lIns="91425" tIns="45700" rIns="91425" bIns="45700">
            <a:no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D6F8DF8-4609-474A-A2DE-2DF05D761E6A}" type="slidenum">
              <a:rPr kumimoji="0" lang="en-GB"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
        <p:nvSpPr>
          <p:cNvPr id="60419" name="Google Shape;507;p57:notes"/>
          <p:cNvSpPr>
            <a:spLocks noGrp="1" noRot="1" noChangeAspect="1" noTextEdit="1"/>
          </p:cNvSpPr>
          <p:nvPr>
            <p:ph type="sldImg" idx="2"/>
          </p:nvPr>
        </p:nvSpPr>
        <p:spPr bwMode="auto">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noFill/>
          <a:ln w="9525">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60420" name="Google Shape;508;p57:notes"/>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00" rIns="91425" bIns="45700" numCol="1" anchor="t" anchorCtr="0" compatLnSpc="1">
            <a:prstTxWarp prst="textNoShape">
              <a:avLst/>
            </a:prstTxWarp>
          </a:bodyPr>
          <a:lstStyle/>
          <a:p>
            <a:pPr>
              <a:spcBef>
                <a:spcPct val="0"/>
              </a:spcBef>
            </a:pPr>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13" name="Google Shape;513;p58:notes"/>
          <p:cNvSpPr>
            <a:spLocks noGrp="1"/>
          </p:cNvSpPr>
          <p:nvPr>
            <p:ph type="sldNum" sz="quarter" idx="5"/>
          </p:nvPr>
        </p:nvSpPr>
        <p:spPr/>
        <p:txBody>
          <a:bodyPr lIns="91425" tIns="45700" rIns="91425" bIns="45700">
            <a:no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B05246F-C553-4681-9C1D-32D54BEAB268}" type="slidenum">
              <a:rPr kumimoji="0" lang="en-GB"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
        <p:nvSpPr>
          <p:cNvPr id="61443" name="Google Shape;514;p58:notes"/>
          <p:cNvSpPr>
            <a:spLocks noGrp="1" noRot="1" noChangeAspect="1" noTextEdit="1"/>
          </p:cNvSpPr>
          <p:nvPr>
            <p:ph type="sldImg" idx="2"/>
          </p:nvPr>
        </p:nvSpPr>
        <p:spPr bwMode="auto">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noFill/>
          <a:ln w="9525">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61444" name="Google Shape;515;p58:notes"/>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00" rIns="91425" bIns="45700" numCol="1" anchor="t" anchorCtr="0" compatLnSpc="1">
            <a:prstTxWarp prst="textNoShape">
              <a:avLst/>
            </a:prstTxWarp>
          </a:bodyPr>
          <a:lstStyle/>
          <a:p>
            <a:pPr>
              <a:spcBef>
                <a:spcPct val="0"/>
              </a:spcBef>
            </a:pPr>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13" name="Google Shape;513;p58:notes"/>
          <p:cNvSpPr>
            <a:spLocks noGrp="1"/>
          </p:cNvSpPr>
          <p:nvPr>
            <p:ph type="sldNum" sz="quarter" idx="5"/>
          </p:nvPr>
        </p:nvSpPr>
        <p:spPr/>
        <p:txBody>
          <a:bodyPr lIns="91425" tIns="45700" rIns="91425" bIns="45700">
            <a:no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B05246F-C553-4681-9C1D-32D54BEAB268}" type="slidenum">
              <a:rPr kumimoji="0" lang="en-GB"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
        <p:nvSpPr>
          <p:cNvPr id="61443" name="Google Shape;514;p58:notes"/>
          <p:cNvSpPr>
            <a:spLocks noGrp="1" noRot="1" noChangeAspect="1" noTextEdit="1"/>
          </p:cNvSpPr>
          <p:nvPr>
            <p:ph type="sldImg" idx="2"/>
          </p:nvPr>
        </p:nvSpPr>
        <p:spPr bwMode="auto">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noFill/>
          <a:ln w="9525">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61444" name="Google Shape;515;p58:notes"/>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00" rIns="91425" bIns="45700" numCol="1" anchor="t" anchorCtr="0" compatLnSpc="1">
            <a:prstTxWarp prst="textNoShape">
              <a:avLst/>
            </a:prstTxWarp>
          </a:bodyPr>
          <a:lstStyle/>
          <a:p>
            <a:pPr>
              <a:spcBef>
                <a:spcPct val="0"/>
              </a:spcBef>
            </a:pPr>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20" name="Google Shape;520;p59:notes"/>
          <p:cNvSpPr>
            <a:spLocks noGrp="1"/>
          </p:cNvSpPr>
          <p:nvPr>
            <p:ph type="sldNum" sz="quarter" idx="5"/>
          </p:nvPr>
        </p:nvSpPr>
        <p:spPr/>
        <p:txBody>
          <a:bodyPr lIns="91425" tIns="45700" rIns="91425" bIns="45700">
            <a:no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300C685-A279-476C-95FE-DAB48975F62F}" type="slidenum">
              <a:rPr kumimoji="0" lang="en-GB"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
        <p:nvSpPr>
          <p:cNvPr id="62467" name="Google Shape;521;p59:notes"/>
          <p:cNvSpPr>
            <a:spLocks noGrp="1" noRot="1" noChangeAspect="1" noTextEdit="1"/>
          </p:cNvSpPr>
          <p:nvPr>
            <p:ph type="sldImg" idx="2"/>
          </p:nvPr>
        </p:nvSpPr>
        <p:spPr bwMode="auto">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noFill/>
          <a:ln w="9525">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62468" name="Google Shape;522;p59:notes"/>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00" rIns="91425" bIns="45700" numCol="1" anchor="t" anchorCtr="0" compatLnSpc="1">
            <a:prstTxWarp prst="textNoShape">
              <a:avLst/>
            </a:prstTxWarp>
          </a:bodyPr>
          <a:lstStyle/>
          <a:p>
            <a:pPr>
              <a:spcBef>
                <a:spcPct val="0"/>
              </a:spcBef>
            </a:pPr>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27" name="Google Shape;527;p60:notes"/>
          <p:cNvSpPr>
            <a:spLocks noGrp="1"/>
          </p:cNvSpPr>
          <p:nvPr>
            <p:ph type="sldNum" sz="quarter" idx="5"/>
          </p:nvPr>
        </p:nvSpPr>
        <p:spPr/>
        <p:txBody>
          <a:bodyPr lIns="91425" tIns="45700" rIns="91425" bIns="45700">
            <a:no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B7E0489-7FF2-46F2-9F7C-A2910941A135}" type="slidenum">
              <a:rPr kumimoji="0" lang="en-GB"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
        <p:nvSpPr>
          <p:cNvPr id="63491" name="Google Shape;528;p60:notes"/>
          <p:cNvSpPr>
            <a:spLocks noGrp="1" noRot="1" noChangeAspect="1" noTextEdit="1"/>
          </p:cNvSpPr>
          <p:nvPr>
            <p:ph type="sldImg" idx="2"/>
          </p:nvPr>
        </p:nvSpPr>
        <p:spPr bwMode="auto">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noFill/>
          <a:ln w="9525">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63492" name="Google Shape;529;p60:notes"/>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00" rIns="91425" bIns="45700" numCol="1" anchor="t" anchorCtr="0" compatLnSpc="1">
            <a:prstTxWarp prst="textNoShape">
              <a:avLst/>
            </a:prstTxWarp>
          </a:bodyPr>
          <a:lstStyle/>
          <a:p>
            <a:pPr>
              <a:spcBef>
                <a:spcPct val="0"/>
              </a:spcBef>
            </a:pPr>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41" name="Google Shape;541;p62:notes"/>
          <p:cNvSpPr>
            <a:spLocks noGrp="1"/>
          </p:cNvSpPr>
          <p:nvPr>
            <p:ph type="sldNum" sz="quarter" idx="5"/>
          </p:nvPr>
        </p:nvSpPr>
        <p:spPr/>
        <p:txBody>
          <a:bodyPr lIns="91425" tIns="45700" rIns="91425" bIns="45700">
            <a:no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EC88E24-8C0A-4C8D-8D56-783669A8359C}" type="slidenum">
              <a:rPr lang="en-GB" altLang="en-US">
                <a:latin typeface="Calibri" panose="020F0502020204030204" pitchFamily="34" charset="0"/>
              </a:rPr>
              <a:pPr eaLnBrk="1" hangingPunct="1"/>
              <a:t>13</a:t>
            </a:fld>
            <a:endParaRPr lang="en-US" altLang="en-US">
              <a:latin typeface="Calibri" panose="020F0502020204030204" pitchFamily="34" charset="0"/>
            </a:endParaRPr>
          </a:p>
        </p:txBody>
      </p:sp>
      <p:sp>
        <p:nvSpPr>
          <p:cNvPr id="65539" name="Google Shape;542;p62:notes"/>
          <p:cNvSpPr>
            <a:spLocks noGrp="1" noRot="1" noChangeAspect="1" noTextEdit="1"/>
          </p:cNvSpPr>
          <p:nvPr>
            <p:ph type="sldImg" idx="2"/>
          </p:nvPr>
        </p:nvSpPr>
        <p:spPr bwMode="auto">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noFill/>
          <a:ln w="9525">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65540" name="Google Shape;543;p62:notes"/>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00" rIns="91425" bIns="45700" numCol="1" anchor="t" anchorCtr="0" compatLnSpc="1">
            <a:prstTxWarp prst="textNoShape">
              <a:avLst/>
            </a:prstTxWarp>
          </a:bodyPr>
          <a:lstStyle/>
          <a:p>
            <a:pPr>
              <a:spcBef>
                <a:spcPct val="0"/>
              </a:spcBef>
            </a:pPr>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49" name="Google Shape;549;p63:notes"/>
          <p:cNvSpPr>
            <a:spLocks noGrp="1"/>
          </p:cNvSpPr>
          <p:nvPr>
            <p:ph type="sldNum" sz="quarter" idx="5"/>
          </p:nvPr>
        </p:nvSpPr>
        <p:spPr/>
        <p:txBody>
          <a:bodyPr lIns="91425" tIns="45700" rIns="91425" bIns="45700">
            <a:no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D604C52-F6AF-41F2-9CC7-39F204C0FC96}" type="slidenum">
              <a:rPr lang="en-GB" altLang="en-US">
                <a:latin typeface="Calibri" panose="020F0502020204030204" pitchFamily="34" charset="0"/>
              </a:rPr>
              <a:pPr eaLnBrk="1" hangingPunct="1"/>
              <a:t>14</a:t>
            </a:fld>
            <a:endParaRPr lang="en-US" altLang="en-US">
              <a:latin typeface="Calibri" panose="020F0502020204030204" pitchFamily="34" charset="0"/>
            </a:endParaRPr>
          </a:p>
        </p:txBody>
      </p:sp>
      <p:sp>
        <p:nvSpPr>
          <p:cNvPr id="66563" name="Google Shape;550;p63:notes"/>
          <p:cNvSpPr>
            <a:spLocks noGrp="1" noRot="1" noChangeAspect="1" noTextEdit="1"/>
          </p:cNvSpPr>
          <p:nvPr>
            <p:ph type="sldImg" idx="2"/>
          </p:nvPr>
        </p:nvSpPr>
        <p:spPr bwMode="auto">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noFill/>
          <a:ln w="9525">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66564" name="Google Shape;551;p63:notes"/>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00" rIns="91425" bIns="45700" numCol="1" anchor="t" anchorCtr="0" compatLnSpc="1">
            <a:prstTxWarp prst="textNoShape">
              <a:avLst/>
            </a:prstTxWarp>
          </a:bodyPr>
          <a:lstStyle/>
          <a:p>
            <a:pPr>
              <a:spcBef>
                <a:spcPct val="0"/>
              </a:spcBef>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26FA7614-2E27-4D19-AA58-5D4FB4D30695}" type="datetime9">
              <a:rPr lang="en-US"/>
              <a:pPr>
                <a:defRPr/>
              </a:pPr>
              <a:t>7/19/2025 7:29:46 AM</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3ADEAF0-92D0-402C-9864-6501BABDAFC2}" type="slidenum">
              <a:rPr lang="en-US" altLang="en-US"/>
              <a:pPr/>
              <a:t>‹#›</a:t>
            </a:fld>
            <a:endParaRPr lang="en-US" altLang="en-US"/>
          </a:p>
        </p:txBody>
      </p:sp>
    </p:spTree>
    <p:extLst>
      <p:ext uri="{BB962C8B-B14F-4D97-AF65-F5344CB8AC3E}">
        <p14:creationId xmlns:p14="http://schemas.microsoft.com/office/powerpoint/2010/main" val="1610265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
          <p:cNvSpPr>
            <a:spLocks noGrp="1"/>
          </p:cNvSpPr>
          <p:nvPr>
            <p:ph type="dt" sz="half" idx="10"/>
          </p:nvPr>
        </p:nvSpPr>
        <p:spPr>
          <a:xfrm>
            <a:off x="457200" y="6356350"/>
            <a:ext cx="1295400" cy="242888"/>
          </a:xfrm>
        </p:spPr>
        <p:txBody>
          <a:bodyPr/>
          <a:lstStyle>
            <a:lvl1pPr>
              <a:defRPr/>
            </a:lvl1pPr>
          </a:lstStyle>
          <a:p>
            <a:pPr>
              <a:defRPr/>
            </a:pPr>
            <a:fld id="{40EFB08D-DC34-46A6-AB00-009519682899}" type="datetime9">
              <a:rPr lang="en-US"/>
              <a:pPr>
                <a:defRPr/>
              </a:pPr>
              <a:t>7/19/2025 7:29:46 AM</a:t>
            </a:fld>
            <a:endParaRPr lang="en-US" dirty="0"/>
          </a:p>
        </p:txBody>
      </p:sp>
      <p:sp>
        <p:nvSpPr>
          <p:cNvPr id="5" name="Footer Placeholder 3"/>
          <p:cNvSpPr>
            <a:spLocks noGrp="1"/>
          </p:cNvSpPr>
          <p:nvPr>
            <p:ph type="ftr" sz="quarter" idx="11"/>
          </p:nvPr>
        </p:nvSpPr>
        <p:spPr>
          <a:xfrm>
            <a:off x="2362200" y="6346825"/>
            <a:ext cx="3886200" cy="252413"/>
          </a:xfrm>
        </p:spPr>
        <p:txBody>
          <a:bodyPr/>
          <a:lstStyle>
            <a:lvl1pPr>
              <a:defRPr/>
            </a:lvl1pPr>
          </a:lstStyle>
          <a:p>
            <a:pPr>
              <a:defRPr/>
            </a:pPr>
            <a:endParaRPr lang="en-US"/>
          </a:p>
        </p:txBody>
      </p:sp>
      <p:sp>
        <p:nvSpPr>
          <p:cNvPr id="6" name="Slide Number Placeholder 4"/>
          <p:cNvSpPr>
            <a:spLocks noGrp="1"/>
          </p:cNvSpPr>
          <p:nvPr>
            <p:ph type="sldNum" sz="quarter" idx="12"/>
          </p:nvPr>
        </p:nvSpPr>
        <p:spPr>
          <a:xfrm>
            <a:off x="6815138" y="6356350"/>
            <a:ext cx="2133600" cy="196850"/>
          </a:xfrm>
        </p:spPr>
        <p:txBody>
          <a:bodyPr/>
          <a:lstStyle>
            <a:lvl1pPr>
              <a:defRPr/>
            </a:lvl1pPr>
          </a:lstStyle>
          <a:p>
            <a:fld id="{11CC5B88-2FD8-42BC-A44D-A409E0755DC9}" type="slidenum">
              <a:rPr lang="en-US" altLang="en-US"/>
              <a:pPr/>
              <a:t>‹#›</a:t>
            </a:fld>
            <a:endParaRPr lang="en-US" altLang="en-US"/>
          </a:p>
        </p:txBody>
      </p:sp>
    </p:spTree>
    <p:extLst>
      <p:ext uri="{BB962C8B-B14F-4D97-AF65-F5344CB8AC3E}">
        <p14:creationId xmlns:p14="http://schemas.microsoft.com/office/powerpoint/2010/main" val="773933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6BF692B-5E6D-412D-9FF5-A2682C9A24FE}" type="datetime9">
              <a:rPr lang="en-US"/>
              <a:pPr>
                <a:defRPr/>
              </a:pPr>
              <a:t>7/19/2025 7:29:46 AM</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3E90D18-A7DF-41CA-B0D4-59E8A175CF91}" type="slidenum">
              <a:rPr lang="en-US" altLang="en-US"/>
              <a:pPr/>
              <a:t>‹#›</a:t>
            </a:fld>
            <a:endParaRPr lang="en-US" altLang="en-US"/>
          </a:p>
        </p:txBody>
      </p:sp>
    </p:spTree>
    <p:extLst>
      <p:ext uri="{BB962C8B-B14F-4D97-AF65-F5344CB8AC3E}">
        <p14:creationId xmlns:p14="http://schemas.microsoft.com/office/powerpoint/2010/main" val="108789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1"/>
          <p:cNvGrpSpPr>
            <a:grpSpLocks/>
          </p:cNvGrpSpPr>
          <p:nvPr userDrawn="1"/>
        </p:nvGrpSpPr>
        <p:grpSpPr bwMode="auto">
          <a:xfrm>
            <a:off x="-76200" y="5257800"/>
            <a:ext cx="2209800" cy="685800"/>
            <a:chOff x="76200" y="2209800"/>
            <a:chExt cx="2209800" cy="685800"/>
          </a:xfrm>
        </p:grpSpPr>
        <p:sp>
          <p:nvSpPr>
            <p:cNvPr id="11" name="TextBox 10"/>
            <p:cNvSpPr txBox="1"/>
            <p:nvPr userDrawn="1"/>
          </p:nvSpPr>
          <p:spPr>
            <a:xfrm>
              <a:off x="76200" y="22098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5413"/>
              <a:ext cx="1905000" cy="230187"/>
            </a:xfrm>
            <a:prstGeom prst="rect">
              <a:avLst/>
            </a:prstGeom>
            <a:noFill/>
          </p:spPr>
          <p:txBody>
            <a:bodyPr>
              <a:spAutoFit/>
            </a:bodyPr>
            <a:lstStyle/>
            <a:p>
              <a:pPr algn="ctr" fontAlgn="auto">
                <a:spcBef>
                  <a:spcPts val="0"/>
                </a:spcBef>
                <a:spcAft>
                  <a:spcPts val="0"/>
                </a:spcAft>
                <a:defRPr/>
              </a:pPr>
              <a:r>
                <a:rPr lang="en-US" sz="900" spc="-150" dirty="0">
                  <a:solidFill>
                    <a:srgbClr val="FFFFFF"/>
                  </a:solidFill>
                  <a:latin typeface="Arial"/>
                  <a:cs typeface="Arial"/>
                </a:rPr>
                <a:t>Pilani | Dubai | Goa | Hyderabad</a:t>
              </a:r>
            </a:p>
          </p:txBody>
        </p:sp>
      </p:gr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078564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5" name="Picture 8" descr="Picture 7.png"/>
          <p:cNvPicPr>
            <a:picLocks noChangeAspect="1"/>
          </p:cNvPicPr>
          <p:nvPr userDrawn="1"/>
        </p:nvPicPr>
        <p:blipFill>
          <a:blip r:embed="rId3"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9" name="Group 11"/>
          <p:cNvGrpSpPr>
            <a:grpSpLocks/>
          </p:cNvGrpSpPr>
          <p:nvPr userDrawn="1"/>
        </p:nvGrpSpPr>
        <p:grpSpPr bwMode="auto">
          <a:xfrm>
            <a:off x="6858000" y="762000"/>
            <a:ext cx="2209800" cy="685800"/>
            <a:chOff x="76200" y="2209800"/>
            <a:chExt cx="2209800" cy="685800"/>
          </a:xfrm>
        </p:grpSpPr>
        <p:sp>
          <p:nvSpPr>
            <p:cNvPr id="10" name="TextBox 9"/>
            <p:cNvSpPr txBox="1"/>
            <p:nvPr userDrawn="1"/>
          </p:nvSpPr>
          <p:spPr>
            <a:xfrm>
              <a:off x="76200" y="22098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1" name="TextBox 10"/>
            <p:cNvSpPr txBox="1"/>
            <p:nvPr userDrawn="1"/>
          </p:nvSpPr>
          <p:spPr>
            <a:xfrm>
              <a:off x="228600" y="2665413"/>
              <a:ext cx="1905000" cy="230187"/>
            </a:xfrm>
            <a:prstGeom prst="rect">
              <a:avLst/>
            </a:prstGeom>
            <a:noFill/>
          </p:spPr>
          <p:txBody>
            <a:bodyPr>
              <a:spAutoFit/>
            </a:bodyPr>
            <a:lstStyle/>
            <a:p>
              <a:pPr algn="ctr" fontAlgn="auto">
                <a:spcBef>
                  <a:spcPts val="0"/>
                </a:spcBef>
                <a:spcAft>
                  <a:spcPts val="0"/>
                </a:spcAft>
                <a:defRPr/>
              </a:pPr>
              <a:r>
                <a:rPr lang="en-US" sz="900" spc="-150" dirty="0">
                  <a:solidFill>
                    <a:srgbClr val="FFFFFF"/>
                  </a:solidFill>
                  <a:latin typeface="Arial"/>
                  <a:cs typeface="Arial"/>
                </a:rPr>
                <a:t>Pilani | Dubai | Goa | Hyderabad</a:t>
              </a:r>
            </a:p>
          </p:txBody>
        </p:sp>
      </p:gr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143315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3276600" y="6596063"/>
            <a:ext cx="5867400" cy="261937"/>
          </a:xfrm>
          <a:prstGeom prst="rect">
            <a:avLst/>
          </a:prstGeom>
          <a:noFill/>
          <a:ln>
            <a:noFill/>
          </a:ln>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r>
              <a:rPr lang="en-US" sz="1100" b="1">
                <a:solidFill>
                  <a:srgbClr val="101141"/>
                </a:solidFill>
              </a:rPr>
              <a:t>BITS </a:t>
            </a:r>
            <a:r>
              <a:rPr lang="en-US" sz="1100">
                <a:solidFill>
                  <a:srgbClr val="101141"/>
                </a:solidFill>
              </a:rPr>
              <a:t>Pilani, Deemed to be University under Section 3 of UGC Act, 1956</a:t>
            </a:r>
          </a:p>
        </p:txBody>
      </p:sp>
      <p:pic>
        <p:nvPicPr>
          <p:cNvPr id="5" name="Picture 7"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8"/>
          <p:cNvGrpSpPr>
            <a:grpSpLocks/>
          </p:cNvGrpSpPr>
          <p:nvPr userDrawn="1"/>
        </p:nvGrpSpPr>
        <p:grpSpPr bwMode="auto">
          <a:xfrm>
            <a:off x="2133600" y="65532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22"/>
          <p:cNvGrpSpPr>
            <a:grpSpLocks/>
          </p:cNvGrpSpPr>
          <p:nvPr userDrawn="1"/>
        </p:nvGrpSpPr>
        <p:grpSpPr bwMode="auto">
          <a:xfrm>
            <a:off x="0" y="12954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3"/>
          <p:cNvSpPr>
            <a:spLocks noGrp="1"/>
          </p:cNvSpPr>
          <p:nvPr>
            <p:ph type="dt" sz="half" idx="10"/>
          </p:nvPr>
        </p:nvSpPr>
        <p:spPr>
          <a:xfrm>
            <a:off x="457200" y="6188075"/>
            <a:ext cx="1447800" cy="365125"/>
          </a:xfrm>
        </p:spPr>
        <p:txBody>
          <a:bodyPr/>
          <a:lstStyle>
            <a:lvl1pPr>
              <a:defRPr/>
            </a:lvl1pPr>
          </a:lstStyle>
          <a:p>
            <a:pPr>
              <a:defRPr/>
            </a:pPr>
            <a:fld id="{6A3AE35F-F734-4843-AC8F-0557FBB8E290}" type="datetime9">
              <a:rPr lang="en-US"/>
              <a:pPr>
                <a:defRPr/>
              </a:pPr>
              <a:t>7/19/2025 7:29:46 AM</a:t>
            </a:fld>
            <a:endParaRPr lang="en-US"/>
          </a:p>
        </p:txBody>
      </p:sp>
      <p:sp>
        <p:nvSpPr>
          <p:cNvPr id="15" name="Footer Placeholder 4"/>
          <p:cNvSpPr>
            <a:spLocks noGrp="1"/>
          </p:cNvSpPr>
          <p:nvPr>
            <p:ph type="ftr" sz="quarter" idx="11"/>
          </p:nvPr>
        </p:nvSpPr>
        <p:spPr>
          <a:xfrm>
            <a:off x="2590800" y="6211888"/>
            <a:ext cx="3810000" cy="365125"/>
          </a:xfrm>
        </p:spPr>
        <p:txBody>
          <a:bodyPr/>
          <a:lstStyle>
            <a:lvl1pPr>
              <a:defRPr/>
            </a:lvl1pPr>
          </a:lstStyle>
          <a:p>
            <a:pPr>
              <a:defRPr/>
            </a:pPr>
            <a:endParaRPr lang="en-US"/>
          </a:p>
        </p:txBody>
      </p:sp>
      <p:sp>
        <p:nvSpPr>
          <p:cNvPr id="16" name="Slide Number Placeholder 5"/>
          <p:cNvSpPr>
            <a:spLocks noGrp="1"/>
          </p:cNvSpPr>
          <p:nvPr>
            <p:ph type="sldNum" sz="quarter" idx="12"/>
          </p:nvPr>
        </p:nvSpPr>
        <p:spPr>
          <a:xfrm>
            <a:off x="6677025" y="6234113"/>
            <a:ext cx="2133600" cy="365125"/>
          </a:xfrm>
        </p:spPr>
        <p:txBody>
          <a:bodyPr/>
          <a:lstStyle>
            <a:lvl1pPr>
              <a:defRPr/>
            </a:lvl1pPr>
          </a:lstStyle>
          <a:p>
            <a:fld id="{1602180B-D5D1-4398-B8D5-C1EBB73A9C38}" type="slidenum">
              <a:rPr lang="en-US" altLang="en-US"/>
              <a:pPr/>
              <a:t>‹#›</a:t>
            </a:fld>
            <a:endParaRPr lang="en-US" altLang="en-US"/>
          </a:p>
        </p:txBody>
      </p:sp>
    </p:spTree>
    <p:extLst>
      <p:ext uri="{BB962C8B-B14F-4D97-AF65-F5344CB8AC3E}">
        <p14:creationId xmlns:p14="http://schemas.microsoft.com/office/powerpoint/2010/main" val="3699019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11D3BC2-A83F-464D-B74C-E42F5E438DC5}" type="datetime9">
              <a:rPr lang="en-US"/>
              <a:pPr>
                <a:defRPr/>
              </a:pPr>
              <a:t>7/19/2025 7:29:46 AM</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1D4B638-CB8C-451D-9780-0EB1BCB0AE1B}" type="slidenum">
              <a:rPr lang="en-US" altLang="en-US"/>
              <a:pPr/>
              <a:t>‹#›</a:t>
            </a:fld>
            <a:endParaRPr lang="en-US" altLang="en-US"/>
          </a:p>
        </p:txBody>
      </p:sp>
    </p:spTree>
    <p:extLst>
      <p:ext uri="{BB962C8B-B14F-4D97-AF65-F5344CB8AC3E}">
        <p14:creationId xmlns:p14="http://schemas.microsoft.com/office/powerpoint/2010/main" val="2730219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E63594FF-82A7-4854-98FC-EE8A76A2BF39}" type="datetime9">
              <a:rPr lang="en-US"/>
              <a:pPr>
                <a:defRPr/>
              </a:pPr>
              <a:t>7/19/2025 7:29:46 AM</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EF116A8A-2369-4BAC-87C6-AF81C1BFD976}" type="slidenum">
              <a:rPr lang="en-US" altLang="en-US"/>
              <a:pPr/>
              <a:t>‹#›</a:t>
            </a:fld>
            <a:endParaRPr lang="en-US" altLang="en-US"/>
          </a:p>
        </p:txBody>
      </p:sp>
    </p:spTree>
    <p:extLst>
      <p:ext uri="{BB962C8B-B14F-4D97-AF65-F5344CB8AC3E}">
        <p14:creationId xmlns:p14="http://schemas.microsoft.com/office/powerpoint/2010/main" val="3306803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00CE4E7-6226-4F08-9D38-0D5F3C818FFB}" type="datetime9">
              <a:rPr lang="en-US"/>
              <a:pPr>
                <a:defRPr/>
              </a:pPr>
              <a:t>7/19/2025 7:29:46 AM</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BD1E4EB3-4CCA-45E9-9B6C-843D1FCA2952}" type="slidenum">
              <a:rPr lang="en-US" altLang="en-US"/>
              <a:pPr/>
              <a:t>‹#›</a:t>
            </a:fld>
            <a:endParaRPr lang="en-US" altLang="en-US"/>
          </a:p>
        </p:txBody>
      </p:sp>
    </p:spTree>
    <p:extLst>
      <p:ext uri="{BB962C8B-B14F-4D97-AF65-F5344CB8AC3E}">
        <p14:creationId xmlns:p14="http://schemas.microsoft.com/office/powerpoint/2010/main" val="2170283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TextBox 2"/>
          <p:cNvSpPr txBox="1">
            <a:spLocks noChangeArrowheads="1"/>
          </p:cNvSpPr>
          <p:nvPr userDrawn="1"/>
        </p:nvSpPr>
        <p:spPr bwMode="auto">
          <a:xfrm>
            <a:off x="3276600" y="6596063"/>
            <a:ext cx="5867400" cy="261937"/>
          </a:xfrm>
          <a:prstGeom prst="rect">
            <a:avLst/>
          </a:prstGeom>
          <a:noFill/>
          <a:ln>
            <a:noFill/>
          </a:ln>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r>
              <a:rPr lang="en-US" sz="1100" b="1">
                <a:solidFill>
                  <a:srgbClr val="101141"/>
                </a:solidFill>
              </a:rPr>
              <a:t>BITS </a:t>
            </a:r>
            <a:r>
              <a:rPr lang="en-US" sz="1100">
                <a:solidFill>
                  <a:srgbClr val="101141"/>
                </a:solidFill>
              </a:rPr>
              <a:t>Pilani, Deemed to be University under Section 3 of UGC Act, 1956</a:t>
            </a:r>
          </a:p>
        </p:txBody>
      </p:sp>
      <p:pic>
        <p:nvPicPr>
          <p:cNvPr id="4" name="Picture 7"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8"/>
          <p:cNvGrpSpPr>
            <a:grpSpLocks/>
          </p:cNvGrpSpPr>
          <p:nvPr userDrawn="1"/>
        </p:nvGrpSpPr>
        <p:grpSpPr bwMode="auto">
          <a:xfrm>
            <a:off x="2133600" y="6553200"/>
            <a:ext cx="7010400" cy="46038"/>
            <a:chOff x="1905000" y="6553200"/>
            <a:chExt cx="7010400" cy="45719"/>
          </a:xfrm>
        </p:grpSpPr>
        <p:sp>
          <p:nvSpPr>
            <p:cNvPr id="6" name="Rectangle 5"/>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9" name="Group 12"/>
          <p:cNvGrpSpPr>
            <a:grpSpLocks/>
          </p:cNvGrpSpPr>
          <p:nvPr userDrawn="1"/>
        </p:nvGrpSpPr>
        <p:grpSpPr bwMode="auto">
          <a:xfrm>
            <a:off x="0" y="1295400"/>
            <a:ext cx="7010400" cy="46038"/>
            <a:chOff x="1905000" y="6553200"/>
            <a:chExt cx="7010400" cy="45719"/>
          </a:xfrm>
        </p:grpSpPr>
        <p:sp>
          <p:nvSpPr>
            <p:cNvPr id="10" name="Rectangle 9"/>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 name="Title 1"/>
          <p:cNvSpPr>
            <a:spLocks noGrp="1"/>
          </p:cNvSpPr>
          <p:nvPr>
            <p:ph type="title"/>
          </p:nvPr>
        </p:nvSpPr>
        <p:spPr/>
        <p:txBody>
          <a:bodyPr/>
          <a:lstStyle/>
          <a:p>
            <a:r>
              <a:rPr lang="en-US"/>
              <a:t>Click to edit Master title style</a:t>
            </a:r>
          </a:p>
        </p:txBody>
      </p:sp>
      <p:sp>
        <p:nvSpPr>
          <p:cNvPr id="13" name="Date Placeholder 2"/>
          <p:cNvSpPr>
            <a:spLocks noGrp="1"/>
          </p:cNvSpPr>
          <p:nvPr>
            <p:ph type="dt" sz="half" idx="10"/>
          </p:nvPr>
        </p:nvSpPr>
        <p:spPr>
          <a:xfrm>
            <a:off x="457200" y="6356350"/>
            <a:ext cx="1295400" cy="242888"/>
          </a:xfrm>
        </p:spPr>
        <p:txBody>
          <a:bodyPr/>
          <a:lstStyle>
            <a:lvl1pPr>
              <a:defRPr/>
            </a:lvl1pPr>
          </a:lstStyle>
          <a:p>
            <a:pPr>
              <a:defRPr/>
            </a:pPr>
            <a:fld id="{465B86B2-E9AC-4782-A8D3-E49783659997}" type="datetime9">
              <a:rPr lang="en-US"/>
              <a:pPr>
                <a:defRPr/>
              </a:pPr>
              <a:t>7/19/2025 7:29:46 AM</a:t>
            </a:fld>
            <a:endParaRPr lang="en-US" dirty="0"/>
          </a:p>
        </p:txBody>
      </p:sp>
      <p:sp>
        <p:nvSpPr>
          <p:cNvPr id="14" name="Footer Placeholder 3"/>
          <p:cNvSpPr>
            <a:spLocks noGrp="1"/>
          </p:cNvSpPr>
          <p:nvPr>
            <p:ph type="ftr" sz="quarter" idx="11"/>
          </p:nvPr>
        </p:nvSpPr>
        <p:spPr>
          <a:xfrm>
            <a:off x="2362200" y="6346825"/>
            <a:ext cx="3886200" cy="252413"/>
          </a:xfrm>
        </p:spPr>
        <p:txBody>
          <a:bodyPr/>
          <a:lstStyle>
            <a:lvl1pPr>
              <a:defRPr/>
            </a:lvl1pPr>
          </a:lstStyle>
          <a:p>
            <a:pPr>
              <a:defRPr/>
            </a:pPr>
            <a:endParaRPr lang="en-US"/>
          </a:p>
        </p:txBody>
      </p:sp>
      <p:sp>
        <p:nvSpPr>
          <p:cNvPr id="15" name="Slide Number Placeholder 4"/>
          <p:cNvSpPr>
            <a:spLocks noGrp="1"/>
          </p:cNvSpPr>
          <p:nvPr>
            <p:ph type="sldNum" sz="quarter" idx="12"/>
          </p:nvPr>
        </p:nvSpPr>
        <p:spPr>
          <a:xfrm>
            <a:off x="6815138" y="6356350"/>
            <a:ext cx="2133600" cy="196850"/>
          </a:xfrm>
        </p:spPr>
        <p:txBody>
          <a:bodyPr/>
          <a:lstStyle>
            <a:lvl1pPr>
              <a:defRPr/>
            </a:lvl1pPr>
          </a:lstStyle>
          <a:p>
            <a:fld id="{50D25480-026F-4AF8-B929-3ABBE43E62F8}" type="slidenum">
              <a:rPr lang="en-US" altLang="en-US"/>
              <a:pPr/>
              <a:t>‹#›</a:t>
            </a:fld>
            <a:endParaRPr lang="en-US" altLang="en-US"/>
          </a:p>
        </p:txBody>
      </p:sp>
    </p:spTree>
    <p:extLst>
      <p:ext uri="{BB962C8B-B14F-4D97-AF65-F5344CB8AC3E}">
        <p14:creationId xmlns:p14="http://schemas.microsoft.com/office/powerpoint/2010/main" val="3636405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457200" y="6356350"/>
            <a:ext cx="1295400" cy="242888"/>
          </a:xfrm>
        </p:spPr>
        <p:txBody>
          <a:bodyPr/>
          <a:lstStyle>
            <a:lvl1pPr>
              <a:defRPr/>
            </a:lvl1pPr>
          </a:lstStyle>
          <a:p>
            <a:pPr>
              <a:defRPr/>
            </a:pPr>
            <a:fld id="{D68A8CDE-767C-4D66-890A-70C18991DCBC}" type="datetime9">
              <a:rPr lang="en-US"/>
              <a:pPr>
                <a:defRPr/>
              </a:pPr>
              <a:t>7/19/2025 7:29:46 AM</a:t>
            </a:fld>
            <a:endParaRPr lang="en-US" dirty="0"/>
          </a:p>
        </p:txBody>
      </p:sp>
      <p:sp>
        <p:nvSpPr>
          <p:cNvPr id="3" name="Footer Placeholder 3"/>
          <p:cNvSpPr>
            <a:spLocks noGrp="1"/>
          </p:cNvSpPr>
          <p:nvPr>
            <p:ph type="ftr" sz="quarter" idx="11"/>
          </p:nvPr>
        </p:nvSpPr>
        <p:spPr>
          <a:xfrm>
            <a:off x="2362200" y="6346825"/>
            <a:ext cx="3886200" cy="252413"/>
          </a:xfrm>
        </p:spPr>
        <p:txBody>
          <a:bodyPr/>
          <a:lstStyle>
            <a:lvl1pPr>
              <a:defRPr/>
            </a:lvl1pPr>
          </a:lstStyle>
          <a:p>
            <a:pPr>
              <a:defRPr/>
            </a:pPr>
            <a:endParaRPr lang="en-US"/>
          </a:p>
        </p:txBody>
      </p:sp>
      <p:sp>
        <p:nvSpPr>
          <p:cNvPr id="4" name="Slide Number Placeholder 4"/>
          <p:cNvSpPr>
            <a:spLocks noGrp="1"/>
          </p:cNvSpPr>
          <p:nvPr>
            <p:ph type="sldNum" sz="quarter" idx="12"/>
          </p:nvPr>
        </p:nvSpPr>
        <p:spPr>
          <a:xfrm>
            <a:off x="6815138" y="6356350"/>
            <a:ext cx="2133600" cy="196850"/>
          </a:xfrm>
        </p:spPr>
        <p:txBody>
          <a:bodyPr/>
          <a:lstStyle>
            <a:lvl1pPr>
              <a:defRPr/>
            </a:lvl1pPr>
          </a:lstStyle>
          <a:p>
            <a:fld id="{E578B405-396F-4D3C-AF99-8899FE923F40}" type="slidenum">
              <a:rPr lang="en-US" altLang="en-US"/>
              <a:pPr/>
              <a:t>‹#›</a:t>
            </a:fld>
            <a:endParaRPr lang="en-US" altLang="en-US"/>
          </a:p>
        </p:txBody>
      </p:sp>
    </p:spTree>
    <p:extLst>
      <p:ext uri="{BB962C8B-B14F-4D97-AF65-F5344CB8AC3E}">
        <p14:creationId xmlns:p14="http://schemas.microsoft.com/office/powerpoint/2010/main" val="3369738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4488" y="6324600"/>
            <a:ext cx="849312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45435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2"/>
          <p:cNvSpPr>
            <a:spLocks noGrp="1"/>
          </p:cNvSpPr>
          <p:nvPr>
            <p:ph type="dt" sz="half" idx="10"/>
          </p:nvPr>
        </p:nvSpPr>
        <p:spPr>
          <a:xfrm>
            <a:off x="457200" y="6356350"/>
            <a:ext cx="1295400" cy="242888"/>
          </a:xfrm>
        </p:spPr>
        <p:txBody>
          <a:bodyPr/>
          <a:lstStyle>
            <a:lvl1pPr>
              <a:defRPr/>
            </a:lvl1pPr>
          </a:lstStyle>
          <a:p>
            <a:pPr>
              <a:defRPr/>
            </a:pPr>
            <a:fld id="{FED6D0EF-45C4-4964-ADE1-010AAC0F7D60}" type="datetime9">
              <a:rPr lang="en-US"/>
              <a:pPr>
                <a:defRPr/>
              </a:pPr>
              <a:t>7/19/2025 7:29:46 AM</a:t>
            </a:fld>
            <a:endParaRPr lang="en-US" dirty="0"/>
          </a:p>
        </p:txBody>
      </p:sp>
      <p:sp>
        <p:nvSpPr>
          <p:cNvPr id="6" name="Footer Placeholder 3"/>
          <p:cNvSpPr>
            <a:spLocks noGrp="1"/>
          </p:cNvSpPr>
          <p:nvPr>
            <p:ph type="ftr" sz="quarter" idx="11"/>
          </p:nvPr>
        </p:nvSpPr>
        <p:spPr>
          <a:xfrm>
            <a:off x="2362200" y="6346825"/>
            <a:ext cx="3886200" cy="252413"/>
          </a:xfrm>
        </p:spPr>
        <p:txBody>
          <a:bodyPr/>
          <a:lstStyle>
            <a:lvl1pPr>
              <a:defRPr/>
            </a:lvl1pPr>
          </a:lstStyle>
          <a:p>
            <a:pPr>
              <a:defRPr/>
            </a:pPr>
            <a:endParaRPr lang="en-US"/>
          </a:p>
        </p:txBody>
      </p:sp>
      <p:sp>
        <p:nvSpPr>
          <p:cNvPr id="7" name="Slide Number Placeholder 4"/>
          <p:cNvSpPr>
            <a:spLocks noGrp="1"/>
          </p:cNvSpPr>
          <p:nvPr>
            <p:ph type="sldNum" sz="quarter" idx="12"/>
          </p:nvPr>
        </p:nvSpPr>
        <p:spPr>
          <a:xfrm>
            <a:off x="6815138" y="6356350"/>
            <a:ext cx="2133600" cy="196850"/>
          </a:xfrm>
        </p:spPr>
        <p:txBody>
          <a:bodyPr/>
          <a:lstStyle>
            <a:lvl1pPr>
              <a:defRPr/>
            </a:lvl1pPr>
          </a:lstStyle>
          <a:p>
            <a:fld id="{7A932A83-0B2E-4005-BD36-15A03133ECB9}" type="slidenum">
              <a:rPr lang="en-US" altLang="en-US"/>
              <a:pPr/>
              <a:t>‹#›</a:t>
            </a:fld>
            <a:endParaRPr lang="en-US" altLang="en-US"/>
          </a:p>
        </p:txBody>
      </p:sp>
    </p:spTree>
    <p:extLst>
      <p:ext uri="{BB962C8B-B14F-4D97-AF65-F5344CB8AC3E}">
        <p14:creationId xmlns:p14="http://schemas.microsoft.com/office/powerpoint/2010/main" val="3939087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A157E5A0-5644-45E6-9385-56EAD54952A1}" type="datetime9">
              <a:rPr lang="en-US"/>
              <a:pPr>
                <a:defRPr/>
              </a:pPr>
              <a:t>7/19/2025 7:29:46 AM</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22523847-E72C-40A5-B6C9-925637448A6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5781" r:id="rId1"/>
    <p:sldLayoutId id="2147485786" r:id="rId2"/>
    <p:sldLayoutId id="2147485782" r:id="rId3"/>
    <p:sldLayoutId id="2147485783" r:id="rId4"/>
    <p:sldLayoutId id="2147485784" r:id="rId5"/>
    <p:sldLayoutId id="2147485787" r:id="rId6"/>
    <p:sldLayoutId id="2147485788" r:id="rId7"/>
    <p:sldLayoutId id="2147485789" r:id="rId8"/>
    <p:sldLayoutId id="2147485790" r:id="rId9"/>
    <p:sldLayoutId id="2147485791" r:id="rId10"/>
    <p:sldLayoutId id="2147485785" r:id="rId11"/>
    <p:sldLayoutId id="2147485792" r:id="rId12"/>
    <p:sldLayoutId id="2147485793" r:id="rId13"/>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4"/>
          <p:cNvSpPr>
            <a:spLocks noGrp="1"/>
          </p:cNvSpPr>
          <p:nvPr>
            <p:ph type="title"/>
          </p:nvPr>
        </p:nvSpPr>
        <p:spPr>
          <a:xfrm>
            <a:off x="2133600" y="3352800"/>
            <a:ext cx="6248400" cy="1524000"/>
          </a:xfrm>
        </p:spPr>
        <p:txBody>
          <a:bodyPr/>
          <a:lstStyle/>
          <a:p>
            <a:pPr algn="ctr" eaLnBrk="1" hangingPunct="1"/>
            <a:r>
              <a:rPr lang="en-GB" altLang="en-US" sz="3600"/>
              <a:t>COMPUTER  ORGANISATION AND ARCHITECTURE</a:t>
            </a:r>
            <a:endParaRPr lang="en-US" altLang="en-US" sz="3600" b="1">
              <a:solidFill>
                <a:srgbClr val="FF0000"/>
              </a:solidFill>
            </a:endParaRPr>
          </a:p>
        </p:txBody>
      </p:sp>
      <p:sp>
        <p:nvSpPr>
          <p:cNvPr id="10243" name="Content Placeholder 3"/>
          <p:cNvSpPr>
            <a:spLocks noGrp="1"/>
          </p:cNvSpPr>
          <p:nvPr>
            <p:ph sz="quarter" idx="13"/>
          </p:nvPr>
        </p:nvSpPr>
        <p:spPr/>
        <p:txBody>
          <a:bodyPr/>
          <a:lstStyle/>
          <a:p>
            <a:pPr>
              <a:spcBef>
                <a:spcPct val="0"/>
              </a:spcBef>
            </a:pPr>
            <a:r>
              <a:rPr lang="en-US" altLang="en-US" dirty="0" err="1"/>
              <a:t>R.K.Tiwary</a:t>
            </a:r>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1"/>
          <p:cNvSpPr>
            <a:spLocks noGrp="1"/>
          </p:cNvSpPr>
          <p:nvPr>
            <p:ph sz="quarter" idx="10"/>
          </p:nvPr>
        </p:nvSpPr>
        <p:spPr>
          <a:xfrm>
            <a:off x="381000" y="4800600"/>
            <a:ext cx="8458200" cy="1219200"/>
          </a:xfrm>
        </p:spPr>
        <p:txBody>
          <a:bodyPr/>
          <a:lstStyle/>
          <a:p>
            <a:pPr lvl="2">
              <a:buFont typeface="Arial" panose="020B0604020202020204" pitchFamily="34" charset="0"/>
              <a:buNone/>
            </a:pPr>
            <a:r>
              <a:rPr lang="en-US" altLang="en-US" sz="4000"/>
              <a:t>              Concept of BUS</a:t>
            </a:r>
          </a:p>
        </p:txBody>
      </p:sp>
    </p:spTree>
    <p:extLst>
      <p:ext uri="{BB962C8B-B14F-4D97-AF65-F5344CB8AC3E}">
        <p14:creationId xmlns:p14="http://schemas.microsoft.com/office/powerpoint/2010/main" val="2991238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Google Shape;524;p59"/>
          <p:cNvSpPr>
            <a:spLocks noGrp="1"/>
          </p:cNvSpPr>
          <p:nvPr>
            <p:ph type="title"/>
          </p:nvPr>
        </p:nvSpPr>
        <p:spPr/>
        <p:txBody>
          <a:bodyPr lIns="91425" tIns="45700" rIns="91425" bIns="45700"/>
          <a:lstStyle/>
          <a:p>
            <a:pPr>
              <a:buClr>
                <a:srgbClr val="000000"/>
              </a:buClr>
              <a:buSzPts val="4400"/>
              <a:buFont typeface="Calibri" panose="020F0502020204030204" pitchFamily="34" charset="0"/>
              <a:buNone/>
            </a:pPr>
            <a:r>
              <a:rPr lang="en-GB" altLang="en-US" dirty="0">
                <a:solidFill>
                  <a:srgbClr val="FF0000"/>
                </a:solidFill>
              </a:rPr>
              <a:t>Buses</a:t>
            </a:r>
            <a:endParaRPr lang="en-US" altLang="en-US" dirty="0">
              <a:solidFill>
                <a:srgbClr val="FF0000"/>
              </a:solidFill>
            </a:endParaRPr>
          </a:p>
        </p:txBody>
      </p:sp>
      <p:sp>
        <p:nvSpPr>
          <p:cNvPr id="525" name="Google Shape;525;p59"/>
          <p:cNvSpPr txBox="1">
            <a:spLocks noGrp="1"/>
          </p:cNvSpPr>
          <p:nvPr>
            <p:ph type="body" idx="1"/>
          </p:nvPr>
        </p:nvSpPr>
        <p:spPr>
          <a:xfrm>
            <a:off x="304800" y="1143000"/>
            <a:ext cx="8382000" cy="4525963"/>
          </a:xfrm>
        </p:spPr>
        <p:txBody>
          <a:bodyPr spcFirstLastPara="1" lIns="91425" tIns="45700" rIns="91425" bIns="45700">
            <a:noAutofit/>
          </a:bodyPr>
          <a:lstStyle/>
          <a:p>
            <a:pPr>
              <a:lnSpc>
                <a:spcPct val="150000"/>
              </a:lnSpc>
              <a:spcBef>
                <a:spcPts val="0"/>
              </a:spcBef>
              <a:spcAft>
                <a:spcPts val="0"/>
              </a:spcAft>
              <a:buClr>
                <a:schemeClr val="dk1"/>
              </a:buClr>
              <a:buSzPct val="100000"/>
              <a:buFont typeface="Arial" charset="0"/>
              <a:buChar char="•"/>
              <a:defRPr/>
            </a:pPr>
            <a:r>
              <a:rPr lang="en-GB" sz="2000" dirty="0">
                <a:solidFill>
                  <a:srgbClr val="7030A0"/>
                </a:solidFill>
              </a:rPr>
              <a:t>There are a number of possible interconnection systems</a:t>
            </a:r>
          </a:p>
          <a:p>
            <a:pPr>
              <a:lnSpc>
                <a:spcPct val="150000"/>
              </a:lnSpc>
              <a:spcBef>
                <a:spcPts val="0"/>
              </a:spcBef>
              <a:spcAft>
                <a:spcPts val="0"/>
              </a:spcAft>
              <a:buClr>
                <a:schemeClr val="dk1"/>
              </a:buClr>
              <a:buSzPct val="100000"/>
              <a:buFont typeface="Arial" charset="0"/>
              <a:buChar char="•"/>
              <a:defRPr/>
            </a:pPr>
            <a:r>
              <a:rPr lang="en-US" sz="2000" dirty="0">
                <a:solidFill>
                  <a:srgbClr val="7030A0"/>
                </a:solidFill>
              </a:rPr>
              <a:t> it has gradually given way to various point-to-point interconnection structures, which now dominate computer system design</a:t>
            </a:r>
          </a:p>
          <a:p>
            <a:pPr>
              <a:lnSpc>
                <a:spcPct val="150000"/>
              </a:lnSpc>
              <a:spcBef>
                <a:spcPts val="0"/>
              </a:spcBef>
              <a:spcAft>
                <a:spcPts val="0"/>
              </a:spcAft>
              <a:buClr>
                <a:schemeClr val="dk1"/>
              </a:buClr>
              <a:buSzPct val="100000"/>
              <a:buFont typeface="Arial" charset="0"/>
              <a:buChar char="•"/>
              <a:defRPr/>
            </a:pPr>
            <a:r>
              <a:rPr lang="en-US" sz="2000" dirty="0">
                <a:solidFill>
                  <a:srgbClr val="7030A0"/>
                </a:solidFill>
              </a:rPr>
              <a:t> </a:t>
            </a:r>
            <a:r>
              <a:rPr lang="en-GB" sz="2000" dirty="0">
                <a:solidFill>
                  <a:srgbClr val="7030A0"/>
                </a:solidFill>
              </a:rPr>
              <a:t>Single and multiple BUS structures are most common</a:t>
            </a:r>
            <a:endParaRPr sz="2000" dirty="0">
              <a:solidFill>
                <a:srgbClr val="7030A0"/>
              </a:solidFill>
            </a:endParaRPr>
          </a:p>
          <a:p>
            <a:pPr>
              <a:lnSpc>
                <a:spcPct val="150000"/>
              </a:lnSpc>
              <a:spcBef>
                <a:spcPts val="544"/>
              </a:spcBef>
              <a:spcAft>
                <a:spcPts val="0"/>
              </a:spcAft>
              <a:buClr>
                <a:schemeClr val="dk1"/>
              </a:buClr>
              <a:buSzPct val="100000"/>
              <a:buFont typeface="Arial" charset="0"/>
              <a:buChar char="•"/>
              <a:defRPr/>
            </a:pPr>
            <a:r>
              <a:rPr lang="en-GB" sz="2000" dirty="0">
                <a:solidFill>
                  <a:srgbClr val="7030A0"/>
                </a:solidFill>
              </a:rPr>
              <a:t>e.g. Control/Address/Data bus (PC)</a:t>
            </a:r>
            <a:endParaRPr sz="2000" dirty="0">
              <a:solidFill>
                <a:srgbClr val="7030A0"/>
              </a:solidFill>
            </a:endParaRPr>
          </a:p>
          <a:p>
            <a:pPr>
              <a:lnSpc>
                <a:spcPct val="150000"/>
              </a:lnSpc>
              <a:spcBef>
                <a:spcPts val="544"/>
              </a:spcBef>
              <a:spcAft>
                <a:spcPts val="0"/>
              </a:spcAft>
              <a:buClr>
                <a:schemeClr val="dk1"/>
              </a:buClr>
              <a:buSzPct val="100000"/>
              <a:buFont typeface="Arial" charset="0"/>
              <a:buChar char="•"/>
              <a:defRPr/>
            </a:pPr>
            <a:r>
              <a:rPr lang="en-GB" sz="2000" dirty="0">
                <a:solidFill>
                  <a:srgbClr val="7030A0"/>
                </a:solidFill>
              </a:rPr>
              <a:t>e.g. </a:t>
            </a:r>
            <a:r>
              <a:rPr lang="en-GB" sz="2000" dirty="0" err="1">
                <a:solidFill>
                  <a:srgbClr val="7030A0"/>
                </a:solidFill>
              </a:rPr>
              <a:t>Unibus</a:t>
            </a:r>
            <a:r>
              <a:rPr lang="en-GB" sz="2000" dirty="0">
                <a:solidFill>
                  <a:srgbClr val="7030A0"/>
                </a:solidFill>
              </a:rPr>
              <a:t> (DEC-PDP)</a:t>
            </a:r>
            <a:endParaRPr sz="2000" dirty="0">
              <a:solidFill>
                <a:srgbClr val="7030A0"/>
              </a:solidFill>
            </a:endParaRPr>
          </a:p>
          <a:p>
            <a:pPr>
              <a:lnSpc>
                <a:spcPct val="150000"/>
              </a:lnSpc>
              <a:spcBef>
                <a:spcPts val="544"/>
              </a:spcBef>
              <a:spcAft>
                <a:spcPts val="0"/>
              </a:spcAft>
              <a:buClr>
                <a:schemeClr val="dk1"/>
              </a:buClr>
              <a:buSzPct val="100000"/>
              <a:buFont typeface="Arial" charset="0"/>
              <a:buNone/>
              <a:defRPr/>
            </a:pPr>
            <a:r>
              <a:rPr lang="en-GB" sz="2000" dirty="0">
                <a:solidFill>
                  <a:srgbClr val="7030A0"/>
                </a:solidFill>
              </a:rPr>
              <a:t>A communication pathway connecting two or more devices  is a bus.</a:t>
            </a:r>
            <a:endParaRPr sz="2000" dirty="0">
              <a:solidFill>
                <a:srgbClr val="7030A0"/>
              </a:solidFill>
            </a:endParaRPr>
          </a:p>
          <a:p>
            <a:pPr>
              <a:lnSpc>
                <a:spcPct val="150000"/>
              </a:lnSpc>
              <a:spcBef>
                <a:spcPts val="544"/>
              </a:spcBef>
              <a:spcAft>
                <a:spcPts val="0"/>
              </a:spcAft>
              <a:buClr>
                <a:schemeClr val="dk1"/>
              </a:buClr>
              <a:buSzPct val="100000"/>
              <a:buFont typeface="Arial" charset="0"/>
              <a:buChar char="•"/>
              <a:defRPr/>
            </a:pPr>
            <a:r>
              <a:rPr lang="en-GB" sz="2000" dirty="0">
                <a:solidFill>
                  <a:srgbClr val="7030A0"/>
                </a:solidFill>
              </a:rPr>
              <a:t>Parallel lines on  circuit boards</a:t>
            </a:r>
            <a:endParaRPr sz="2000" dirty="0">
              <a:solidFill>
                <a:srgbClr val="7030A0"/>
              </a:solidFill>
            </a:endParaRPr>
          </a:p>
          <a:p>
            <a:pPr>
              <a:lnSpc>
                <a:spcPct val="150000"/>
              </a:lnSpc>
              <a:spcBef>
                <a:spcPts val="544"/>
              </a:spcBef>
              <a:spcAft>
                <a:spcPts val="0"/>
              </a:spcAft>
              <a:buClr>
                <a:schemeClr val="dk1"/>
              </a:buClr>
              <a:buSzPct val="100000"/>
              <a:buFont typeface="Arial" charset="0"/>
              <a:buChar char="•"/>
              <a:defRPr/>
            </a:pPr>
            <a:r>
              <a:rPr lang="en-GB" sz="2000" dirty="0">
                <a:solidFill>
                  <a:srgbClr val="7030A0"/>
                </a:solidFill>
              </a:rPr>
              <a:t>Ribbon  cables</a:t>
            </a:r>
            <a:endParaRPr sz="2000" dirty="0">
              <a:solidFill>
                <a:srgbClr val="7030A0"/>
              </a:solidFill>
            </a:endParaRPr>
          </a:p>
          <a:p>
            <a:pPr>
              <a:lnSpc>
                <a:spcPct val="150000"/>
              </a:lnSpc>
              <a:spcBef>
                <a:spcPts val="544"/>
              </a:spcBef>
              <a:spcAft>
                <a:spcPts val="0"/>
              </a:spcAft>
              <a:buClr>
                <a:schemeClr val="dk1"/>
              </a:buClr>
              <a:buSzPct val="100000"/>
              <a:buFont typeface="Arial" charset="0"/>
              <a:buChar char="•"/>
              <a:defRPr/>
            </a:pPr>
            <a:r>
              <a:rPr lang="en-GB" sz="2000" dirty="0">
                <a:solidFill>
                  <a:srgbClr val="7030A0"/>
                </a:solidFill>
              </a:rPr>
              <a:t>Strip connectors on motherboards</a:t>
            </a:r>
            <a:endParaRPr sz="2000" dirty="0">
              <a:solidFill>
                <a:srgbClr val="7030A0"/>
              </a:solidFill>
            </a:endParaRPr>
          </a:p>
          <a:p>
            <a:pPr>
              <a:lnSpc>
                <a:spcPct val="150000"/>
              </a:lnSpc>
              <a:spcBef>
                <a:spcPts val="544"/>
              </a:spcBef>
              <a:spcAft>
                <a:spcPts val="0"/>
              </a:spcAft>
              <a:buClr>
                <a:schemeClr val="dk1"/>
              </a:buClr>
              <a:buSzPct val="100000"/>
              <a:buFont typeface="Arial" charset="0"/>
              <a:buChar char="•"/>
              <a:defRPr/>
            </a:pPr>
            <a:r>
              <a:rPr lang="en-GB" sz="2000" dirty="0">
                <a:solidFill>
                  <a:srgbClr val="7030A0"/>
                </a:solidFill>
              </a:rPr>
              <a:t>Sets of wires</a:t>
            </a:r>
            <a:endParaRPr sz="2000" dirty="0">
              <a:solidFill>
                <a:srgbClr val="7030A0"/>
              </a:solidFill>
            </a:endParaRPr>
          </a:p>
          <a:p>
            <a:pPr indent="-170180">
              <a:lnSpc>
                <a:spcPct val="150000"/>
              </a:lnSpc>
              <a:spcBef>
                <a:spcPts val="544"/>
              </a:spcBef>
              <a:spcAft>
                <a:spcPts val="0"/>
              </a:spcAft>
              <a:buClr>
                <a:schemeClr val="dk1"/>
              </a:buClr>
              <a:buSzPct val="100000"/>
              <a:buFont typeface="Arial" charset="0"/>
              <a:buNone/>
              <a:defRPr/>
            </a:pPr>
            <a:endParaRPr sz="2000" dirty="0">
              <a:solidFill>
                <a:srgbClr val="7030A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Google Shape;531;p60"/>
          <p:cNvSpPr>
            <a:spLocks noGrp="1"/>
          </p:cNvSpPr>
          <p:nvPr>
            <p:ph type="title"/>
          </p:nvPr>
        </p:nvSpPr>
        <p:spPr/>
        <p:txBody>
          <a:bodyPr lIns="91425" tIns="45700" rIns="91425" bIns="45700"/>
          <a:lstStyle/>
          <a:p>
            <a:pPr>
              <a:buClr>
                <a:srgbClr val="000000"/>
              </a:buClr>
              <a:buSzPts val="4400"/>
              <a:buFont typeface="Calibri" panose="020F0502020204030204" pitchFamily="34" charset="0"/>
              <a:buNone/>
            </a:pPr>
            <a:r>
              <a:rPr lang="en-US" altLang="en-US" sz="2800" dirty="0">
                <a:solidFill>
                  <a:srgbClr val="FF0000"/>
                </a:solidFill>
              </a:rPr>
              <a:t>Different Bus</a:t>
            </a:r>
          </a:p>
        </p:txBody>
      </p:sp>
      <p:sp>
        <p:nvSpPr>
          <p:cNvPr id="30723" name="Google Shape;532;p60"/>
          <p:cNvSpPr>
            <a:spLocks noGrp="1"/>
          </p:cNvSpPr>
          <p:nvPr>
            <p:ph type="body" idx="1"/>
          </p:nvPr>
        </p:nvSpPr>
        <p:spPr>
          <a:xfrm>
            <a:off x="228600" y="1856040"/>
            <a:ext cx="7696200" cy="1858962"/>
          </a:xfrm>
        </p:spPr>
        <p:txBody>
          <a:bodyPr lIns="91425" tIns="45700" rIns="91425" bIns="45700"/>
          <a:lstStyle/>
          <a:p>
            <a:pPr>
              <a:spcBef>
                <a:spcPct val="0"/>
              </a:spcBef>
              <a:buClr>
                <a:srgbClr val="000000"/>
              </a:buClr>
              <a:buSzPts val="3200"/>
            </a:pPr>
            <a:r>
              <a:rPr lang="en-GB" altLang="en-US" sz="1800" dirty="0">
                <a:solidFill>
                  <a:srgbClr val="7030A0"/>
                </a:solidFill>
              </a:rPr>
              <a:t>Carries data</a:t>
            </a:r>
            <a:endParaRPr lang="en-US" altLang="en-US" sz="1800" dirty="0">
              <a:solidFill>
                <a:srgbClr val="7030A0"/>
              </a:solidFill>
            </a:endParaRPr>
          </a:p>
          <a:p>
            <a:pPr lvl="1">
              <a:spcBef>
                <a:spcPts val="563"/>
              </a:spcBef>
              <a:buClr>
                <a:srgbClr val="000000"/>
              </a:buClr>
              <a:buSzPts val="2800"/>
            </a:pPr>
            <a:r>
              <a:rPr lang="en-GB" altLang="en-US" sz="1800" dirty="0">
                <a:solidFill>
                  <a:srgbClr val="7030A0"/>
                </a:solidFill>
              </a:rPr>
              <a:t>Remember that there is no difference between “data” and “instruction” at this level</a:t>
            </a:r>
            <a:endParaRPr lang="en-US" altLang="en-US" sz="1800" dirty="0">
              <a:solidFill>
                <a:srgbClr val="7030A0"/>
              </a:solidFill>
            </a:endParaRPr>
          </a:p>
          <a:p>
            <a:pPr>
              <a:spcBef>
                <a:spcPts val="638"/>
              </a:spcBef>
              <a:buClr>
                <a:srgbClr val="000000"/>
              </a:buClr>
              <a:buSzPts val="3200"/>
            </a:pPr>
            <a:r>
              <a:rPr lang="en-GB" altLang="en-US" sz="1800" dirty="0">
                <a:solidFill>
                  <a:srgbClr val="7030A0"/>
                </a:solidFill>
              </a:rPr>
              <a:t>Width is a key determinant of performance</a:t>
            </a:r>
            <a:endParaRPr lang="en-US" altLang="en-US" sz="1800" dirty="0">
              <a:solidFill>
                <a:srgbClr val="7030A0"/>
              </a:solidFill>
            </a:endParaRPr>
          </a:p>
          <a:p>
            <a:pPr lvl="1">
              <a:spcBef>
                <a:spcPts val="563"/>
              </a:spcBef>
              <a:buClr>
                <a:srgbClr val="000000"/>
              </a:buClr>
              <a:buSzPts val="2800"/>
            </a:pPr>
            <a:r>
              <a:rPr lang="en-GB" altLang="en-US" sz="1800" dirty="0">
                <a:solidFill>
                  <a:srgbClr val="7030A0"/>
                </a:solidFill>
              </a:rPr>
              <a:t>8, 16, 32, 64 bit</a:t>
            </a:r>
            <a:endParaRPr lang="en-US" altLang="en-US" sz="1800" dirty="0">
              <a:solidFill>
                <a:srgbClr val="7030A0"/>
              </a:solidFill>
            </a:endParaRPr>
          </a:p>
        </p:txBody>
      </p:sp>
      <p:sp>
        <p:nvSpPr>
          <p:cNvPr id="2" name="Rectangle 1">
            <a:extLst>
              <a:ext uri="{FF2B5EF4-FFF2-40B4-BE49-F238E27FC236}">
                <a16:creationId xmlns:a16="http://schemas.microsoft.com/office/drawing/2014/main" id="{C216E8CB-DAED-42D8-9104-53949E20AD59}"/>
              </a:ext>
            </a:extLst>
          </p:cNvPr>
          <p:cNvSpPr/>
          <p:nvPr/>
        </p:nvSpPr>
        <p:spPr>
          <a:xfrm>
            <a:off x="298065" y="3757568"/>
            <a:ext cx="1582484" cy="369332"/>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altLang="en-US" sz="1800" b="1"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Address bus</a:t>
            </a:r>
            <a:endParaRPr kumimoji="0" lang="en-IN" sz="1800" b="1"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endParaRPr>
          </a:p>
        </p:txBody>
      </p:sp>
      <p:sp>
        <p:nvSpPr>
          <p:cNvPr id="3" name="Rectangle 2">
            <a:extLst>
              <a:ext uri="{FF2B5EF4-FFF2-40B4-BE49-F238E27FC236}">
                <a16:creationId xmlns:a16="http://schemas.microsoft.com/office/drawing/2014/main" id="{8776952A-89F0-4BBB-ACBC-009D5A80A664}"/>
              </a:ext>
            </a:extLst>
          </p:cNvPr>
          <p:cNvSpPr/>
          <p:nvPr/>
        </p:nvSpPr>
        <p:spPr>
          <a:xfrm>
            <a:off x="228600" y="1417638"/>
            <a:ext cx="151996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Data Bus</a:t>
            </a:r>
            <a:endParaRPr kumimoji="0" lang="en-IN" sz="2400" b="1"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endParaRPr>
          </a:p>
        </p:txBody>
      </p:sp>
      <p:sp>
        <p:nvSpPr>
          <p:cNvPr id="4" name="Rectangle 3">
            <a:extLst>
              <a:ext uri="{FF2B5EF4-FFF2-40B4-BE49-F238E27FC236}">
                <a16:creationId xmlns:a16="http://schemas.microsoft.com/office/drawing/2014/main" id="{E07F6559-2752-41E4-BABE-C86649352B23}"/>
              </a:ext>
            </a:extLst>
          </p:cNvPr>
          <p:cNvSpPr/>
          <p:nvPr/>
        </p:nvSpPr>
        <p:spPr>
          <a:xfrm>
            <a:off x="457200" y="4188192"/>
            <a:ext cx="8328305" cy="1933863"/>
          </a:xfrm>
          <a:prstGeom prst="rect">
            <a:avLst/>
          </a:prstGeom>
        </p:spPr>
        <p:txBody>
          <a:bodyPr wrap="square">
            <a:spAutoFit/>
          </a:bodyPr>
          <a:lstStyle/>
          <a:p>
            <a:pPr marL="285750" marR="0" lvl="0" indent="-285750" algn="l" defTabSz="914400" rtl="0" eaLnBrk="1" fontAlgn="base" latinLnBrk="0" hangingPunct="1">
              <a:lnSpc>
                <a:spcPct val="150000"/>
              </a:lnSpc>
              <a:spcBef>
                <a:spcPct val="0"/>
              </a:spcBef>
              <a:spcAft>
                <a:spcPct val="0"/>
              </a:spcAft>
              <a:buClr>
                <a:srgbClr val="000000"/>
              </a:buClr>
              <a:buSzPts val="3200"/>
              <a:buFont typeface="Wingdings" panose="05000000000000000000" pitchFamily="2" charset="2"/>
              <a:buChar char="§"/>
              <a:tabLst/>
              <a:defRPr/>
            </a:pPr>
            <a:r>
              <a:rPr kumimoji="0" lang="en-GB" altLang="en-US" sz="1800" b="0" i="0" u="none" strike="noStrike" kern="1200" cap="none" spc="0" normalizeH="0" baseline="0" noProof="0" dirty="0">
                <a:ln>
                  <a:noFill/>
                </a:ln>
                <a:solidFill>
                  <a:srgbClr val="7030A0"/>
                </a:solidFill>
                <a:effectLst/>
                <a:uLnTx/>
                <a:uFillTx/>
                <a:latin typeface="Arial" panose="020B0604020202020204" pitchFamily="34" charset="0"/>
                <a:ea typeface="+mn-ea"/>
                <a:cs typeface="Arial" panose="020B0604020202020204" pitchFamily="34" charset="0"/>
              </a:rPr>
              <a:t>Identify the source or destination of data</a:t>
            </a:r>
            <a:endParaRPr kumimoji="0" lang="en-US" altLang="en-US" sz="1800" b="0" i="0" u="none" strike="noStrike" kern="1200" cap="none" spc="0" normalizeH="0" baseline="0" noProof="0" dirty="0">
              <a:ln>
                <a:noFill/>
              </a:ln>
              <a:solidFill>
                <a:srgbClr val="7030A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50000"/>
              </a:lnSpc>
              <a:spcBef>
                <a:spcPts val="638"/>
              </a:spcBef>
              <a:spcAft>
                <a:spcPct val="0"/>
              </a:spcAft>
              <a:buClr>
                <a:srgbClr val="000000"/>
              </a:buClr>
              <a:buSzPts val="3200"/>
              <a:buFontTx/>
              <a:buNone/>
              <a:tabLst/>
              <a:defRPr/>
            </a:pPr>
            <a:r>
              <a:rPr kumimoji="0" lang="en-GB" altLang="en-US" sz="1800" b="0" i="0" u="none" strike="noStrike" kern="1200" cap="none" spc="0" normalizeH="0" baseline="0" noProof="0" dirty="0">
                <a:ln>
                  <a:noFill/>
                </a:ln>
                <a:solidFill>
                  <a:srgbClr val="7030A0"/>
                </a:solidFill>
                <a:effectLst/>
                <a:uLnTx/>
                <a:uFillTx/>
                <a:latin typeface="Arial" panose="020B0604020202020204" pitchFamily="34" charset="0"/>
                <a:ea typeface="+mn-ea"/>
                <a:cs typeface="Arial" panose="020B0604020202020204" pitchFamily="34" charset="0"/>
              </a:rPr>
              <a:t>e.g. CPU needs to read an instruction (data) from a given location in memory</a:t>
            </a:r>
            <a:endParaRPr kumimoji="0" lang="en-US" altLang="en-US" sz="1800" b="0" i="0" u="none" strike="noStrike" kern="1200" cap="none" spc="0" normalizeH="0" baseline="0" noProof="0" dirty="0">
              <a:ln>
                <a:noFill/>
              </a:ln>
              <a:solidFill>
                <a:srgbClr val="7030A0"/>
              </a:solidFill>
              <a:effectLst/>
              <a:uLnTx/>
              <a:uFillTx/>
              <a:latin typeface="Arial" panose="020B0604020202020204" pitchFamily="34" charset="0"/>
              <a:ea typeface="+mn-ea"/>
              <a:cs typeface="Arial" panose="020B0604020202020204" pitchFamily="34" charset="0"/>
            </a:endParaRPr>
          </a:p>
          <a:p>
            <a:pPr marL="285750" marR="0" lvl="0" indent="-285750" algn="l" defTabSz="914400" rtl="0" eaLnBrk="1" fontAlgn="base" latinLnBrk="0" hangingPunct="1">
              <a:lnSpc>
                <a:spcPct val="150000"/>
              </a:lnSpc>
              <a:spcBef>
                <a:spcPts val="638"/>
              </a:spcBef>
              <a:spcAft>
                <a:spcPct val="0"/>
              </a:spcAft>
              <a:buClr>
                <a:srgbClr val="000000"/>
              </a:buClr>
              <a:buSzPts val="3200"/>
              <a:buFont typeface="Wingdings" panose="05000000000000000000" pitchFamily="2" charset="2"/>
              <a:buChar char="§"/>
              <a:tabLst/>
              <a:defRPr/>
            </a:pPr>
            <a:r>
              <a:rPr kumimoji="0" lang="en-GB" altLang="en-US" sz="1800" b="0" i="0" u="none" strike="noStrike" kern="1200" cap="none" spc="0" normalizeH="0" baseline="0" noProof="0" dirty="0">
                <a:ln>
                  <a:noFill/>
                </a:ln>
                <a:solidFill>
                  <a:srgbClr val="7030A0"/>
                </a:solidFill>
                <a:effectLst/>
                <a:uLnTx/>
                <a:uFillTx/>
                <a:latin typeface="Arial" panose="020B0604020202020204" pitchFamily="34" charset="0"/>
                <a:ea typeface="+mn-ea"/>
                <a:cs typeface="Arial" panose="020B0604020202020204" pitchFamily="34" charset="0"/>
              </a:rPr>
              <a:t>Bus width determines maximum memory capacity of system</a:t>
            </a:r>
            <a:endParaRPr kumimoji="0" lang="en-US" altLang="en-US" sz="1800" b="0" i="0" u="none" strike="noStrike" kern="1200" cap="none" spc="0" normalizeH="0" baseline="0" noProof="0" dirty="0">
              <a:ln>
                <a:noFill/>
              </a:ln>
              <a:solidFill>
                <a:srgbClr val="7030A0"/>
              </a:solidFill>
              <a:effectLst/>
              <a:uLnTx/>
              <a:uFillTx/>
              <a:latin typeface="Arial" panose="020B0604020202020204" pitchFamily="34" charset="0"/>
              <a:ea typeface="+mn-ea"/>
              <a:cs typeface="Arial" panose="020B0604020202020204" pitchFamily="34" charset="0"/>
            </a:endParaRPr>
          </a:p>
          <a:p>
            <a:pPr marL="457200" marR="0" lvl="1" indent="0" algn="l" defTabSz="914400" rtl="0" eaLnBrk="1" fontAlgn="base" latinLnBrk="0" hangingPunct="1">
              <a:lnSpc>
                <a:spcPct val="150000"/>
              </a:lnSpc>
              <a:spcBef>
                <a:spcPts val="563"/>
              </a:spcBef>
              <a:spcAft>
                <a:spcPct val="0"/>
              </a:spcAft>
              <a:buClr>
                <a:srgbClr val="000000"/>
              </a:buClr>
              <a:buSzPts val="2800"/>
              <a:buFontTx/>
              <a:buNone/>
              <a:tabLst/>
              <a:defRPr/>
            </a:pPr>
            <a:r>
              <a:rPr kumimoji="0" lang="en-GB" altLang="en-US" sz="1800" b="0" i="0" u="none" strike="noStrike" kern="1200" cap="none" spc="0" normalizeH="0" baseline="0" noProof="0" dirty="0">
                <a:ln>
                  <a:noFill/>
                </a:ln>
                <a:solidFill>
                  <a:srgbClr val="7030A0"/>
                </a:solidFill>
                <a:effectLst/>
                <a:uLnTx/>
                <a:uFillTx/>
                <a:latin typeface="Arial" panose="020B0604020202020204" pitchFamily="34" charset="0"/>
                <a:ea typeface="+mn-ea"/>
                <a:cs typeface="Arial" panose="020B0604020202020204" pitchFamily="34" charset="0"/>
              </a:rPr>
              <a:t>e.g. 8080 has 16 bit address bus giving 64k address space</a:t>
            </a:r>
            <a:endParaRPr kumimoji="0" lang="en-US" altLang="en-US" sz="1800" b="0" i="0" u="none" strike="noStrike" kern="1200" cap="none" spc="0" normalizeH="0" baseline="0" noProof="0" dirty="0">
              <a:ln>
                <a:noFill/>
              </a:ln>
              <a:solidFill>
                <a:srgbClr val="7030A0"/>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Google Shape;545;p62"/>
          <p:cNvSpPr>
            <a:spLocks noGrp="1"/>
          </p:cNvSpPr>
          <p:nvPr>
            <p:ph type="title"/>
          </p:nvPr>
        </p:nvSpPr>
        <p:spPr/>
        <p:txBody>
          <a:bodyPr lIns="91425" tIns="45700" rIns="91425" bIns="45700"/>
          <a:lstStyle/>
          <a:p>
            <a:pPr>
              <a:buClr>
                <a:srgbClr val="000000"/>
              </a:buClr>
              <a:buSzPts val="4400"/>
              <a:buFont typeface="Calibri" panose="020F0502020204030204" pitchFamily="34" charset="0"/>
              <a:buNone/>
            </a:pPr>
            <a:r>
              <a:rPr lang="en-GB" altLang="en-US"/>
              <a:t>Control Bus</a:t>
            </a:r>
            <a:endParaRPr lang="en-US" altLang="en-US"/>
          </a:p>
        </p:txBody>
      </p:sp>
      <p:sp>
        <p:nvSpPr>
          <p:cNvPr id="546" name="Google Shape;546;p62"/>
          <p:cNvSpPr txBox="1">
            <a:spLocks noGrp="1"/>
          </p:cNvSpPr>
          <p:nvPr>
            <p:ph type="body" idx="1"/>
          </p:nvPr>
        </p:nvSpPr>
        <p:spPr/>
        <p:txBody>
          <a:bodyPr spcFirstLastPara="1" lIns="91425" tIns="45700" rIns="91425" bIns="45700">
            <a:normAutofit/>
          </a:bodyPr>
          <a:lstStyle/>
          <a:p>
            <a:pPr>
              <a:spcBef>
                <a:spcPts val="0"/>
              </a:spcBef>
              <a:spcAft>
                <a:spcPts val="0"/>
              </a:spcAft>
              <a:buClr>
                <a:schemeClr val="dk1"/>
              </a:buClr>
              <a:buSzPts val="3200"/>
              <a:buFont typeface="Arial" charset="0"/>
              <a:buChar char="•"/>
              <a:defRPr/>
            </a:pPr>
            <a:r>
              <a:rPr lang="en-GB"/>
              <a:t>Control and timing information</a:t>
            </a:r>
            <a:endParaRPr/>
          </a:p>
          <a:p>
            <a:pPr lvl="1">
              <a:spcBef>
                <a:spcPts val="560"/>
              </a:spcBef>
              <a:spcAft>
                <a:spcPts val="0"/>
              </a:spcAft>
              <a:buClr>
                <a:schemeClr val="dk1"/>
              </a:buClr>
              <a:buSzPts val="2800"/>
              <a:buFont typeface="Arial" charset="0"/>
              <a:buChar char="–"/>
              <a:defRPr/>
            </a:pPr>
            <a:r>
              <a:rPr lang="en-GB"/>
              <a:t>Memory read/write signal</a:t>
            </a:r>
            <a:endParaRPr/>
          </a:p>
          <a:p>
            <a:pPr lvl="1">
              <a:spcBef>
                <a:spcPts val="560"/>
              </a:spcBef>
              <a:spcAft>
                <a:spcPts val="0"/>
              </a:spcAft>
              <a:buClr>
                <a:schemeClr val="dk1"/>
              </a:buClr>
              <a:buSzPts val="2800"/>
              <a:buFont typeface="Arial" charset="0"/>
              <a:buChar char="–"/>
              <a:defRPr/>
            </a:pPr>
            <a:r>
              <a:rPr lang="en-GB"/>
              <a:t>Interrupt request</a:t>
            </a:r>
            <a:endParaRPr/>
          </a:p>
          <a:p>
            <a:pPr lvl="1">
              <a:spcBef>
                <a:spcPts val="560"/>
              </a:spcBef>
              <a:spcAft>
                <a:spcPts val="0"/>
              </a:spcAft>
              <a:buClr>
                <a:schemeClr val="dk1"/>
              </a:buClr>
              <a:buSzPts val="2800"/>
              <a:buFont typeface="Arial" charset="0"/>
              <a:buChar char="–"/>
              <a:defRPr/>
            </a:pPr>
            <a:r>
              <a:rPr lang="en-GB"/>
              <a:t>Clock signals</a:t>
            </a:r>
            <a:endParaRPr/>
          </a:p>
          <a:p>
            <a:pPr lvl="1" indent="-107950">
              <a:spcBef>
                <a:spcPts val="560"/>
              </a:spcBef>
              <a:spcAft>
                <a:spcPts val="0"/>
              </a:spcAft>
              <a:buClr>
                <a:schemeClr val="dk1"/>
              </a:buClr>
              <a:buSzPts val="2800"/>
              <a:buFont typeface="Arial" charset="0"/>
              <a:buNone/>
              <a:defRPr/>
            </a:pPr>
            <a:endParaRPr/>
          </a:p>
          <a:p>
            <a:pPr indent="-139700">
              <a:spcBef>
                <a:spcPts val="640"/>
              </a:spcBef>
              <a:spcAft>
                <a:spcPts val="0"/>
              </a:spcAft>
              <a:buClr>
                <a:schemeClr val="dk1"/>
              </a:buClr>
              <a:buSzPts val="3200"/>
              <a:buFont typeface="Arial" charset="0"/>
              <a:buNone/>
              <a:defRPr/>
            </a:pPr>
            <a:endParaRPr/>
          </a:p>
        </p:txBody>
      </p:sp>
      <p:pic>
        <p:nvPicPr>
          <p:cNvPr id="32772" name="Google Shape;547;p62"/>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b="30486"/>
          <a:stretch>
            <a:fillRect/>
          </a:stretch>
        </p:blipFill>
        <p:spPr bwMode="auto">
          <a:xfrm>
            <a:off x="457200" y="3962400"/>
            <a:ext cx="81534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Google Shape;553;p63"/>
          <p:cNvSpPr>
            <a:spLocks noGrp="1"/>
          </p:cNvSpPr>
          <p:nvPr>
            <p:ph type="title"/>
          </p:nvPr>
        </p:nvSpPr>
        <p:spPr/>
        <p:txBody>
          <a:bodyPr lIns="91425" tIns="45700" rIns="91425" bIns="45700"/>
          <a:lstStyle/>
          <a:p>
            <a:pPr>
              <a:buClr>
                <a:srgbClr val="000000"/>
              </a:buClr>
              <a:buSzPts val="4400"/>
              <a:buFont typeface="Calibri" panose="020F0502020204030204" pitchFamily="34" charset="0"/>
              <a:buNone/>
            </a:pPr>
            <a:r>
              <a:rPr lang="en-GB" altLang="en-US"/>
              <a:t>Single Bus Problems</a:t>
            </a:r>
            <a:endParaRPr lang="en-US" altLang="en-US"/>
          </a:p>
        </p:txBody>
      </p:sp>
      <p:sp>
        <p:nvSpPr>
          <p:cNvPr id="33795" name="Google Shape;554;p63"/>
          <p:cNvSpPr>
            <a:spLocks noGrp="1"/>
          </p:cNvSpPr>
          <p:nvPr>
            <p:ph type="body" idx="1"/>
          </p:nvPr>
        </p:nvSpPr>
        <p:spPr/>
        <p:txBody>
          <a:bodyPr lIns="91425" tIns="45700" rIns="91425" bIns="45700"/>
          <a:lstStyle/>
          <a:p>
            <a:pPr>
              <a:spcBef>
                <a:spcPct val="0"/>
              </a:spcBef>
              <a:buClr>
                <a:srgbClr val="000000"/>
              </a:buClr>
              <a:buSzPts val="3200"/>
            </a:pPr>
            <a:r>
              <a:rPr lang="en-GB" altLang="en-US"/>
              <a:t>Lots of devices on one bus leads to:</a:t>
            </a:r>
            <a:endParaRPr lang="en-US" altLang="en-US"/>
          </a:p>
          <a:p>
            <a:pPr lvl="1">
              <a:spcBef>
                <a:spcPts val="563"/>
              </a:spcBef>
              <a:buClr>
                <a:srgbClr val="000000"/>
              </a:buClr>
              <a:buSzPts val="2800"/>
            </a:pPr>
            <a:r>
              <a:rPr lang="en-GB" altLang="en-US"/>
              <a:t>Propagation delays</a:t>
            </a:r>
            <a:endParaRPr lang="en-US" altLang="en-US"/>
          </a:p>
          <a:p>
            <a:pPr lvl="2">
              <a:spcBef>
                <a:spcPts val="475"/>
              </a:spcBef>
              <a:buClr>
                <a:srgbClr val="000000"/>
              </a:buClr>
              <a:buSzPts val="2400"/>
            </a:pPr>
            <a:r>
              <a:rPr lang="en-GB" altLang="en-US"/>
              <a:t>Long data paths mean that co-ordination of bus use can adversely affect performance</a:t>
            </a:r>
            <a:endParaRPr lang="en-US" altLang="en-US"/>
          </a:p>
          <a:p>
            <a:pPr lvl="2">
              <a:spcBef>
                <a:spcPts val="475"/>
              </a:spcBef>
              <a:buClr>
                <a:srgbClr val="000000"/>
              </a:buClr>
              <a:buSzPts val="2400"/>
            </a:pPr>
            <a:r>
              <a:rPr lang="en-GB" altLang="en-US"/>
              <a:t>If aggregate data transfer approaches bus capacity</a:t>
            </a:r>
            <a:endParaRPr lang="en-US" altLang="en-US"/>
          </a:p>
          <a:p>
            <a:pPr>
              <a:spcBef>
                <a:spcPts val="638"/>
              </a:spcBef>
              <a:buClr>
                <a:srgbClr val="000000"/>
              </a:buClr>
              <a:buSzPts val="3200"/>
            </a:pPr>
            <a:r>
              <a:rPr lang="en-GB" altLang="en-US"/>
              <a:t>Most systems use multiple buses to overcome these problems</a:t>
            </a:r>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Google Shape;553;p63"/>
          <p:cNvSpPr>
            <a:spLocks noGrp="1"/>
          </p:cNvSpPr>
          <p:nvPr>
            <p:ph type="title"/>
          </p:nvPr>
        </p:nvSpPr>
        <p:spPr/>
        <p:txBody>
          <a:bodyPr lIns="91425" tIns="45700" rIns="91425" bIns="45700"/>
          <a:lstStyle/>
          <a:p>
            <a:pPr>
              <a:buClr>
                <a:srgbClr val="000000"/>
              </a:buClr>
              <a:buSzPts val="4400"/>
              <a:buFont typeface="Calibri" panose="020F0502020204030204" pitchFamily="34" charset="0"/>
              <a:buNone/>
            </a:pPr>
            <a:r>
              <a:rPr lang="en-IN" sz="2800" dirty="0">
                <a:solidFill>
                  <a:srgbClr val="FF0000"/>
                </a:solidFill>
              </a:rPr>
              <a:t>Multiple Bus Hierarchies</a:t>
            </a:r>
            <a:endParaRPr lang="en-US" altLang="en-US" sz="2800" dirty="0">
              <a:solidFill>
                <a:srgbClr val="FF0000"/>
              </a:solidFill>
            </a:endParaRPr>
          </a:p>
        </p:txBody>
      </p:sp>
      <p:sp>
        <p:nvSpPr>
          <p:cNvPr id="33795" name="Google Shape;554;p63"/>
          <p:cNvSpPr>
            <a:spLocks noGrp="1"/>
          </p:cNvSpPr>
          <p:nvPr>
            <p:ph type="body" idx="1"/>
          </p:nvPr>
        </p:nvSpPr>
        <p:spPr>
          <a:xfrm>
            <a:off x="304800" y="1341437"/>
            <a:ext cx="8382000" cy="4525963"/>
          </a:xfrm>
        </p:spPr>
        <p:txBody>
          <a:bodyPr lIns="91425" tIns="45700" rIns="91425" bIns="45700"/>
          <a:lstStyle/>
          <a:p>
            <a:pPr>
              <a:lnSpc>
                <a:spcPct val="150000"/>
              </a:lnSpc>
              <a:spcBef>
                <a:spcPct val="0"/>
              </a:spcBef>
              <a:buClr>
                <a:srgbClr val="000000"/>
              </a:buClr>
              <a:buSzPts val="3200"/>
              <a:buFont typeface="Wingdings" panose="05000000000000000000" pitchFamily="2" charset="2"/>
              <a:buChar char="Ø"/>
            </a:pPr>
            <a:r>
              <a:rPr lang="en-US" sz="1800" dirty="0"/>
              <a:t>A great number of devices on a bus will cause performance to suffer</a:t>
            </a:r>
          </a:p>
          <a:p>
            <a:pPr>
              <a:lnSpc>
                <a:spcPct val="150000"/>
              </a:lnSpc>
              <a:spcBef>
                <a:spcPct val="0"/>
              </a:spcBef>
              <a:buClr>
                <a:srgbClr val="000000"/>
              </a:buClr>
              <a:buSzPts val="3200"/>
              <a:buFont typeface="Wingdings" panose="05000000000000000000" pitchFamily="2" charset="2"/>
              <a:buChar char="ü"/>
            </a:pPr>
            <a:r>
              <a:rPr lang="en-US" sz="1800" dirty="0"/>
              <a:t> Propagation delay - the time it takes for devices to coordinate the use of the bus </a:t>
            </a:r>
          </a:p>
          <a:p>
            <a:pPr>
              <a:lnSpc>
                <a:spcPct val="150000"/>
              </a:lnSpc>
              <a:spcBef>
                <a:spcPct val="0"/>
              </a:spcBef>
              <a:buClr>
                <a:srgbClr val="000000"/>
              </a:buClr>
              <a:buSzPts val="3200"/>
              <a:buFont typeface="Wingdings" panose="05000000000000000000" pitchFamily="2" charset="2"/>
              <a:buChar char="ü"/>
            </a:pPr>
            <a:r>
              <a:rPr lang="en-US" sz="1800" dirty="0"/>
              <a:t> The bus may become a bottleneck as the aggregate data transfer demand approaches the capacity of the bus (in available transfer cycles/second)</a:t>
            </a:r>
          </a:p>
          <a:p>
            <a:pPr>
              <a:lnSpc>
                <a:spcPct val="150000"/>
              </a:lnSpc>
              <a:spcBef>
                <a:spcPct val="0"/>
              </a:spcBef>
              <a:buClr>
                <a:srgbClr val="000000"/>
              </a:buClr>
              <a:buSzPts val="3200"/>
              <a:buFont typeface="Wingdings" panose="05000000000000000000" pitchFamily="2" charset="2"/>
              <a:buChar char="Ø"/>
            </a:pPr>
            <a:r>
              <a:rPr lang="en-US" sz="1800" dirty="0"/>
              <a:t> Traditional Hierarchical Bus Architecture </a:t>
            </a:r>
          </a:p>
          <a:p>
            <a:pPr>
              <a:lnSpc>
                <a:spcPct val="150000"/>
              </a:lnSpc>
              <a:spcBef>
                <a:spcPct val="0"/>
              </a:spcBef>
              <a:buClr>
                <a:srgbClr val="000000"/>
              </a:buClr>
              <a:buSzPts val="3200"/>
              <a:buFont typeface="Wingdings" panose="05000000000000000000" pitchFamily="2" charset="2"/>
              <a:buChar char="ü"/>
            </a:pPr>
            <a:r>
              <a:rPr lang="en-US" sz="1800" dirty="0"/>
              <a:t> Use of a cache structure insulates CPU from frequent accesses to main memory </a:t>
            </a:r>
          </a:p>
          <a:p>
            <a:pPr>
              <a:lnSpc>
                <a:spcPct val="150000"/>
              </a:lnSpc>
              <a:spcBef>
                <a:spcPct val="0"/>
              </a:spcBef>
              <a:buClr>
                <a:srgbClr val="000000"/>
              </a:buClr>
              <a:buSzPts val="3200"/>
              <a:buFont typeface="Wingdings" panose="05000000000000000000" pitchFamily="2" charset="2"/>
              <a:buChar char="ü"/>
            </a:pPr>
            <a:r>
              <a:rPr lang="en-US" sz="1800" dirty="0"/>
              <a:t> Main memory can be moved off local bus to a system bus </a:t>
            </a:r>
          </a:p>
          <a:p>
            <a:pPr>
              <a:lnSpc>
                <a:spcPct val="150000"/>
              </a:lnSpc>
              <a:spcBef>
                <a:spcPct val="0"/>
              </a:spcBef>
              <a:buClr>
                <a:srgbClr val="000000"/>
              </a:buClr>
              <a:buSzPts val="3200"/>
              <a:buFont typeface="Wingdings" panose="05000000000000000000" pitchFamily="2" charset="2"/>
              <a:buChar char="ü"/>
            </a:pPr>
            <a:r>
              <a:rPr lang="en-US" sz="1800" dirty="0"/>
              <a:t> Expansion bus interface</a:t>
            </a:r>
          </a:p>
          <a:p>
            <a:pPr lvl="1">
              <a:lnSpc>
                <a:spcPct val="150000"/>
              </a:lnSpc>
              <a:spcBef>
                <a:spcPct val="0"/>
              </a:spcBef>
              <a:buClr>
                <a:srgbClr val="000000"/>
              </a:buClr>
              <a:buSzPts val="3200"/>
              <a:buFont typeface="Courier New" panose="02070309020205020404" pitchFamily="49" charset="0"/>
              <a:buChar char="o"/>
            </a:pPr>
            <a:r>
              <a:rPr lang="en-US" sz="1800" dirty="0"/>
              <a:t> buffers data transfers between system bus and I/O controllers on expansion bus</a:t>
            </a:r>
          </a:p>
          <a:p>
            <a:pPr lvl="1">
              <a:lnSpc>
                <a:spcPct val="150000"/>
              </a:lnSpc>
              <a:spcBef>
                <a:spcPct val="0"/>
              </a:spcBef>
              <a:buClr>
                <a:srgbClr val="000000"/>
              </a:buClr>
              <a:buSzPts val="3200"/>
              <a:buFont typeface="Courier New" panose="02070309020205020404" pitchFamily="49" charset="0"/>
              <a:buChar char="o"/>
            </a:pPr>
            <a:r>
              <a:rPr lang="en-US" sz="1800" dirty="0"/>
              <a:t> insulates memory-to-processor traffic from I/O traffic </a:t>
            </a:r>
            <a:endParaRPr lang="en-US" altLang="en-US"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 name="Google Shape;560;p64"/>
          <p:cNvSpPr txBox="1">
            <a:spLocks noGrp="1"/>
          </p:cNvSpPr>
          <p:nvPr>
            <p:ph type="title"/>
          </p:nvPr>
        </p:nvSpPr>
        <p:spPr/>
        <p:txBody>
          <a:bodyPr spcFirstLastPara="1" lIns="91425" tIns="45700" rIns="91425" bIns="45700">
            <a:normAutofit fontScale="90000"/>
          </a:bodyPr>
          <a:lstStyle/>
          <a:p>
            <a:pPr>
              <a:spcBef>
                <a:spcPts val="0"/>
              </a:spcBef>
              <a:spcAft>
                <a:spcPts val="0"/>
              </a:spcAft>
              <a:buClr>
                <a:schemeClr val="dk1"/>
              </a:buClr>
              <a:buSzPct val="100000"/>
              <a:buFont typeface="Calibri"/>
              <a:buNone/>
              <a:defRPr/>
            </a:pPr>
            <a:r>
              <a:rPr lang="en-GB" sz="3600" dirty="0"/>
              <a:t>Traditional (ISA Industry Standard Architecture)</a:t>
            </a:r>
            <a:br>
              <a:rPr lang="en-GB" dirty="0"/>
            </a:br>
            <a:r>
              <a:rPr lang="en-GB" dirty="0"/>
              <a:t>(with cache)</a:t>
            </a:r>
            <a:endParaRPr dirty="0"/>
          </a:p>
        </p:txBody>
      </p:sp>
      <p:pic>
        <p:nvPicPr>
          <p:cNvPr id="34819" name="Google Shape;561;p64"/>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r="5608" b="62468"/>
          <a:stretch>
            <a:fillRect/>
          </a:stretch>
        </p:blipFill>
        <p:spPr bwMode="auto">
          <a:xfrm>
            <a:off x="115389" y="1897062"/>
            <a:ext cx="8534400" cy="473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457200" y="4343400"/>
            <a:ext cx="3493264" cy="369332"/>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small computer system interface</a:t>
            </a:r>
          </a:p>
        </p:txBody>
      </p:sp>
      <p:sp>
        <p:nvSpPr>
          <p:cNvPr id="3" name="Rectangle 2"/>
          <p:cNvSpPr/>
          <p:nvPr/>
        </p:nvSpPr>
        <p:spPr>
          <a:xfrm>
            <a:off x="5486400" y="1417638"/>
            <a:ext cx="3493264" cy="2169825"/>
          </a:xfrm>
          <a:prstGeom prst="rect">
            <a:avLst/>
          </a:prstGeom>
        </p:spPr>
        <p:txBody>
          <a:bodyPr wrap="square">
            <a:spAutoFit/>
          </a:bodyPr>
          <a:lstStyle/>
          <a:p>
            <a:pPr marL="285750" marR="0" lvl="0"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q"/>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Main memory can be moved off of the local bus onto a system bus.</a:t>
            </a:r>
          </a:p>
          <a:p>
            <a:pPr marL="285750" marR="0" lvl="0"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q"/>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make use of one or more expansion buses </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Rectangle 4"/>
          <p:cNvSpPr/>
          <p:nvPr/>
        </p:nvSpPr>
        <p:spPr>
          <a:xfrm>
            <a:off x="115389" y="5301734"/>
            <a:ext cx="830099" cy="646331"/>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LANs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WANs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Google Shape;567;p65"/>
          <p:cNvSpPr>
            <a:spLocks noGrp="1"/>
          </p:cNvSpPr>
          <p:nvPr>
            <p:ph type="title"/>
          </p:nvPr>
        </p:nvSpPr>
        <p:spPr/>
        <p:txBody>
          <a:bodyPr lIns="91425" tIns="45700" rIns="91425" bIns="45700"/>
          <a:lstStyle/>
          <a:p>
            <a:pPr>
              <a:buClr>
                <a:srgbClr val="000000"/>
              </a:buClr>
              <a:buSzPts val="4400"/>
              <a:buFont typeface="Calibri" panose="020F0502020204030204" pitchFamily="34" charset="0"/>
              <a:buNone/>
            </a:pPr>
            <a:r>
              <a:rPr lang="en-GB" altLang="en-US"/>
              <a:t>High Performance Bus</a:t>
            </a:r>
            <a:endParaRPr lang="en-US" altLang="en-US"/>
          </a:p>
        </p:txBody>
      </p:sp>
      <p:pic>
        <p:nvPicPr>
          <p:cNvPr id="35843" name="Google Shape;568;p65"/>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t="43143" b="10001"/>
          <a:stretch>
            <a:fillRect/>
          </a:stretch>
        </p:blipFill>
        <p:spPr bwMode="auto">
          <a:xfrm>
            <a:off x="48492" y="1389929"/>
            <a:ext cx="5179212" cy="4325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48491" y="2782219"/>
            <a:ext cx="6352309" cy="307777"/>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to high-speed LANs, such as Fast Ethernet at 100 Mbps</a:t>
            </a:r>
            <a:endParaRPr kumimoji="0" lang="en-IN" sz="14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p:txBody>
      </p:sp>
      <p:sp>
        <p:nvSpPr>
          <p:cNvPr id="4" name="Rectangle 3">
            <a:extLst>
              <a:ext uri="{FF2B5EF4-FFF2-40B4-BE49-F238E27FC236}">
                <a16:creationId xmlns:a16="http://schemas.microsoft.com/office/drawing/2014/main" id="{3BEEA03C-33C3-4325-AAF2-08EDAAEB2A35}"/>
              </a:ext>
            </a:extLst>
          </p:cNvPr>
          <p:cNvSpPr/>
          <p:nvPr/>
        </p:nvSpPr>
        <p:spPr>
          <a:xfrm>
            <a:off x="4876800" y="1218479"/>
            <a:ext cx="4267200" cy="4576702"/>
          </a:xfrm>
          <a:prstGeom prst="rect">
            <a:avLst/>
          </a:prstGeom>
        </p:spPr>
        <p:txBody>
          <a:bodyPr wrap="square">
            <a:spAutoFit/>
          </a:bodyPr>
          <a:lstStyle/>
          <a:p>
            <a:pPr marL="285750" marR="0" lvl="0"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v"/>
              <a:tabLst/>
              <a:defRPr/>
            </a:pPr>
            <a:r>
              <a:rPr kumimoji="0" lang="en-US" sz="1400" b="0" i="0" u="none" strike="noStrike" kern="1200" cap="none" spc="0" normalizeH="0" baseline="0" noProof="0" dirty="0">
                <a:ln>
                  <a:noFill/>
                </a:ln>
                <a:solidFill>
                  <a:srgbClr val="7030A0"/>
                </a:solidFill>
                <a:effectLst/>
                <a:uLnTx/>
                <a:uFillTx/>
                <a:latin typeface="Arial" panose="020B0604020202020204" pitchFamily="34" charset="0"/>
                <a:ea typeface="+mn-ea"/>
                <a:cs typeface="Arial" panose="020B0604020202020204" pitchFamily="34" charset="0"/>
              </a:rPr>
              <a:t>High-performance Hierarchical Bus Architecture </a:t>
            </a:r>
          </a:p>
          <a:p>
            <a:pPr marL="285750" marR="0" lvl="0"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ü"/>
              <a:tabLst/>
              <a:defRPr/>
            </a:pPr>
            <a:r>
              <a:rPr kumimoji="0" lang="en-US" sz="1400" b="0" i="0" u="none" strike="noStrike" kern="1200" cap="none" spc="0" normalizeH="0" baseline="0" noProof="0" dirty="0">
                <a:ln>
                  <a:noFill/>
                </a:ln>
                <a:solidFill>
                  <a:srgbClr val="7030A0"/>
                </a:solidFill>
                <a:effectLst/>
                <a:uLnTx/>
                <a:uFillTx/>
                <a:latin typeface="Arial" panose="020B0604020202020204" pitchFamily="34" charset="0"/>
                <a:ea typeface="+mn-ea"/>
                <a:cs typeface="Arial" panose="020B0604020202020204" pitchFamily="34" charset="0"/>
              </a:rPr>
              <a:t> Traditional hierarchical bus breaks down as higher and higher performance is seen in the I/O devices</a:t>
            </a:r>
          </a:p>
          <a:p>
            <a:pPr marL="285750" marR="0" lvl="0"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ü"/>
              <a:tabLst/>
              <a:defRPr/>
            </a:pPr>
            <a:r>
              <a:rPr kumimoji="0" lang="en-US" sz="1400" b="0" i="0" u="none" strike="noStrike" kern="1200" cap="none" spc="0" normalizeH="0" baseline="0" noProof="0" dirty="0">
                <a:ln>
                  <a:noFill/>
                </a:ln>
                <a:solidFill>
                  <a:srgbClr val="7030A0"/>
                </a:solidFill>
                <a:effectLst/>
                <a:uLnTx/>
                <a:uFillTx/>
                <a:latin typeface="Arial" panose="020B0604020202020204" pitchFamily="34" charset="0"/>
                <a:ea typeface="+mn-ea"/>
                <a:cs typeface="Arial" panose="020B0604020202020204" pitchFamily="34" charset="0"/>
              </a:rPr>
              <a:t> Incorporates a high-speed bus</a:t>
            </a:r>
          </a:p>
          <a:p>
            <a:pPr marL="742950" marR="0" lvl="1" indent="-285750" algn="l" defTabSz="914400" rtl="0" eaLnBrk="1" fontAlgn="base" latinLnBrk="0" hangingPunct="1">
              <a:lnSpc>
                <a:spcPct val="150000"/>
              </a:lnSpc>
              <a:spcBef>
                <a:spcPct val="0"/>
              </a:spcBef>
              <a:spcAft>
                <a:spcPct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7030A0"/>
                </a:solidFill>
                <a:effectLst/>
                <a:uLnTx/>
                <a:uFillTx/>
                <a:latin typeface="Arial" panose="020B0604020202020204" pitchFamily="34" charset="0"/>
                <a:ea typeface="+mn-ea"/>
                <a:cs typeface="Arial" panose="020B0604020202020204" pitchFamily="34" charset="0"/>
              </a:rPr>
              <a:t> specifically designed to support high-capacity I/O devices </a:t>
            </a:r>
          </a:p>
          <a:p>
            <a:pPr marL="742950" marR="0" lvl="1" indent="-285750" algn="l" defTabSz="914400" rtl="0" eaLnBrk="1" fontAlgn="base" latinLnBrk="0" hangingPunct="1">
              <a:lnSpc>
                <a:spcPct val="150000"/>
              </a:lnSpc>
              <a:spcBef>
                <a:spcPct val="0"/>
              </a:spcBef>
              <a:spcAft>
                <a:spcPct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7030A0"/>
                </a:solidFill>
                <a:effectLst/>
                <a:uLnTx/>
                <a:uFillTx/>
                <a:latin typeface="Arial" panose="020B0604020202020204" pitchFamily="34" charset="0"/>
                <a:ea typeface="+mn-ea"/>
                <a:cs typeface="Arial" panose="020B0604020202020204" pitchFamily="34" charset="0"/>
              </a:rPr>
              <a:t> brings high-demand devices into closer integration with the processor and at the same time is independent of the processor </a:t>
            </a:r>
          </a:p>
          <a:p>
            <a:pPr marL="742950" marR="0" lvl="1" indent="-285750" algn="l" defTabSz="914400" rtl="0" eaLnBrk="1" fontAlgn="base" latinLnBrk="0" hangingPunct="1">
              <a:lnSpc>
                <a:spcPct val="150000"/>
              </a:lnSpc>
              <a:spcBef>
                <a:spcPct val="0"/>
              </a:spcBef>
              <a:spcAft>
                <a:spcPct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7030A0"/>
                </a:solidFill>
                <a:effectLst/>
                <a:uLnTx/>
                <a:uFillTx/>
                <a:latin typeface="Arial" panose="020B0604020202020204" pitchFamily="34" charset="0"/>
                <a:ea typeface="+mn-ea"/>
                <a:cs typeface="Arial" panose="020B0604020202020204" pitchFamily="34" charset="0"/>
              </a:rPr>
              <a:t> Changes in processor architecture do not affect the high-speed bus, and vice versa </a:t>
            </a:r>
          </a:p>
          <a:p>
            <a:pPr marL="742950" marR="0" lvl="1" indent="-285750" algn="l" defTabSz="914400" rtl="0" eaLnBrk="1" fontAlgn="base" latinLnBrk="0" hangingPunct="1">
              <a:lnSpc>
                <a:spcPct val="150000"/>
              </a:lnSpc>
              <a:spcBef>
                <a:spcPct val="0"/>
              </a:spcBef>
              <a:spcAft>
                <a:spcPct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7030A0"/>
                </a:solidFill>
                <a:effectLst/>
                <a:uLnTx/>
                <a:uFillTx/>
                <a:latin typeface="Arial" panose="020B0604020202020204" pitchFamily="34" charset="0"/>
                <a:ea typeface="+mn-ea"/>
                <a:cs typeface="Arial" panose="020B0604020202020204" pitchFamily="34" charset="0"/>
              </a:rPr>
              <a:t> Sometimes known as a mezzanine architecture </a:t>
            </a:r>
            <a:endParaRPr kumimoji="0" lang="en-IN" sz="1400" b="0" i="0" u="none" strike="noStrike" kern="1200" cap="none" spc="0" normalizeH="0" baseline="0" noProof="0" dirty="0">
              <a:ln>
                <a:noFill/>
              </a:ln>
              <a:solidFill>
                <a:srgbClr val="7030A0"/>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Google Shape;574;p66"/>
          <p:cNvSpPr>
            <a:spLocks noGrp="1"/>
          </p:cNvSpPr>
          <p:nvPr>
            <p:ph type="title"/>
          </p:nvPr>
        </p:nvSpPr>
        <p:spPr/>
        <p:txBody>
          <a:bodyPr lIns="91425" tIns="45700" rIns="91425" bIns="45700"/>
          <a:lstStyle/>
          <a:p>
            <a:pPr>
              <a:buClr>
                <a:srgbClr val="000000"/>
              </a:buClr>
              <a:buSzPts val="4400"/>
              <a:buFont typeface="Calibri" panose="020F0502020204030204" pitchFamily="34" charset="0"/>
              <a:buNone/>
            </a:pPr>
            <a:r>
              <a:rPr lang="en-GB" altLang="en-US"/>
              <a:t>Bus Types</a:t>
            </a:r>
            <a:endParaRPr lang="en-US" altLang="en-US"/>
          </a:p>
        </p:txBody>
      </p:sp>
      <p:sp>
        <p:nvSpPr>
          <p:cNvPr id="575" name="Google Shape;575;p66"/>
          <p:cNvSpPr txBox="1">
            <a:spLocks noGrp="1"/>
          </p:cNvSpPr>
          <p:nvPr>
            <p:ph type="body" idx="1"/>
          </p:nvPr>
        </p:nvSpPr>
        <p:spPr>
          <a:xfrm>
            <a:off x="-32657" y="1417638"/>
            <a:ext cx="8229600" cy="4525963"/>
          </a:xfrm>
        </p:spPr>
        <p:txBody>
          <a:bodyPr spcFirstLastPara="1" lIns="91425" tIns="45700" rIns="91425" bIns="45700">
            <a:normAutofit lnSpcReduction="10000"/>
          </a:bodyPr>
          <a:lstStyle/>
          <a:p>
            <a:pPr>
              <a:lnSpc>
                <a:spcPct val="150000"/>
              </a:lnSpc>
              <a:spcBef>
                <a:spcPts val="0"/>
              </a:spcBef>
              <a:spcAft>
                <a:spcPts val="0"/>
              </a:spcAft>
              <a:buClr>
                <a:schemeClr val="dk1"/>
              </a:buClr>
              <a:buSzPts val="3200"/>
              <a:buFont typeface="Arial" charset="0"/>
              <a:buChar char="•"/>
              <a:defRPr/>
            </a:pPr>
            <a:r>
              <a:rPr lang="en-GB" sz="2000" dirty="0"/>
              <a:t>Dedicated</a:t>
            </a:r>
            <a:endParaRPr sz="2000" dirty="0"/>
          </a:p>
          <a:p>
            <a:pPr lvl="1">
              <a:lnSpc>
                <a:spcPct val="150000"/>
              </a:lnSpc>
              <a:spcBef>
                <a:spcPts val="560"/>
              </a:spcBef>
              <a:spcAft>
                <a:spcPts val="0"/>
              </a:spcAft>
              <a:buClr>
                <a:schemeClr val="dk1"/>
              </a:buClr>
              <a:buSzPts val="2800"/>
              <a:buFont typeface="Arial" charset="0"/>
              <a:buChar char="–"/>
              <a:defRPr/>
            </a:pPr>
            <a:r>
              <a:rPr lang="en-GB" sz="2000" dirty="0"/>
              <a:t>Separate data &amp; address lines</a:t>
            </a:r>
            <a:endParaRPr sz="2000" dirty="0"/>
          </a:p>
          <a:p>
            <a:pPr>
              <a:lnSpc>
                <a:spcPct val="150000"/>
              </a:lnSpc>
              <a:spcBef>
                <a:spcPts val="640"/>
              </a:spcBef>
              <a:spcAft>
                <a:spcPts val="0"/>
              </a:spcAft>
              <a:buClr>
                <a:schemeClr val="dk1"/>
              </a:buClr>
              <a:buSzPts val="3200"/>
              <a:buFont typeface="Arial" charset="0"/>
              <a:buChar char="•"/>
              <a:defRPr/>
            </a:pPr>
            <a:r>
              <a:rPr lang="en-GB" sz="2000" dirty="0"/>
              <a:t>Multiplexed</a:t>
            </a:r>
            <a:endParaRPr sz="2000" dirty="0"/>
          </a:p>
          <a:p>
            <a:pPr lvl="1">
              <a:lnSpc>
                <a:spcPct val="150000"/>
              </a:lnSpc>
              <a:spcBef>
                <a:spcPts val="560"/>
              </a:spcBef>
              <a:spcAft>
                <a:spcPts val="0"/>
              </a:spcAft>
              <a:buClr>
                <a:schemeClr val="dk1"/>
              </a:buClr>
              <a:buSzPts val="2800"/>
              <a:buFont typeface="Arial" charset="0"/>
              <a:buChar char="–"/>
              <a:defRPr/>
            </a:pPr>
            <a:r>
              <a:rPr lang="en-GB" sz="2000" dirty="0"/>
              <a:t>Shared lines</a:t>
            </a:r>
            <a:endParaRPr sz="2000" dirty="0"/>
          </a:p>
          <a:p>
            <a:pPr lvl="1">
              <a:lnSpc>
                <a:spcPct val="150000"/>
              </a:lnSpc>
              <a:spcBef>
                <a:spcPts val="560"/>
              </a:spcBef>
              <a:spcAft>
                <a:spcPts val="0"/>
              </a:spcAft>
              <a:buClr>
                <a:schemeClr val="dk1"/>
              </a:buClr>
              <a:buSzPts val="2800"/>
              <a:buFont typeface="Arial" charset="0"/>
              <a:buChar char="–"/>
              <a:defRPr/>
            </a:pPr>
            <a:r>
              <a:rPr lang="en-GB" sz="2000" dirty="0"/>
              <a:t>Address valid or data valid control line</a:t>
            </a:r>
            <a:endParaRPr sz="2000" dirty="0"/>
          </a:p>
          <a:p>
            <a:pPr lvl="1">
              <a:lnSpc>
                <a:spcPct val="150000"/>
              </a:lnSpc>
              <a:spcBef>
                <a:spcPts val="560"/>
              </a:spcBef>
              <a:spcAft>
                <a:spcPts val="0"/>
              </a:spcAft>
              <a:buClr>
                <a:schemeClr val="dk1"/>
              </a:buClr>
              <a:buSzPts val="2800"/>
              <a:buFont typeface="Arial" charset="0"/>
              <a:buChar char="–"/>
              <a:defRPr/>
            </a:pPr>
            <a:r>
              <a:rPr lang="en-GB" sz="2000" dirty="0"/>
              <a:t>Advantage - </a:t>
            </a:r>
            <a:r>
              <a:rPr lang="en-GB" sz="2000" dirty="0">
                <a:solidFill>
                  <a:srgbClr val="FF0000"/>
                </a:solidFill>
              </a:rPr>
              <a:t>fewer lines</a:t>
            </a:r>
            <a:endParaRPr sz="2000" dirty="0">
              <a:solidFill>
                <a:srgbClr val="FF0000"/>
              </a:solidFill>
            </a:endParaRPr>
          </a:p>
          <a:p>
            <a:pPr lvl="1">
              <a:lnSpc>
                <a:spcPct val="150000"/>
              </a:lnSpc>
              <a:spcBef>
                <a:spcPts val="560"/>
              </a:spcBef>
              <a:spcAft>
                <a:spcPts val="0"/>
              </a:spcAft>
              <a:buClr>
                <a:schemeClr val="dk1"/>
              </a:buClr>
              <a:buSzPts val="2800"/>
              <a:buFont typeface="Arial" charset="0"/>
              <a:buChar char="–"/>
              <a:defRPr/>
            </a:pPr>
            <a:r>
              <a:rPr lang="en-GB" sz="2000" dirty="0"/>
              <a:t>Disadvantages</a:t>
            </a:r>
            <a:endParaRPr sz="2000" dirty="0"/>
          </a:p>
          <a:p>
            <a:pPr lvl="2">
              <a:lnSpc>
                <a:spcPct val="150000"/>
              </a:lnSpc>
              <a:spcBef>
                <a:spcPts val="480"/>
              </a:spcBef>
              <a:spcAft>
                <a:spcPts val="0"/>
              </a:spcAft>
              <a:buClr>
                <a:schemeClr val="dk1"/>
              </a:buClr>
              <a:buSzPts val="2400"/>
              <a:buFont typeface="Arial" charset="0"/>
              <a:buChar char="•"/>
              <a:defRPr/>
            </a:pPr>
            <a:r>
              <a:rPr lang="en-GB" sz="2000" dirty="0"/>
              <a:t>More complex control</a:t>
            </a:r>
            <a:endParaRPr sz="2000" dirty="0"/>
          </a:p>
          <a:p>
            <a:pPr lvl="2">
              <a:lnSpc>
                <a:spcPct val="150000"/>
              </a:lnSpc>
              <a:spcBef>
                <a:spcPts val="480"/>
              </a:spcBef>
              <a:spcAft>
                <a:spcPts val="0"/>
              </a:spcAft>
              <a:buClr>
                <a:schemeClr val="dk1"/>
              </a:buClr>
              <a:buSzPts val="2400"/>
              <a:buFont typeface="Arial" charset="0"/>
              <a:buChar char="•"/>
              <a:defRPr/>
            </a:pPr>
            <a:r>
              <a:rPr lang="en-GB" sz="2000" dirty="0"/>
              <a:t>Reduction in  performance (</a:t>
            </a:r>
            <a:r>
              <a:rPr lang="en-US" sz="2000" dirty="0"/>
              <a:t>cannot take place in parallel)</a:t>
            </a:r>
            <a:endParaRPr sz="2000" dirty="0"/>
          </a:p>
          <a:p>
            <a:pPr lvl="1" indent="-107950">
              <a:lnSpc>
                <a:spcPct val="150000"/>
              </a:lnSpc>
              <a:spcBef>
                <a:spcPts val="560"/>
              </a:spcBef>
              <a:spcAft>
                <a:spcPts val="0"/>
              </a:spcAft>
              <a:buClr>
                <a:schemeClr val="dk1"/>
              </a:buClr>
              <a:buSzPts val="2800"/>
              <a:buFont typeface="Arial" charset="0"/>
              <a:buNone/>
              <a:defRPr/>
            </a:pPr>
            <a:endParaRPr sz="2000" dirty="0"/>
          </a:p>
        </p:txBody>
      </p:sp>
      <p:pic>
        <p:nvPicPr>
          <p:cNvPr id="2" name="Picture 1"/>
          <p:cNvPicPr>
            <a:picLocks noChangeAspect="1"/>
          </p:cNvPicPr>
          <p:nvPr/>
        </p:nvPicPr>
        <p:blipFill>
          <a:blip r:embed="rId3"/>
          <a:stretch>
            <a:fillRect/>
          </a:stretch>
        </p:blipFill>
        <p:spPr>
          <a:xfrm>
            <a:off x="4876800" y="1380627"/>
            <a:ext cx="4010025" cy="24669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Google Shape;581;p67"/>
          <p:cNvSpPr>
            <a:spLocks noGrp="1"/>
          </p:cNvSpPr>
          <p:nvPr>
            <p:ph type="title"/>
          </p:nvPr>
        </p:nvSpPr>
        <p:spPr/>
        <p:txBody>
          <a:bodyPr lIns="91425" tIns="45700" rIns="91425" bIns="45700"/>
          <a:lstStyle/>
          <a:p>
            <a:pPr>
              <a:buClr>
                <a:srgbClr val="000000"/>
              </a:buClr>
              <a:buSzPts val="4400"/>
              <a:buFont typeface="Calibri" panose="020F0502020204030204" pitchFamily="34" charset="0"/>
              <a:buNone/>
            </a:pPr>
            <a:r>
              <a:rPr lang="en-GB" altLang="en-US"/>
              <a:t>Bus Arbitration</a:t>
            </a:r>
            <a:endParaRPr lang="en-US" altLang="en-US"/>
          </a:p>
        </p:txBody>
      </p:sp>
      <p:sp>
        <p:nvSpPr>
          <p:cNvPr id="582" name="Google Shape;582;p67"/>
          <p:cNvSpPr txBox="1">
            <a:spLocks noGrp="1"/>
          </p:cNvSpPr>
          <p:nvPr>
            <p:ph type="body" idx="1"/>
          </p:nvPr>
        </p:nvSpPr>
        <p:spPr/>
        <p:txBody>
          <a:bodyPr spcFirstLastPara="1" lIns="91425" tIns="45700" rIns="91425" bIns="45700">
            <a:normAutofit fontScale="85000" lnSpcReduction="20000"/>
          </a:bodyPr>
          <a:lstStyle/>
          <a:p>
            <a:pPr>
              <a:spcBef>
                <a:spcPts val="0"/>
              </a:spcBef>
              <a:spcAft>
                <a:spcPts val="0"/>
              </a:spcAft>
              <a:buClr>
                <a:schemeClr val="dk1"/>
              </a:buClr>
              <a:buSzPct val="100000"/>
              <a:buFont typeface="Arial" charset="0"/>
              <a:buChar char="•"/>
              <a:defRPr/>
            </a:pPr>
            <a:r>
              <a:rPr lang="en-GB"/>
              <a:t>More than one module controlling the bus</a:t>
            </a:r>
            <a:endParaRPr/>
          </a:p>
          <a:p>
            <a:pPr>
              <a:spcBef>
                <a:spcPts val="544"/>
              </a:spcBef>
              <a:spcAft>
                <a:spcPts val="0"/>
              </a:spcAft>
              <a:buClr>
                <a:schemeClr val="dk1"/>
              </a:buClr>
              <a:buSzPct val="100000"/>
              <a:buFont typeface="Arial" charset="0"/>
              <a:buChar char="•"/>
              <a:defRPr/>
            </a:pPr>
            <a:r>
              <a:rPr lang="en-GB"/>
              <a:t>e.g. CPU and DMA controller</a:t>
            </a:r>
            <a:endParaRPr/>
          </a:p>
          <a:p>
            <a:pPr>
              <a:spcBef>
                <a:spcPts val="544"/>
              </a:spcBef>
              <a:spcAft>
                <a:spcPts val="0"/>
              </a:spcAft>
              <a:buClr>
                <a:schemeClr val="dk1"/>
              </a:buClr>
              <a:buSzPct val="100000"/>
              <a:buFont typeface="Arial" charset="0"/>
              <a:buChar char="•"/>
              <a:defRPr/>
            </a:pPr>
            <a:r>
              <a:rPr lang="en-GB"/>
              <a:t>Only one module may control bus at one time</a:t>
            </a:r>
            <a:endParaRPr/>
          </a:p>
          <a:p>
            <a:pPr>
              <a:spcBef>
                <a:spcPts val="544"/>
              </a:spcBef>
              <a:spcAft>
                <a:spcPts val="0"/>
              </a:spcAft>
              <a:buClr>
                <a:schemeClr val="dk1"/>
              </a:buClr>
              <a:buSzPct val="100000"/>
              <a:buFont typeface="Arial" charset="0"/>
              <a:buChar char="•"/>
              <a:defRPr/>
            </a:pPr>
            <a:r>
              <a:rPr lang="en-GB"/>
              <a:t>Arbitration may be centralised or distributed</a:t>
            </a:r>
            <a:endParaRPr/>
          </a:p>
          <a:p>
            <a:pPr>
              <a:spcBef>
                <a:spcPts val="544"/>
              </a:spcBef>
              <a:spcAft>
                <a:spcPts val="0"/>
              </a:spcAft>
              <a:buClr>
                <a:schemeClr val="dk1"/>
              </a:buClr>
              <a:buSzPct val="100000"/>
              <a:buFont typeface="Arial" charset="0"/>
              <a:buChar char="•"/>
              <a:defRPr/>
            </a:pPr>
            <a:r>
              <a:rPr lang="en-GB"/>
              <a:t>Centralised</a:t>
            </a:r>
            <a:endParaRPr/>
          </a:p>
          <a:p>
            <a:pPr lvl="1">
              <a:spcBef>
                <a:spcPts val="476"/>
              </a:spcBef>
              <a:spcAft>
                <a:spcPts val="0"/>
              </a:spcAft>
              <a:buClr>
                <a:schemeClr val="dk1"/>
              </a:buClr>
              <a:buSzPct val="100000"/>
              <a:buFont typeface="Arial" charset="0"/>
              <a:buChar char="–"/>
              <a:defRPr/>
            </a:pPr>
            <a:r>
              <a:rPr lang="en-GB"/>
              <a:t>Single hardware device controlling bus access</a:t>
            </a:r>
            <a:endParaRPr/>
          </a:p>
          <a:p>
            <a:pPr lvl="2">
              <a:spcBef>
                <a:spcPts val="408"/>
              </a:spcBef>
              <a:spcAft>
                <a:spcPts val="0"/>
              </a:spcAft>
              <a:buClr>
                <a:schemeClr val="dk1"/>
              </a:buClr>
              <a:buSzPct val="100000"/>
              <a:buFont typeface="Arial" charset="0"/>
              <a:buChar char="•"/>
              <a:defRPr/>
            </a:pPr>
            <a:r>
              <a:rPr lang="en-GB"/>
              <a:t>Bus Controller</a:t>
            </a:r>
            <a:endParaRPr/>
          </a:p>
          <a:p>
            <a:pPr lvl="1">
              <a:spcBef>
                <a:spcPts val="476"/>
              </a:spcBef>
              <a:spcAft>
                <a:spcPts val="0"/>
              </a:spcAft>
              <a:buClr>
                <a:schemeClr val="dk1"/>
              </a:buClr>
              <a:buSzPct val="100000"/>
              <a:buFont typeface="Arial" charset="0"/>
              <a:buChar char="–"/>
              <a:defRPr/>
            </a:pPr>
            <a:r>
              <a:rPr lang="en-GB"/>
              <a:t>May be part of CPU or separate</a:t>
            </a:r>
            <a:endParaRPr/>
          </a:p>
          <a:p>
            <a:pPr>
              <a:spcBef>
                <a:spcPts val="544"/>
              </a:spcBef>
              <a:spcAft>
                <a:spcPts val="0"/>
              </a:spcAft>
              <a:buClr>
                <a:schemeClr val="dk1"/>
              </a:buClr>
              <a:buSzPct val="100000"/>
              <a:buFont typeface="Arial" charset="0"/>
              <a:buChar char="•"/>
              <a:defRPr/>
            </a:pPr>
            <a:r>
              <a:rPr lang="en-GB"/>
              <a:t>Distributed</a:t>
            </a:r>
            <a:endParaRPr/>
          </a:p>
          <a:p>
            <a:pPr lvl="1">
              <a:spcBef>
                <a:spcPts val="476"/>
              </a:spcBef>
              <a:spcAft>
                <a:spcPts val="0"/>
              </a:spcAft>
              <a:buClr>
                <a:schemeClr val="dk1"/>
              </a:buClr>
              <a:buSzPct val="100000"/>
              <a:buFont typeface="Arial" charset="0"/>
              <a:buChar char="–"/>
              <a:defRPr/>
            </a:pPr>
            <a:r>
              <a:rPr lang="en-GB"/>
              <a:t>Each module may claim the bus</a:t>
            </a:r>
            <a:endParaRPr/>
          </a:p>
          <a:p>
            <a:pPr lvl="1">
              <a:spcBef>
                <a:spcPts val="476"/>
              </a:spcBef>
              <a:spcAft>
                <a:spcPts val="0"/>
              </a:spcAft>
              <a:buClr>
                <a:schemeClr val="dk1"/>
              </a:buClr>
              <a:buSzPct val="100000"/>
              <a:buFont typeface="Arial" charset="0"/>
              <a:buChar char="–"/>
              <a:defRPr/>
            </a:pPr>
            <a:r>
              <a:rPr lang="en-GB"/>
              <a:t>Control logic on all modules</a:t>
            </a:r>
            <a:endParaRPr/>
          </a:p>
          <a:p>
            <a:pPr indent="-170180">
              <a:spcBef>
                <a:spcPts val="544"/>
              </a:spcBef>
              <a:spcAft>
                <a:spcPts val="0"/>
              </a:spcAft>
              <a:buClr>
                <a:schemeClr val="dk1"/>
              </a:buClr>
              <a:buSzPct val="100000"/>
              <a:buFont typeface="Arial" charset="0"/>
              <a:buNone/>
              <a:defRPr/>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81000" y="4800600"/>
            <a:ext cx="8458200" cy="1219200"/>
          </a:xfrm>
        </p:spPr>
        <p:txBody>
          <a:bodyPr/>
          <a:lstStyle/>
          <a:p>
            <a:pPr algn="ctr">
              <a:buFont typeface="Arial" charset="0"/>
              <a:buNone/>
              <a:defRPr/>
            </a:pPr>
            <a:r>
              <a:rPr lang="en-US" sz="2800" dirty="0"/>
              <a:t>Contact Session 3</a:t>
            </a:r>
          </a:p>
          <a:p>
            <a:pPr algn="ctr">
              <a:buFont typeface="Arial" charset="0"/>
              <a:buNone/>
              <a:defRPr/>
            </a:pPr>
            <a:r>
              <a:rPr lang="en-US" sz="2800" dirty="0"/>
              <a:t>Computer System Components and Interconnections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001000" cy="792162"/>
          </a:xfrm>
        </p:spPr>
        <p:txBody>
          <a:bodyPr/>
          <a:lstStyle/>
          <a:p>
            <a:pPr lvl="0"/>
            <a:r>
              <a:rPr kumimoji="1" lang="en-US" sz="2400" kern="0" dirty="0">
                <a:solidFill>
                  <a:schemeClr val="tx2"/>
                </a:solidFill>
                <a:latin typeface="Times New Roman" panose="02020603050405020304" pitchFamily="18" charset="0"/>
                <a:cs typeface="Times New Roman" panose="02020603050405020304" pitchFamily="18" charset="0"/>
              </a:rPr>
              <a:t>What is Bus Arbitration, Bus Mastering and DMA?</a:t>
            </a:r>
            <a:br>
              <a:rPr kumimoji="1" lang="en-US" sz="2400" kern="0" dirty="0">
                <a:solidFill>
                  <a:schemeClr val="tx2"/>
                </a:solidFill>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602180B-D5D1-4398-B8D5-C1EBB73A9C38}" type="slidenum">
              <a:rPr lang="en-US" altLang="en-US" smtClean="0"/>
              <a:pPr/>
              <a:t>20</a:t>
            </a:fld>
            <a:endParaRPr lang="en-US" altLang="en-US"/>
          </a:p>
        </p:txBody>
      </p:sp>
      <p:sp>
        <p:nvSpPr>
          <p:cNvPr id="5" name="Rectangle 3"/>
          <p:cNvSpPr txBox="1">
            <a:spLocks noChangeArrowheads="1"/>
          </p:cNvSpPr>
          <p:nvPr/>
        </p:nvSpPr>
        <p:spPr>
          <a:xfrm>
            <a:off x="457200" y="1447800"/>
            <a:ext cx="8229600" cy="4525963"/>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rgbClr val="FF0000"/>
              </a:buClr>
              <a:buSzTx/>
              <a:buFontTx/>
              <a:buChar char="•"/>
              <a:tabLst/>
              <a:defRPr/>
            </a:pPr>
            <a:r>
              <a:rPr kumimoji="1" lang="en-US" sz="2400" b="0" i="0" u="none" strike="noStrike" kern="0" cap="none" spc="0" normalizeH="0" baseline="0" noProof="0" dirty="0">
                <a:ln>
                  <a:noFill/>
                </a:ln>
                <a:solidFill>
                  <a:schemeClr val="tx1"/>
                </a:solidFill>
                <a:effectLst/>
                <a:uLnTx/>
                <a:uFillTx/>
                <a:latin typeface="+mn-lt"/>
                <a:ea typeface="+mn-ea"/>
                <a:cs typeface="+mn-cs"/>
              </a:rPr>
              <a:t>Bus Arbitration – an elaborate system for resolving bus control conflicts and assigning priorities to the requests for control of the bus. </a:t>
            </a:r>
          </a:p>
          <a:p>
            <a:pPr marL="342900" marR="0" lvl="0" indent="-342900" algn="l" defTabSz="914400" rtl="0" eaLnBrk="1" fontAlgn="base" latinLnBrk="0" hangingPunct="1">
              <a:lnSpc>
                <a:spcPct val="100000"/>
              </a:lnSpc>
              <a:spcBef>
                <a:spcPct val="20000"/>
              </a:spcBef>
              <a:spcAft>
                <a:spcPct val="0"/>
              </a:spcAft>
              <a:buClr>
                <a:srgbClr val="FF0000"/>
              </a:buClr>
              <a:buSzTx/>
              <a:buFontTx/>
              <a:buChar char="•"/>
              <a:tabLst/>
              <a:defRPr/>
            </a:pPr>
            <a:endParaRPr kumimoji="1" lang="en-US" sz="24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FF0000"/>
              </a:buClr>
              <a:buSzTx/>
              <a:buFontTx/>
              <a:buChar char="•"/>
              <a:tabLst/>
              <a:defRPr/>
            </a:pPr>
            <a:r>
              <a:rPr kumimoji="1" lang="en-US" sz="2400" b="0" i="0" u="none" strike="noStrike" kern="0" cap="none" spc="0" normalizeH="0" baseline="0" noProof="0" dirty="0">
                <a:ln>
                  <a:noFill/>
                </a:ln>
                <a:solidFill>
                  <a:schemeClr val="tx1"/>
                </a:solidFill>
                <a:effectLst/>
                <a:uLnTx/>
                <a:uFillTx/>
                <a:latin typeface="+mn-lt"/>
                <a:ea typeface="+mn-ea"/>
                <a:cs typeface="+mn-cs"/>
              </a:rPr>
              <a:t>Bus Mastering – a method of enabling different device controllers  on the bus to ‘talk’ to one an other, without having to go through the CPU.</a:t>
            </a:r>
          </a:p>
          <a:p>
            <a:pPr marL="342900" marR="0" lvl="0" indent="-342900" algn="l" defTabSz="914400" rtl="0" eaLnBrk="1" fontAlgn="base" latinLnBrk="0" hangingPunct="1">
              <a:lnSpc>
                <a:spcPct val="100000"/>
              </a:lnSpc>
              <a:spcBef>
                <a:spcPct val="20000"/>
              </a:spcBef>
              <a:spcAft>
                <a:spcPct val="0"/>
              </a:spcAft>
              <a:buClr>
                <a:srgbClr val="FF0000"/>
              </a:buClr>
              <a:buSzTx/>
              <a:buFontTx/>
              <a:buChar char="•"/>
              <a:tabLst/>
              <a:defRPr/>
            </a:pPr>
            <a:endParaRPr kumimoji="1" lang="en-US" sz="24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FF0000"/>
              </a:buClr>
              <a:buSzTx/>
              <a:buFontTx/>
              <a:buChar char="•"/>
              <a:tabLst/>
              <a:defRPr/>
            </a:pPr>
            <a:r>
              <a:rPr kumimoji="1" lang="en-US" sz="2400" b="0" i="0" u="none" strike="noStrike" kern="0" cap="none" spc="0" normalizeH="0" baseline="0" noProof="0" dirty="0">
                <a:ln>
                  <a:noFill/>
                </a:ln>
                <a:solidFill>
                  <a:schemeClr val="tx1"/>
                </a:solidFill>
                <a:effectLst/>
                <a:uLnTx/>
                <a:uFillTx/>
                <a:latin typeface="+mn-lt"/>
                <a:ea typeface="+mn-ea"/>
                <a:cs typeface="+mn-cs"/>
              </a:rPr>
              <a:t>DMA(Direct Memory Access) – a method of transferring data from a hard disk to main memory without having to go through the CPU. </a:t>
            </a:r>
          </a:p>
        </p:txBody>
      </p:sp>
    </p:spTree>
    <p:extLst>
      <p:ext uri="{BB962C8B-B14F-4D97-AF65-F5344CB8AC3E}">
        <p14:creationId xmlns:p14="http://schemas.microsoft.com/office/powerpoint/2010/main" val="4092996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953000" cy="715962"/>
          </a:xfrm>
        </p:spPr>
        <p:txBody>
          <a:bodyPr/>
          <a:lstStyle/>
          <a:p>
            <a:pPr lvl="0"/>
            <a:r>
              <a:rPr kumimoji="1" lang="en-US" sz="2800" kern="0" dirty="0">
                <a:solidFill>
                  <a:schemeClr val="tx2"/>
                </a:solidFill>
                <a:latin typeface="Times New Roman" panose="02020603050405020304" pitchFamily="18" charset="0"/>
                <a:cs typeface="Times New Roman" panose="02020603050405020304" pitchFamily="18" charset="0"/>
              </a:rPr>
              <a:t>Bus Arbitration Methods</a:t>
            </a:r>
            <a:br>
              <a:rPr kumimoji="1" lang="en-US" sz="2800" kern="0" dirty="0">
                <a:solidFill>
                  <a:schemeClr val="tx2"/>
                </a:solidFill>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602180B-D5D1-4398-B8D5-C1EBB73A9C38}" type="slidenum">
              <a:rPr lang="en-US" altLang="en-US" smtClean="0"/>
              <a:pPr/>
              <a:t>21</a:t>
            </a:fld>
            <a:endParaRPr lang="en-US" altLang="en-US"/>
          </a:p>
        </p:txBody>
      </p:sp>
      <p:sp>
        <p:nvSpPr>
          <p:cNvPr id="5" name="Rectangle 3"/>
          <p:cNvSpPr txBox="1">
            <a:spLocks noChangeArrowheads="1"/>
          </p:cNvSpPr>
          <p:nvPr/>
        </p:nvSpPr>
        <p:spPr>
          <a:xfrm>
            <a:off x="457200" y="1600200"/>
            <a:ext cx="8229600" cy="4525963"/>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rgbClr val="FF0000"/>
              </a:buClr>
              <a:buSzTx/>
              <a:buFontTx/>
              <a:buChar char="•"/>
              <a:tabLst/>
              <a:defRPr/>
            </a:pPr>
            <a:r>
              <a:rPr kumimoji="1" lang="en-US" sz="2400" b="0" i="0" u="none" strike="noStrike" kern="0" cap="none" spc="0" normalizeH="0" baseline="0" noProof="0" dirty="0">
                <a:ln>
                  <a:noFill/>
                </a:ln>
                <a:solidFill>
                  <a:schemeClr val="tx1"/>
                </a:solidFill>
                <a:effectLst/>
                <a:uLnTx/>
                <a:uFillTx/>
                <a:latin typeface="Comic Sans MS" pitchFamily="66" charset="0"/>
                <a:ea typeface="+mn-ea"/>
                <a:cs typeface="+mn-cs"/>
              </a:rPr>
              <a:t>Centralized </a:t>
            </a:r>
          </a:p>
          <a:p>
            <a:pPr marL="342900" marR="0" lvl="0" indent="-342900" algn="l" defTabSz="914400" rtl="0" eaLnBrk="1" fontAlgn="base" latinLnBrk="0" hangingPunct="1">
              <a:lnSpc>
                <a:spcPct val="100000"/>
              </a:lnSpc>
              <a:spcBef>
                <a:spcPct val="20000"/>
              </a:spcBef>
              <a:spcAft>
                <a:spcPct val="0"/>
              </a:spcAft>
              <a:buClr>
                <a:srgbClr val="FF0000"/>
              </a:buClr>
              <a:buSzTx/>
              <a:buFontTx/>
              <a:buNone/>
              <a:tabLst/>
              <a:defRPr/>
            </a:pPr>
            <a:r>
              <a:rPr kumimoji="1" lang="en-US" sz="2400" b="0" i="0" u="none" strike="noStrike" kern="0" cap="none" spc="0" normalizeH="0" baseline="0" noProof="0" dirty="0">
                <a:ln>
                  <a:noFill/>
                </a:ln>
                <a:solidFill>
                  <a:schemeClr val="tx1"/>
                </a:solidFill>
                <a:effectLst/>
                <a:uLnTx/>
                <a:uFillTx/>
                <a:latin typeface="Comic Sans MS" pitchFamily="66" charset="0"/>
                <a:ea typeface="+mn-ea"/>
                <a:cs typeface="+mn-cs"/>
              </a:rPr>
              <a:t>	</a:t>
            </a:r>
            <a:r>
              <a:rPr kumimoji="1" lang="en-US" sz="2400" b="0" i="0" u="none" strike="noStrike" kern="0" cap="none" spc="0" normalizeH="0" baseline="0" noProof="0" dirty="0">
                <a:ln>
                  <a:noFill/>
                </a:ln>
                <a:solidFill>
                  <a:schemeClr val="tx1"/>
                </a:solidFill>
                <a:effectLst/>
                <a:uLnTx/>
                <a:uFillTx/>
                <a:latin typeface="+mn-lt"/>
                <a:ea typeface="+mn-ea"/>
                <a:cs typeface="+mn-cs"/>
              </a:rPr>
              <a:t>Centralized bus arbitration requires hardware (arbiter)that will grant the bus to one of the requesting devices. This hardware can be part of the CPU or it can be a separate device on the motherboard.</a:t>
            </a:r>
            <a:r>
              <a:rPr kumimoji="1" lang="en-US" sz="2400" b="0" i="0" u="none" strike="noStrike" kern="0" cap="none" spc="0" normalizeH="0" baseline="0" noProof="0" dirty="0">
                <a:ln>
                  <a:noFill/>
                </a:ln>
                <a:solidFill>
                  <a:schemeClr val="tx1"/>
                </a:solidFill>
                <a:effectLst/>
                <a:uLnTx/>
                <a:uFillTx/>
                <a:latin typeface="Comic Sans MS" pitchFamily="66" charset="0"/>
                <a:ea typeface="+mn-ea"/>
                <a:cs typeface="+mn-cs"/>
              </a:rPr>
              <a:t> </a:t>
            </a:r>
          </a:p>
          <a:p>
            <a:pPr marL="342900" marR="0" lvl="0" indent="-342900" algn="l" defTabSz="914400" rtl="0" eaLnBrk="1" fontAlgn="base" latinLnBrk="0" hangingPunct="1">
              <a:lnSpc>
                <a:spcPct val="100000"/>
              </a:lnSpc>
              <a:spcBef>
                <a:spcPct val="20000"/>
              </a:spcBef>
              <a:spcAft>
                <a:spcPct val="0"/>
              </a:spcAft>
              <a:buClr>
                <a:srgbClr val="FF0000"/>
              </a:buClr>
              <a:buSzTx/>
              <a:buFontTx/>
              <a:buChar char="•"/>
              <a:tabLst/>
              <a:defRPr/>
            </a:pPr>
            <a:endParaRPr kumimoji="1" lang="en-US" sz="2400" b="0" i="0" u="none" strike="noStrike" kern="0" cap="none" spc="0" normalizeH="0" baseline="0" noProof="0" dirty="0">
              <a:ln>
                <a:noFill/>
              </a:ln>
              <a:solidFill>
                <a:schemeClr val="tx1"/>
              </a:solidFill>
              <a:effectLst/>
              <a:uLnTx/>
              <a:uFillTx/>
              <a:latin typeface="Comic Sans MS" pitchFamily="66" charset="0"/>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FF0000"/>
              </a:buClr>
              <a:buSzTx/>
              <a:buFontTx/>
              <a:buChar char="•"/>
              <a:tabLst/>
              <a:defRPr/>
            </a:pPr>
            <a:r>
              <a:rPr kumimoji="1" lang="en-US" sz="2400" b="0" i="0" u="none" strike="noStrike" kern="0" cap="none" spc="0" normalizeH="0" baseline="0" noProof="0" dirty="0">
                <a:ln>
                  <a:noFill/>
                </a:ln>
                <a:solidFill>
                  <a:schemeClr val="tx1"/>
                </a:solidFill>
                <a:effectLst/>
                <a:uLnTx/>
                <a:uFillTx/>
                <a:latin typeface="Comic Sans MS" pitchFamily="66" charset="0"/>
                <a:ea typeface="+mn-ea"/>
                <a:cs typeface="+mn-cs"/>
              </a:rPr>
              <a:t>Decentralized</a:t>
            </a:r>
          </a:p>
          <a:p>
            <a:pPr marL="342900" marR="0" lvl="0" indent="-342900" algn="l" defTabSz="914400" rtl="0" eaLnBrk="1" fontAlgn="base" latinLnBrk="0" hangingPunct="1">
              <a:lnSpc>
                <a:spcPct val="100000"/>
              </a:lnSpc>
              <a:spcBef>
                <a:spcPct val="20000"/>
              </a:spcBef>
              <a:spcAft>
                <a:spcPct val="0"/>
              </a:spcAft>
              <a:buClr>
                <a:srgbClr val="FF0000"/>
              </a:buClr>
              <a:buSzTx/>
              <a:buFontTx/>
              <a:buNone/>
              <a:tabLst/>
              <a:defRPr/>
            </a:pPr>
            <a:r>
              <a:rPr kumimoji="1" lang="en-US" sz="2400" b="0" i="0" u="none" strike="noStrike" kern="0" cap="none" spc="0" normalizeH="0" baseline="0" noProof="0" dirty="0">
                <a:ln>
                  <a:noFill/>
                </a:ln>
                <a:solidFill>
                  <a:schemeClr val="tx1"/>
                </a:solidFill>
                <a:effectLst/>
                <a:uLnTx/>
                <a:uFillTx/>
                <a:latin typeface="Comic Sans MS" pitchFamily="66" charset="0"/>
                <a:ea typeface="+mn-ea"/>
                <a:cs typeface="+mn-cs"/>
              </a:rPr>
              <a:t>	</a:t>
            </a:r>
            <a:r>
              <a:rPr kumimoji="1" lang="en-US" sz="2400" b="0" i="0" u="none" strike="noStrike" kern="0" cap="none" spc="0" normalizeH="0" baseline="0" noProof="0" dirty="0">
                <a:ln>
                  <a:noFill/>
                </a:ln>
                <a:solidFill>
                  <a:schemeClr val="tx1"/>
                </a:solidFill>
                <a:effectLst/>
                <a:uLnTx/>
                <a:uFillTx/>
                <a:latin typeface="+mn-lt"/>
                <a:ea typeface="+mn-ea"/>
                <a:cs typeface="+mn-cs"/>
              </a:rPr>
              <a:t>Decentralized arbitration there isn't an arbiter, so the devices have to decide who goes next. This makes the devices more complicated, but saves the expense of having an arbiter. </a:t>
            </a:r>
          </a:p>
          <a:p>
            <a:pPr marL="342900" marR="0" lvl="0" indent="-342900" algn="l" defTabSz="914400" rtl="0" eaLnBrk="1" fontAlgn="base" latinLnBrk="0" hangingPunct="1">
              <a:lnSpc>
                <a:spcPct val="100000"/>
              </a:lnSpc>
              <a:spcBef>
                <a:spcPct val="20000"/>
              </a:spcBef>
              <a:spcAft>
                <a:spcPct val="0"/>
              </a:spcAft>
              <a:buClr>
                <a:srgbClr val="FF0000"/>
              </a:buClr>
              <a:buSzTx/>
              <a:buFontTx/>
              <a:buNone/>
              <a:tabLst/>
              <a:defRPr/>
            </a:pPr>
            <a:endParaRPr kumimoji="1" lang="en-US" sz="2400" b="0" i="0" u="none" strike="noStrike" kern="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68207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059" y="94459"/>
            <a:ext cx="7315200" cy="792162"/>
          </a:xfrm>
        </p:spPr>
        <p:txBody>
          <a:bodyPr/>
          <a:lstStyle/>
          <a:p>
            <a:pPr lvl="0"/>
            <a:r>
              <a:rPr kumimoji="1" lang="en-US" sz="2800" kern="0" dirty="0">
                <a:solidFill>
                  <a:schemeClr val="tx2"/>
                </a:solidFill>
              </a:rPr>
              <a:t>Centralized arbitration</a:t>
            </a:r>
            <a:br>
              <a:rPr kumimoji="1" lang="en-US" sz="2800" kern="0" dirty="0">
                <a:solidFill>
                  <a:schemeClr val="tx2"/>
                </a:solidFill>
              </a:rPr>
            </a:br>
            <a:endParaRPr lang="en-IN" sz="2800" dirty="0"/>
          </a:p>
        </p:txBody>
      </p:sp>
      <p:sp>
        <p:nvSpPr>
          <p:cNvPr id="4" name="Slide Number Placeholder 3"/>
          <p:cNvSpPr>
            <a:spLocks noGrp="1"/>
          </p:cNvSpPr>
          <p:nvPr>
            <p:ph type="sldNum" sz="quarter" idx="12"/>
          </p:nvPr>
        </p:nvSpPr>
        <p:spPr/>
        <p:txBody>
          <a:bodyPr/>
          <a:lstStyle/>
          <a:p>
            <a:fld id="{1602180B-D5D1-4398-B8D5-C1EBB73A9C38}" type="slidenum">
              <a:rPr lang="en-US" altLang="en-US" smtClean="0"/>
              <a:pPr/>
              <a:t>22</a:t>
            </a:fld>
            <a:endParaRPr lang="en-US" altLang="en-US"/>
          </a:p>
        </p:txBody>
      </p:sp>
      <p:grpSp>
        <p:nvGrpSpPr>
          <p:cNvPr id="5" name="Group 4"/>
          <p:cNvGrpSpPr>
            <a:grpSpLocks/>
          </p:cNvGrpSpPr>
          <p:nvPr/>
        </p:nvGrpSpPr>
        <p:grpSpPr bwMode="auto">
          <a:xfrm>
            <a:off x="1219200" y="533400"/>
            <a:ext cx="6172200" cy="2438400"/>
            <a:chOff x="936" y="1154"/>
            <a:chExt cx="3888" cy="1536"/>
          </a:xfrm>
        </p:grpSpPr>
        <p:sp>
          <p:nvSpPr>
            <p:cNvPr id="6" name="Freeform 5"/>
            <p:cNvSpPr>
              <a:spLocks/>
            </p:cNvSpPr>
            <p:nvPr/>
          </p:nvSpPr>
          <p:spPr bwMode="auto">
            <a:xfrm>
              <a:off x="2350" y="2337"/>
              <a:ext cx="81" cy="27"/>
            </a:xfrm>
            <a:custGeom>
              <a:avLst/>
              <a:gdLst/>
              <a:ahLst/>
              <a:cxnLst>
                <a:cxn ang="0">
                  <a:pos x="0" y="2"/>
                </a:cxn>
                <a:cxn ang="0">
                  <a:pos x="6" y="1"/>
                </a:cxn>
                <a:cxn ang="0">
                  <a:pos x="0" y="0"/>
                </a:cxn>
                <a:cxn ang="0">
                  <a:pos x="0" y="1"/>
                </a:cxn>
                <a:cxn ang="0">
                  <a:pos x="0" y="2"/>
                </a:cxn>
              </a:cxnLst>
              <a:rect l="0" t="0" r="r" b="b"/>
              <a:pathLst>
                <a:path w="6" h="2">
                  <a:moveTo>
                    <a:pt x="0" y="2"/>
                  </a:moveTo>
                  <a:lnTo>
                    <a:pt x="6" y="1"/>
                  </a:lnTo>
                  <a:lnTo>
                    <a:pt x="0" y="0"/>
                  </a:lnTo>
                  <a:lnTo>
                    <a:pt x="0" y="1"/>
                  </a:lnTo>
                  <a:lnTo>
                    <a:pt x="0" y="2"/>
                  </a:lnTo>
                </a:path>
              </a:pathLst>
            </a:custGeom>
            <a:noFill/>
            <a:ln w="22225">
              <a:solidFill>
                <a:srgbClr val="000000"/>
              </a:solidFill>
              <a:prstDash val="solid"/>
              <a:round/>
              <a:headEnd/>
              <a:tailEnd/>
            </a:ln>
          </p:spPr>
          <p:txBody>
            <a:bodyPr/>
            <a:lstStyle/>
            <a:p>
              <a:endParaRPr lang="en-US"/>
            </a:p>
          </p:txBody>
        </p:sp>
        <p:sp>
          <p:nvSpPr>
            <p:cNvPr id="7" name="Freeform 6"/>
            <p:cNvSpPr>
              <a:spLocks/>
            </p:cNvSpPr>
            <p:nvPr/>
          </p:nvSpPr>
          <p:spPr bwMode="auto">
            <a:xfrm>
              <a:off x="2350" y="2337"/>
              <a:ext cx="81" cy="27"/>
            </a:xfrm>
            <a:custGeom>
              <a:avLst/>
              <a:gdLst/>
              <a:ahLst/>
              <a:cxnLst>
                <a:cxn ang="0">
                  <a:pos x="0" y="27"/>
                </a:cxn>
                <a:cxn ang="0">
                  <a:pos x="81" y="13"/>
                </a:cxn>
                <a:cxn ang="0">
                  <a:pos x="0" y="0"/>
                </a:cxn>
                <a:cxn ang="0">
                  <a:pos x="0" y="13"/>
                </a:cxn>
                <a:cxn ang="0">
                  <a:pos x="0" y="27"/>
                </a:cxn>
              </a:cxnLst>
              <a:rect l="0" t="0" r="r" b="b"/>
              <a:pathLst>
                <a:path w="81" h="27">
                  <a:moveTo>
                    <a:pt x="0" y="27"/>
                  </a:moveTo>
                  <a:lnTo>
                    <a:pt x="81" y="13"/>
                  </a:lnTo>
                  <a:lnTo>
                    <a:pt x="0" y="0"/>
                  </a:lnTo>
                  <a:lnTo>
                    <a:pt x="0" y="13"/>
                  </a:lnTo>
                  <a:lnTo>
                    <a:pt x="0" y="27"/>
                  </a:lnTo>
                  <a:close/>
                </a:path>
              </a:pathLst>
            </a:custGeom>
            <a:solidFill>
              <a:srgbClr val="000000"/>
            </a:solidFill>
            <a:ln w="0">
              <a:solidFill>
                <a:srgbClr val="000000"/>
              </a:solidFill>
              <a:prstDash val="solid"/>
              <a:round/>
              <a:headEnd/>
              <a:tailEnd/>
            </a:ln>
          </p:spPr>
          <p:txBody>
            <a:bodyPr/>
            <a:lstStyle/>
            <a:p>
              <a:endParaRPr lang="en-US"/>
            </a:p>
          </p:txBody>
        </p:sp>
        <p:sp>
          <p:nvSpPr>
            <p:cNvPr id="8" name="Line 7"/>
            <p:cNvSpPr>
              <a:spLocks noChangeShapeType="1"/>
            </p:cNvSpPr>
            <p:nvPr/>
          </p:nvSpPr>
          <p:spPr bwMode="auto">
            <a:xfrm flipH="1">
              <a:off x="1779" y="2350"/>
              <a:ext cx="571" cy="1"/>
            </a:xfrm>
            <a:prstGeom prst="line">
              <a:avLst/>
            </a:prstGeom>
            <a:noFill/>
            <a:ln w="22225">
              <a:solidFill>
                <a:srgbClr val="000000"/>
              </a:solidFill>
              <a:round/>
              <a:headEnd/>
              <a:tailEnd/>
            </a:ln>
          </p:spPr>
          <p:txBody>
            <a:bodyPr/>
            <a:lstStyle/>
            <a:p>
              <a:endParaRPr lang="en-US"/>
            </a:p>
          </p:txBody>
        </p:sp>
        <p:sp>
          <p:nvSpPr>
            <p:cNvPr id="9" name="Freeform 8"/>
            <p:cNvSpPr>
              <a:spLocks/>
            </p:cNvSpPr>
            <p:nvPr/>
          </p:nvSpPr>
          <p:spPr bwMode="auto">
            <a:xfrm>
              <a:off x="4729" y="1317"/>
              <a:ext cx="81" cy="41"/>
            </a:xfrm>
            <a:custGeom>
              <a:avLst/>
              <a:gdLst/>
              <a:ahLst/>
              <a:cxnLst>
                <a:cxn ang="0">
                  <a:pos x="0" y="3"/>
                </a:cxn>
                <a:cxn ang="0">
                  <a:pos x="6" y="1"/>
                </a:cxn>
                <a:cxn ang="0">
                  <a:pos x="0" y="0"/>
                </a:cxn>
                <a:cxn ang="0">
                  <a:pos x="0" y="1"/>
                </a:cxn>
                <a:cxn ang="0">
                  <a:pos x="0" y="3"/>
                </a:cxn>
              </a:cxnLst>
              <a:rect l="0" t="0" r="r" b="b"/>
              <a:pathLst>
                <a:path w="6" h="3">
                  <a:moveTo>
                    <a:pt x="0" y="3"/>
                  </a:moveTo>
                  <a:lnTo>
                    <a:pt x="6" y="1"/>
                  </a:lnTo>
                  <a:lnTo>
                    <a:pt x="0" y="0"/>
                  </a:lnTo>
                  <a:lnTo>
                    <a:pt x="0" y="1"/>
                  </a:lnTo>
                  <a:lnTo>
                    <a:pt x="0" y="3"/>
                  </a:lnTo>
                </a:path>
              </a:pathLst>
            </a:custGeom>
            <a:noFill/>
            <a:ln w="22225">
              <a:solidFill>
                <a:srgbClr val="000000"/>
              </a:solidFill>
              <a:prstDash val="solid"/>
              <a:round/>
              <a:headEnd/>
              <a:tailEnd/>
            </a:ln>
          </p:spPr>
          <p:txBody>
            <a:bodyPr/>
            <a:lstStyle/>
            <a:p>
              <a:endParaRPr lang="en-US"/>
            </a:p>
          </p:txBody>
        </p:sp>
        <p:sp>
          <p:nvSpPr>
            <p:cNvPr id="10" name="Freeform 9"/>
            <p:cNvSpPr>
              <a:spLocks/>
            </p:cNvSpPr>
            <p:nvPr/>
          </p:nvSpPr>
          <p:spPr bwMode="auto">
            <a:xfrm>
              <a:off x="4729" y="1317"/>
              <a:ext cx="81" cy="41"/>
            </a:xfrm>
            <a:custGeom>
              <a:avLst/>
              <a:gdLst/>
              <a:ahLst/>
              <a:cxnLst>
                <a:cxn ang="0">
                  <a:pos x="0" y="41"/>
                </a:cxn>
                <a:cxn ang="0">
                  <a:pos x="81" y="14"/>
                </a:cxn>
                <a:cxn ang="0">
                  <a:pos x="0" y="0"/>
                </a:cxn>
                <a:cxn ang="0">
                  <a:pos x="0" y="14"/>
                </a:cxn>
                <a:cxn ang="0">
                  <a:pos x="0" y="41"/>
                </a:cxn>
              </a:cxnLst>
              <a:rect l="0" t="0" r="r" b="b"/>
              <a:pathLst>
                <a:path w="81" h="41">
                  <a:moveTo>
                    <a:pt x="0" y="41"/>
                  </a:moveTo>
                  <a:lnTo>
                    <a:pt x="81" y="14"/>
                  </a:lnTo>
                  <a:lnTo>
                    <a:pt x="0" y="0"/>
                  </a:lnTo>
                  <a:lnTo>
                    <a:pt x="0" y="14"/>
                  </a:lnTo>
                  <a:lnTo>
                    <a:pt x="0" y="41"/>
                  </a:lnTo>
                  <a:close/>
                </a:path>
              </a:pathLst>
            </a:custGeom>
            <a:solidFill>
              <a:srgbClr val="000000"/>
            </a:solidFill>
            <a:ln w="0">
              <a:solidFill>
                <a:srgbClr val="000000"/>
              </a:solidFill>
              <a:prstDash val="solid"/>
              <a:round/>
              <a:headEnd/>
              <a:tailEnd/>
            </a:ln>
          </p:spPr>
          <p:txBody>
            <a:bodyPr/>
            <a:lstStyle/>
            <a:p>
              <a:endParaRPr lang="en-US"/>
            </a:p>
          </p:txBody>
        </p:sp>
        <p:sp>
          <p:nvSpPr>
            <p:cNvPr id="11" name="Freeform 10"/>
            <p:cNvSpPr>
              <a:spLocks/>
            </p:cNvSpPr>
            <p:nvPr/>
          </p:nvSpPr>
          <p:spPr bwMode="auto">
            <a:xfrm>
              <a:off x="1793" y="1317"/>
              <a:ext cx="81" cy="41"/>
            </a:xfrm>
            <a:custGeom>
              <a:avLst/>
              <a:gdLst/>
              <a:ahLst/>
              <a:cxnLst>
                <a:cxn ang="0">
                  <a:pos x="6" y="0"/>
                </a:cxn>
                <a:cxn ang="0">
                  <a:pos x="0" y="1"/>
                </a:cxn>
                <a:cxn ang="0">
                  <a:pos x="6" y="3"/>
                </a:cxn>
                <a:cxn ang="0">
                  <a:pos x="6" y="1"/>
                </a:cxn>
                <a:cxn ang="0">
                  <a:pos x="6" y="0"/>
                </a:cxn>
              </a:cxnLst>
              <a:rect l="0" t="0" r="r" b="b"/>
              <a:pathLst>
                <a:path w="6" h="3">
                  <a:moveTo>
                    <a:pt x="6" y="0"/>
                  </a:moveTo>
                  <a:lnTo>
                    <a:pt x="0" y="1"/>
                  </a:lnTo>
                  <a:lnTo>
                    <a:pt x="6" y="3"/>
                  </a:lnTo>
                  <a:lnTo>
                    <a:pt x="6" y="1"/>
                  </a:lnTo>
                  <a:lnTo>
                    <a:pt x="6" y="0"/>
                  </a:lnTo>
                </a:path>
              </a:pathLst>
            </a:custGeom>
            <a:noFill/>
            <a:ln w="22225">
              <a:solidFill>
                <a:srgbClr val="000000"/>
              </a:solidFill>
              <a:prstDash val="solid"/>
              <a:round/>
              <a:headEnd/>
              <a:tailEnd/>
            </a:ln>
          </p:spPr>
          <p:txBody>
            <a:bodyPr/>
            <a:lstStyle/>
            <a:p>
              <a:endParaRPr lang="en-US"/>
            </a:p>
          </p:txBody>
        </p:sp>
        <p:sp>
          <p:nvSpPr>
            <p:cNvPr id="12" name="Freeform 11"/>
            <p:cNvSpPr>
              <a:spLocks/>
            </p:cNvSpPr>
            <p:nvPr/>
          </p:nvSpPr>
          <p:spPr bwMode="auto">
            <a:xfrm>
              <a:off x="1793" y="1317"/>
              <a:ext cx="81" cy="41"/>
            </a:xfrm>
            <a:custGeom>
              <a:avLst/>
              <a:gdLst/>
              <a:ahLst/>
              <a:cxnLst>
                <a:cxn ang="0">
                  <a:pos x="81" y="0"/>
                </a:cxn>
                <a:cxn ang="0">
                  <a:pos x="0" y="14"/>
                </a:cxn>
                <a:cxn ang="0">
                  <a:pos x="81" y="41"/>
                </a:cxn>
                <a:cxn ang="0">
                  <a:pos x="81" y="14"/>
                </a:cxn>
                <a:cxn ang="0">
                  <a:pos x="81" y="0"/>
                </a:cxn>
              </a:cxnLst>
              <a:rect l="0" t="0" r="r" b="b"/>
              <a:pathLst>
                <a:path w="81" h="41">
                  <a:moveTo>
                    <a:pt x="81" y="0"/>
                  </a:moveTo>
                  <a:lnTo>
                    <a:pt x="0" y="14"/>
                  </a:lnTo>
                  <a:lnTo>
                    <a:pt x="81" y="41"/>
                  </a:lnTo>
                  <a:lnTo>
                    <a:pt x="81" y="14"/>
                  </a:lnTo>
                  <a:lnTo>
                    <a:pt x="81" y="0"/>
                  </a:lnTo>
                  <a:close/>
                </a:path>
              </a:pathLst>
            </a:custGeom>
            <a:solidFill>
              <a:srgbClr val="000000"/>
            </a:solidFill>
            <a:ln w="0">
              <a:solidFill>
                <a:srgbClr val="000000"/>
              </a:solidFill>
              <a:prstDash val="solid"/>
              <a:round/>
              <a:headEnd/>
              <a:tailEnd/>
            </a:ln>
          </p:spPr>
          <p:txBody>
            <a:bodyPr/>
            <a:lstStyle/>
            <a:p>
              <a:endParaRPr lang="en-US"/>
            </a:p>
          </p:txBody>
        </p:sp>
        <p:sp>
          <p:nvSpPr>
            <p:cNvPr id="13" name="Line 12"/>
            <p:cNvSpPr>
              <a:spLocks noChangeShapeType="1"/>
            </p:cNvSpPr>
            <p:nvPr/>
          </p:nvSpPr>
          <p:spPr bwMode="auto">
            <a:xfrm>
              <a:off x="1888" y="1331"/>
              <a:ext cx="2841" cy="1"/>
            </a:xfrm>
            <a:prstGeom prst="line">
              <a:avLst/>
            </a:prstGeom>
            <a:noFill/>
            <a:ln w="22225">
              <a:solidFill>
                <a:srgbClr val="000000"/>
              </a:solidFill>
              <a:round/>
              <a:headEnd/>
              <a:tailEnd/>
            </a:ln>
          </p:spPr>
          <p:txBody>
            <a:bodyPr/>
            <a:lstStyle/>
            <a:p>
              <a:endParaRPr lang="en-US"/>
            </a:p>
          </p:txBody>
        </p:sp>
        <p:sp>
          <p:nvSpPr>
            <p:cNvPr id="14" name="Freeform 13"/>
            <p:cNvSpPr>
              <a:spLocks/>
            </p:cNvSpPr>
            <p:nvPr/>
          </p:nvSpPr>
          <p:spPr bwMode="auto">
            <a:xfrm>
              <a:off x="1793" y="1657"/>
              <a:ext cx="81" cy="27"/>
            </a:xfrm>
            <a:custGeom>
              <a:avLst/>
              <a:gdLst/>
              <a:ahLst/>
              <a:cxnLst>
                <a:cxn ang="0">
                  <a:pos x="6" y="0"/>
                </a:cxn>
                <a:cxn ang="0">
                  <a:pos x="0" y="1"/>
                </a:cxn>
                <a:cxn ang="0">
                  <a:pos x="6" y="2"/>
                </a:cxn>
                <a:cxn ang="0">
                  <a:pos x="6" y="1"/>
                </a:cxn>
                <a:cxn ang="0">
                  <a:pos x="6" y="0"/>
                </a:cxn>
              </a:cxnLst>
              <a:rect l="0" t="0" r="r" b="b"/>
              <a:pathLst>
                <a:path w="6" h="2">
                  <a:moveTo>
                    <a:pt x="6" y="0"/>
                  </a:moveTo>
                  <a:lnTo>
                    <a:pt x="0" y="1"/>
                  </a:lnTo>
                  <a:lnTo>
                    <a:pt x="6" y="2"/>
                  </a:lnTo>
                  <a:lnTo>
                    <a:pt x="6" y="1"/>
                  </a:lnTo>
                  <a:lnTo>
                    <a:pt x="6" y="0"/>
                  </a:lnTo>
                </a:path>
              </a:pathLst>
            </a:custGeom>
            <a:noFill/>
            <a:ln w="22225">
              <a:solidFill>
                <a:srgbClr val="000000"/>
              </a:solidFill>
              <a:prstDash val="solid"/>
              <a:round/>
              <a:headEnd/>
              <a:tailEnd/>
            </a:ln>
          </p:spPr>
          <p:txBody>
            <a:bodyPr/>
            <a:lstStyle/>
            <a:p>
              <a:endParaRPr lang="en-US"/>
            </a:p>
          </p:txBody>
        </p:sp>
        <p:sp>
          <p:nvSpPr>
            <p:cNvPr id="15" name="Freeform 14"/>
            <p:cNvSpPr>
              <a:spLocks/>
            </p:cNvSpPr>
            <p:nvPr/>
          </p:nvSpPr>
          <p:spPr bwMode="auto">
            <a:xfrm>
              <a:off x="1793" y="1657"/>
              <a:ext cx="81" cy="27"/>
            </a:xfrm>
            <a:custGeom>
              <a:avLst/>
              <a:gdLst/>
              <a:ahLst/>
              <a:cxnLst>
                <a:cxn ang="0">
                  <a:pos x="81" y="0"/>
                </a:cxn>
                <a:cxn ang="0">
                  <a:pos x="0" y="14"/>
                </a:cxn>
                <a:cxn ang="0">
                  <a:pos x="81" y="27"/>
                </a:cxn>
                <a:cxn ang="0">
                  <a:pos x="81" y="14"/>
                </a:cxn>
                <a:cxn ang="0">
                  <a:pos x="81" y="0"/>
                </a:cxn>
              </a:cxnLst>
              <a:rect l="0" t="0" r="r" b="b"/>
              <a:pathLst>
                <a:path w="81" h="27">
                  <a:moveTo>
                    <a:pt x="81" y="0"/>
                  </a:moveTo>
                  <a:lnTo>
                    <a:pt x="0" y="14"/>
                  </a:lnTo>
                  <a:lnTo>
                    <a:pt x="81" y="27"/>
                  </a:lnTo>
                  <a:lnTo>
                    <a:pt x="81" y="14"/>
                  </a:lnTo>
                  <a:lnTo>
                    <a:pt x="81" y="0"/>
                  </a:lnTo>
                  <a:close/>
                </a:path>
              </a:pathLst>
            </a:custGeom>
            <a:solidFill>
              <a:srgbClr val="000000"/>
            </a:solidFill>
            <a:ln w="0">
              <a:solidFill>
                <a:srgbClr val="000000"/>
              </a:solidFill>
              <a:prstDash val="solid"/>
              <a:round/>
              <a:headEnd/>
              <a:tailEnd/>
            </a:ln>
          </p:spPr>
          <p:txBody>
            <a:bodyPr/>
            <a:lstStyle/>
            <a:p>
              <a:endParaRPr lang="en-US"/>
            </a:p>
          </p:txBody>
        </p:sp>
        <p:sp>
          <p:nvSpPr>
            <p:cNvPr id="16" name="Line 15"/>
            <p:cNvSpPr>
              <a:spLocks noChangeShapeType="1"/>
            </p:cNvSpPr>
            <p:nvPr/>
          </p:nvSpPr>
          <p:spPr bwMode="auto">
            <a:xfrm>
              <a:off x="1888" y="1671"/>
              <a:ext cx="2936" cy="1"/>
            </a:xfrm>
            <a:prstGeom prst="line">
              <a:avLst/>
            </a:prstGeom>
            <a:noFill/>
            <a:ln w="22225">
              <a:solidFill>
                <a:srgbClr val="000000"/>
              </a:solidFill>
              <a:round/>
              <a:headEnd/>
              <a:tailEnd/>
            </a:ln>
          </p:spPr>
          <p:txBody>
            <a:bodyPr/>
            <a:lstStyle/>
            <a:p>
              <a:endParaRPr lang="en-US"/>
            </a:p>
          </p:txBody>
        </p:sp>
        <p:sp>
          <p:nvSpPr>
            <p:cNvPr id="17" name="Freeform 16"/>
            <p:cNvSpPr>
              <a:spLocks/>
            </p:cNvSpPr>
            <p:nvPr/>
          </p:nvSpPr>
          <p:spPr bwMode="auto">
            <a:xfrm>
              <a:off x="2948" y="1698"/>
              <a:ext cx="27" cy="81"/>
            </a:xfrm>
            <a:custGeom>
              <a:avLst/>
              <a:gdLst/>
              <a:ahLst/>
              <a:cxnLst>
                <a:cxn ang="0">
                  <a:pos x="2" y="6"/>
                </a:cxn>
                <a:cxn ang="0">
                  <a:pos x="1" y="0"/>
                </a:cxn>
                <a:cxn ang="0">
                  <a:pos x="0" y="6"/>
                </a:cxn>
                <a:cxn ang="0">
                  <a:pos x="1" y="6"/>
                </a:cxn>
                <a:cxn ang="0">
                  <a:pos x="2" y="6"/>
                </a:cxn>
              </a:cxnLst>
              <a:rect l="0" t="0" r="r" b="b"/>
              <a:pathLst>
                <a:path w="2" h="6">
                  <a:moveTo>
                    <a:pt x="2" y="6"/>
                  </a:moveTo>
                  <a:lnTo>
                    <a:pt x="1" y="0"/>
                  </a:lnTo>
                  <a:lnTo>
                    <a:pt x="0" y="6"/>
                  </a:lnTo>
                  <a:lnTo>
                    <a:pt x="1" y="6"/>
                  </a:lnTo>
                  <a:lnTo>
                    <a:pt x="2" y="6"/>
                  </a:lnTo>
                </a:path>
              </a:pathLst>
            </a:custGeom>
            <a:noFill/>
            <a:ln w="22225">
              <a:solidFill>
                <a:srgbClr val="000000"/>
              </a:solidFill>
              <a:prstDash val="solid"/>
              <a:round/>
              <a:headEnd/>
              <a:tailEnd/>
            </a:ln>
          </p:spPr>
          <p:txBody>
            <a:bodyPr/>
            <a:lstStyle/>
            <a:p>
              <a:endParaRPr lang="en-US"/>
            </a:p>
          </p:txBody>
        </p:sp>
        <p:sp>
          <p:nvSpPr>
            <p:cNvPr id="18" name="Freeform 17"/>
            <p:cNvSpPr>
              <a:spLocks/>
            </p:cNvSpPr>
            <p:nvPr/>
          </p:nvSpPr>
          <p:spPr bwMode="auto">
            <a:xfrm>
              <a:off x="2948" y="1698"/>
              <a:ext cx="27" cy="81"/>
            </a:xfrm>
            <a:custGeom>
              <a:avLst/>
              <a:gdLst/>
              <a:ahLst/>
              <a:cxnLst>
                <a:cxn ang="0">
                  <a:pos x="27" y="81"/>
                </a:cxn>
                <a:cxn ang="0">
                  <a:pos x="14" y="0"/>
                </a:cxn>
                <a:cxn ang="0">
                  <a:pos x="0" y="81"/>
                </a:cxn>
                <a:cxn ang="0">
                  <a:pos x="14" y="81"/>
                </a:cxn>
                <a:cxn ang="0">
                  <a:pos x="27" y="81"/>
                </a:cxn>
              </a:cxnLst>
              <a:rect l="0" t="0" r="r" b="b"/>
              <a:pathLst>
                <a:path w="27" h="81">
                  <a:moveTo>
                    <a:pt x="27" y="81"/>
                  </a:moveTo>
                  <a:lnTo>
                    <a:pt x="14" y="0"/>
                  </a:lnTo>
                  <a:lnTo>
                    <a:pt x="0" y="81"/>
                  </a:lnTo>
                  <a:lnTo>
                    <a:pt x="14" y="81"/>
                  </a:lnTo>
                  <a:lnTo>
                    <a:pt x="27" y="81"/>
                  </a:lnTo>
                  <a:close/>
                </a:path>
              </a:pathLst>
            </a:custGeom>
            <a:solidFill>
              <a:srgbClr val="000000"/>
            </a:solidFill>
            <a:ln w="0">
              <a:solidFill>
                <a:srgbClr val="000000"/>
              </a:solidFill>
              <a:prstDash val="solid"/>
              <a:round/>
              <a:headEnd/>
              <a:tailEnd/>
            </a:ln>
          </p:spPr>
          <p:txBody>
            <a:bodyPr/>
            <a:lstStyle/>
            <a:p>
              <a:endParaRPr lang="en-US"/>
            </a:p>
          </p:txBody>
        </p:sp>
        <p:sp>
          <p:nvSpPr>
            <p:cNvPr id="19" name="Line 18"/>
            <p:cNvSpPr>
              <a:spLocks noChangeShapeType="1"/>
            </p:cNvSpPr>
            <p:nvPr/>
          </p:nvSpPr>
          <p:spPr bwMode="auto">
            <a:xfrm>
              <a:off x="2962" y="1779"/>
              <a:ext cx="1" cy="232"/>
            </a:xfrm>
            <a:prstGeom prst="line">
              <a:avLst/>
            </a:prstGeom>
            <a:noFill/>
            <a:ln w="22225">
              <a:solidFill>
                <a:srgbClr val="000000"/>
              </a:solidFill>
              <a:round/>
              <a:headEnd/>
              <a:tailEnd/>
            </a:ln>
          </p:spPr>
          <p:txBody>
            <a:bodyPr/>
            <a:lstStyle/>
            <a:p>
              <a:endParaRPr lang="en-US"/>
            </a:p>
          </p:txBody>
        </p:sp>
        <p:sp>
          <p:nvSpPr>
            <p:cNvPr id="20" name="Freeform 19"/>
            <p:cNvSpPr>
              <a:spLocks/>
            </p:cNvSpPr>
            <p:nvPr/>
          </p:nvSpPr>
          <p:spPr bwMode="auto">
            <a:xfrm>
              <a:off x="2608" y="1915"/>
              <a:ext cx="41" cy="82"/>
            </a:xfrm>
            <a:custGeom>
              <a:avLst/>
              <a:gdLst/>
              <a:ahLst/>
              <a:cxnLst>
                <a:cxn ang="0">
                  <a:pos x="0" y="0"/>
                </a:cxn>
                <a:cxn ang="0">
                  <a:pos x="1" y="6"/>
                </a:cxn>
                <a:cxn ang="0">
                  <a:pos x="3" y="0"/>
                </a:cxn>
                <a:cxn ang="0">
                  <a:pos x="1" y="0"/>
                </a:cxn>
                <a:cxn ang="0">
                  <a:pos x="0" y="0"/>
                </a:cxn>
              </a:cxnLst>
              <a:rect l="0" t="0" r="r" b="b"/>
              <a:pathLst>
                <a:path w="3" h="6">
                  <a:moveTo>
                    <a:pt x="0" y="0"/>
                  </a:moveTo>
                  <a:lnTo>
                    <a:pt x="1" y="6"/>
                  </a:lnTo>
                  <a:lnTo>
                    <a:pt x="3" y="0"/>
                  </a:lnTo>
                  <a:lnTo>
                    <a:pt x="1" y="0"/>
                  </a:lnTo>
                  <a:lnTo>
                    <a:pt x="0" y="0"/>
                  </a:lnTo>
                </a:path>
              </a:pathLst>
            </a:custGeom>
            <a:noFill/>
            <a:ln w="22225">
              <a:solidFill>
                <a:srgbClr val="000000"/>
              </a:solidFill>
              <a:prstDash val="solid"/>
              <a:round/>
              <a:headEnd/>
              <a:tailEnd/>
            </a:ln>
          </p:spPr>
          <p:txBody>
            <a:bodyPr/>
            <a:lstStyle/>
            <a:p>
              <a:endParaRPr lang="en-US"/>
            </a:p>
          </p:txBody>
        </p:sp>
        <p:sp>
          <p:nvSpPr>
            <p:cNvPr id="21" name="Freeform 20"/>
            <p:cNvSpPr>
              <a:spLocks/>
            </p:cNvSpPr>
            <p:nvPr/>
          </p:nvSpPr>
          <p:spPr bwMode="auto">
            <a:xfrm>
              <a:off x="2608" y="1915"/>
              <a:ext cx="41" cy="82"/>
            </a:xfrm>
            <a:custGeom>
              <a:avLst/>
              <a:gdLst/>
              <a:ahLst/>
              <a:cxnLst>
                <a:cxn ang="0">
                  <a:pos x="0" y="0"/>
                </a:cxn>
                <a:cxn ang="0">
                  <a:pos x="14" y="82"/>
                </a:cxn>
                <a:cxn ang="0">
                  <a:pos x="41" y="0"/>
                </a:cxn>
                <a:cxn ang="0">
                  <a:pos x="14" y="0"/>
                </a:cxn>
                <a:cxn ang="0">
                  <a:pos x="0" y="0"/>
                </a:cxn>
              </a:cxnLst>
              <a:rect l="0" t="0" r="r" b="b"/>
              <a:pathLst>
                <a:path w="41" h="82">
                  <a:moveTo>
                    <a:pt x="0" y="0"/>
                  </a:moveTo>
                  <a:lnTo>
                    <a:pt x="14" y="82"/>
                  </a:lnTo>
                  <a:lnTo>
                    <a:pt x="41" y="0"/>
                  </a:lnTo>
                  <a:lnTo>
                    <a:pt x="14" y="0"/>
                  </a:lnTo>
                  <a:lnTo>
                    <a:pt x="0" y="0"/>
                  </a:lnTo>
                  <a:close/>
                </a:path>
              </a:pathLst>
            </a:custGeom>
            <a:solidFill>
              <a:srgbClr val="000000"/>
            </a:solidFill>
            <a:ln w="0">
              <a:solidFill>
                <a:srgbClr val="000000"/>
              </a:solidFill>
              <a:prstDash val="solid"/>
              <a:round/>
              <a:headEnd/>
              <a:tailEnd/>
            </a:ln>
          </p:spPr>
          <p:txBody>
            <a:bodyPr/>
            <a:lstStyle/>
            <a:p>
              <a:endParaRPr lang="en-US"/>
            </a:p>
          </p:txBody>
        </p:sp>
        <p:sp>
          <p:nvSpPr>
            <p:cNvPr id="22" name="Freeform 21"/>
            <p:cNvSpPr>
              <a:spLocks/>
            </p:cNvSpPr>
            <p:nvPr/>
          </p:nvSpPr>
          <p:spPr bwMode="auto">
            <a:xfrm>
              <a:off x="2608" y="1358"/>
              <a:ext cx="41" cy="82"/>
            </a:xfrm>
            <a:custGeom>
              <a:avLst/>
              <a:gdLst/>
              <a:ahLst/>
              <a:cxnLst>
                <a:cxn ang="0">
                  <a:pos x="3" y="6"/>
                </a:cxn>
                <a:cxn ang="0">
                  <a:pos x="1" y="0"/>
                </a:cxn>
                <a:cxn ang="0">
                  <a:pos x="0" y="6"/>
                </a:cxn>
                <a:cxn ang="0">
                  <a:pos x="1" y="6"/>
                </a:cxn>
                <a:cxn ang="0">
                  <a:pos x="3" y="6"/>
                </a:cxn>
              </a:cxnLst>
              <a:rect l="0" t="0" r="r" b="b"/>
              <a:pathLst>
                <a:path w="3" h="6">
                  <a:moveTo>
                    <a:pt x="3" y="6"/>
                  </a:moveTo>
                  <a:lnTo>
                    <a:pt x="1" y="0"/>
                  </a:lnTo>
                  <a:lnTo>
                    <a:pt x="0" y="6"/>
                  </a:lnTo>
                  <a:lnTo>
                    <a:pt x="1" y="6"/>
                  </a:lnTo>
                  <a:lnTo>
                    <a:pt x="3" y="6"/>
                  </a:lnTo>
                </a:path>
              </a:pathLst>
            </a:custGeom>
            <a:noFill/>
            <a:ln w="22225">
              <a:solidFill>
                <a:srgbClr val="000000"/>
              </a:solidFill>
              <a:prstDash val="solid"/>
              <a:round/>
              <a:headEnd/>
              <a:tailEnd/>
            </a:ln>
          </p:spPr>
          <p:txBody>
            <a:bodyPr/>
            <a:lstStyle/>
            <a:p>
              <a:endParaRPr lang="en-US"/>
            </a:p>
          </p:txBody>
        </p:sp>
        <p:sp>
          <p:nvSpPr>
            <p:cNvPr id="23" name="Freeform 22"/>
            <p:cNvSpPr>
              <a:spLocks/>
            </p:cNvSpPr>
            <p:nvPr/>
          </p:nvSpPr>
          <p:spPr bwMode="auto">
            <a:xfrm>
              <a:off x="2608" y="1358"/>
              <a:ext cx="41" cy="82"/>
            </a:xfrm>
            <a:custGeom>
              <a:avLst/>
              <a:gdLst/>
              <a:ahLst/>
              <a:cxnLst>
                <a:cxn ang="0">
                  <a:pos x="41" y="82"/>
                </a:cxn>
                <a:cxn ang="0">
                  <a:pos x="14" y="0"/>
                </a:cxn>
                <a:cxn ang="0">
                  <a:pos x="0" y="82"/>
                </a:cxn>
                <a:cxn ang="0">
                  <a:pos x="14" y="82"/>
                </a:cxn>
                <a:cxn ang="0">
                  <a:pos x="41" y="82"/>
                </a:cxn>
              </a:cxnLst>
              <a:rect l="0" t="0" r="r" b="b"/>
              <a:pathLst>
                <a:path w="41" h="82">
                  <a:moveTo>
                    <a:pt x="41" y="82"/>
                  </a:moveTo>
                  <a:lnTo>
                    <a:pt x="14" y="0"/>
                  </a:lnTo>
                  <a:lnTo>
                    <a:pt x="0" y="82"/>
                  </a:lnTo>
                  <a:lnTo>
                    <a:pt x="14" y="82"/>
                  </a:lnTo>
                  <a:lnTo>
                    <a:pt x="41" y="82"/>
                  </a:lnTo>
                  <a:close/>
                </a:path>
              </a:pathLst>
            </a:custGeom>
            <a:solidFill>
              <a:srgbClr val="000000"/>
            </a:solidFill>
            <a:ln w="0">
              <a:solidFill>
                <a:srgbClr val="000000"/>
              </a:solidFill>
              <a:prstDash val="solid"/>
              <a:round/>
              <a:headEnd/>
              <a:tailEnd/>
            </a:ln>
          </p:spPr>
          <p:txBody>
            <a:bodyPr/>
            <a:lstStyle/>
            <a:p>
              <a:endParaRPr lang="en-US"/>
            </a:p>
          </p:txBody>
        </p:sp>
        <p:sp>
          <p:nvSpPr>
            <p:cNvPr id="24" name="Line 23"/>
            <p:cNvSpPr>
              <a:spLocks noChangeShapeType="1"/>
            </p:cNvSpPr>
            <p:nvPr/>
          </p:nvSpPr>
          <p:spPr bwMode="auto">
            <a:xfrm>
              <a:off x="2622" y="1440"/>
              <a:ext cx="1" cy="462"/>
            </a:xfrm>
            <a:prstGeom prst="line">
              <a:avLst/>
            </a:prstGeom>
            <a:noFill/>
            <a:ln w="22225">
              <a:solidFill>
                <a:srgbClr val="000000"/>
              </a:solidFill>
              <a:round/>
              <a:headEnd/>
              <a:tailEnd/>
            </a:ln>
          </p:spPr>
          <p:txBody>
            <a:bodyPr/>
            <a:lstStyle/>
            <a:p>
              <a:endParaRPr lang="en-US"/>
            </a:p>
          </p:txBody>
        </p:sp>
        <p:sp>
          <p:nvSpPr>
            <p:cNvPr id="25" name="Freeform 24"/>
            <p:cNvSpPr>
              <a:spLocks/>
            </p:cNvSpPr>
            <p:nvPr/>
          </p:nvSpPr>
          <p:spPr bwMode="auto">
            <a:xfrm>
              <a:off x="3967" y="1915"/>
              <a:ext cx="28" cy="82"/>
            </a:xfrm>
            <a:custGeom>
              <a:avLst/>
              <a:gdLst/>
              <a:ahLst/>
              <a:cxnLst>
                <a:cxn ang="0">
                  <a:pos x="0" y="0"/>
                </a:cxn>
                <a:cxn ang="0">
                  <a:pos x="1" y="6"/>
                </a:cxn>
                <a:cxn ang="0">
                  <a:pos x="2" y="0"/>
                </a:cxn>
                <a:cxn ang="0">
                  <a:pos x="1" y="0"/>
                </a:cxn>
                <a:cxn ang="0">
                  <a:pos x="0" y="0"/>
                </a:cxn>
              </a:cxnLst>
              <a:rect l="0" t="0" r="r" b="b"/>
              <a:pathLst>
                <a:path w="2" h="6">
                  <a:moveTo>
                    <a:pt x="0" y="0"/>
                  </a:moveTo>
                  <a:lnTo>
                    <a:pt x="1" y="6"/>
                  </a:lnTo>
                  <a:lnTo>
                    <a:pt x="2" y="0"/>
                  </a:lnTo>
                  <a:lnTo>
                    <a:pt x="1" y="0"/>
                  </a:lnTo>
                  <a:lnTo>
                    <a:pt x="0" y="0"/>
                  </a:lnTo>
                </a:path>
              </a:pathLst>
            </a:custGeom>
            <a:noFill/>
            <a:ln w="22225">
              <a:solidFill>
                <a:srgbClr val="000000"/>
              </a:solidFill>
              <a:prstDash val="solid"/>
              <a:round/>
              <a:headEnd/>
              <a:tailEnd/>
            </a:ln>
          </p:spPr>
          <p:txBody>
            <a:bodyPr/>
            <a:lstStyle/>
            <a:p>
              <a:endParaRPr lang="en-US"/>
            </a:p>
          </p:txBody>
        </p:sp>
        <p:sp>
          <p:nvSpPr>
            <p:cNvPr id="26" name="Freeform 25"/>
            <p:cNvSpPr>
              <a:spLocks/>
            </p:cNvSpPr>
            <p:nvPr/>
          </p:nvSpPr>
          <p:spPr bwMode="auto">
            <a:xfrm>
              <a:off x="3967" y="1915"/>
              <a:ext cx="28" cy="82"/>
            </a:xfrm>
            <a:custGeom>
              <a:avLst/>
              <a:gdLst/>
              <a:ahLst/>
              <a:cxnLst>
                <a:cxn ang="0">
                  <a:pos x="0" y="0"/>
                </a:cxn>
                <a:cxn ang="0">
                  <a:pos x="14" y="82"/>
                </a:cxn>
                <a:cxn ang="0">
                  <a:pos x="28" y="0"/>
                </a:cxn>
                <a:cxn ang="0">
                  <a:pos x="14" y="0"/>
                </a:cxn>
                <a:cxn ang="0">
                  <a:pos x="0" y="0"/>
                </a:cxn>
              </a:cxnLst>
              <a:rect l="0" t="0" r="r" b="b"/>
              <a:pathLst>
                <a:path w="28" h="82">
                  <a:moveTo>
                    <a:pt x="0" y="0"/>
                  </a:moveTo>
                  <a:lnTo>
                    <a:pt x="14" y="82"/>
                  </a:lnTo>
                  <a:lnTo>
                    <a:pt x="28" y="0"/>
                  </a:lnTo>
                  <a:lnTo>
                    <a:pt x="14" y="0"/>
                  </a:lnTo>
                  <a:lnTo>
                    <a:pt x="0" y="0"/>
                  </a:lnTo>
                  <a:close/>
                </a:path>
              </a:pathLst>
            </a:custGeom>
            <a:solidFill>
              <a:srgbClr val="000000"/>
            </a:solidFill>
            <a:ln w="0">
              <a:solidFill>
                <a:srgbClr val="000000"/>
              </a:solidFill>
              <a:prstDash val="solid"/>
              <a:round/>
              <a:headEnd/>
              <a:tailEnd/>
            </a:ln>
          </p:spPr>
          <p:txBody>
            <a:bodyPr/>
            <a:lstStyle/>
            <a:p>
              <a:endParaRPr lang="en-US"/>
            </a:p>
          </p:txBody>
        </p:sp>
        <p:sp>
          <p:nvSpPr>
            <p:cNvPr id="27" name="Freeform 26"/>
            <p:cNvSpPr>
              <a:spLocks/>
            </p:cNvSpPr>
            <p:nvPr/>
          </p:nvSpPr>
          <p:spPr bwMode="auto">
            <a:xfrm>
              <a:off x="3967" y="1358"/>
              <a:ext cx="28" cy="82"/>
            </a:xfrm>
            <a:custGeom>
              <a:avLst/>
              <a:gdLst/>
              <a:ahLst/>
              <a:cxnLst>
                <a:cxn ang="0">
                  <a:pos x="2" y="6"/>
                </a:cxn>
                <a:cxn ang="0">
                  <a:pos x="1" y="0"/>
                </a:cxn>
                <a:cxn ang="0">
                  <a:pos x="0" y="6"/>
                </a:cxn>
                <a:cxn ang="0">
                  <a:pos x="1" y="6"/>
                </a:cxn>
                <a:cxn ang="0">
                  <a:pos x="2" y="6"/>
                </a:cxn>
              </a:cxnLst>
              <a:rect l="0" t="0" r="r" b="b"/>
              <a:pathLst>
                <a:path w="2" h="6">
                  <a:moveTo>
                    <a:pt x="2" y="6"/>
                  </a:moveTo>
                  <a:lnTo>
                    <a:pt x="1" y="0"/>
                  </a:lnTo>
                  <a:lnTo>
                    <a:pt x="0" y="6"/>
                  </a:lnTo>
                  <a:lnTo>
                    <a:pt x="1" y="6"/>
                  </a:lnTo>
                  <a:lnTo>
                    <a:pt x="2" y="6"/>
                  </a:lnTo>
                </a:path>
              </a:pathLst>
            </a:custGeom>
            <a:noFill/>
            <a:ln w="22225">
              <a:solidFill>
                <a:srgbClr val="000000"/>
              </a:solidFill>
              <a:prstDash val="solid"/>
              <a:round/>
              <a:headEnd/>
              <a:tailEnd/>
            </a:ln>
          </p:spPr>
          <p:txBody>
            <a:bodyPr/>
            <a:lstStyle/>
            <a:p>
              <a:endParaRPr lang="en-US"/>
            </a:p>
          </p:txBody>
        </p:sp>
        <p:sp>
          <p:nvSpPr>
            <p:cNvPr id="28" name="Freeform 27"/>
            <p:cNvSpPr>
              <a:spLocks/>
            </p:cNvSpPr>
            <p:nvPr/>
          </p:nvSpPr>
          <p:spPr bwMode="auto">
            <a:xfrm>
              <a:off x="3967" y="1358"/>
              <a:ext cx="28" cy="82"/>
            </a:xfrm>
            <a:custGeom>
              <a:avLst/>
              <a:gdLst/>
              <a:ahLst/>
              <a:cxnLst>
                <a:cxn ang="0">
                  <a:pos x="28" y="82"/>
                </a:cxn>
                <a:cxn ang="0">
                  <a:pos x="14" y="0"/>
                </a:cxn>
                <a:cxn ang="0">
                  <a:pos x="0" y="82"/>
                </a:cxn>
                <a:cxn ang="0">
                  <a:pos x="14" y="82"/>
                </a:cxn>
                <a:cxn ang="0">
                  <a:pos x="28" y="82"/>
                </a:cxn>
              </a:cxnLst>
              <a:rect l="0" t="0" r="r" b="b"/>
              <a:pathLst>
                <a:path w="28" h="82">
                  <a:moveTo>
                    <a:pt x="28" y="82"/>
                  </a:moveTo>
                  <a:lnTo>
                    <a:pt x="14" y="0"/>
                  </a:lnTo>
                  <a:lnTo>
                    <a:pt x="0" y="82"/>
                  </a:lnTo>
                  <a:lnTo>
                    <a:pt x="14" y="82"/>
                  </a:lnTo>
                  <a:lnTo>
                    <a:pt x="28" y="82"/>
                  </a:lnTo>
                  <a:close/>
                </a:path>
              </a:pathLst>
            </a:custGeom>
            <a:solidFill>
              <a:srgbClr val="000000"/>
            </a:solidFill>
            <a:ln w="0">
              <a:solidFill>
                <a:srgbClr val="000000"/>
              </a:solidFill>
              <a:prstDash val="solid"/>
              <a:round/>
              <a:headEnd/>
              <a:tailEnd/>
            </a:ln>
          </p:spPr>
          <p:txBody>
            <a:bodyPr/>
            <a:lstStyle/>
            <a:p>
              <a:endParaRPr lang="en-US"/>
            </a:p>
          </p:txBody>
        </p:sp>
        <p:sp>
          <p:nvSpPr>
            <p:cNvPr id="29" name="Line 28"/>
            <p:cNvSpPr>
              <a:spLocks noChangeShapeType="1"/>
            </p:cNvSpPr>
            <p:nvPr/>
          </p:nvSpPr>
          <p:spPr bwMode="auto">
            <a:xfrm>
              <a:off x="3981" y="1440"/>
              <a:ext cx="1" cy="462"/>
            </a:xfrm>
            <a:prstGeom prst="line">
              <a:avLst/>
            </a:prstGeom>
            <a:noFill/>
            <a:ln w="22225">
              <a:solidFill>
                <a:srgbClr val="000000"/>
              </a:solidFill>
              <a:round/>
              <a:headEnd/>
              <a:tailEnd/>
            </a:ln>
          </p:spPr>
          <p:txBody>
            <a:bodyPr/>
            <a:lstStyle/>
            <a:p>
              <a:endParaRPr lang="en-US"/>
            </a:p>
          </p:txBody>
        </p:sp>
        <p:sp>
          <p:nvSpPr>
            <p:cNvPr id="30" name="Freeform 29"/>
            <p:cNvSpPr>
              <a:spLocks/>
            </p:cNvSpPr>
            <p:nvPr/>
          </p:nvSpPr>
          <p:spPr bwMode="auto">
            <a:xfrm>
              <a:off x="4307" y="1698"/>
              <a:ext cx="27" cy="81"/>
            </a:xfrm>
            <a:custGeom>
              <a:avLst/>
              <a:gdLst/>
              <a:ahLst/>
              <a:cxnLst>
                <a:cxn ang="0">
                  <a:pos x="2" y="6"/>
                </a:cxn>
                <a:cxn ang="0">
                  <a:pos x="1" y="0"/>
                </a:cxn>
                <a:cxn ang="0">
                  <a:pos x="0" y="6"/>
                </a:cxn>
                <a:cxn ang="0">
                  <a:pos x="1" y="6"/>
                </a:cxn>
                <a:cxn ang="0">
                  <a:pos x="2" y="6"/>
                </a:cxn>
              </a:cxnLst>
              <a:rect l="0" t="0" r="r" b="b"/>
              <a:pathLst>
                <a:path w="2" h="6">
                  <a:moveTo>
                    <a:pt x="2" y="6"/>
                  </a:moveTo>
                  <a:lnTo>
                    <a:pt x="1" y="0"/>
                  </a:lnTo>
                  <a:lnTo>
                    <a:pt x="0" y="6"/>
                  </a:lnTo>
                  <a:lnTo>
                    <a:pt x="1" y="6"/>
                  </a:lnTo>
                  <a:lnTo>
                    <a:pt x="2" y="6"/>
                  </a:lnTo>
                </a:path>
              </a:pathLst>
            </a:custGeom>
            <a:noFill/>
            <a:ln w="22225">
              <a:solidFill>
                <a:srgbClr val="000000"/>
              </a:solidFill>
              <a:prstDash val="solid"/>
              <a:round/>
              <a:headEnd/>
              <a:tailEnd/>
            </a:ln>
          </p:spPr>
          <p:txBody>
            <a:bodyPr/>
            <a:lstStyle/>
            <a:p>
              <a:endParaRPr lang="en-US"/>
            </a:p>
          </p:txBody>
        </p:sp>
        <p:sp>
          <p:nvSpPr>
            <p:cNvPr id="31" name="Freeform 30"/>
            <p:cNvSpPr>
              <a:spLocks/>
            </p:cNvSpPr>
            <p:nvPr/>
          </p:nvSpPr>
          <p:spPr bwMode="auto">
            <a:xfrm>
              <a:off x="4307" y="1698"/>
              <a:ext cx="27" cy="81"/>
            </a:xfrm>
            <a:custGeom>
              <a:avLst/>
              <a:gdLst/>
              <a:ahLst/>
              <a:cxnLst>
                <a:cxn ang="0">
                  <a:pos x="27" y="81"/>
                </a:cxn>
                <a:cxn ang="0">
                  <a:pos x="14" y="0"/>
                </a:cxn>
                <a:cxn ang="0">
                  <a:pos x="0" y="81"/>
                </a:cxn>
                <a:cxn ang="0">
                  <a:pos x="14" y="81"/>
                </a:cxn>
                <a:cxn ang="0">
                  <a:pos x="27" y="81"/>
                </a:cxn>
              </a:cxnLst>
              <a:rect l="0" t="0" r="r" b="b"/>
              <a:pathLst>
                <a:path w="27" h="81">
                  <a:moveTo>
                    <a:pt x="27" y="81"/>
                  </a:moveTo>
                  <a:lnTo>
                    <a:pt x="14" y="0"/>
                  </a:lnTo>
                  <a:lnTo>
                    <a:pt x="0" y="81"/>
                  </a:lnTo>
                  <a:lnTo>
                    <a:pt x="14" y="81"/>
                  </a:lnTo>
                  <a:lnTo>
                    <a:pt x="27" y="81"/>
                  </a:lnTo>
                  <a:close/>
                </a:path>
              </a:pathLst>
            </a:custGeom>
            <a:solidFill>
              <a:srgbClr val="000000"/>
            </a:solidFill>
            <a:ln w="0">
              <a:solidFill>
                <a:srgbClr val="000000"/>
              </a:solidFill>
              <a:prstDash val="solid"/>
              <a:round/>
              <a:headEnd/>
              <a:tailEnd/>
            </a:ln>
          </p:spPr>
          <p:txBody>
            <a:bodyPr/>
            <a:lstStyle/>
            <a:p>
              <a:endParaRPr lang="en-US"/>
            </a:p>
          </p:txBody>
        </p:sp>
        <p:sp>
          <p:nvSpPr>
            <p:cNvPr id="32" name="Line 31"/>
            <p:cNvSpPr>
              <a:spLocks noChangeShapeType="1"/>
            </p:cNvSpPr>
            <p:nvPr/>
          </p:nvSpPr>
          <p:spPr bwMode="auto">
            <a:xfrm>
              <a:off x="4321" y="1779"/>
              <a:ext cx="1" cy="232"/>
            </a:xfrm>
            <a:prstGeom prst="line">
              <a:avLst/>
            </a:prstGeom>
            <a:noFill/>
            <a:ln w="22225">
              <a:solidFill>
                <a:srgbClr val="000000"/>
              </a:solidFill>
              <a:round/>
              <a:headEnd/>
              <a:tailEnd/>
            </a:ln>
          </p:spPr>
          <p:txBody>
            <a:bodyPr/>
            <a:lstStyle/>
            <a:p>
              <a:endParaRPr lang="en-US"/>
            </a:p>
          </p:txBody>
        </p:sp>
        <p:sp>
          <p:nvSpPr>
            <p:cNvPr id="33" name="Rectangle 32"/>
            <p:cNvSpPr>
              <a:spLocks noChangeArrowheads="1"/>
            </p:cNvSpPr>
            <p:nvPr/>
          </p:nvSpPr>
          <p:spPr bwMode="auto">
            <a:xfrm>
              <a:off x="1113" y="1766"/>
              <a:ext cx="467"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charset="0"/>
                </a:rPr>
                <a:t>Processor</a:t>
              </a:r>
              <a:endParaRPr lang="en-US" sz="2400"/>
            </a:p>
          </p:txBody>
        </p:sp>
        <p:sp>
          <p:nvSpPr>
            <p:cNvPr id="34" name="Rectangle 33"/>
            <p:cNvSpPr>
              <a:spLocks noChangeArrowheads="1"/>
            </p:cNvSpPr>
            <p:nvPr/>
          </p:nvSpPr>
          <p:spPr bwMode="auto">
            <a:xfrm>
              <a:off x="2649" y="2120"/>
              <a:ext cx="281"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charset="0"/>
                </a:rPr>
                <a:t>DMA</a:t>
              </a:r>
              <a:endParaRPr lang="en-US" sz="2400"/>
            </a:p>
          </p:txBody>
        </p:sp>
        <p:sp>
          <p:nvSpPr>
            <p:cNvPr id="35" name="Rectangle 34"/>
            <p:cNvSpPr>
              <a:spLocks noChangeArrowheads="1"/>
            </p:cNvSpPr>
            <p:nvPr/>
          </p:nvSpPr>
          <p:spPr bwMode="auto">
            <a:xfrm>
              <a:off x="2554" y="2256"/>
              <a:ext cx="465"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charset="0"/>
                </a:rPr>
                <a:t>controller</a:t>
              </a:r>
              <a:endParaRPr lang="en-US" sz="2400"/>
            </a:p>
          </p:txBody>
        </p:sp>
        <p:sp>
          <p:nvSpPr>
            <p:cNvPr id="36" name="Rectangle 35"/>
            <p:cNvSpPr>
              <a:spLocks noChangeArrowheads="1"/>
            </p:cNvSpPr>
            <p:nvPr/>
          </p:nvSpPr>
          <p:spPr bwMode="auto">
            <a:xfrm>
              <a:off x="2758" y="2405"/>
              <a:ext cx="60"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charset="0"/>
                </a:rPr>
                <a:t>1</a:t>
              </a:r>
              <a:endParaRPr lang="en-US" sz="2400"/>
            </a:p>
          </p:txBody>
        </p:sp>
        <p:sp>
          <p:nvSpPr>
            <p:cNvPr id="37" name="Rectangle 36"/>
            <p:cNvSpPr>
              <a:spLocks noChangeArrowheads="1"/>
            </p:cNvSpPr>
            <p:nvPr/>
          </p:nvSpPr>
          <p:spPr bwMode="auto">
            <a:xfrm>
              <a:off x="4008" y="2120"/>
              <a:ext cx="281"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charset="0"/>
                </a:rPr>
                <a:t>DMA</a:t>
              </a:r>
              <a:endParaRPr lang="en-US" sz="2400"/>
            </a:p>
          </p:txBody>
        </p:sp>
        <p:sp>
          <p:nvSpPr>
            <p:cNvPr id="38" name="Rectangle 37"/>
            <p:cNvSpPr>
              <a:spLocks noChangeArrowheads="1"/>
            </p:cNvSpPr>
            <p:nvPr/>
          </p:nvSpPr>
          <p:spPr bwMode="auto">
            <a:xfrm>
              <a:off x="3913" y="2256"/>
              <a:ext cx="465"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charset="0"/>
                </a:rPr>
                <a:t>controller</a:t>
              </a:r>
              <a:endParaRPr lang="en-US" sz="2400"/>
            </a:p>
          </p:txBody>
        </p:sp>
        <p:sp>
          <p:nvSpPr>
            <p:cNvPr id="39" name="Rectangle 38"/>
            <p:cNvSpPr>
              <a:spLocks noChangeArrowheads="1"/>
            </p:cNvSpPr>
            <p:nvPr/>
          </p:nvSpPr>
          <p:spPr bwMode="auto">
            <a:xfrm>
              <a:off x="4117" y="2405"/>
              <a:ext cx="60"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charset="0"/>
                </a:rPr>
                <a:t>2</a:t>
              </a:r>
              <a:endParaRPr lang="en-US" sz="2400"/>
            </a:p>
          </p:txBody>
        </p:sp>
        <p:sp>
          <p:nvSpPr>
            <p:cNvPr id="40" name="Rectangle 39"/>
            <p:cNvSpPr>
              <a:spLocks noChangeArrowheads="1"/>
            </p:cNvSpPr>
            <p:nvPr/>
          </p:nvSpPr>
          <p:spPr bwMode="auto">
            <a:xfrm>
              <a:off x="1997" y="2392"/>
              <a:ext cx="227"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charset="0"/>
                </a:rPr>
                <a:t>BG1</a:t>
              </a:r>
              <a:endParaRPr lang="en-US" sz="2400"/>
            </a:p>
          </p:txBody>
        </p:sp>
        <p:sp>
          <p:nvSpPr>
            <p:cNvPr id="41" name="Rectangle 40"/>
            <p:cNvSpPr>
              <a:spLocks noChangeArrowheads="1"/>
            </p:cNvSpPr>
            <p:nvPr/>
          </p:nvSpPr>
          <p:spPr bwMode="auto">
            <a:xfrm>
              <a:off x="3356" y="2392"/>
              <a:ext cx="227"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charset="0"/>
                </a:rPr>
                <a:t>BG2</a:t>
              </a:r>
              <a:endParaRPr lang="en-US" sz="2400"/>
            </a:p>
          </p:txBody>
        </p:sp>
        <p:sp>
          <p:nvSpPr>
            <p:cNvPr id="42" name="Freeform 41"/>
            <p:cNvSpPr>
              <a:spLocks/>
            </p:cNvSpPr>
            <p:nvPr/>
          </p:nvSpPr>
          <p:spPr bwMode="auto">
            <a:xfrm>
              <a:off x="3709" y="2337"/>
              <a:ext cx="82" cy="27"/>
            </a:xfrm>
            <a:custGeom>
              <a:avLst/>
              <a:gdLst/>
              <a:ahLst/>
              <a:cxnLst>
                <a:cxn ang="0">
                  <a:pos x="0" y="2"/>
                </a:cxn>
                <a:cxn ang="0">
                  <a:pos x="6" y="1"/>
                </a:cxn>
                <a:cxn ang="0">
                  <a:pos x="0" y="0"/>
                </a:cxn>
                <a:cxn ang="0">
                  <a:pos x="0" y="1"/>
                </a:cxn>
                <a:cxn ang="0">
                  <a:pos x="0" y="2"/>
                </a:cxn>
              </a:cxnLst>
              <a:rect l="0" t="0" r="r" b="b"/>
              <a:pathLst>
                <a:path w="6" h="2">
                  <a:moveTo>
                    <a:pt x="0" y="2"/>
                  </a:moveTo>
                  <a:lnTo>
                    <a:pt x="6" y="1"/>
                  </a:lnTo>
                  <a:lnTo>
                    <a:pt x="0" y="0"/>
                  </a:lnTo>
                  <a:lnTo>
                    <a:pt x="0" y="1"/>
                  </a:lnTo>
                  <a:lnTo>
                    <a:pt x="0" y="2"/>
                  </a:lnTo>
                </a:path>
              </a:pathLst>
            </a:custGeom>
            <a:noFill/>
            <a:ln w="22225">
              <a:solidFill>
                <a:srgbClr val="000000"/>
              </a:solidFill>
              <a:prstDash val="solid"/>
              <a:round/>
              <a:headEnd/>
              <a:tailEnd/>
            </a:ln>
          </p:spPr>
          <p:txBody>
            <a:bodyPr/>
            <a:lstStyle/>
            <a:p>
              <a:endParaRPr lang="en-US"/>
            </a:p>
          </p:txBody>
        </p:sp>
        <p:sp>
          <p:nvSpPr>
            <p:cNvPr id="43" name="Freeform 42"/>
            <p:cNvSpPr>
              <a:spLocks/>
            </p:cNvSpPr>
            <p:nvPr/>
          </p:nvSpPr>
          <p:spPr bwMode="auto">
            <a:xfrm>
              <a:off x="3709" y="2337"/>
              <a:ext cx="82" cy="27"/>
            </a:xfrm>
            <a:custGeom>
              <a:avLst/>
              <a:gdLst/>
              <a:ahLst/>
              <a:cxnLst>
                <a:cxn ang="0">
                  <a:pos x="0" y="27"/>
                </a:cxn>
                <a:cxn ang="0">
                  <a:pos x="82" y="13"/>
                </a:cxn>
                <a:cxn ang="0">
                  <a:pos x="0" y="0"/>
                </a:cxn>
                <a:cxn ang="0">
                  <a:pos x="0" y="13"/>
                </a:cxn>
                <a:cxn ang="0">
                  <a:pos x="0" y="27"/>
                </a:cxn>
              </a:cxnLst>
              <a:rect l="0" t="0" r="r" b="b"/>
              <a:pathLst>
                <a:path w="82" h="27">
                  <a:moveTo>
                    <a:pt x="0" y="27"/>
                  </a:moveTo>
                  <a:lnTo>
                    <a:pt x="82" y="13"/>
                  </a:lnTo>
                  <a:lnTo>
                    <a:pt x="0" y="0"/>
                  </a:lnTo>
                  <a:lnTo>
                    <a:pt x="0" y="13"/>
                  </a:lnTo>
                  <a:lnTo>
                    <a:pt x="0" y="27"/>
                  </a:lnTo>
                  <a:close/>
                </a:path>
              </a:pathLst>
            </a:custGeom>
            <a:solidFill>
              <a:srgbClr val="000000"/>
            </a:solidFill>
            <a:ln w="0">
              <a:solidFill>
                <a:srgbClr val="000000"/>
              </a:solidFill>
              <a:prstDash val="solid"/>
              <a:round/>
              <a:headEnd/>
              <a:tailEnd/>
            </a:ln>
          </p:spPr>
          <p:txBody>
            <a:bodyPr/>
            <a:lstStyle/>
            <a:p>
              <a:endParaRPr lang="en-US"/>
            </a:p>
          </p:txBody>
        </p:sp>
        <p:sp>
          <p:nvSpPr>
            <p:cNvPr id="44" name="Line 43"/>
            <p:cNvSpPr>
              <a:spLocks noChangeShapeType="1"/>
            </p:cNvSpPr>
            <p:nvPr/>
          </p:nvSpPr>
          <p:spPr bwMode="auto">
            <a:xfrm flipH="1">
              <a:off x="3138" y="2350"/>
              <a:ext cx="571" cy="1"/>
            </a:xfrm>
            <a:prstGeom prst="line">
              <a:avLst/>
            </a:prstGeom>
            <a:noFill/>
            <a:ln w="22225">
              <a:solidFill>
                <a:srgbClr val="000000"/>
              </a:solidFill>
              <a:round/>
              <a:headEnd/>
              <a:tailEnd/>
            </a:ln>
          </p:spPr>
          <p:txBody>
            <a:bodyPr/>
            <a:lstStyle/>
            <a:p>
              <a:endParaRPr lang="en-US"/>
            </a:p>
          </p:txBody>
        </p:sp>
        <p:sp>
          <p:nvSpPr>
            <p:cNvPr id="45" name="Rectangle 44"/>
            <p:cNvSpPr>
              <a:spLocks noChangeArrowheads="1"/>
            </p:cNvSpPr>
            <p:nvPr/>
          </p:nvSpPr>
          <p:spPr bwMode="auto">
            <a:xfrm>
              <a:off x="3206" y="1494"/>
              <a:ext cx="80"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charset="0"/>
                </a:rPr>
                <a:t>B</a:t>
              </a:r>
              <a:endParaRPr lang="en-US" sz="2400"/>
            </a:p>
          </p:txBody>
        </p:sp>
        <p:sp>
          <p:nvSpPr>
            <p:cNvPr id="46" name="Rectangle 45"/>
            <p:cNvSpPr>
              <a:spLocks noChangeArrowheads="1"/>
            </p:cNvSpPr>
            <p:nvPr/>
          </p:nvSpPr>
          <p:spPr bwMode="auto">
            <a:xfrm>
              <a:off x="3301" y="1494"/>
              <a:ext cx="80"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charset="0"/>
                </a:rPr>
                <a:t>R</a:t>
              </a:r>
              <a:endParaRPr lang="en-US" sz="2400"/>
            </a:p>
          </p:txBody>
        </p:sp>
        <p:sp>
          <p:nvSpPr>
            <p:cNvPr id="47" name="Line 46"/>
            <p:cNvSpPr>
              <a:spLocks noChangeShapeType="1"/>
            </p:cNvSpPr>
            <p:nvPr/>
          </p:nvSpPr>
          <p:spPr bwMode="auto">
            <a:xfrm flipH="1">
              <a:off x="3220" y="1507"/>
              <a:ext cx="149" cy="1"/>
            </a:xfrm>
            <a:prstGeom prst="line">
              <a:avLst/>
            </a:prstGeom>
            <a:noFill/>
            <a:ln w="22225">
              <a:solidFill>
                <a:srgbClr val="000000"/>
              </a:solidFill>
              <a:round/>
              <a:headEnd/>
              <a:tailEnd/>
            </a:ln>
          </p:spPr>
          <p:txBody>
            <a:bodyPr/>
            <a:lstStyle/>
            <a:p>
              <a:endParaRPr lang="en-US"/>
            </a:p>
          </p:txBody>
        </p:sp>
        <p:sp>
          <p:nvSpPr>
            <p:cNvPr id="48" name="Rectangle 47"/>
            <p:cNvSpPr>
              <a:spLocks noChangeArrowheads="1"/>
            </p:cNvSpPr>
            <p:nvPr/>
          </p:nvSpPr>
          <p:spPr bwMode="auto">
            <a:xfrm>
              <a:off x="3125" y="1154"/>
              <a:ext cx="80"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charset="0"/>
                </a:rPr>
                <a:t>B</a:t>
              </a:r>
              <a:endParaRPr lang="en-US" sz="2400"/>
            </a:p>
          </p:txBody>
        </p:sp>
        <p:sp>
          <p:nvSpPr>
            <p:cNvPr id="49" name="Rectangle 48"/>
            <p:cNvSpPr>
              <a:spLocks noChangeArrowheads="1"/>
            </p:cNvSpPr>
            <p:nvPr/>
          </p:nvSpPr>
          <p:spPr bwMode="auto">
            <a:xfrm>
              <a:off x="3220" y="1154"/>
              <a:ext cx="80"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charset="0"/>
                </a:rPr>
                <a:t>B</a:t>
              </a:r>
              <a:endParaRPr lang="en-US" sz="2400"/>
            </a:p>
          </p:txBody>
        </p:sp>
        <p:sp>
          <p:nvSpPr>
            <p:cNvPr id="50" name="Rectangle 49"/>
            <p:cNvSpPr>
              <a:spLocks noChangeArrowheads="1"/>
            </p:cNvSpPr>
            <p:nvPr/>
          </p:nvSpPr>
          <p:spPr bwMode="auto">
            <a:xfrm>
              <a:off x="3301" y="1154"/>
              <a:ext cx="67"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charset="0"/>
                </a:rPr>
                <a:t>S</a:t>
              </a:r>
              <a:endParaRPr lang="en-US" sz="2400"/>
            </a:p>
          </p:txBody>
        </p:sp>
        <p:sp>
          <p:nvSpPr>
            <p:cNvPr id="51" name="Rectangle 50"/>
            <p:cNvSpPr>
              <a:spLocks noChangeArrowheads="1"/>
            </p:cNvSpPr>
            <p:nvPr/>
          </p:nvSpPr>
          <p:spPr bwMode="auto">
            <a:xfrm>
              <a:off x="3383" y="1154"/>
              <a:ext cx="87"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Nimbus Roman No9 L" charset="0"/>
                </a:rPr>
                <a:t>Y</a:t>
              </a:r>
              <a:endParaRPr lang="en-US" sz="2400"/>
            </a:p>
          </p:txBody>
        </p:sp>
        <p:sp>
          <p:nvSpPr>
            <p:cNvPr id="52" name="Line 51"/>
            <p:cNvSpPr>
              <a:spLocks noChangeShapeType="1"/>
            </p:cNvSpPr>
            <p:nvPr/>
          </p:nvSpPr>
          <p:spPr bwMode="auto">
            <a:xfrm flipH="1">
              <a:off x="3138" y="1168"/>
              <a:ext cx="313" cy="1"/>
            </a:xfrm>
            <a:prstGeom prst="line">
              <a:avLst/>
            </a:prstGeom>
            <a:noFill/>
            <a:ln w="22225">
              <a:solidFill>
                <a:srgbClr val="000000"/>
              </a:solidFill>
              <a:round/>
              <a:headEnd/>
              <a:tailEnd/>
            </a:ln>
          </p:spPr>
          <p:txBody>
            <a:bodyPr/>
            <a:lstStyle/>
            <a:p>
              <a:endParaRPr lang="en-US"/>
            </a:p>
          </p:txBody>
        </p:sp>
        <p:sp>
          <p:nvSpPr>
            <p:cNvPr id="53" name="Freeform 52"/>
            <p:cNvSpPr>
              <a:spLocks/>
            </p:cNvSpPr>
            <p:nvPr/>
          </p:nvSpPr>
          <p:spPr bwMode="auto">
            <a:xfrm>
              <a:off x="4729" y="2337"/>
              <a:ext cx="81" cy="41"/>
            </a:xfrm>
            <a:custGeom>
              <a:avLst/>
              <a:gdLst/>
              <a:ahLst/>
              <a:cxnLst>
                <a:cxn ang="0">
                  <a:pos x="0" y="3"/>
                </a:cxn>
                <a:cxn ang="0">
                  <a:pos x="6" y="1"/>
                </a:cxn>
                <a:cxn ang="0">
                  <a:pos x="0" y="0"/>
                </a:cxn>
                <a:cxn ang="0">
                  <a:pos x="0" y="1"/>
                </a:cxn>
                <a:cxn ang="0">
                  <a:pos x="0" y="3"/>
                </a:cxn>
              </a:cxnLst>
              <a:rect l="0" t="0" r="r" b="b"/>
              <a:pathLst>
                <a:path w="6" h="3">
                  <a:moveTo>
                    <a:pt x="0" y="3"/>
                  </a:moveTo>
                  <a:lnTo>
                    <a:pt x="6" y="1"/>
                  </a:lnTo>
                  <a:lnTo>
                    <a:pt x="0" y="0"/>
                  </a:lnTo>
                  <a:lnTo>
                    <a:pt x="0" y="1"/>
                  </a:lnTo>
                  <a:lnTo>
                    <a:pt x="0" y="3"/>
                  </a:lnTo>
                </a:path>
              </a:pathLst>
            </a:custGeom>
            <a:noFill/>
            <a:ln w="22225">
              <a:solidFill>
                <a:srgbClr val="000000"/>
              </a:solidFill>
              <a:prstDash val="solid"/>
              <a:round/>
              <a:headEnd/>
              <a:tailEnd/>
            </a:ln>
          </p:spPr>
          <p:txBody>
            <a:bodyPr/>
            <a:lstStyle/>
            <a:p>
              <a:endParaRPr lang="en-US"/>
            </a:p>
          </p:txBody>
        </p:sp>
        <p:sp>
          <p:nvSpPr>
            <p:cNvPr id="54" name="Freeform 53"/>
            <p:cNvSpPr>
              <a:spLocks/>
            </p:cNvSpPr>
            <p:nvPr/>
          </p:nvSpPr>
          <p:spPr bwMode="auto">
            <a:xfrm>
              <a:off x="4729" y="2337"/>
              <a:ext cx="81" cy="41"/>
            </a:xfrm>
            <a:custGeom>
              <a:avLst/>
              <a:gdLst/>
              <a:ahLst/>
              <a:cxnLst>
                <a:cxn ang="0">
                  <a:pos x="0" y="41"/>
                </a:cxn>
                <a:cxn ang="0">
                  <a:pos x="81" y="13"/>
                </a:cxn>
                <a:cxn ang="0">
                  <a:pos x="0" y="0"/>
                </a:cxn>
                <a:cxn ang="0">
                  <a:pos x="0" y="13"/>
                </a:cxn>
                <a:cxn ang="0">
                  <a:pos x="0" y="41"/>
                </a:cxn>
              </a:cxnLst>
              <a:rect l="0" t="0" r="r" b="b"/>
              <a:pathLst>
                <a:path w="81" h="41">
                  <a:moveTo>
                    <a:pt x="0" y="41"/>
                  </a:moveTo>
                  <a:lnTo>
                    <a:pt x="81" y="13"/>
                  </a:lnTo>
                  <a:lnTo>
                    <a:pt x="0" y="0"/>
                  </a:lnTo>
                  <a:lnTo>
                    <a:pt x="0" y="13"/>
                  </a:lnTo>
                  <a:lnTo>
                    <a:pt x="0" y="41"/>
                  </a:lnTo>
                  <a:close/>
                </a:path>
              </a:pathLst>
            </a:custGeom>
            <a:solidFill>
              <a:srgbClr val="000000"/>
            </a:solidFill>
            <a:ln w="0">
              <a:solidFill>
                <a:srgbClr val="000000"/>
              </a:solidFill>
              <a:prstDash val="solid"/>
              <a:round/>
              <a:headEnd/>
              <a:tailEnd/>
            </a:ln>
          </p:spPr>
          <p:txBody>
            <a:bodyPr/>
            <a:lstStyle/>
            <a:p>
              <a:endParaRPr lang="en-US"/>
            </a:p>
          </p:txBody>
        </p:sp>
        <p:sp>
          <p:nvSpPr>
            <p:cNvPr id="55" name="Line 54"/>
            <p:cNvSpPr>
              <a:spLocks noChangeShapeType="1"/>
            </p:cNvSpPr>
            <p:nvPr/>
          </p:nvSpPr>
          <p:spPr bwMode="auto">
            <a:xfrm flipH="1">
              <a:off x="4484" y="2350"/>
              <a:ext cx="245" cy="1"/>
            </a:xfrm>
            <a:prstGeom prst="line">
              <a:avLst/>
            </a:prstGeom>
            <a:noFill/>
            <a:ln w="22225">
              <a:solidFill>
                <a:srgbClr val="000000"/>
              </a:solidFill>
              <a:round/>
              <a:headEnd/>
              <a:tailEnd/>
            </a:ln>
          </p:spPr>
          <p:txBody>
            <a:bodyPr/>
            <a:lstStyle/>
            <a:p>
              <a:endParaRPr lang="en-US"/>
            </a:p>
          </p:txBody>
        </p:sp>
        <p:sp>
          <p:nvSpPr>
            <p:cNvPr id="56" name="Rectangle 55"/>
            <p:cNvSpPr>
              <a:spLocks noChangeArrowheads="1"/>
            </p:cNvSpPr>
            <p:nvPr/>
          </p:nvSpPr>
          <p:spPr bwMode="auto">
            <a:xfrm>
              <a:off x="2459" y="2011"/>
              <a:ext cx="679" cy="679"/>
            </a:xfrm>
            <a:prstGeom prst="rect">
              <a:avLst/>
            </a:prstGeom>
            <a:noFill/>
            <a:ln w="22225">
              <a:solidFill>
                <a:srgbClr val="00FFFF"/>
              </a:solidFill>
              <a:miter lim="800000"/>
              <a:headEnd/>
              <a:tailEnd/>
            </a:ln>
          </p:spPr>
          <p:txBody>
            <a:bodyPr/>
            <a:lstStyle/>
            <a:p>
              <a:endParaRPr lang="en-US"/>
            </a:p>
          </p:txBody>
        </p:sp>
        <p:sp>
          <p:nvSpPr>
            <p:cNvPr id="57" name="Rectangle 56"/>
            <p:cNvSpPr>
              <a:spLocks noChangeArrowheads="1"/>
            </p:cNvSpPr>
            <p:nvPr/>
          </p:nvSpPr>
          <p:spPr bwMode="auto">
            <a:xfrm>
              <a:off x="3818" y="2011"/>
              <a:ext cx="666" cy="679"/>
            </a:xfrm>
            <a:prstGeom prst="rect">
              <a:avLst/>
            </a:prstGeom>
            <a:noFill/>
            <a:ln w="22225">
              <a:solidFill>
                <a:srgbClr val="00FFFF"/>
              </a:solidFill>
              <a:miter lim="800000"/>
              <a:headEnd/>
              <a:tailEnd/>
            </a:ln>
          </p:spPr>
          <p:txBody>
            <a:bodyPr/>
            <a:lstStyle/>
            <a:p>
              <a:endParaRPr lang="en-US"/>
            </a:p>
          </p:txBody>
        </p:sp>
        <p:sp>
          <p:nvSpPr>
            <p:cNvPr id="58" name="Rectangle 57"/>
            <p:cNvSpPr>
              <a:spLocks noChangeArrowheads="1"/>
            </p:cNvSpPr>
            <p:nvPr/>
          </p:nvSpPr>
          <p:spPr bwMode="auto">
            <a:xfrm>
              <a:off x="936" y="1168"/>
              <a:ext cx="843" cy="1359"/>
            </a:xfrm>
            <a:prstGeom prst="rect">
              <a:avLst/>
            </a:prstGeom>
            <a:noFill/>
            <a:ln w="22225">
              <a:solidFill>
                <a:srgbClr val="00FFFF"/>
              </a:solidFill>
              <a:miter lim="800000"/>
              <a:headEnd/>
              <a:tailEnd/>
            </a:ln>
          </p:spPr>
          <p:txBody>
            <a:bodyPr/>
            <a:lstStyle/>
            <a:p>
              <a:endParaRPr lang="en-US"/>
            </a:p>
          </p:txBody>
        </p:sp>
      </p:grpSp>
      <p:sp>
        <p:nvSpPr>
          <p:cNvPr id="59" name="Text Box 58"/>
          <p:cNvSpPr txBox="1">
            <a:spLocks noChangeArrowheads="1"/>
          </p:cNvSpPr>
          <p:nvPr/>
        </p:nvSpPr>
        <p:spPr bwMode="auto">
          <a:xfrm>
            <a:off x="87313" y="3094038"/>
            <a:ext cx="8878887" cy="3170099"/>
          </a:xfrm>
          <a:prstGeom prst="rect">
            <a:avLst/>
          </a:prstGeom>
          <a:noFill/>
          <a:ln w="12700">
            <a:noFill/>
            <a:miter lim="800000"/>
            <a:headEnd/>
            <a:tailEnd/>
          </a:ln>
          <a:effectLst/>
        </p:spPr>
        <p:txBody>
          <a:bodyPr wrap="square">
            <a:spAutoFit/>
          </a:bodyPr>
          <a:lstStyle/>
          <a:p>
            <a:pPr>
              <a:buFontTx/>
              <a:buChar char="•"/>
            </a:pPr>
            <a:r>
              <a:rPr lang="en-US" sz="2000" dirty="0"/>
              <a:t>Bus arbiter may be the processor or a separate unit connected to the bus.</a:t>
            </a:r>
          </a:p>
          <a:p>
            <a:pPr>
              <a:buFontTx/>
              <a:buChar char="•"/>
            </a:pPr>
            <a:r>
              <a:rPr lang="en-US" sz="2000" dirty="0"/>
              <a:t>Normally, the processor is the bus master, unless it grants bus membership to one   of the DMA controllers. </a:t>
            </a:r>
          </a:p>
          <a:p>
            <a:pPr>
              <a:buFontTx/>
              <a:buChar char="•"/>
            </a:pPr>
            <a:r>
              <a:rPr lang="en-US" sz="2000" dirty="0"/>
              <a:t>DMA controller requests the control of the bus by asserting the Bus Request (BR) line. </a:t>
            </a:r>
          </a:p>
          <a:p>
            <a:pPr>
              <a:buFontTx/>
              <a:buChar char="•"/>
            </a:pPr>
            <a:r>
              <a:rPr lang="en-US" sz="2000" dirty="0"/>
              <a:t>In response, the processor activates the Bus-Grant1 (BG1) line, indicating that the   controller may use the bus when it is free. </a:t>
            </a:r>
          </a:p>
          <a:p>
            <a:pPr>
              <a:buFontTx/>
              <a:buChar char="•"/>
            </a:pPr>
            <a:r>
              <a:rPr lang="en-US" sz="2000" dirty="0"/>
              <a:t>BG1 signal is connected to all DMA controllers in a daisy chain fashion.  </a:t>
            </a:r>
          </a:p>
          <a:p>
            <a:pPr>
              <a:buFontTx/>
              <a:buChar char="•"/>
            </a:pPr>
            <a:r>
              <a:rPr lang="en-US" sz="2000" dirty="0"/>
              <a:t>BBSY signal is 0, it indicates that the bus is busy. When BBSY becomes 1, the DMA  controller which asserted BR can acquire control of the bus.</a:t>
            </a:r>
          </a:p>
        </p:txBody>
      </p:sp>
    </p:spTree>
    <p:extLst>
      <p:ext uri="{BB962C8B-B14F-4D97-AF65-F5344CB8AC3E}">
        <p14:creationId xmlns:p14="http://schemas.microsoft.com/office/powerpoint/2010/main" val="646766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867400" cy="487362"/>
          </a:xfrm>
        </p:spPr>
        <p:txBody>
          <a:bodyPr/>
          <a:lstStyle/>
          <a:p>
            <a:pPr lvl="0"/>
            <a:r>
              <a:rPr kumimoji="1" lang="en-US" sz="2800" kern="0" dirty="0">
                <a:solidFill>
                  <a:schemeClr val="tx2"/>
                </a:solidFill>
              </a:rPr>
              <a:t>Centralized arbitration (contd..)</a:t>
            </a:r>
            <a:br>
              <a:rPr kumimoji="1" lang="en-US" sz="2800" kern="0" dirty="0">
                <a:solidFill>
                  <a:schemeClr val="tx2"/>
                </a:solidFill>
              </a:rPr>
            </a:br>
            <a:endParaRPr lang="en-IN" sz="2800" dirty="0"/>
          </a:p>
        </p:txBody>
      </p:sp>
      <p:sp>
        <p:nvSpPr>
          <p:cNvPr id="4" name="Slide Number Placeholder 3"/>
          <p:cNvSpPr>
            <a:spLocks noGrp="1"/>
          </p:cNvSpPr>
          <p:nvPr>
            <p:ph type="sldNum" sz="quarter" idx="12"/>
          </p:nvPr>
        </p:nvSpPr>
        <p:spPr/>
        <p:txBody>
          <a:bodyPr/>
          <a:lstStyle/>
          <a:p>
            <a:fld id="{1602180B-D5D1-4398-B8D5-C1EBB73A9C38}" type="slidenum">
              <a:rPr lang="en-US" altLang="en-US" smtClean="0"/>
              <a:pPr/>
              <a:t>23</a:t>
            </a:fld>
            <a:endParaRPr lang="en-US" altLang="en-US"/>
          </a:p>
        </p:txBody>
      </p:sp>
      <p:grpSp>
        <p:nvGrpSpPr>
          <p:cNvPr id="5" name="Group 81"/>
          <p:cNvGrpSpPr>
            <a:grpSpLocks/>
          </p:cNvGrpSpPr>
          <p:nvPr/>
        </p:nvGrpSpPr>
        <p:grpSpPr bwMode="auto">
          <a:xfrm>
            <a:off x="1589088" y="1676400"/>
            <a:ext cx="5945187" cy="4294188"/>
            <a:chOff x="1001" y="762"/>
            <a:chExt cx="3745" cy="2705"/>
          </a:xfrm>
        </p:grpSpPr>
        <p:grpSp>
          <p:nvGrpSpPr>
            <p:cNvPr id="6" name="Group 5"/>
            <p:cNvGrpSpPr>
              <a:grpSpLocks/>
            </p:cNvGrpSpPr>
            <p:nvPr/>
          </p:nvGrpSpPr>
          <p:grpSpPr bwMode="auto">
            <a:xfrm>
              <a:off x="1001" y="1001"/>
              <a:ext cx="3482" cy="1836"/>
              <a:chOff x="1134" y="1023"/>
              <a:chExt cx="3482" cy="1836"/>
            </a:xfrm>
          </p:grpSpPr>
          <p:sp>
            <p:nvSpPr>
              <p:cNvPr id="15" name="Rectangle 4"/>
              <p:cNvSpPr>
                <a:spLocks noChangeArrowheads="1"/>
              </p:cNvSpPr>
              <p:nvPr/>
            </p:nvSpPr>
            <p:spPr bwMode="auto">
              <a:xfrm>
                <a:off x="1134" y="2350"/>
                <a:ext cx="64"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charset="0"/>
                  </a:rPr>
                  <a:t>B</a:t>
                </a:r>
                <a:endParaRPr lang="en-US" sz="2400"/>
              </a:p>
            </p:txBody>
          </p:sp>
          <p:sp>
            <p:nvSpPr>
              <p:cNvPr id="16" name="Rectangle 5"/>
              <p:cNvSpPr>
                <a:spLocks noChangeArrowheads="1"/>
              </p:cNvSpPr>
              <p:nvPr/>
            </p:nvSpPr>
            <p:spPr bwMode="auto">
              <a:xfrm>
                <a:off x="1207" y="2350"/>
                <a:ext cx="64"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charset="0"/>
                  </a:rPr>
                  <a:t>B</a:t>
                </a:r>
                <a:endParaRPr lang="en-US" sz="2400"/>
              </a:p>
            </p:txBody>
          </p:sp>
          <p:sp>
            <p:nvSpPr>
              <p:cNvPr id="17" name="Rectangle 6"/>
              <p:cNvSpPr>
                <a:spLocks noChangeArrowheads="1"/>
              </p:cNvSpPr>
              <p:nvPr/>
            </p:nvSpPr>
            <p:spPr bwMode="auto">
              <a:xfrm>
                <a:off x="1269" y="2350"/>
                <a:ext cx="53"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charset="0"/>
                  </a:rPr>
                  <a:t>S</a:t>
                </a:r>
                <a:endParaRPr lang="en-US" sz="2400"/>
              </a:p>
            </p:txBody>
          </p:sp>
          <p:sp>
            <p:nvSpPr>
              <p:cNvPr id="18" name="Rectangle 7"/>
              <p:cNvSpPr>
                <a:spLocks noChangeArrowheads="1"/>
              </p:cNvSpPr>
              <p:nvPr/>
            </p:nvSpPr>
            <p:spPr bwMode="auto">
              <a:xfrm>
                <a:off x="1331" y="2350"/>
                <a:ext cx="69"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charset="0"/>
                  </a:rPr>
                  <a:t>Y</a:t>
                </a:r>
                <a:endParaRPr lang="en-US" sz="2400"/>
              </a:p>
            </p:txBody>
          </p:sp>
          <p:sp>
            <p:nvSpPr>
              <p:cNvPr id="19" name="Line 8"/>
              <p:cNvSpPr>
                <a:spLocks noChangeShapeType="1"/>
              </p:cNvSpPr>
              <p:nvPr/>
            </p:nvSpPr>
            <p:spPr bwMode="auto">
              <a:xfrm flipH="1">
                <a:off x="1144" y="2360"/>
                <a:ext cx="239" cy="1"/>
              </a:xfrm>
              <a:prstGeom prst="line">
                <a:avLst/>
              </a:prstGeom>
              <a:noFill/>
              <a:ln w="15875">
                <a:solidFill>
                  <a:srgbClr val="000000"/>
                </a:solidFill>
                <a:round/>
                <a:headEnd/>
                <a:tailEnd/>
              </a:ln>
            </p:spPr>
            <p:txBody>
              <a:bodyPr/>
              <a:lstStyle/>
              <a:p>
                <a:endParaRPr lang="en-US"/>
              </a:p>
            </p:txBody>
          </p:sp>
          <p:sp>
            <p:nvSpPr>
              <p:cNvPr id="20" name="Freeform 9"/>
              <p:cNvSpPr>
                <a:spLocks/>
              </p:cNvSpPr>
              <p:nvPr/>
            </p:nvSpPr>
            <p:spPr bwMode="auto">
              <a:xfrm>
                <a:off x="2678" y="2391"/>
                <a:ext cx="62" cy="21"/>
              </a:xfrm>
              <a:custGeom>
                <a:avLst/>
                <a:gdLst/>
                <a:ahLst/>
                <a:cxnLst>
                  <a:cxn ang="0">
                    <a:pos x="0" y="2"/>
                  </a:cxn>
                  <a:cxn ang="0">
                    <a:pos x="6" y="1"/>
                  </a:cxn>
                  <a:cxn ang="0">
                    <a:pos x="0" y="0"/>
                  </a:cxn>
                  <a:cxn ang="0">
                    <a:pos x="0" y="1"/>
                  </a:cxn>
                  <a:cxn ang="0">
                    <a:pos x="0" y="2"/>
                  </a:cxn>
                </a:cxnLst>
                <a:rect l="0" t="0" r="r" b="b"/>
                <a:pathLst>
                  <a:path w="6" h="2">
                    <a:moveTo>
                      <a:pt x="0" y="2"/>
                    </a:moveTo>
                    <a:lnTo>
                      <a:pt x="6" y="1"/>
                    </a:lnTo>
                    <a:lnTo>
                      <a:pt x="0" y="0"/>
                    </a:lnTo>
                    <a:lnTo>
                      <a:pt x="0" y="1"/>
                    </a:lnTo>
                    <a:lnTo>
                      <a:pt x="0" y="2"/>
                    </a:lnTo>
                  </a:path>
                </a:pathLst>
              </a:custGeom>
              <a:noFill/>
              <a:ln w="15875">
                <a:solidFill>
                  <a:srgbClr val="000000"/>
                </a:solidFill>
                <a:prstDash val="solid"/>
                <a:round/>
                <a:headEnd/>
                <a:tailEnd/>
              </a:ln>
            </p:spPr>
            <p:txBody>
              <a:bodyPr/>
              <a:lstStyle/>
              <a:p>
                <a:endParaRPr lang="en-US"/>
              </a:p>
            </p:txBody>
          </p:sp>
          <p:sp>
            <p:nvSpPr>
              <p:cNvPr id="21" name="Freeform 10"/>
              <p:cNvSpPr>
                <a:spLocks/>
              </p:cNvSpPr>
              <p:nvPr/>
            </p:nvSpPr>
            <p:spPr bwMode="auto">
              <a:xfrm>
                <a:off x="2678" y="2391"/>
                <a:ext cx="62" cy="21"/>
              </a:xfrm>
              <a:custGeom>
                <a:avLst/>
                <a:gdLst/>
                <a:ahLst/>
                <a:cxnLst>
                  <a:cxn ang="0">
                    <a:pos x="0" y="21"/>
                  </a:cxn>
                  <a:cxn ang="0">
                    <a:pos x="62" y="10"/>
                  </a:cxn>
                  <a:cxn ang="0">
                    <a:pos x="0" y="0"/>
                  </a:cxn>
                  <a:cxn ang="0">
                    <a:pos x="0" y="10"/>
                  </a:cxn>
                  <a:cxn ang="0">
                    <a:pos x="0" y="21"/>
                  </a:cxn>
                </a:cxnLst>
                <a:rect l="0" t="0" r="r" b="b"/>
                <a:pathLst>
                  <a:path w="62" h="21">
                    <a:moveTo>
                      <a:pt x="0" y="21"/>
                    </a:moveTo>
                    <a:lnTo>
                      <a:pt x="62" y="10"/>
                    </a:lnTo>
                    <a:lnTo>
                      <a:pt x="0" y="0"/>
                    </a:lnTo>
                    <a:lnTo>
                      <a:pt x="0" y="10"/>
                    </a:lnTo>
                    <a:lnTo>
                      <a:pt x="0" y="21"/>
                    </a:lnTo>
                    <a:close/>
                  </a:path>
                </a:pathLst>
              </a:custGeom>
              <a:solidFill>
                <a:srgbClr val="000000"/>
              </a:solidFill>
              <a:ln w="0">
                <a:solidFill>
                  <a:srgbClr val="000000"/>
                </a:solidFill>
                <a:prstDash val="solid"/>
                <a:round/>
                <a:headEnd/>
                <a:tailEnd/>
              </a:ln>
            </p:spPr>
            <p:txBody>
              <a:bodyPr/>
              <a:lstStyle/>
              <a:p>
                <a:endParaRPr lang="en-US"/>
              </a:p>
            </p:txBody>
          </p:sp>
          <p:sp>
            <p:nvSpPr>
              <p:cNvPr id="22" name="Freeform 11"/>
              <p:cNvSpPr>
                <a:spLocks/>
              </p:cNvSpPr>
              <p:nvPr/>
            </p:nvSpPr>
            <p:spPr bwMode="auto">
              <a:xfrm>
                <a:off x="2574" y="1344"/>
                <a:ext cx="94" cy="1057"/>
              </a:xfrm>
              <a:custGeom>
                <a:avLst/>
                <a:gdLst/>
                <a:ahLst/>
                <a:cxnLst>
                  <a:cxn ang="0">
                    <a:pos x="0" y="0"/>
                  </a:cxn>
                  <a:cxn ang="0">
                    <a:pos x="2" y="2"/>
                  </a:cxn>
                  <a:cxn ang="0">
                    <a:pos x="3" y="4"/>
                  </a:cxn>
                  <a:cxn ang="0">
                    <a:pos x="4" y="6"/>
                  </a:cxn>
                  <a:cxn ang="0">
                    <a:pos x="5" y="10"/>
                  </a:cxn>
                  <a:cxn ang="0">
                    <a:pos x="5" y="16"/>
                  </a:cxn>
                  <a:cxn ang="0">
                    <a:pos x="5" y="23"/>
                  </a:cxn>
                  <a:cxn ang="0">
                    <a:pos x="4" y="34"/>
                  </a:cxn>
                  <a:cxn ang="0">
                    <a:pos x="3" y="48"/>
                  </a:cxn>
                  <a:cxn ang="0">
                    <a:pos x="2" y="62"/>
                  </a:cxn>
                  <a:cxn ang="0">
                    <a:pos x="1" y="73"/>
                  </a:cxn>
                  <a:cxn ang="0">
                    <a:pos x="1" y="81"/>
                  </a:cxn>
                  <a:cxn ang="0">
                    <a:pos x="0" y="86"/>
                  </a:cxn>
                  <a:cxn ang="0">
                    <a:pos x="0" y="90"/>
                  </a:cxn>
                  <a:cxn ang="0">
                    <a:pos x="1" y="93"/>
                  </a:cxn>
                  <a:cxn ang="0">
                    <a:pos x="2" y="95"/>
                  </a:cxn>
                  <a:cxn ang="0">
                    <a:pos x="3" y="97"/>
                  </a:cxn>
                  <a:cxn ang="0">
                    <a:pos x="5" y="99"/>
                  </a:cxn>
                  <a:cxn ang="0">
                    <a:pos x="6" y="100"/>
                  </a:cxn>
                  <a:cxn ang="0">
                    <a:pos x="8" y="101"/>
                  </a:cxn>
                  <a:cxn ang="0">
                    <a:pos x="9" y="102"/>
                  </a:cxn>
                </a:cxnLst>
                <a:rect l="0" t="0" r="r" b="b"/>
                <a:pathLst>
                  <a:path w="9" h="102">
                    <a:moveTo>
                      <a:pt x="0" y="0"/>
                    </a:moveTo>
                    <a:lnTo>
                      <a:pt x="2" y="2"/>
                    </a:lnTo>
                    <a:lnTo>
                      <a:pt x="3" y="4"/>
                    </a:lnTo>
                    <a:lnTo>
                      <a:pt x="4" y="6"/>
                    </a:lnTo>
                    <a:lnTo>
                      <a:pt x="5" y="10"/>
                    </a:lnTo>
                    <a:lnTo>
                      <a:pt x="5" y="16"/>
                    </a:lnTo>
                    <a:lnTo>
                      <a:pt x="5" y="23"/>
                    </a:lnTo>
                    <a:lnTo>
                      <a:pt x="4" y="34"/>
                    </a:lnTo>
                    <a:lnTo>
                      <a:pt x="3" y="48"/>
                    </a:lnTo>
                    <a:lnTo>
                      <a:pt x="2" y="62"/>
                    </a:lnTo>
                    <a:lnTo>
                      <a:pt x="1" y="73"/>
                    </a:lnTo>
                    <a:lnTo>
                      <a:pt x="1" y="81"/>
                    </a:lnTo>
                    <a:lnTo>
                      <a:pt x="0" y="86"/>
                    </a:lnTo>
                    <a:lnTo>
                      <a:pt x="0" y="90"/>
                    </a:lnTo>
                    <a:lnTo>
                      <a:pt x="1" y="93"/>
                    </a:lnTo>
                    <a:lnTo>
                      <a:pt x="2" y="95"/>
                    </a:lnTo>
                    <a:lnTo>
                      <a:pt x="3" y="97"/>
                    </a:lnTo>
                    <a:lnTo>
                      <a:pt x="5" y="99"/>
                    </a:lnTo>
                    <a:lnTo>
                      <a:pt x="6" y="100"/>
                    </a:lnTo>
                    <a:lnTo>
                      <a:pt x="8" y="101"/>
                    </a:lnTo>
                    <a:lnTo>
                      <a:pt x="9" y="102"/>
                    </a:lnTo>
                  </a:path>
                </a:pathLst>
              </a:custGeom>
              <a:noFill/>
              <a:ln w="15875">
                <a:solidFill>
                  <a:srgbClr val="000000"/>
                </a:solidFill>
                <a:prstDash val="solid"/>
                <a:round/>
                <a:headEnd/>
                <a:tailEnd/>
              </a:ln>
            </p:spPr>
            <p:txBody>
              <a:bodyPr/>
              <a:lstStyle/>
              <a:p>
                <a:endParaRPr lang="en-US"/>
              </a:p>
            </p:txBody>
          </p:sp>
          <p:sp>
            <p:nvSpPr>
              <p:cNvPr id="23" name="Freeform 12"/>
              <p:cNvSpPr>
                <a:spLocks/>
              </p:cNvSpPr>
              <p:nvPr/>
            </p:nvSpPr>
            <p:spPr bwMode="auto">
              <a:xfrm>
                <a:off x="2491" y="1334"/>
                <a:ext cx="73" cy="31"/>
              </a:xfrm>
              <a:custGeom>
                <a:avLst/>
                <a:gdLst/>
                <a:ahLst/>
                <a:cxnLst>
                  <a:cxn ang="0">
                    <a:pos x="1" y="3"/>
                  </a:cxn>
                  <a:cxn ang="0">
                    <a:pos x="7" y="1"/>
                  </a:cxn>
                  <a:cxn ang="0">
                    <a:pos x="0" y="0"/>
                  </a:cxn>
                  <a:cxn ang="0">
                    <a:pos x="0" y="1"/>
                  </a:cxn>
                  <a:cxn ang="0">
                    <a:pos x="1" y="3"/>
                  </a:cxn>
                </a:cxnLst>
                <a:rect l="0" t="0" r="r" b="b"/>
                <a:pathLst>
                  <a:path w="7" h="3">
                    <a:moveTo>
                      <a:pt x="1" y="3"/>
                    </a:moveTo>
                    <a:lnTo>
                      <a:pt x="7" y="1"/>
                    </a:lnTo>
                    <a:lnTo>
                      <a:pt x="0" y="0"/>
                    </a:lnTo>
                    <a:lnTo>
                      <a:pt x="0" y="1"/>
                    </a:lnTo>
                    <a:lnTo>
                      <a:pt x="1" y="3"/>
                    </a:lnTo>
                  </a:path>
                </a:pathLst>
              </a:custGeom>
              <a:noFill/>
              <a:ln w="15875">
                <a:solidFill>
                  <a:srgbClr val="000000"/>
                </a:solidFill>
                <a:prstDash val="solid"/>
                <a:round/>
                <a:headEnd/>
                <a:tailEnd/>
              </a:ln>
            </p:spPr>
            <p:txBody>
              <a:bodyPr/>
              <a:lstStyle/>
              <a:p>
                <a:endParaRPr lang="en-US"/>
              </a:p>
            </p:txBody>
          </p:sp>
          <p:sp>
            <p:nvSpPr>
              <p:cNvPr id="24" name="Freeform 13"/>
              <p:cNvSpPr>
                <a:spLocks/>
              </p:cNvSpPr>
              <p:nvPr/>
            </p:nvSpPr>
            <p:spPr bwMode="auto">
              <a:xfrm>
                <a:off x="2491" y="1334"/>
                <a:ext cx="73" cy="31"/>
              </a:xfrm>
              <a:custGeom>
                <a:avLst/>
                <a:gdLst/>
                <a:ahLst/>
                <a:cxnLst>
                  <a:cxn ang="0">
                    <a:pos x="11" y="31"/>
                  </a:cxn>
                  <a:cxn ang="0">
                    <a:pos x="73" y="10"/>
                  </a:cxn>
                  <a:cxn ang="0">
                    <a:pos x="0" y="0"/>
                  </a:cxn>
                  <a:cxn ang="0">
                    <a:pos x="0" y="10"/>
                  </a:cxn>
                  <a:cxn ang="0">
                    <a:pos x="11" y="31"/>
                  </a:cxn>
                </a:cxnLst>
                <a:rect l="0" t="0" r="r" b="b"/>
                <a:pathLst>
                  <a:path w="73" h="31">
                    <a:moveTo>
                      <a:pt x="11" y="31"/>
                    </a:moveTo>
                    <a:lnTo>
                      <a:pt x="73" y="10"/>
                    </a:lnTo>
                    <a:lnTo>
                      <a:pt x="0" y="0"/>
                    </a:lnTo>
                    <a:lnTo>
                      <a:pt x="0" y="10"/>
                    </a:lnTo>
                    <a:lnTo>
                      <a:pt x="11" y="31"/>
                    </a:lnTo>
                    <a:close/>
                  </a:path>
                </a:pathLst>
              </a:custGeom>
              <a:solidFill>
                <a:srgbClr val="000000"/>
              </a:solidFill>
              <a:ln w="0">
                <a:solidFill>
                  <a:srgbClr val="000000"/>
                </a:solidFill>
                <a:prstDash val="solid"/>
                <a:round/>
                <a:headEnd/>
                <a:tailEnd/>
              </a:ln>
            </p:spPr>
            <p:txBody>
              <a:bodyPr/>
              <a:lstStyle/>
              <a:p>
                <a:endParaRPr lang="en-US"/>
              </a:p>
            </p:txBody>
          </p:sp>
          <p:sp>
            <p:nvSpPr>
              <p:cNvPr id="25" name="Freeform 14"/>
              <p:cNvSpPr>
                <a:spLocks/>
              </p:cNvSpPr>
              <p:nvPr/>
            </p:nvSpPr>
            <p:spPr bwMode="auto">
              <a:xfrm>
                <a:off x="2398" y="1344"/>
                <a:ext cx="93" cy="1078"/>
              </a:xfrm>
              <a:custGeom>
                <a:avLst/>
                <a:gdLst/>
                <a:ahLst/>
                <a:cxnLst>
                  <a:cxn ang="0">
                    <a:pos x="0" y="104"/>
                  </a:cxn>
                  <a:cxn ang="0">
                    <a:pos x="2" y="102"/>
                  </a:cxn>
                  <a:cxn ang="0">
                    <a:pos x="3" y="100"/>
                  </a:cxn>
                  <a:cxn ang="0">
                    <a:pos x="4" y="97"/>
                  </a:cxn>
                  <a:cxn ang="0">
                    <a:pos x="5" y="93"/>
                  </a:cxn>
                  <a:cxn ang="0">
                    <a:pos x="5" y="88"/>
                  </a:cxn>
                  <a:cxn ang="0">
                    <a:pos x="4" y="80"/>
                  </a:cxn>
                  <a:cxn ang="0">
                    <a:pos x="4" y="69"/>
                  </a:cxn>
                  <a:cxn ang="0">
                    <a:pos x="3" y="55"/>
                  </a:cxn>
                  <a:cxn ang="0">
                    <a:pos x="2" y="40"/>
                  </a:cxn>
                  <a:cxn ang="0">
                    <a:pos x="1" y="30"/>
                  </a:cxn>
                  <a:cxn ang="0">
                    <a:pos x="0" y="22"/>
                  </a:cxn>
                  <a:cxn ang="0">
                    <a:pos x="0" y="16"/>
                  </a:cxn>
                  <a:cxn ang="0">
                    <a:pos x="0" y="12"/>
                  </a:cxn>
                  <a:cxn ang="0">
                    <a:pos x="1" y="10"/>
                  </a:cxn>
                  <a:cxn ang="0">
                    <a:pos x="1" y="8"/>
                  </a:cxn>
                  <a:cxn ang="0">
                    <a:pos x="3" y="6"/>
                  </a:cxn>
                  <a:cxn ang="0">
                    <a:pos x="4" y="3"/>
                  </a:cxn>
                  <a:cxn ang="0">
                    <a:pos x="6" y="2"/>
                  </a:cxn>
                  <a:cxn ang="0">
                    <a:pos x="7" y="1"/>
                  </a:cxn>
                  <a:cxn ang="0">
                    <a:pos x="9" y="0"/>
                  </a:cxn>
                </a:cxnLst>
                <a:rect l="0" t="0" r="r" b="b"/>
                <a:pathLst>
                  <a:path w="9" h="104">
                    <a:moveTo>
                      <a:pt x="0" y="104"/>
                    </a:moveTo>
                    <a:lnTo>
                      <a:pt x="2" y="102"/>
                    </a:lnTo>
                    <a:lnTo>
                      <a:pt x="3" y="100"/>
                    </a:lnTo>
                    <a:lnTo>
                      <a:pt x="4" y="97"/>
                    </a:lnTo>
                    <a:lnTo>
                      <a:pt x="5" y="93"/>
                    </a:lnTo>
                    <a:lnTo>
                      <a:pt x="5" y="88"/>
                    </a:lnTo>
                    <a:lnTo>
                      <a:pt x="4" y="80"/>
                    </a:lnTo>
                    <a:lnTo>
                      <a:pt x="4" y="69"/>
                    </a:lnTo>
                    <a:lnTo>
                      <a:pt x="3" y="55"/>
                    </a:lnTo>
                    <a:lnTo>
                      <a:pt x="2" y="40"/>
                    </a:lnTo>
                    <a:lnTo>
                      <a:pt x="1" y="30"/>
                    </a:lnTo>
                    <a:lnTo>
                      <a:pt x="0" y="22"/>
                    </a:lnTo>
                    <a:lnTo>
                      <a:pt x="0" y="16"/>
                    </a:lnTo>
                    <a:lnTo>
                      <a:pt x="0" y="12"/>
                    </a:lnTo>
                    <a:lnTo>
                      <a:pt x="1" y="10"/>
                    </a:lnTo>
                    <a:lnTo>
                      <a:pt x="1" y="8"/>
                    </a:lnTo>
                    <a:lnTo>
                      <a:pt x="3" y="6"/>
                    </a:lnTo>
                    <a:lnTo>
                      <a:pt x="4" y="3"/>
                    </a:lnTo>
                    <a:lnTo>
                      <a:pt x="6" y="2"/>
                    </a:lnTo>
                    <a:lnTo>
                      <a:pt x="7" y="1"/>
                    </a:lnTo>
                    <a:lnTo>
                      <a:pt x="9" y="0"/>
                    </a:lnTo>
                  </a:path>
                </a:pathLst>
              </a:custGeom>
              <a:noFill/>
              <a:ln w="15875">
                <a:solidFill>
                  <a:srgbClr val="000000"/>
                </a:solidFill>
                <a:prstDash val="solid"/>
                <a:round/>
                <a:headEnd/>
                <a:tailEnd/>
              </a:ln>
            </p:spPr>
            <p:txBody>
              <a:bodyPr/>
              <a:lstStyle/>
              <a:p>
                <a:endParaRPr lang="en-US"/>
              </a:p>
            </p:txBody>
          </p:sp>
          <p:sp>
            <p:nvSpPr>
              <p:cNvPr id="26" name="Freeform 15"/>
              <p:cNvSpPr>
                <a:spLocks/>
              </p:cNvSpPr>
              <p:nvPr/>
            </p:nvSpPr>
            <p:spPr bwMode="auto">
              <a:xfrm>
                <a:off x="1973" y="1655"/>
                <a:ext cx="62" cy="31"/>
              </a:xfrm>
              <a:custGeom>
                <a:avLst/>
                <a:gdLst/>
                <a:ahLst/>
                <a:cxnLst>
                  <a:cxn ang="0">
                    <a:pos x="0" y="2"/>
                  </a:cxn>
                  <a:cxn ang="0">
                    <a:pos x="6" y="3"/>
                  </a:cxn>
                  <a:cxn ang="0">
                    <a:pos x="1" y="0"/>
                  </a:cxn>
                  <a:cxn ang="0">
                    <a:pos x="0" y="1"/>
                  </a:cxn>
                  <a:cxn ang="0">
                    <a:pos x="0" y="2"/>
                  </a:cxn>
                </a:cxnLst>
                <a:rect l="0" t="0" r="r" b="b"/>
                <a:pathLst>
                  <a:path w="6" h="3">
                    <a:moveTo>
                      <a:pt x="0" y="2"/>
                    </a:moveTo>
                    <a:lnTo>
                      <a:pt x="6" y="3"/>
                    </a:lnTo>
                    <a:lnTo>
                      <a:pt x="1" y="0"/>
                    </a:lnTo>
                    <a:lnTo>
                      <a:pt x="0" y="1"/>
                    </a:lnTo>
                    <a:lnTo>
                      <a:pt x="0" y="2"/>
                    </a:lnTo>
                  </a:path>
                </a:pathLst>
              </a:custGeom>
              <a:noFill/>
              <a:ln w="15875">
                <a:solidFill>
                  <a:srgbClr val="000000"/>
                </a:solidFill>
                <a:prstDash val="solid"/>
                <a:round/>
                <a:headEnd/>
                <a:tailEnd/>
              </a:ln>
            </p:spPr>
            <p:txBody>
              <a:bodyPr/>
              <a:lstStyle/>
              <a:p>
                <a:endParaRPr lang="en-US"/>
              </a:p>
            </p:txBody>
          </p:sp>
          <p:sp>
            <p:nvSpPr>
              <p:cNvPr id="27" name="Freeform 16"/>
              <p:cNvSpPr>
                <a:spLocks/>
              </p:cNvSpPr>
              <p:nvPr/>
            </p:nvSpPr>
            <p:spPr bwMode="auto">
              <a:xfrm>
                <a:off x="1973" y="1655"/>
                <a:ext cx="62" cy="31"/>
              </a:xfrm>
              <a:custGeom>
                <a:avLst/>
                <a:gdLst/>
                <a:ahLst/>
                <a:cxnLst>
                  <a:cxn ang="0">
                    <a:pos x="0" y="21"/>
                  </a:cxn>
                  <a:cxn ang="0">
                    <a:pos x="62" y="31"/>
                  </a:cxn>
                  <a:cxn ang="0">
                    <a:pos x="11" y="0"/>
                  </a:cxn>
                  <a:cxn ang="0">
                    <a:pos x="0" y="11"/>
                  </a:cxn>
                  <a:cxn ang="0">
                    <a:pos x="0" y="21"/>
                  </a:cxn>
                </a:cxnLst>
                <a:rect l="0" t="0" r="r" b="b"/>
                <a:pathLst>
                  <a:path w="62" h="31">
                    <a:moveTo>
                      <a:pt x="0" y="21"/>
                    </a:moveTo>
                    <a:lnTo>
                      <a:pt x="62" y="31"/>
                    </a:lnTo>
                    <a:lnTo>
                      <a:pt x="11" y="0"/>
                    </a:lnTo>
                    <a:lnTo>
                      <a:pt x="0" y="11"/>
                    </a:lnTo>
                    <a:lnTo>
                      <a:pt x="0" y="21"/>
                    </a:lnTo>
                    <a:close/>
                  </a:path>
                </a:pathLst>
              </a:custGeom>
              <a:solidFill>
                <a:srgbClr val="000000"/>
              </a:solidFill>
              <a:ln w="0">
                <a:solidFill>
                  <a:srgbClr val="000000"/>
                </a:solidFill>
                <a:prstDash val="solid"/>
                <a:round/>
                <a:headEnd/>
                <a:tailEnd/>
              </a:ln>
            </p:spPr>
            <p:txBody>
              <a:bodyPr/>
              <a:lstStyle/>
              <a:p>
                <a:endParaRPr lang="en-US"/>
              </a:p>
            </p:txBody>
          </p:sp>
          <p:sp>
            <p:nvSpPr>
              <p:cNvPr id="28" name="Freeform 17"/>
              <p:cNvSpPr>
                <a:spLocks/>
              </p:cNvSpPr>
              <p:nvPr/>
            </p:nvSpPr>
            <p:spPr bwMode="auto">
              <a:xfrm>
                <a:off x="1870" y="1344"/>
                <a:ext cx="103" cy="322"/>
              </a:xfrm>
              <a:custGeom>
                <a:avLst/>
                <a:gdLst/>
                <a:ahLst/>
                <a:cxnLst>
                  <a:cxn ang="0">
                    <a:pos x="0" y="0"/>
                  </a:cxn>
                  <a:cxn ang="0">
                    <a:pos x="3" y="1"/>
                  </a:cxn>
                  <a:cxn ang="0">
                    <a:pos x="5" y="2"/>
                  </a:cxn>
                  <a:cxn ang="0">
                    <a:pos x="6" y="3"/>
                  </a:cxn>
                  <a:cxn ang="0">
                    <a:pos x="7" y="4"/>
                  </a:cxn>
                  <a:cxn ang="0">
                    <a:pos x="8" y="6"/>
                  </a:cxn>
                  <a:cxn ang="0">
                    <a:pos x="7" y="8"/>
                  </a:cxn>
                  <a:cxn ang="0">
                    <a:pos x="7" y="11"/>
                  </a:cxn>
                  <a:cxn ang="0">
                    <a:pos x="6" y="15"/>
                  </a:cxn>
                  <a:cxn ang="0">
                    <a:pos x="5" y="19"/>
                  </a:cxn>
                  <a:cxn ang="0">
                    <a:pos x="5" y="22"/>
                  </a:cxn>
                  <a:cxn ang="0">
                    <a:pos x="4" y="24"/>
                  </a:cxn>
                  <a:cxn ang="0">
                    <a:pos x="4" y="26"/>
                  </a:cxn>
                  <a:cxn ang="0">
                    <a:pos x="5" y="27"/>
                  </a:cxn>
                  <a:cxn ang="0">
                    <a:pos x="6" y="29"/>
                  </a:cxn>
                  <a:cxn ang="0">
                    <a:pos x="8" y="30"/>
                  </a:cxn>
                  <a:cxn ang="0">
                    <a:pos x="10" y="31"/>
                  </a:cxn>
                </a:cxnLst>
                <a:rect l="0" t="0" r="r" b="b"/>
                <a:pathLst>
                  <a:path w="10" h="31">
                    <a:moveTo>
                      <a:pt x="0" y="0"/>
                    </a:moveTo>
                    <a:lnTo>
                      <a:pt x="3" y="1"/>
                    </a:lnTo>
                    <a:lnTo>
                      <a:pt x="5" y="2"/>
                    </a:lnTo>
                    <a:lnTo>
                      <a:pt x="6" y="3"/>
                    </a:lnTo>
                    <a:lnTo>
                      <a:pt x="7" y="4"/>
                    </a:lnTo>
                    <a:lnTo>
                      <a:pt x="8" y="6"/>
                    </a:lnTo>
                    <a:lnTo>
                      <a:pt x="7" y="8"/>
                    </a:lnTo>
                    <a:lnTo>
                      <a:pt x="7" y="11"/>
                    </a:lnTo>
                    <a:lnTo>
                      <a:pt x="6" y="15"/>
                    </a:lnTo>
                    <a:lnTo>
                      <a:pt x="5" y="19"/>
                    </a:lnTo>
                    <a:lnTo>
                      <a:pt x="5" y="22"/>
                    </a:lnTo>
                    <a:lnTo>
                      <a:pt x="4" y="24"/>
                    </a:lnTo>
                    <a:lnTo>
                      <a:pt x="4" y="26"/>
                    </a:lnTo>
                    <a:lnTo>
                      <a:pt x="5" y="27"/>
                    </a:lnTo>
                    <a:lnTo>
                      <a:pt x="6" y="29"/>
                    </a:lnTo>
                    <a:lnTo>
                      <a:pt x="8" y="30"/>
                    </a:lnTo>
                    <a:lnTo>
                      <a:pt x="10" y="31"/>
                    </a:lnTo>
                  </a:path>
                </a:pathLst>
              </a:custGeom>
              <a:noFill/>
              <a:ln w="15875">
                <a:solidFill>
                  <a:srgbClr val="000000"/>
                </a:solidFill>
                <a:prstDash val="solid"/>
                <a:round/>
                <a:headEnd/>
                <a:tailEnd/>
              </a:ln>
            </p:spPr>
            <p:txBody>
              <a:bodyPr/>
              <a:lstStyle/>
              <a:p>
                <a:endParaRPr lang="en-US"/>
              </a:p>
            </p:txBody>
          </p:sp>
          <p:sp>
            <p:nvSpPr>
              <p:cNvPr id="29" name="Freeform 18"/>
              <p:cNvSpPr>
                <a:spLocks/>
              </p:cNvSpPr>
              <p:nvPr/>
            </p:nvSpPr>
            <p:spPr bwMode="auto">
              <a:xfrm>
                <a:off x="2098" y="1987"/>
                <a:ext cx="51" cy="52"/>
              </a:xfrm>
              <a:custGeom>
                <a:avLst/>
                <a:gdLst/>
                <a:ahLst/>
                <a:cxnLst>
                  <a:cxn ang="0">
                    <a:pos x="0" y="2"/>
                  </a:cxn>
                  <a:cxn ang="0">
                    <a:pos x="5" y="5"/>
                  </a:cxn>
                  <a:cxn ang="0">
                    <a:pos x="1" y="0"/>
                  </a:cxn>
                  <a:cxn ang="0">
                    <a:pos x="1" y="1"/>
                  </a:cxn>
                  <a:cxn ang="0">
                    <a:pos x="0" y="2"/>
                  </a:cxn>
                </a:cxnLst>
                <a:rect l="0" t="0" r="r" b="b"/>
                <a:pathLst>
                  <a:path w="5" h="5">
                    <a:moveTo>
                      <a:pt x="0" y="2"/>
                    </a:moveTo>
                    <a:lnTo>
                      <a:pt x="5" y="5"/>
                    </a:lnTo>
                    <a:lnTo>
                      <a:pt x="1" y="0"/>
                    </a:lnTo>
                    <a:lnTo>
                      <a:pt x="1" y="1"/>
                    </a:lnTo>
                    <a:lnTo>
                      <a:pt x="0" y="2"/>
                    </a:lnTo>
                  </a:path>
                </a:pathLst>
              </a:custGeom>
              <a:noFill/>
              <a:ln w="15875">
                <a:solidFill>
                  <a:srgbClr val="000000"/>
                </a:solidFill>
                <a:prstDash val="solid"/>
                <a:round/>
                <a:headEnd/>
                <a:tailEnd/>
              </a:ln>
            </p:spPr>
            <p:txBody>
              <a:bodyPr/>
              <a:lstStyle/>
              <a:p>
                <a:endParaRPr lang="en-US"/>
              </a:p>
            </p:txBody>
          </p:sp>
          <p:sp>
            <p:nvSpPr>
              <p:cNvPr id="30" name="Freeform 19"/>
              <p:cNvSpPr>
                <a:spLocks/>
              </p:cNvSpPr>
              <p:nvPr/>
            </p:nvSpPr>
            <p:spPr bwMode="auto">
              <a:xfrm>
                <a:off x="2098" y="1987"/>
                <a:ext cx="51" cy="52"/>
              </a:xfrm>
              <a:custGeom>
                <a:avLst/>
                <a:gdLst/>
                <a:ahLst/>
                <a:cxnLst>
                  <a:cxn ang="0">
                    <a:pos x="0" y="21"/>
                  </a:cxn>
                  <a:cxn ang="0">
                    <a:pos x="51" y="52"/>
                  </a:cxn>
                  <a:cxn ang="0">
                    <a:pos x="10" y="0"/>
                  </a:cxn>
                  <a:cxn ang="0">
                    <a:pos x="10" y="10"/>
                  </a:cxn>
                  <a:cxn ang="0">
                    <a:pos x="0" y="21"/>
                  </a:cxn>
                </a:cxnLst>
                <a:rect l="0" t="0" r="r" b="b"/>
                <a:pathLst>
                  <a:path w="51" h="52">
                    <a:moveTo>
                      <a:pt x="0" y="21"/>
                    </a:moveTo>
                    <a:lnTo>
                      <a:pt x="51" y="52"/>
                    </a:lnTo>
                    <a:lnTo>
                      <a:pt x="10" y="0"/>
                    </a:lnTo>
                    <a:lnTo>
                      <a:pt x="10" y="10"/>
                    </a:lnTo>
                    <a:lnTo>
                      <a:pt x="0" y="21"/>
                    </a:lnTo>
                    <a:close/>
                  </a:path>
                </a:pathLst>
              </a:custGeom>
              <a:solidFill>
                <a:srgbClr val="000000"/>
              </a:solidFill>
              <a:ln w="0">
                <a:solidFill>
                  <a:srgbClr val="000000"/>
                </a:solidFill>
                <a:prstDash val="solid"/>
                <a:round/>
                <a:headEnd/>
                <a:tailEnd/>
              </a:ln>
            </p:spPr>
            <p:txBody>
              <a:bodyPr/>
              <a:lstStyle/>
              <a:p>
                <a:endParaRPr lang="en-US"/>
              </a:p>
            </p:txBody>
          </p:sp>
          <p:sp>
            <p:nvSpPr>
              <p:cNvPr id="31" name="Freeform 20"/>
              <p:cNvSpPr>
                <a:spLocks/>
              </p:cNvSpPr>
              <p:nvPr/>
            </p:nvSpPr>
            <p:spPr bwMode="auto">
              <a:xfrm>
                <a:off x="2046" y="1697"/>
                <a:ext cx="62" cy="300"/>
              </a:xfrm>
              <a:custGeom>
                <a:avLst/>
                <a:gdLst/>
                <a:ahLst/>
                <a:cxnLst>
                  <a:cxn ang="0">
                    <a:pos x="0" y="0"/>
                  </a:cxn>
                  <a:cxn ang="0">
                    <a:pos x="5" y="4"/>
                  </a:cxn>
                  <a:cxn ang="0">
                    <a:pos x="6" y="7"/>
                  </a:cxn>
                  <a:cxn ang="0">
                    <a:pos x="5" y="11"/>
                  </a:cxn>
                  <a:cxn ang="0">
                    <a:pos x="3" y="17"/>
                  </a:cxn>
                  <a:cxn ang="0">
                    <a:pos x="2" y="21"/>
                  </a:cxn>
                  <a:cxn ang="0">
                    <a:pos x="1" y="24"/>
                  </a:cxn>
                  <a:cxn ang="0">
                    <a:pos x="2" y="26"/>
                  </a:cxn>
                  <a:cxn ang="0">
                    <a:pos x="5" y="29"/>
                  </a:cxn>
                </a:cxnLst>
                <a:rect l="0" t="0" r="r" b="b"/>
                <a:pathLst>
                  <a:path w="6" h="29">
                    <a:moveTo>
                      <a:pt x="0" y="0"/>
                    </a:moveTo>
                    <a:lnTo>
                      <a:pt x="5" y="4"/>
                    </a:lnTo>
                    <a:lnTo>
                      <a:pt x="6" y="7"/>
                    </a:lnTo>
                    <a:lnTo>
                      <a:pt x="5" y="11"/>
                    </a:lnTo>
                    <a:lnTo>
                      <a:pt x="3" y="17"/>
                    </a:lnTo>
                    <a:lnTo>
                      <a:pt x="2" y="21"/>
                    </a:lnTo>
                    <a:lnTo>
                      <a:pt x="1" y="24"/>
                    </a:lnTo>
                    <a:lnTo>
                      <a:pt x="2" y="26"/>
                    </a:lnTo>
                    <a:lnTo>
                      <a:pt x="5" y="29"/>
                    </a:lnTo>
                  </a:path>
                </a:pathLst>
              </a:custGeom>
              <a:noFill/>
              <a:ln w="15875">
                <a:solidFill>
                  <a:srgbClr val="000000"/>
                </a:solidFill>
                <a:prstDash val="solid"/>
                <a:round/>
                <a:headEnd/>
                <a:tailEnd/>
              </a:ln>
            </p:spPr>
            <p:txBody>
              <a:bodyPr/>
              <a:lstStyle/>
              <a:p>
                <a:endParaRPr lang="en-US"/>
              </a:p>
            </p:txBody>
          </p:sp>
          <p:sp>
            <p:nvSpPr>
              <p:cNvPr id="32" name="Freeform 21"/>
              <p:cNvSpPr>
                <a:spLocks/>
              </p:cNvSpPr>
              <p:nvPr/>
            </p:nvSpPr>
            <p:spPr bwMode="auto">
              <a:xfrm>
                <a:off x="3155" y="1987"/>
                <a:ext cx="51" cy="52"/>
              </a:xfrm>
              <a:custGeom>
                <a:avLst/>
                <a:gdLst/>
                <a:ahLst/>
                <a:cxnLst>
                  <a:cxn ang="0">
                    <a:pos x="0" y="2"/>
                  </a:cxn>
                  <a:cxn ang="0">
                    <a:pos x="5" y="5"/>
                  </a:cxn>
                  <a:cxn ang="0">
                    <a:pos x="1" y="0"/>
                  </a:cxn>
                  <a:cxn ang="0">
                    <a:pos x="1" y="1"/>
                  </a:cxn>
                  <a:cxn ang="0">
                    <a:pos x="0" y="2"/>
                  </a:cxn>
                </a:cxnLst>
                <a:rect l="0" t="0" r="r" b="b"/>
                <a:pathLst>
                  <a:path w="5" h="5">
                    <a:moveTo>
                      <a:pt x="0" y="2"/>
                    </a:moveTo>
                    <a:lnTo>
                      <a:pt x="5" y="5"/>
                    </a:lnTo>
                    <a:lnTo>
                      <a:pt x="1" y="0"/>
                    </a:lnTo>
                    <a:lnTo>
                      <a:pt x="1" y="1"/>
                    </a:lnTo>
                    <a:lnTo>
                      <a:pt x="0" y="2"/>
                    </a:lnTo>
                  </a:path>
                </a:pathLst>
              </a:custGeom>
              <a:noFill/>
              <a:ln w="15875">
                <a:solidFill>
                  <a:srgbClr val="000000"/>
                </a:solidFill>
                <a:prstDash val="solid"/>
                <a:round/>
                <a:headEnd/>
                <a:tailEnd/>
              </a:ln>
            </p:spPr>
            <p:txBody>
              <a:bodyPr/>
              <a:lstStyle/>
              <a:p>
                <a:endParaRPr lang="en-US"/>
              </a:p>
            </p:txBody>
          </p:sp>
          <p:sp>
            <p:nvSpPr>
              <p:cNvPr id="33" name="Freeform 22"/>
              <p:cNvSpPr>
                <a:spLocks/>
              </p:cNvSpPr>
              <p:nvPr/>
            </p:nvSpPr>
            <p:spPr bwMode="auto">
              <a:xfrm>
                <a:off x="3155" y="1987"/>
                <a:ext cx="51" cy="52"/>
              </a:xfrm>
              <a:custGeom>
                <a:avLst/>
                <a:gdLst/>
                <a:ahLst/>
                <a:cxnLst>
                  <a:cxn ang="0">
                    <a:pos x="0" y="21"/>
                  </a:cxn>
                  <a:cxn ang="0">
                    <a:pos x="51" y="52"/>
                  </a:cxn>
                  <a:cxn ang="0">
                    <a:pos x="10" y="0"/>
                  </a:cxn>
                  <a:cxn ang="0">
                    <a:pos x="10" y="10"/>
                  </a:cxn>
                  <a:cxn ang="0">
                    <a:pos x="0" y="21"/>
                  </a:cxn>
                </a:cxnLst>
                <a:rect l="0" t="0" r="r" b="b"/>
                <a:pathLst>
                  <a:path w="51" h="52">
                    <a:moveTo>
                      <a:pt x="0" y="21"/>
                    </a:moveTo>
                    <a:lnTo>
                      <a:pt x="51" y="52"/>
                    </a:lnTo>
                    <a:lnTo>
                      <a:pt x="10" y="0"/>
                    </a:lnTo>
                    <a:lnTo>
                      <a:pt x="10" y="10"/>
                    </a:lnTo>
                    <a:lnTo>
                      <a:pt x="0" y="21"/>
                    </a:lnTo>
                    <a:close/>
                  </a:path>
                </a:pathLst>
              </a:custGeom>
              <a:solidFill>
                <a:srgbClr val="000000"/>
              </a:solidFill>
              <a:ln w="0">
                <a:solidFill>
                  <a:srgbClr val="000000"/>
                </a:solidFill>
                <a:prstDash val="solid"/>
                <a:round/>
                <a:headEnd/>
                <a:tailEnd/>
              </a:ln>
            </p:spPr>
            <p:txBody>
              <a:bodyPr/>
              <a:lstStyle/>
              <a:p>
                <a:endParaRPr lang="en-US"/>
              </a:p>
            </p:txBody>
          </p:sp>
          <p:sp>
            <p:nvSpPr>
              <p:cNvPr id="34" name="Freeform 23"/>
              <p:cNvSpPr>
                <a:spLocks/>
              </p:cNvSpPr>
              <p:nvPr/>
            </p:nvSpPr>
            <p:spPr bwMode="auto">
              <a:xfrm>
                <a:off x="3103" y="1697"/>
                <a:ext cx="62" cy="300"/>
              </a:xfrm>
              <a:custGeom>
                <a:avLst/>
                <a:gdLst/>
                <a:ahLst/>
                <a:cxnLst>
                  <a:cxn ang="0">
                    <a:pos x="0" y="0"/>
                  </a:cxn>
                  <a:cxn ang="0">
                    <a:pos x="5" y="4"/>
                  </a:cxn>
                  <a:cxn ang="0">
                    <a:pos x="6" y="7"/>
                  </a:cxn>
                  <a:cxn ang="0">
                    <a:pos x="5" y="11"/>
                  </a:cxn>
                  <a:cxn ang="0">
                    <a:pos x="3" y="17"/>
                  </a:cxn>
                  <a:cxn ang="0">
                    <a:pos x="2" y="21"/>
                  </a:cxn>
                  <a:cxn ang="0">
                    <a:pos x="1" y="24"/>
                  </a:cxn>
                  <a:cxn ang="0">
                    <a:pos x="3" y="26"/>
                  </a:cxn>
                  <a:cxn ang="0">
                    <a:pos x="5" y="29"/>
                  </a:cxn>
                </a:cxnLst>
                <a:rect l="0" t="0" r="r" b="b"/>
                <a:pathLst>
                  <a:path w="6" h="29">
                    <a:moveTo>
                      <a:pt x="0" y="0"/>
                    </a:moveTo>
                    <a:lnTo>
                      <a:pt x="5" y="4"/>
                    </a:lnTo>
                    <a:lnTo>
                      <a:pt x="6" y="7"/>
                    </a:lnTo>
                    <a:lnTo>
                      <a:pt x="5" y="11"/>
                    </a:lnTo>
                    <a:lnTo>
                      <a:pt x="3" y="17"/>
                    </a:lnTo>
                    <a:lnTo>
                      <a:pt x="2" y="21"/>
                    </a:lnTo>
                    <a:lnTo>
                      <a:pt x="1" y="24"/>
                    </a:lnTo>
                    <a:lnTo>
                      <a:pt x="3" y="26"/>
                    </a:lnTo>
                    <a:lnTo>
                      <a:pt x="5" y="29"/>
                    </a:lnTo>
                  </a:path>
                </a:pathLst>
              </a:custGeom>
              <a:noFill/>
              <a:ln w="15875">
                <a:solidFill>
                  <a:srgbClr val="000000"/>
                </a:solidFill>
                <a:prstDash val="solid"/>
                <a:round/>
                <a:headEnd/>
                <a:tailEnd/>
              </a:ln>
            </p:spPr>
            <p:txBody>
              <a:bodyPr/>
              <a:lstStyle/>
              <a:p>
                <a:endParaRPr lang="en-US"/>
              </a:p>
            </p:txBody>
          </p:sp>
          <p:sp>
            <p:nvSpPr>
              <p:cNvPr id="35" name="Freeform 24"/>
              <p:cNvSpPr>
                <a:spLocks/>
              </p:cNvSpPr>
              <p:nvPr/>
            </p:nvSpPr>
            <p:spPr bwMode="auto">
              <a:xfrm>
                <a:off x="3030" y="1676"/>
                <a:ext cx="62" cy="31"/>
              </a:xfrm>
              <a:custGeom>
                <a:avLst/>
                <a:gdLst/>
                <a:ahLst/>
                <a:cxnLst>
                  <a:cxn ang="0">
                    <a:pos x="0" y="3"/>
                  </a:cxn>
                  <a:cxn ang="0">
                    <a:pos x="6" y="2"/>
                  </a:cxn>
                  <a:cxn ang="0">
                    <a:pos x="0" y="0"/>
                  </a:cxn>
                  <a:cxn ang="0">
                    <a:pos x="0" y="2"/>
                  </a:cxn>
                  <a:cxn ang="0">
                    <a:pos x="0" y="3"/>
                  </a:cxn>
                </a:cxnLst>
                <a:rect l="0" t="0" r="r" b="b"/>
                <a:pathLst>
                  <a:path w="6" h="3">
                    <a:moveTo>
                      <a:pt x="0" y="3"/>
                    </a:moveTo>
                    <a:lnTo>
                      <a:pt x="6" y="2"/>
                    </a:lnTo>
                    <a:lnTo>
                      <a:pt x="0" y="0"/>
                    </a:lnTo>
                    <a:lnTo>
                      <a:pt x="0" y="2"/>
                    </a:lnTo>
                    <a:lnTo>
                      <a:pt x="0" y="3"/>
                    </a:lnTo>
                  </a:path>
                </a:pathLst>
              </a:custGeom>
              <a:noFill/>
              <a:ln w="15875">
                <a:solidFill>
                  <a:srgbClr val="000000"/>
                </a:solidFill>
                <a:prstDash val="solid"/>
                <a:round/>
                <a:headEnd/>
                <a:tailEnd/>
              </a:ln>
            </p:spPr>
            <p:txBody>
              <a:bodyPr/>
              <a:lstStyle/>
              <a:p>
                <a:endParaRPr lang="en-US"/>
              </a:p>
            </p:txBody>
          </p:sp>
          <p:sp>
            <p:nvSpPr>
              <p:cNvPr id="36" name="Freeform 25"/>
              <p:cNvSpPr>
                <a:spLocks/>
              </p:cNvSpPr>
              <p:nvPr/>
            </p:nvSpPr>
            <p:spPr bwMode="auto">
              <a:xfrm>
                <a:off x="3030" y="1676"/>
                <a:ext cx="62" cy="31"/>
              </a:xfrm>
              <a:custGeom>
                <a:avLst/>
                <a:gdLst/>
                <a:ahLst/>
                <a:cxnLst>
                  <a:cxn ang="0">
                    <a:pos x="0" y="31"/>
                  </a:cxn>
                  <a:cxn ang="0">
                    <a:pos x="62" y="21"/>
                  </a:cxn>
                  <a:cxn ang="0">
                    <a:pos x="0" y="0"/>
                  </a:cxn>
                  <a:cxn ang="0">
                    <a:pos x="0" y="21"/>
                  </a:cxn>
                  <a:cxn ang="0">
                    <a:pos x="0" y="31"/>
                  </a:cxn>
                </a:cxnLst>
                <a:rect l="0" t="0" r="r" b="b"/>
                <a:pathLst>
                  <a:path w="62" h="31">
                    <a:moveTo>
                      <a:pt x="0" y="31"/>
                    </a:moveTo>
                    <a:lnTo>
                      <a:pt x="62" y="21"/>
                    </a:lnTo>
                    <a:lnTo>
                      <a:pt x="0" y="0"/>
                    </a:lnTo>
                    <a:lnTo>
                      <a:pt x="0" y="21"/>
                    </a:lnTo>
                    <a:lnTo>
                      <a:pt x="0" y="31"/>
                    </a:lnTo>
                    <a:close/>
                  </a:path>
                </a:pathLst>
              </a:custGeom>
              <a:solidFill>
                <a:srgbClr val="000000"/>
              </a:solidFill>
              <a:ln w="0">
                <a:solidFill>
                  <a:srgbClr val="000000"/>
                </a:solidFill>
                <a:prstDash val="solid"/>
                <a:round/>
                <a:headEnd/>
                <a:tailEnd/>
              </a:ln>
            </p:spPr>
            <p:txBody>
              <a:bodyPr/>
              <a:lstStyle/>
              <a:p>
                <a:endParaRPr lang="en-US"/>
              </a:p>
            </p:txBody>
          </p:sp>
          <p:sp>
            <p:nvSpPr>
              <p:cNvPr id="37" name="Freeform 26"/>
              <p:cNvSpPr>
                <a:spLocks/>
              </p:cNvSpPr>
              <p:nvPr/>
            </p:nvSpPr>
            <p:spPr bwMode="auto">
              <a:xfrm>
                <a:off x="2574" y="1344"/>
                <a:ext cx="446" cy="353"/>
              </a:xfrm>
              <a:custGeom>
                <a:avLst/>
                <a:gdLst/>
                <a:ahLst/>
                <a:cxnLst>
                  <a:cxn ang="0">
                    <a:pos x="0" y="0"/>
                  </a:cxn>
                  <a:cxn ang="0">
                    <a:pos x="5" y="0"/>
                  </a:cxn>
                  <a:cxn ang="0">
                    <a:pos x="9" y="0"/>
                  </a:cxn>
                  <a:cxn ang="0">
                    <a:pos x="12" y="1"/>
                  </a:cxn>
                  <a:cxn ang="0">
                    <a:pos x="14" y="2"/>
                  </a:cxn>
                  <a:cxn ang="0">
                    <a:pos x="16" y="4"/>
                  </a:cxn>
                  <a:cxn ang="0">
                    <a:pos x="19" y="7"/>
                  </a:cxn>
                  <a:cxn ang="0">
                    <a:pos x="22" y="11"/>
                  </a:cxn>
                  <a:cxn ang="0">
                    <a:pos x="26" y="17"/>
                  </a:cxn>
                  <a:cxn ang="0">
                    <a:pos x="31" y="25"/>
                  </a:cxn>
                  <a:cxn ang="0">
                    <a:pos x="35" y="30"/>
                  </a:cxn>
                  <a:cxn ang="0">
                    <a:pos x="39" y="33"/>
                  </a:cxn>
                  <a:cxn ang="0">
                    <a:pos x="43" y="34"/>
                  </a:cxn>
                </a:cxnLst>
                <a:rect l="0" t="0" r="r" b="b"/>
                <a:pathLst>
                  <a:path w="43" h="34">
                    <a:moveTo>
                      <a:pt x="0" y="0"/>
                    </a:moveTo>
                    <a:lnTo>
                      <a:pt x="5" y="0"/>
                    </a:lnTo>
                    <a:lnTo>
                      <a:pt x="9" y="0"/>
                    </a:lnTo>
                    <a:lnTo>
                      <a:pt x="12" y="1"/>
                    </a:lnTo>
                    <a:lnTo>
                      <a:pt x="14" y="2"/>
                    </a:lnTo>
                    <a:lnTo>
                      <a:pt x="16" y="4"/>
                    </a:lnTo>
                    <a:lnTo>
                      <a:pt x="19" y="7"/>
                    </a:lnTo>
                    <a:lnTo>
                      <a:pt x="22" y="11"/>
                    </a:lnTo>
                    <a:lnTo>
                      <a:pt x="26" y="17"/>
                    </a:lnTo>
                    <a:lnTo>
                      <a:pt x="31" y="25"/>
                    </a:lnTo>
                    <a:lnTo>
                      <a:pt x="35" y="30"/>
                    </a:lnTo>
                    <a:lnTo>
                      <a:pt x="39" y="33"/>
                    </a:lnTo>
                    <a:lnTo>
                      <a:pt x="43" y="34"/>
                    </a:lnTo>
                  </a:path>
                </a:pathLst>
              </a:custGeom>
              <a:noFill/>
              <a:ln w="15875">
                <a:solidFill>
                  <a:srgbClr val="000000"/>
                </a:solidFill>
                <a:prstDash val="solid"/>
                <a:round/>
                <a:headEnd/>
                <a:tailEnd/>
              </a:ln>
            </p:spPr>
            <p:txBody>
              <a:bodyPr/>
              <a:lstStyle/>
              <a:p>
                <a:endParaRPr lang="en-US"/>
              </a:p>
            </p:txBody>
          </p:sp>
          <p:sp>
            <p:nvSpPr>
              <p:cNvPr id="38" name="Line 27"/>
              <p:cNvSpPr>
                <a:spLocks noChangeShapeType="1"/>
              </p:cNvSpPr>
              <p:nvPr/>
            </p:nvSpPr>
            <p:spPr bwMode="auto">
              <a:xfrm flipV="1">
                <a:off x="2398" y="2515"/>
                <a:ext cx="1" cy="280"/>
              </a:xfrm>
              <a:prstGeom prst="line">
                <a:avLst/>
              </a:prstGeom>
              <a:noFill/>
              <a:ln w="15875">
                <a:solidFill>
                  <a:srgbClr val="000000"/>
                </a:solidFill>
                <a:round/>
                <a:headEnd/>
                <a:tailEnd/>
              </a:ln>
            </p:spPr>
            <p:txBody>
              <a:bodyPr/>
              <a:lstStyle/>
              <a:p>
                <a:endParaRPr lang="en-US"/>
              </a:p>
            </p:txBody>
          </p:sp>
          <p:sp>
            <p:nvSpPr>
              <p:cNvPr id="39" name="Line 28"/>
              <p:cNvSpPr>
                <a:spLocks noChangeShapeType="1"/>
              </p:cNvSpPr>
              <p:nvPr/>
            </p:nvSpPr>
            <p:spPr bwMode="auto">
              <a:xfrm flipV="1">
                <a:off x="4108" y="2515"/>
                <a:ext cx="1" cy="280"/>
              </a:xfrm>
              <a:prstGeom prst="line">
                <a:avLst/>
              </a:prstGeom>
              <a:noFill/>
              <a:ln w="15875">
                <a:solidFill>
                  <a:srgbClr val="000000"/>
                </a:solidFill>
                <a:round/>
                <a:headEnd/>
                <a:tailEnd/>
              </a:ln>
            </p:spPr>
            <p:txBody>
              <a:bodyPr/>
              <a:lstStyle/>
              <a:p>
                <a:endParaRPr lang="en-US"/>
              </a:p>
            </p:txBody>
          </p:sp>
          <p:sp>
            <p:nvSpPr>
              <p:cNvPr id="40" name="Line 29"/>
              <p:cNvSpPr>
                <a:spLocks noChangeShapeType="1"/>
              </p:cNvSpPr>
              <p:nvPr/>
            </p:nvSpPr>
            <p:spPr bwMode="auto">
              <a:xfrm flipV="1">
                <a:off x="3756" y="2515"/>
                <a:ext cx="1" cy="280"/>
              </a:xfrm>
              <a:prstGeom prst="line">
                <a:avLst/>
              </a:prstGeom>
              <a:noFill/>
              <a:ln w="15875">
                <a:solidFill>
                  <a:srgbClr val="000000"/>
                </a:solidFill>
                <a:round/>
                <a:headEnd/>
                <a:tailEnd/>
              </a:ln>
            </p:spPr>
            <p:txBody>
              <a:bodyPr/>
              <a:lstStyle/>
              <a:p>
                <a:endParaRPr lang="en-US"/>
              </a:p>
            </p:txBody>
          </p:sp>
          <p:sp>
            <p:nvSpPr>
              <p:cNvPr id="41" name="Line 30"/>
              <p:cNvSpPr>
                <a:spLocks noChangeShapeType="1"/>
              </p:cNvSpPr>
              <p:nvPr/>
            </p:nvSpPr>
            <p:spPr bwMode="auto">
              <a:xfrm flipV="1">
                <a:off x="2750" y="2515"/>
                <a:ext cx="1" cy="280"/>
              </a:xfrm>
              <a:prstGeom prst="line">
                <a:avLst/>
              </a:prstGeom>
              <a:noFill/>
              <a:ln w="15875">
                <a:solidFill>
                  <a:srgbClr val="000000"/>
                </a:solidFill>
                <a:round/>
                <a:headEnd/>
                <a:tailEnd/>
              </a:ln>
            </p:spPr>
            <p:txBody>
              <a:bodyPr/>
              <a:lstStyle/>
              <a:p>
                <a:endParaRPr lang="en-US"/>
              </a:p>
            </p:txBody>
          </p:sp>
          <p:sp>
            <p:nvSpPr>
              <p:cNvPr id="42" name="Freeform 31"/>
              <p:cNvSpPr>
                <a:spLocks/>
              </p:cNvSpPr>
              <p:nvPr/>
            </p:nvSpPr>
            <p:spPr bwMode="auto">
              <a:xfrm>
                <a:off x="2771" y="2692"/>
                <a:ext cx="62" cy="20"/>
              </a:xfrm>
              <a:custGeom>
                <a:avLst/>
                <a:gdLst/>
                <a:ahLst/>
                <a:cxnLst>
                  <a:cxn ang="0">
                    <a:pos x="6" y="0"/>
                  </a:cxn>
                  <a:cxn ang="0">
                    <a:pos x="0" y="1"/>
                  </a:cxn>
                  <a:cxn ang="0">
                    <a:pos x="6" y="2"/>
                  </a:cxn>
                  <a:cxn ang="0">
                    <a:pos x="6" y="1"/>
                  </a:cxn>
                  <a:cxn ang="0">
                    <a:pos x="6" y="0"/>
                  </a:cxn>
                </a:cxnLst>
                <a:rect l="0" t="0" r="r" b="b"/>
                <a:pathLst>
                  <a:path w="6" h="2">
                    <a:moveTo>
                      <a:pt x="6" y="0"/>
                    </a:moveTo>
                    <a:lnTo>
                      <a:pt x="0" y="1"/>
                    </a:lnTo>
                    <a:lnTo>
                      <a:pt x="6" y="2"/>
                    </a:lnTo>
                    <a:lnTo>
                      <a:pt x="6" y="1"/>
                    </a:lnTo>
                    <a:lnTo>
                      <a:pt x="6" y="0"/>
                    </a:lnTo>
                  </a:path>
                </a:pathLst>
              </a:custGeom>
              <a:noFill/>
              <a:ln w="15875">
                <a:solidFill>
                  <a:srgbClr val="000000"/>
                </a:solidFill>
                <a:prstDash val="solid"/>
                <a:round/>
                <a:headEnd/>
                <a:tailEnd/>
              </a:ln>
            </p:spPr>
            <p:txBody>
              <a:bodyPr/>
              <a:lstStyle/>
              <a:p>
                <a:endParaRPr lang="en-US"/>
              </a:p>
            </p:txBody>
          </p:sp>
          <p:sp>
            <p:nvSpPr>
              <p:cNvPr id="43" name="Freeform 32"/>
              <p:cNvSpPr>
                <a:spLocks/>
              </p:cNvSpPr>
              <p:nvPr/>
            </p:nvSpPr>
            <p:spPr bwMode="auto">
              <a:xfrm>
                <a:off x="2771" y="2692"/>
                <a:ext cx="62" cy="20"/>
              </a:xfrm>
              <a:custGeom>
                <a:avLst/>
                <a:gdLst/>
                <a:ahLst/>
                <a:cxnLst>
                  <a:cxn ang="0">
                    <a:pos x="62" y="0"/>
                  </a:cxn>
                  <a:cxn ang="0">
                    <a:pos x="0" y="10"/>
                  </a:cxn>
                  <a:cxn ang="0">
                    <a:pos x="62" y="20"/>
                  </a:cxn>
                  <a:cxn ang="0">
                    <a:pos x="62" y="10"/>
                  </a:cxn>
                  <a:cxn ang="0">
                    <a:pos x="62" y="0"/>
                  </a:cxn>
                </a:cxnLst>
                <a:rect l="0" t="0" r="r" b="b"/>
                <a:pathLst>
                  <a:path w="62" h="20">
                    <a:moveTo>
                      <a:pt x="62" y="0"/>
                    </a:moveTo>
                    <a:lnTo>
                      <a:pt x="0" y="10"/>
                    </a:lnTo>
                    <a:lnTo>
                      <a:pt x="62" y="20"/>
                    </a:lnTo>
                    <a:lnTo>
                      <a:pt x="62" y="10"/>
                    </a:lnTo>
                    <a:lnTo>
                      <a:pt x="62" y="0"/>
                    </a:lnTo>
                    <a:close/>
                  </a:path>
                </a:pathLst>
              </a:custGeom>
              <a:solidFill>
                <a:srgbClr val="000000"/>
              </a:solidFill>
              <a:ln w="0">
                <a:solidFill>
                  <a:srgbClr val="000000"/>
                </a:solidFill>
                <a:prstDash val="solid"/>
                <a:round/>
                <a:headEnd/>
                <a:tailEnd/>
              </a:ln>
            </p:spPr>
            <p:txBody>
              <a:bodyPr/>
              <a:lstStyle/>
              <a:p>
                <a:endParaRPr lang="en-US"/>
              </a:p>
            </p:txBody>
          </p:sp>
          <p:sp>
            <p:nvSpPr>
              <p:cNvPr id="44" name="Freeform 33"/>
              <p:cNvSpPr>
                <a:spLocks/>
              </p:cNvSpPr>
              <p:nvPr/>
            </p:nvSpPr>
            <p:spPr bwMode="auto">
              <a:xfrm>
                <a:off x="3673" y="2692"/>
                <a:ext cx="62" cy="20"/>
              </a:xfrm>
              <a:custGeom>
                <a:avLst/>
                <a:gdLst/>
                <a:ahLst/>
                <a:cxnLst>
                  <a:cxn ang="0">
                    <a:pos x="0" y="2"/>
                  </a:cxn>
                  <a:cxn ang="0">
                    <a:pos x="6" y="1"/>
                  </a:cxn>
                  <a:cxn ang="0">
                    <a:pos x="0" y="0"/>
                  </a:cxn>
                  <a:cxn ang="0">
                    <a:pos x="0" y="1"/>
                  </a:cxn>
                  <a:cxn ang="0">
                    <a:pos x="0" y="2"/>
                  </a:cxn>
                </a:cxnLst>
                <a:rect l="0" t="0" r="r" b="b"/>
                <a:pathLst>
                  <a:path w="6" h="2">
                    <a:moveTo>
                      <a:pt x="0" y="2"/>
                    </a:moveTo>
                    <a:lnTo>
                      <a:pt x="6" y="1"/>
                    </a:lnTo>
                    <a:lnTo>
                      <a:pt x="0" y="0"/>
                    </a:lnTo>
                    <a:lnTo>
                      <a:pt x="0" y="1"/>
                    </a:lnTo>
                    <a:lnTo>
                      <a:pt x="0" y="2"/>
                    </a:lnTo>
                  </a:path>
                </a:pathLst>
              </a:custGeom>
              <a:noFill/>
              <a:ln w="15875">
                <a:solidFill>
                  <a:srgbClr val="000000"/>
                </a:solidFill>
                <a:prstDash val="solid"/>
                <a:round/>
                <a:headEnd/>
                <a:tailEnd/>
              </a:ln>
            </p:spPr>
            <p:txBody>
              <a:bodyPr/>
              <a:lstStyle/>
              <a:p>
                <a:endParaRPr lang="en-US"/>
              </a:p>
            </p:txBody>
          </p:sp>
          <p:sp>
            <p:nvSpPr>
              <p:cNvPr id="45" name="Freeform 34"/>
              <p:cNvSpPr>
                <a:spLocks/>
              </p:cNvSpPr>
              <p:nvPr/>
            </p:nvSpPr>
            <p:spPr bwMode="auto">
              <a:xfrm>
                <a:off x="3673" y="2692"/>
                <a:ext cx="62" cy="20"/>
              </a:xfrm>
              <a:custGeom>
                <a:avLst/>
                <a:gdLst/>
                <a:ahLst/>
                <a:cxnLst>
                  <a:cxn ang="0">
                    <a:pos x="0" y="20"/>
                  </a:cxn>
                  <a:cxn ang="0">
                    <a:pos x="62" y="10"/>
                  </a:cxn>
                  <a:cxn ang="0">
                    <a:pos x="0" y="0"/>
                  </a:cxn>
                  <a:cxn ang="0">
                    <a:pos x="0" y="10"/>
                  </a:cxn>
                  <a:cxn ang="0">
                    <a:pos x="0" y="20"/>
                  </a:cxn>
                </a:cxnLst>
                <a:rect l="0" t="0" r="r" b="b"/>
                <a:pathLst>
                  <a:path w="62" h="20">
                    <a:moveTo>
                      <a:pt x="0" y="20"/>
                    </a:moveTo>
                    <a:lnTo>
                      <a:pt x="62" y="10"/>
                    </a:lnTo>
                    <a:lnTo>
                      <a:pt x="0" y="0"/>
                    </a:lnTo>
                    <a:lnTo>
                      <a:pt x="0" y="10"/>
                    </a:lnTo>
                    <a:lnTo>
                      <a:pt x="0" y="20"/>
                    </a:lnTo>
                    <a:close/>
                  </a:path>
                </a:pathLst>
              </a:custGeom>
              <a:solidFill>
                <a:srgbClr val="000000"/>
              </a:solidFill>
              <a:ln w="0">
                <a:solidFill>
                  <a:srgbClr val="000000"/>
                </a:solidFill>
                <a:prstDash val="solid"/>
                <a:round/>
                <a:headEnd/>
                <a:tailEnd/>
              </a:ln>
            </p:spPr>
            <p:txBody>
              <a:bodyPr/>
              <a:lstStyle/>
              <a:p>
                <a:endParaRPr lang="en-US"/>
              </a:p>
            </p:txBody>
          </p:sp>
          <p:sp>
            <p:nvSpPr>
              <p:cNvPr id="46" name="Line 35"/>
              <p:cNvSpPr>
                <a:spLocks noChangeShapeType="1"/>
              </p:cNvSpPr>
              <p:nvPr/>
            </p:nvSpPr>
            <p:spPr bwMode="auto">
              <a:xfrm flipH="1">
                <a:off x="2833" y="2702"/>
                <a:ext cx="840" cy="1"/>
              </a:xfrm>
              <a:prstGeom prst="line">
                <a:avLst/>
              </a:prstGeom>
              <a:noFill/>
              <a:ln w="15875">
                <a:solidFill>
                  <a:srgbClr val="000000"/>
                </a:solidFill>
                <a:round/>
                <a:headEnd/>
                <a:tailEnd/>
              </a:ln>
            </p:spPr>
            <p:txBody>
              <a:bodyPr/>
              <a:lstStyle/>
              <a:p>
                <a:endParaRPr lang="en-US"/>
              </a:p>
            </p:txBody>
          </p:sp>
          <p:sp>
            <p:nvSpPr>
              <p:cNvPr id="47" name="Freeform 36"/>
              <p:cNvSpPr>
                <a:spLocks/>
              </p:cNvSpPr>
              <p:nvPr/>
            </p:nvSpPr>
            <p:spPr bwMode="auto">
              <a:xfrm>
                <a:off x="4118" y="2692"/>
                <a:ext cx="73" cy="20"/>
              </a:xfrm>
              <a:custGeom>
                <a:avLst/>
                <a:gdLst/>
                <a:ahLst/>
                <a:cxnLst>
                  <a:cxn ang="0">
                    <a:pos x="7" y="0"/>
                  </a:cxn>
                  <a:cxn ang="0">
                    <a:pos x="0" y="1"/>
                  </a:cxn>
                  <a:cxn ang="0">
                    <a:pos x="7" y="2"/>
                  </a:cxn>
                  <a:cxn ang="0">
                    <a:pos x="7" y="1"/>
                  </a:cxn>
                  <a:cxn ang="0">
                    <a:pos x="7" y="0"/>
                  </a:cxn>
                </a:cxnLst>
                <a:rect l="0" t="0" r="r" b="b"/>
                <a:pathLst>
                  <a:path w="7" h="2">
                    <a:moveTo>
                      <a:pt x="7" y="0"/>
                    </a:moveTo>
                    <a:lnTo>
                      <a:pt x="0" y="1"/>
                    </a:lnTo>
                    <a:lnTo>
                      <a:pt x="7" y="2"/>
                    </a:lnTo>
                    <a:lnTo>
                      <a:pt x="7" y="1"/>
                    </a:lnTo>
                    <a:lnTo>
                      <a:pt x="7" y="0"/>
                    </a:lnTo>
                  </a:path>
                </a:pathLst>
              </a:custGeom>
              <a:noFill/>
              <a:ln w="15875">
                <a:solidFill>
                  <a:srgbClr val="000000"/>
                </a:solidFill>
                <a:prstDash val="solid"/>
                <a:round/>
                <a:headEnd/>
                <a:tailEnd/>
              </a:ln>
            </p:spPr>
            <p:txBody>
              <a:bodyPr/>
              <a:lstStyle/>
              <a:p>
                <a:endParaRPr lang="en-US"/>
              </a:p>
            </p:txBody>
          </p:sp>
          <p:sp>
            <p:nvSpPr>
              <p:cNvPr id="48" name="Freeform 37"/>
              <p:cNvSpPr>
                <a:spLocks/>
              </p:cNvSpPr>
              <p:nvPr/>
            </p:nvSpPr>
            <p:spPr bwMode="auto">
              <a:xfrm>
                <a:off x="4118" y="2692"/>
                <a:ext cx="73" cy="20"/>
              </a:xfrm>
              <a:custGeom>
                <a:avLst/>
                <a:gdLst/>
                <a:ahLst/>
                <a:cxnLst>
                  <a:cxn ang="0">
                    <a:pos x="73" y="0"/>
                  </a:cxn>
                  <a:cxn ang="0">
                    <a:pos x="0" y="10"/>
                  </a:cxn>
                  <a:cxn ang="0">
                    <a:pos x="73" y="20"/>
                  </a:cxn>
                  <a:cxn ang="0">
                    <a:pos x="73" y="10"/>
                  </a:cxn>
                  <a:cxn ang="0">
                    <a:pos x="73" y="0"/>
                  </a:cxn>
                </a:cxnLst>
                <a:rect l="0" t="0" r="r" b="b"/>
                <a:pathLst>
                  <a:path w="73" h="20">
                    <a:moveTo>
                      <a:pt x="73" y="0"/>
                    </a:moveTo>
                    <a:lnTo>
                      <a:pt x="0" y="10"/>
                    </a:lnTo>
                    <a:lnTo>
                      <a:pt x="73" y="20"/>
                    </a:lnTo>
                    <a:lnTo>
                      <a:pt x="73" y="10"/>
                    </a:lnTo>
                    <a:lnTo>
                      <a:pt x="73" y="0"/>
                    </a:lnTo>
                    <a:close/>
                  </a:path>
                </a:pathLst>
              </a:custGeom>
              <a:solidFill>
                <a:srgbClr val="000000"/>
              </a:solidFill>
              <a:ln w="0">
                <a:solidFill>
                  <a:srgbClr val="000000"/>
                </a:solidFill>
                <a:prstDash val="solid"/>
                <a:round/>
                <a:headEnd/>
                <a:tailEnd/>
              </a:ln>
            </p:spPr>
            <p:txBody>
              <a:bodyPr/>
              <a:lstStyle/>
              <a:p>
                <a:endParaRPr lang="en-US"/>
              </a:p>
            </p:txBody>
          </p:sp>
          <p:sp>
            <p:nvSpPr>
              <p:cNvPr id="49" name="Freeform 38"/>
              <p:cNvSpPr>
                <a:spLocks/>
              </p:cNvSpPr>
              <p:nvPr/>
            </p:nvSpPr>
            <p:spPr bwMode="auto">
              <a:xfrm>
                <a:off x="4543" y="2692"/>
                <a:ext cx="62" cy="20"/>
              </a:xfrm>
              <a:custGeom>
                <a:avLst/>
                <a:gdLst/>
                <a:ahLst/>
                <a:cxnLst>
                  <a:cxn ang="0">
                    <a:pos x="0" y="2"/>
                  </a:cxn>
                  <a:cxn ang="0">
                    <a:pos x="6" y="1"/>
                  </a:cxn>
                  <a:cxn ang="0">
                    <a:pos x="0" y="0"/>
                  </a:cxn>
                  <a:cxn ang="0">
                    <a:pos x="0" y="1"/>
                  </a:cxn>
                  <a:cxn ang="0">
                    <a:pos x="0" y="2"/>
                  </a:cxn>
                </a:cxnLst>
                <a:rect l="0" t="0" r="r" b="b"/>
                <a:pathLst>
                  <a:path w="6" h="2">
                    <a:moveTo>
                      <a:pt x="0" y="2"/>
                    </a:moveTo>
                    <a:lnTo>
                      <a:pt x="6" y="1"/>
                    </a:lnTo>
                    <a:lnTo>
                      <a:pt x="0" y="0"/>
                    </a:lnTo>
                    <a:lnTo>
                      <a:pt x="0" y="1"/>
                    </a:lnTo>
                    <a:lnTo>
                      <a:pt x="0" y="2"/>
                    </a:lnTo>
                  </a:path>
                </a:pathLst>
              </a:custGeom>
              <a:noFill/>
              <a:ln w="15875">
                <a:solidFill>
                  <a:srgbClr val="000000"/>
                </a:solidFill>
                <a:prstDash val="solid"/>
                <a:round/>
                <a:headEnd/>
                <a:tailEnd/>
              </a:ln>
            </p:spPr>
            <p:txBody>
              <a:bodyPr/>
              <a:lstStyle/>
              <a:p>
                <a:endParaRPr lang="en-US"/>
              </a:p>
            </p:txBody>
          </p:sp>
          <p:sp>
            <p:nvSpPr>
              <p:cNvPr id="50" name="Freeform 39"/>
              <p:cNvSpPr>
                <a:spLocks/>
              </p:cNvSpPr>
              <p:nvPr/>
            </p:nvSpPr>
            <p:spPr bwMode="auto">
              <a:xfrm>
                <a:off x="4543" y="2692"/>
                <a:ext cx="62" cy="20"/>
              </a:xfrm>
              <a:custGeom>
                <a:avLst/>
                <a:gdLst/>
                <a:ahLst/>
                <a:cxnLst>
                  <a:cxn ang="0">
                    <a:pos x="0" y="20"/>
                  </a:cxn>
                  <a:cxn ang="0">
                    <a:pos x="62" y="10"/>
                  </a:cxn>
                  <a:cxn ang="0">
                    <a:pos x="0" y="0"/>
                  </a:cxn>
                  <a:cxn ang="0">
                    <a:pos x="0" y="10"/>
                  </a:cxn>
                  <a:cxn ang="0">
                    <a:pos x="0" y="20"/>
                  </a:cxn>
                </a:cxnLst>
                <a:rect l="0" t="0" r="r" b="b"/>
                <a:pathLst>
                  <a:path w="62" h="20">
                    <a:moveTo>
                      <a:pt x="0" y="20"/>
                    </a:moveTo>
                    <a:lnTo>
                      <a:pt x="62" y="10"/>
                    </a:lnTo>
                    <a:lnTo>
                      <a:pt x="0" y="0"/>
                    </a:lnTo>
                    <a:lnTo>
                      <a:pt x="0" y="10"/>
                    </a:lnTo>
                    <a:lnTo>
                      <a:pt x="0" y="20"/>
                    </a:lnTo>
                    <a:close/>
                  </a:path>
                </a:pathLst>
              </a:custGeom>
              <a:solidFill>
                <a:srgbClr val="000000"/>
              </a:solidFill>
              <a:ln w="0">
                <a:solidFill>
                  <a:srgbClr val="000000"/>
                </a:solidFill>
                <a:prstDash val="solid"/>
                <a:round/>
                <a:headEnd/>
                <a:tailEnd/>
              </a:ln>
            </p:spPr>
            <p:txBody>
              <a:bodyPr/>
              <a:lstStyle/>
              <a:p>
                <a:endParaRPr lang="en-US"/>
              </a:p>
            </p:txBody>
          </p:sp>
          <p:sp>
            <p:nvSpPr>
              <p:cNvPr id="51" name="Line 40"/>
              <p:cNvSpPr>
                <a:spLocks noChangeShapeType="1"/>
              </p:cNvSpPr>
              <p:nvPr/>
            </p:nvSpPr>
            <p:spPr bwMode="auto">
              <a:xfrm flipH="1">
                <a:off x="4191" y="2702"/>
                <a:ext cx="342" cy="1"/>
              </a:xfrm>
              <a:prstGeom prst="line">
                <a:avLst/>
              </a:prstGeom>
              <a:noFill/>
              <a:ln w="15875">
                <a:solidFill>
                  <a:srgbClr val="000000"/>
                </a:solidFill>
                <a:round/>
                <a:headEnd/>
                <a:tailEnd/>
              </a:ln>
            </p:spPr>
            <p:txBody>
              <a:bodyPr/>
              <a:lstStyle/>
              <a:p>
                <a:endParaRPr lang="en-US"/>
              </a:p>
            </p:txBody>
          </p:sp>
          <p:sp>
            <p:nvSpPr>
              <p:cNvPr id="52" name="Freeform 41"/>
              <p:cNvSpPr>
                <a:spLocks/>
              </p:cNvSpPr>
              <p:nvPr/>
            </p:nvSpPr>
            <p:spPr bwMode="auto">
              <a:xfrm>
                <a:off x="2326" y="2692"/>
                <a:ext cx="62" cy="20"/>
              </a:xfrm>
              <a:custGeom>
                <a:avLst/>
                <a:gdLst/>
                <a:ahLst/>
                <a:cxnLst>
                  <a:cxn ang="0">
                    <a:pos x="0" y="2"/>
                  </a:cxn>
                  <a:cxn ang="0">
                    <a:pos x="6" y="1"/>
                  </a:cxn>
                  <a:cxn ang="0">
                    <a:pos x="0" y="0"/>
                  </a:cxn>
                  <a:cxn ang="0">
                    <a:pos x="0" y="1"/>
                  </a:cxn>
                  <a:cxn ang="0">
                    <a:pos x="0" y="2"/>
                  </a:cxn>
                </a:cxnLst>
                <a:rect l="0" t="0" r="r" b="b"/>
                <a:pathLst>
                  <a:path w="6" h="2">
                    <a:moveTo>
                      <a:pt x="0" y="2"/>
                    </a:moveTo>
                    <a:lnTo>
                      <a:pt x="6" y="1"/>
                    </a:lnTo>
                    <a:lnTo>
                      <a:pt x="0" y="0"/>
                    </a:lnTo>
                    <a:lnTo>
                      <a:pt x="0" y="1"/>
                    </a:lnTo>
                    <a:lnTo>
                      <a:pt x="0" y="2"/>
                    </a:lnTo>
                  </a:path>
                </a:pathLst>
              </a:custGeom>
              <a:noFill/>
              <a:ln w="15875">
                <a:solidFill>
                  <a:srgbClr val="000000"/>
                </a:solidFill>
                <a:prstDash val="solid"/>
                <a:round/>
                <a:headEnd/>
                <a:tailEnd/>
              </a:ln>
            </p:spPr>
            <p:txBody>
              <a:bodyPr/>
              <a:lstStyle/>
              <a:p>
                <a:endParaRPr lang="en-US"/>
              </a:p>
            </p:txBody>
          </p:sp>
          <p:sp>
            <p:nvSpPr>
              <p:cNvPr id="53" name="Freeform 42"/>
              <p:cNvSpPr>
                <a:spLocks/>
              </p:cNvSpPr>
              <p:nvPr/>
            </p:nvSpPr>
            <p:spPr bwMode="auto">
              <a:xfrm>
                <a:off x="2326" y="2692"/>
                <a:ext cx="62" cy="20"/>
              </a:xfrm>
              <a:custGeom>
                <a:avLst/>
                <a:gdLst/>
                <a:ahLst/>
                <a:cxnLst>
                  <a:cxn ang="0">
                    <a:pos x="0" y="20"/>
                  </a:cxn>
                  <a:cxn ang="0">
                    <a:pos x="62" y="10"/>
                  </a:cxn>
                  <a:cxn ang="0">
                    <a:pos x="0" y="0"/>
                  </a:cxn>
                  <a:cxn ang="0">
                    <a:pos x="0" y="10"/>
                  </a:cxn>
                  <a:cxn ang="0">
                    <a:pos x="0" y="20"/>
                  </a:cxn>
                </a:cxnLst>
                <a:rect l="0" t="0" r="r" b="b"/>
                <a:pathLst>
                  <a:path w="62" h="20">
                    <a:moveTo>
                      <a:pt x="0" y="20"/>
                    </a:moveTo>
                    <a:lnTo>
                      <a:pt x="62" y="10"/>
                    </a:lnTo>
                    <a:lnTo>
                      <a:pt x="0" y="0"/>
                    </a:lnTo>
                    <a:lnTo>
                      <a:pt x="0" y="10"/>
                    </a:lnTo>
                    <a:lnTo>
                      <a:pt x="0" y="20"/>
                    </a:lnTo>
                    <a:close/>
                  </a:path>
                </a:pathLst>
              </a:custGeom>
              <a:solidFill>
                <a:srgbClr val="000000"/>
              </a:solidFill>
              <a:ln w="0">
                <a:solidFill>
                  <a:srgbClr val="000000"/>
                </a:solidFill>
                <a:prstDash val="solid"/>
                <a:round/>
                <a:headEnd/>
                <a:tailEnd/>
              </a:ln>
            </p:spPr>
            <p:txBody>
              <a:bodyPr/>
              <a:lstStyle/>
              <a:p>
                <a:endParaRPr lang="en-US"/>
              </a:p>
            </p:txBody>
          </p:sp>
          <p:sp>
            <p:nvSpPr>
              <p:cNvPr id="54" name="Freeform 43"/>
              <p:cNvSpPr>
                <a:spLocks/>
              </p:cNvSpPr>
              <p:nvPr/>
            </p:nvSpPr>
            <p:spPr bwMode="auto">
              <a:xfrm>
                <a:off x="1538" y="2692"/>
                <a:ext cx="62" cy="20"/>
              </a:xfrm>
              <a:custGeom>
                <a:avLst/>
                <a:gdLst/>
                <a:ahLst/>
                <a:cxnLst>
                  <a:cxn ang="0">
                    <a:pos x="6" y="0"/>
                  </a:cxn>
                  <a:cxn ang="0">
                    <a:pos x="0" y="1"/>
                  </a:cxn>
                  <a:cxn ang="0">
                    <a:pos x="6" y="2"/>
                  </a:cxn>
                  <a:cxn ang="0">
                    <a:pos x="6" y="1"/>
                  </a:cxn>
                  <a:cxn ang="0">
                    <a:pos x="6" y="0"/>
                  </a:cxn>
                </a:cxnLst>
                <a:rect l="0" t="0" r="r" b="b"/>
                <a:pathLst>
                  <a:path w="6" h="2">
                    <a:moveTo>
                      <a:pt x="6" y="0"/>
                    </a:moveTo>
                    <a:lnTo>
                      <a:pt x="0" y="1"/>
                    </a:lnTo>
                    <a:lnTo>
                      <a:pt x="6" y="2"/>
                    </a:lnTo>
                    <a:lnTo>
                      <a:pt x="6" y="1"/>
                    </a:lnTo>
                    <a:lnTo>
                      <a:pt x="6" y="0"/>
                    </a:lnTo>
                  </a:path>
                </a:pathLst>
              </a:custGeom>
              <a:noFill/>
              <a:ln w="15875">
                <a:solidFill>
                  <a:srgbClr val="000000"/>
                </a:solidFill>
                <a:prstDash val="solid"/>
                <a:round/>
                <a:headEnd/>
                <a:tailEnd/>
              </a:ln>
            </p:spPr>
            <p:txBody>
              <a:bodyPr/>
              <a:lstStyle/>
              <a:p>
                <a:endParaRPr lang="en-US"/>
              </a:p>
            </p:txBody>
          </p:sp>
          <p:sp>
            <p:nvSpPr>
              <p:cNvPr id="55" name="Freeform 44"/>
              <p:cNvSpPr>
                <a:spLocks/>
              </p:cNvSpPr>
              <p:nvPr/>
            </p:nvSpPr>
            <p:spPr bwMode="auto">
              <a:xfrm>
                <a:off x="1538" y="2692"/>
                <a:ext cx="62" cy="20"/>
              </a:xfrm>
              <a:custGeom>
                <a:avLst/>
                <a:gdLst/>
                <a:ahLst/>
                <a:cxnLst>
                  <a:cxn ang="0">
                    <a:pos x="62" y="0"/>
                  </a:cxn>
                  <a:cxn ang="0">
                    <a:pos x="0" y="10"/>
                  </a:cxn>
                  <a:cxn ang="0">
                    <a:pos x="62" y="20"/>
                  </a:cxn>
                  <a:cxn ang="0">
                    <a:pos x="62" y="10"/>
                  </a:cxn>
                  <a:cxn ang="0">
                    <a:pos x="62" y="0"/>
                  </a:cxn>
                </a:cxnLst>
                <a:rect l="0" t="0" r="r" b="b"/>
                <a:pathLst>
                  <a:path w="62" h="20">
                    <a:moveTo>
                      <a:pt x="62" y="0"/>
                    </a:moveTo>
                    <a:lnTo>
                      <a:pt x="0" y="10"/>
                    </a:lnTo>
                    <a:lnTo>
                      <a:pt x="62" y="20"/>
                    </a:lnTo>
                    <a:lnTo>
                      <a:pt x="62" y="10"/>
                    </a:lnTo>
                    <a:lnTo>
                      <a:pt x="62" y="0"/>
                    </a:lnTo>
                    <a:close/>
                  </a:path>
                </a:pathLst>
              </a:custGeom>
              <a:solidFill>
                <a:srgbClr val="000000"/>
              </a:solidFill>
              <a:ln w="0">
                <a:solidFill>
                  <a:srgbClr val="000000"/>
                </a:solidFill>
                <a:prstDash val="solid"/>
                <a:round/>
                <a:headEnd/>
                <a:tailEnd/>
              </a:ln>
            </p:spPr>
            <p:txBody>
              <a:bodyPr/>
              <a:lstStyle/>
              <a:p>
                <a:endParaRPr lang="en-US"/>
              </a:p>
            </p:txBody>
          </p:sp>
          <p:sp>
            <p:nvSpPr>
              <p:cNvPr id="56" name="Line 45"/>
              <p:cNvSpPr>
                <a:spLocks noChangeShapeType="1"/>
              </p:cNvSpPr>
              <p:nvPr/>
            </p:nvSpPr>
            <p:spPr bwMode="auto">
              <a:xfrm>
                <a:off x="1600" y="2702"/>
                <a:ext cx="715" cy="1"/>
              </a:xfrm>
              <a:prstGeom prst="line">
                <a:avLst/>
              </a:prstGeom>
              <a:noFill/>
              <a:ln w="15875">
                <a:solidFill>
                  <a:srgbClr val="000000"/>
                </a:solidFill>
                <a:round/>
                <a:headEnd/>
                <a:tailEnd/>
              </a:ln>
            </p:spPr>
            <p:txBody>
              <a:bodyPr/>
              <a:lstStyle/>
              <a:p>
                <a:endParaRPr lang="en-US"/>
              </a:p>
            </p:txBody>
          </p:sp>
          <p:sp>
            <p:nvSpPr>
              <p:cNvPr id="57" name="Freeform 46"/>
              <p:cNvSpPr>
                <a:spLocks/>
              </p:cNvSpPr>
              <p:nvPr/>
            </p:nvSpPr>
            <p:spPr bwMode="auto">
              <a:xfrm>
                <a:off x="1517" y="1251"/>
                <a:ext cx="1897" cy="176"/>
              </a:xfrm>
              <a:custGeom>
                <a:avLst/>
                <a:gdLst/>
                <a:ahLst/>
                <a:cxnLst>
                  <a:cxn ang="0">
                    <a:pos x="183" y="0"/>
                  </a:cxn>
                  <a:cxn ang="0">
                    <a:pos x="102" y="0"/>
                  </a:cxn>
                  <a:cxn ang="0">
                    <a:pos x="102" y="17"/>
                  </a:cxn>
                  <a:cxn ang="0">
                    <a:pos x="34" y="17"/>
                  </a:cxn>
                  <a:cxn ang="0">
                    <a:pos x="34" y="0"/>
                  </a:cxn>
                  <a:cxn ang="0">
                    <a:pos x="0" y="0"/>
                  </a:cxn>
                </a:cxnLst>
                <a:rect l="0" t="0" r="r" b="b"/>
                <a:pathLst>
                  <a:path w="183" h="17">
                    <a:moveTo>
                      <a:pt x="183" y="0"/>
                    </a:moveTo>
                    <a:lnTo>
                      <a:pt x="102" y="0"/>
                    </a:lnTo>
                    <a:lnTo>
                      <a:pt x="102" y="17"/>
                    </a:lnTo>
                    <a:lnTo>
                      <a:pt x="34" y="17"/>
                    </a:lnTo>
                    <a:lnTo>
                      <a:pt x="34" y="0"/>
                    </a:lnTo>
                    <a:lnTo>
                      <a:pt x="0" y="0"/>
                    </a:lnTo>
                  </a:path>
                </a:pathLst>
              </a:custGeom>
              <a:noFill/>
              <a:ln w="15875">
                <a:solidFill>
                  <a:srgbClr val="00FFFF"/>
                </a:solidFill>
                <a:prstDash val="solid"/>
                <a:round/>
                <a:headEnd/>
                <a:tailEnd/>
              </a:ln>
            </p:spPr>
            <p:txBody>
              <a:bodyPr/>
              <a:lstStyle/>
              <a:p>
                <a:endParaRPr lang="en-US"/>
              </a:p>
            </p:txBody>
          </p:sp>
          <p:sp>
            <p:nvSpPr>
              <p:cNvPr id="58" name="Freeform 47"/>
              <p:cNvSpPr>
                <a:spLocks/>
              </p:cNvSpPr>
              <p:nvPr/>
            </p:nvSpPr>
            <p:spPr bwMode="auto">
              <a:xfrm>
                <a:off x="1517" y="1603"/>
                <a:ext cx="1897" cy="177"/>
              </a:xfrm>
              <a:custGeom>
                <a:avLst/>
                <a:gdLst/>
                <a:ahLst/>
                <a:cxnLst>
                  <a:cxn ang="0">
                    <a:pos x="183" y="17"/>
                  </a:cxn>
                  <a:cxn ang="0">
                    <a:pos x="153" y="17"/>
                  </a:cxn>
                  <a:cxn ang="0">
                    <a:pos x="153" y="0"/>
                  </a:cxn>
                  <a:cxn ang="0">
                    <a:pos x="51" y="0"/>
                  </a:cxn>
                  <a:cxn ang="0">
                    <a:pos x="51" y="17"/>
                  </a:cxn>
                  <a:cxn ang="0">
                    <a:pos x="0" y="17"/>
                  </a:cxn>
                </a:cxnLst>
                <a:rect l="0" t="0" r="r" b="b"/>
                <a:pathLst>
                  <a:path w="183" h="17">
                    <a:moveTo>
                      <a:pt x="183" y="17"/>
                    </a:moveTo>
                    <a:lnTo>
                      <a:pt x="153" y="17"/>
                    </a:lnTo>
                    <a:lnTo>
                      <a:pt x="153" y="0"/>
                    </a:lnTo>
                    <a:lnTo>
                      <a:pt x="51" y="0"/>
                    </a:lnTo>
                    <a:lnTo>
                      <a:pt x="51" y="17"/>
                    </a:lnTo>
                    <a:lnTo>
                      <a:pt x="0" y="17"/>
                    </a:lnTo>
                  </a:path>
                </a:pathLst>
              </a:custGeom>
              <a:noFill/>
              <a:ln w="15875">
                <a:solidFill>
                  <a:srgbClr val="00FFFF"/>
                </a:solidFill>
                <a:prstDash val="solid"/>
                <a:round/>
                <a:headEnd/>
                <a:tailEnd/>
              </a:ln>
            </p:spPr>
            <p:txBody>
              <a:bodyPr/>
              <a:lstStyle/>
              <a:p>
                <a:endParaRPr lang="en-US"/>
              </a:p>
            </p:txBody>
          </p:sp>
          <p:sp>
            <p:nvSpPr>
              <p:cNvPr id="59" name="Freeform 48"/>
              <p:cNvSpPr>
                <a:spLocks/>
              </p:cNvSpPr>
              <p:nvPr/>
            </p:nvSpPr>
            <p:spPr bwMode="auto">
              <a:xfrm>
                <a:off x="1517" y="1956"/>
                <a:ext cx="1897" cy="176"/>
              </a:xfrm>
              <a:custGeom>
                <a:avLst/>
                <a:gdLst/>
                <a:ahLst/>
                <a:cxnLst>
                  <a:cxn ang="0">
                    <a:pos x="183" y="17"/>
                  </a:cxn>
                  <a:cxn ang="0">
                    <a:pos x="165" y="17"/>
                  </a:cxn>
                  <a:cxn ang="0">
                    <a:pos x="165" y="0"/>
                  </a:cxn>
                  <a:cxn ang="0">
                    <a:pos x="63" y="0"/>
                  </a:cxn>
                  <a:cxn ang="0">
                    <a:pos x="63" y="17"/>
                  </a:cxn>
                  <a:cxn ang="0">
                    <a:pos x="0" y="17"/>
                  </a:cxn>
                </a:cxnLst>
                <a:rect l="0" t="0" r="r" b="b"/>
                <a:pathLst>
                  <a:path w="183" h="17">
                    <a:moveTo>
                      <a:pt x="183" y="17"/>
                    </a:moveTo>
                    <a:lnTo>
                      <a:pt x="165" y="17"/>
                    </a:lnTo>
                    <a:lnTo>
                      <a:pt x="165" y="0"/>
                    </a:lnTo>
                    <a:lnTo>
                      <a:pt x="63" y="0"/>
                    </a:lnTo>
                    <a:lnTo>
                      <a:pt x="63" y="17"/>
                    </a:lnTo>
                    <a:lnTo>
                      <a:pt x="0" y="17"/>
                    </a:lnTo>
                  </a:path>
                </a:pathLst>
              </a:custGeom>
              <a:noFill/>
              <a:ln w="15875">
                <a:solidFill>
                  <a:srgbClr val="00FFFF"/>
                </a:solidFill>
                <a:prstDash val="solid"/>
                <a:round/>
                <a:headEnd/>
                <a:tailEnd/>
              </a:ln>
            </p:spPr>
            <p:txBody>
              <a:bodyPr/>
              <a:lstStyle/>
              <a:p>
                <a:endParaRPr lang="en-US"/>
              </a:p>
            </p:txBody>
          </p:sp>
          <p:sp>
            <p:nvSpPr>
              <p:cNvPr id="60" name="Rectangle 49"/>
              <p:cNvSpPr>
                <a:spLocks noChangeArrowheads="1"/>
              </p:cNvSpPr>
              <p:nvPr/>
            </p:nvSpPr>
            <p:spPr bwMode="auto">
              <a:xfrm>
                <a:off x="1175" y="1635"/>
                <a:ext cx="181"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charset="0"/>
                  </a:rPr>
                  <a:t>BG1</a:t>
                </a:r>
                <a:endParaRPr lang="en-US" sz="2400"/>
              </a:p>
            </p:txBody>
          </p:sp>
          <p:sp>
            <p:nvSpPr>
              <p:cNvPr id="61" name="Rectangle 50"/>
              <p:cNvSpPr>
                <a:spLocks noChangeArrowheads="1"/>
              </p:cNvSpPr>
              <p:nvPr/>
            </p:nvSpPr>
            <p:spPr bwMode="auto">
              <a:xfrm>
                <a:off x="1175" y="1987"/>
                <a:ext cx="181"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charset="0"/>
                  </a:rPr>
                  <a:t>BG2</a:t>
                </a:r>
                <a:endParaRPr lang="en-US" sz="2400"/>
              </a:p>
            </p:txBody>
          </p:sp>
          <p:sp>
            <p:nvSpPr>
              <p:cNvPr id="62" name="Rectangle 51"/>
              <p:cNvSpPr>
                <a:spLocks noChangeArrowheads="1"/>
              </p:cNvSpPr>
              <p:nvPr/>
            </p:nvSpPr>
            <p:spPr bwMode="auto">
              <a:xfrm>
                <a:off x="1196" y="2578"/>
                <a:ext cx="149"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charset="0"/>
                  </a:rPr>
                  <a:t>Bus</a:t>
                </a:r>
                <a:endParaRPr lang="en-US" sz="2400"/>
              </a:p>
            </p:txBody>
          </p:sp>
          <p:sp>
            <p:nvSpPr>
              <p:cNvPr id="63" name="Rectangle 52"/>
              <p:cNvSpPr>
                <a:spLocks noChangeArrowheads="1"/>
              </p:cNvSpPr>
              <p:nvPr/>
            </p:nvSpPr>
            <p:spPr bwMode="auto">
              <a:xfrm>
                <a:off x="1144" y="2682"/>
                <a:ext cx="257"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charset="0"/>
                  </a:rPr>
                  <a:t>master</a:t>
                </a:r>
                <a:endParaRPr lang="en-US" sz="2400"/>
              </a:p>
            </p:txBody>
          </p:sp>
          <p:sp>
            <p:nvSpPr>
              <p:cNvPr id="64" name="Rectangle 53"/>
              <p:cNvSpPr>
                <a:spLocks noChangeArrowheads="1"/>
              </p:cNvSpPr>
              <p:nvPr/>
            </p:nvSpPr>
            <p:spPr bwMode="auto">
              <a:xfrm>
                <a:off x="1196" y="1293"/>
                <a:ext cx="64"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charset="0"/>
                  </a:rPr>
                  <a:t>B</a:t>
                </a:r>
                <a:endParaRPr lang="en-US" sz="2400"/>
              </a:p>
            </p:txBody>
          </p:sp>
          <p:sp>
            <p:nvSpPr>
              <p:cNvPr id="65" name="Rectangle 54"/>
              <p:cNvSpPr>
                <a:spLocks noChangeArrowheads="1"/>
              </p:cNvSpPr>
              <p:nvPr/>
            </p:nvSpPr>
            <p:spPr bwMode="auto">
              <a:xfrm>
                <a:off x="1258" y="1293"/>
                <a:ext cx="64"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charset="0"/>
                  </a:rPr>
                  <a:t>R</a:t>
                </a:r>
                <a:endParaRPr lang="en-US" sz="2400"/>
              </a:p>
            </p:txBody>
          </p:sp>
          <p:sp>
            <p:nvSpPr>
              <p:cNvPr id="66" name="Line 55"/>
              <p:cNvSpPr>
                <a:spLocks noChangeShapeType="1"/>
              </p:cNvSpPr>
              <p:nvPr/>
            </p:nvSpPr>
            <p:spPr bwMode="auto">
              <a:xfrm flipH="1">
                <a:off x="1207" y="1303"/>
                <a:ext cx="103" cy="1"/>
              </a:xfrm>
              <a:prstGeom prst="line">
                <a:avLst/>
              </a:prstGeom>
              <a:noFill/>
              <a:ln w="15875">
                <a:solidFill>
                  <a:srgbClr val="000000"/>
                </a:solidFill>
                <a:round/>
                <a:headEnd/>
                <a:tailEnd/>
              </a:ln>
            </p:spPr>
            <p:txBody>
              <a:bodyPr/>
              <a:lstStyle/>
              <a:p>
                <a:endParaRPr lang="en-US"/>
              </a:p>
            </p:txBody>
          </p:sp>
          <p:sp>
            <p:nvSpPr>
              <p:cNvPr id="67" name="Rectangle 56"/>
              <p:cNvSpPr>
                <a:spLocks noChangeArrowheads="1"/>
              </p:cNvSpPr>
              <p:nvPr/>
            </p:nvSpPr>
            <p:spPr bwMode="auto">
              <a:xfrm>
                <a:off x="1776" y="2744"/>
                <a:ext cx="373"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charset="0"/>
                  </a:rPr>
                  <a:t>Processor</a:t>
                </a:r>
                <a:endParaRPr lang="en-US" sz="2400"/>
              </a:p>
            </p:txBody>
          </p:sp>
          <p:sp>
            <p:nvSpPr>
              <p:cNvPr id="68" name="Rectangle 57"/>
              <p:cNvSpPr>
                <a:spLocks noChangeArrowheads="1"/>
              </p:cNvSpPr>
              <p:nvPr/>
            </p:nvSpPr>
            <p:spPr bwMode="auto">
              <a:xfrm>
                <a:off x="2916" y="2744"/>
                <a:ext cx="694" cy="115"/>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Nimbus Roman No9 L" charset="0"/>
                  </a:rPr>
                  <a:t>DMA controller 2</a:t>
                </a:r>
                <a:endParaRPr lang="en-US" sz="2400" dirty="0"/>
              </a:p>
            </p:txBody>
          </p:sp>
          <p:sp>
            <p:nvSpPr>
              <p:cNvPr id="69" name="Rectangle 58"/>
              <p:cNvSpPr>
                <a:spLocks noChangeArrowheads="1"/>
              </p:cNvSpPr>
              <p:nvPr/>
            </p:nvSpPr>
            <p:spPr bwMode="auto">
              <a:xfrm>
                <a:off x="4180" y="2744"/>
                <a:ext cx="373"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charset="0"/>
                  </a:rPr>
                  <a:t>Processor</a:t>
                </a:r>
                <a:endParaRPr lang="en-US" sz="2400"/>
              </a:p>
            </p:txBody>
          </p:sp>
          <p:sp>
            <p:nvSpPr>
              <p:cNvPr id="70" name="Line 59"/>
              <p:cNvSpPr>
                <a:spLocks noChangeShapeType="1"/>
              </p:cNvSpPr>
              <p:nvPr/>
            </p:nvSpPr>
            <p:spPr bwMode="auto">
              <a:xfrm flipH="1">
                <a:off x="3559" y="1251"/>
                <a:ext cx="1057" cy="1"/>
              </a:xfrm>
              <a:prstGeom prst="line">
                <a:avLst/>
              </a:prstGeom>
              <a:noFill/>
              <a:ln w="15875">
                <a:solidFill>
                  <a:srgbClr val="00FFFF"/>
                </a:solidFill>
                <a:round/>
                <a:headEnd/>
                <a:tailEnd/>
              </a:ln>
            </p:spPr>
            <p:txBody>
              <a:bodyPr/>
              <a:lstStyle/>
              <a:p>
                <a:endParaRPr lang="en-US"/>
              </a:p>
            </p:txBody>
          </p:sp>
          <p:sp>
            <p:nvSpPr>
              <p:cNvPr id="71" name="Line 60"/>
              <p:cNvSpPr>
                <a:spLocks noChangeShapeType="1"/>
              </p:cNvSpPr>
              <p:nvPr/>
            </p:nvSpPr>
            <p:spPr bwMode="auto">
              <a:xfrm flipH="1">
                <a:off x="3465" y="1251"/>
                <a:ext cx="52" cy="1"/>
              </a:xfrm>
              <a:prstGeom prst="line">
                <a:avLst/>
              </a:prstGeom>
              <a:noFill/>
              <a:ln w="15875">
                <a:solidFill>
                  <a:srgbClr val="00FFFF"/>
                </a:solidFill>
                <a:round/>
                <a:headEnd/>
                <a:tailEnd/>
              </a:ln>
            </p:spPr>
            <p:txBody>
              <a:bodyPr/>
              <a:lstStyle/>
              <a:p>
                <a:endParaRPr lang="en-US"/>
              </a:p>
            </p:txBody>
          </p:sp>
          <p:sp>
            <p:nvSpPr>
              <p:cNvPr id="72" name="Line 61"/>
              <p:cNvSpPr>
                <a:spLocks noChangeShapeType="1"/>
              </p:cNvSpPr>
              <p:nvPr/>
            </p:nvSpPr>
            <p:spPr bwMode="auto">
              <a:xfrm flipH="1">
                <a:off x="3559" y="1780"/>
                <a:ext cx="1057" cy="1"/>
              </a:xfrm>
              <a:prstGeom prst="line">
                <a:avLst/>
              </a:prstGeom>
              <a:noFill/>
              <a:ln w="15875">
                <a:solidFill>
                  <a:srgbClr val="00FFFF"/>
                </a:solidFill>
                <a:round/>
                <a:headEnd/>
                <a:tailEnd/>
              </a:ln>
            </p:spPr>
            <p:txBody>
              <a:bodyPr/>
              <a:lstStyle/>
              <a:p>
                <a:endParaRPr lang="en-US"/>
              </a:p>
            </p:txBody>
          </p:sp>
          <p:sp>
            <p:nvSpPr>
              <p:cNvPr id="73" name="Line 62"/>
              <p:cNvSpPr>
                <a:spLocks noChangeShapeType="1"/>
              </p:cNvSpPr>
              <p:nvPr/>
            </p:nvSpPr>
            <p:spPr bwMode="auto">
              <a:xfrm flipH="1">
                <a:off x="3465" y="1780"/>
                <a:ext cx="52" cy="1"/>
              </a:xfrm>
              <a:prstGeom prst="line">
                <a:avLst/>
              </a:prstGeom>
              <a:noFill/>
              <a:ln w="15875">
                <a:solidFill>
                  <a:srgbClr val="00FFFF"/>
                </a:solidFill>
                <a:round/>
                <a:headEnd/>
                <a:tailEnd/>
              </a:ln>
            </p:spPr>
            <p:txBody>
              <a:bodyPr/>
              <a:lstStyle/>
              <a:p>
                <a:endParaRPr lang="en-US"/>
              </a:p>
            </p:txBody>
          </p:sp>
          <p:sp>
            <p:nvSpPr>
              <p:cNvPr id="74" name="Line 63"/>
              <p:cNvSpPr>
                <a:spLocks noChangeShapeType="1"/>
              </p:cNvSpPr>
              <p:nvPr/>
            </p:nvSpPr>
            <p:spPr bwMode="auto">
              <a:xfrm flipH="1">
                <a:off x="3559" y="2132"/>
                <a:ext cx="1057" cy="1"/>
              </a:xfrm>
              <a:prstGeom prst="line">
                <a:avLst/>
              </a:prstGeom>
              <a:noFill/>
              <a:ln w="15875">
                <a:solidFill>
                  <a:srgbClr val="00FFFF"/>
                </a:solidFill>
                <a:round/>
                <a:headEnd/>
                <a:tailEnd/>
              </a:ln>
            </p:spPr>
            <p:txBody>
              <a:bodyPr/>
              <a:lstStyle/>
              <a:p>
                <a:endParaRPr lang="en-US"/>
              </a:p>
            </p:txBody>
          </p:sp>
          <p:sp>
            <p:nvSpPr>
              <p:cNvPr id="75" name="Line 64"/>
              <p:cNvSpPr>
                <a:spLocks noChangeShapeType="1"/>
              </p:cNvSpPr>
              <p:nvPr/>
            </p:nvSpPr>
            <p:spPr bwMode="auto">
              <a:xfrm flipH="1">
                <a:off x="3465" y="2132"/>
                <a:ext cx="52" cy="1"/>
              </a:xfrm>
              <a:prstGeom prst="line">
                <a:avLst/>
              </a:prstGeom>
              <a:noFill/>
              <a:ln w="15875">
                <a:solidFill>
                  <a:srgbClr val="00FFFF"/>
                </a:solidFill>
                <a:round/>
                <a:headEnd/>
                <a:tailEnd/>
              </a:ln>
            </p:spPr>
            <p:txBody>
              <a:bodyPr/>
              <a:lstStyle/>
              <a:p>
                <a:endParaRPr lang="en-US"/>
              </a:p>
            </p:txBody>
          </p:sp>
          <p:sp>
            <p:nvSpPr>
              <p:cNvPr id="76" name="Line 65"/>
              <p:cNvSpPr>
                <a:spLocks noChangeShapeType="1"/>
              </p:cNvSpPr>
              <p:nvPr/>
            </p:nvSpPr>
            <p:spPr bwMode="auto">
              <a:xfrm flipH="1">
                <a:off x="3465" y="2495"/>
                <a:ext cx="52" cy="1"/>
              </a:xfrm>
              <a:prstGeom prst="line">
                <a:avLst/>
              </a:prstGeom>
              <a:noFill/>
              <a:ln w="15875">
                <a:solidFill>
                  <a:srgbClr val="00FFFF"/>
                </a:solidFill>
                <a:round/>
                <a:headEnd/>
                <a:tailEnd/>
              </a:ln>
            </p:spPr>
            <p:txBody>
              <a:bodyPr/>
              <a:lstStyle/>
              <a:p>
                <a:endParaRPr lang="en-US"/>
              </a:p>
            </p:txBody>
          </p:sp>
          <p:sp>
            <p:nvSpPr>
              <p:cNvPr id="77" name="Freeform 66"/>
              <p:cNvSpPr>
                <a:spLocks/>
              </p:cNvSpPr>
              <p:nvPr/>
            </p:nvSpPr>
            <p:spPr bwMode="auto">
              <a:xfrm>
                <a:off x="3559" y="2308"/>
                <a:ext cx="1057" cy="187"/>
              </a:xfrm>
              <a:custGeom>
                <a:avLst/>
                <a:gdLst/>
                <a:ahLst/>
                <a:cxnLst>
                  <a:cxn ang="0">
                    <a:pos x="102" y="18"/>
                  </a:cxn>
                  <a:cxn ang="0">
                    <a:pos x="53" y="18"/>
                  </a:cxn>
                  <a:cxn ang="0">
                    <a:pos x="53" y="0"/>
                  </a:cxn>
                  <a:cxn ang="0">
                    <a:pos x="19" y="0"/>
                  </a:cxn>
                  <a:cxn ang="0">
                    <a:pos x="19" y="18"/>
                  </a:cxn>
                  <a:cxn ang="0">
                    <a:pos x="0" y="18"/>
                  </a:cxn>
                </a:cxnLst>
                <a:rect l="0" t="0" r="r" b="b"/>
                <a:pathLst>
                  <a:path w="102" h="18">
                    <a:moveTo>
                      <a:pt x="102" y="18"/>
                    </a:moveTo>
                    <a:lnTo>
                      <a:pt x="53" y="18"/>
                    </a:lnTo>
                    <a:lnTo>
                      <a:pt x="53" y="0"/>
                    </a:lnTo>
                    <a:lnTo>
                      <a:pt x="19" y="0"/>
                    </a:lnTo>
                    <a:lnTo>
                      <a:pt x="19" y="18"/>
                    </a:lnTo>
                    <a:lnTo>
                      <a:pt x="0" y="18"/>
                    </a:lnTo>
                  </a:path>
                </a:pathLst>
              </a:custGeom>
              <a:noFill/>
              <a:ln w="15875">
                <a:solidFill>
                  <a:srgbClr val="00FFFF"/>
                </a:solidFill>
                <a:prstDash val="solid"/>
                <a:round/>
                <a:headEnd/>
                <a:tailEnd/>
              </a:ln>
            </p:spPr>
            <p:txBody>
              <a:bodyPr/>
              <a:lstStyle/>
              <a:p>
                <a:endParaRPr lang="en-US"/>
              </a:p>
            </p:txBody>
          </p:sp>
          <p:sp>
            <p:nvSpPr>
              <p:cNvPr id="78" name="Freeform 67"/>
              <p:cNvSpPr>
                <a:spLocks/>
              </p:cNvSpPr>
              <p:nvPr/>
            </p:nvSpPr>
            <p:spPr bwMode="auto">
              <a:xfrm>
                <a:off x="1517" y="2308"/>
                <a:ext cx="1907" cy="187"/>
              </a:xfrm>
              <a:custGeom>
                <a:avLst/>
                <a:gdLst/>
                <a:ahLst/>
                <a:cxnLst>
                  <a:cxn ang="0">
                    <a:pos x="184" y="18"/>
                  </a:cxn>
                  <a:cxn ang="0">
                    <a:pos x="119" y="18"/>
                  </a:cxn>
                  <a:cxn ang="0">
                    <a:pos x="119" y="0"/>
                  </a:cxn>
                  <a:cxn ang="0">
                    <a:pos x="85" y="0"/>
                  </a:cxn>
                  <a:cxn ang="0">
                    <a:pos x="85" y="18"/>
                  </a:cxn>
                  <a:cxn ang="0">
                    <a:pos x="0" y="18"/>
                  </a:cxn>
                </a:cxnLst>
                <a:rect l="0" t="0" r="r" b="b"/>
                <a:pathLst>
                  <a:path w="184" h="18">
                    <a:moveTo>
                      <a:pt x="184" y="18"/>
                    </a:moveTo>
                    <a:lnTo>
                      <a:pt x="119" y="18"/>
                    </a:lnTo>
                    <a:lnTo>
                      <a:pt x="119" y="0"/>
                    </a:lnTo>
                    <a:lnTo>
                      <a:pt x="85" y="0"/>
                    </a:lnTo>
                    <a:lnTo>
                      <a:pt x="85" y="18"/>
                    </a:lnTo>
                    <a:lnTo>
                      <a:pt x="0" y="18"/>
                    </a:lnTo>
                  </a:path>
                </a:pathLst>
              </a:custGeom>
              <a:noFill/>
              <a:ln w="15875">
                <a:solidFill>
                  <a:srgbClr val="00FFFF"/>
                </a:solidFill>
                <a:prstDash val="solid"/>
                <a:round/>
                <a:headEnd/>
                <a:tailEnd/>
              </a:ln>
            </p:spPr>
            <p:txBody>
              <a:bodyPr/>
              <a:lstStyle/>
              <a:p>
                <a:endParaRPr lang="en-US"/>
              </a:p>
            </p:txBody>
          </p:sp>
          <p:sp>
            <p:nvSpPr>
              <p:cNvPr id="79" name="Freeform 68"/>
              <p:cNvSpPr>
                <a:spLocks/>
              </p:cNvSpPr>
              <p:nvPr/>
            </p:nvSpPr>
            <p:spPr bwMode="auto">
              <a:xfrm>
                <a:off x="4035" y="1085"/>
                <a:ext cx="73" cy="21"/>
              </a:xfrm>
              <a:custGeom>
                <a:avLst/>
                <a:gdLst/>
                <a:ahLst/>
                <a:cxnLst>
                  <a:cxn ang="0">
                    <a:pos x="0" y="2"/>
                  </a:cxn>
                  <a:cxn ang="0">
                    <a:pos x="7" y="1"/>
                  </a:cxn>
                  <a:cxn ang="0">
                    <a:pos x="0" y="0"/>
                  </a:cxn>
                  <a:cxn ang="0">
                    <a:pos x="0" y="1"/>
                  </a:cxn>
                  <a:cxn ang="0">
                    <a:pos x="0" y="2"/>
                  </a:cxn>
                </a:cxnLst>
                <a:rect l="0" t="0" r="r" b="b"/>
                <a:pathLst>
                  <a:path w="7" h="2">
                    <a:moveTo>
                      <a:pt x="0" y="2"/>
                    </a:moveTo>
                    <a:lnTo>
                      <a:pt x="7" y="1"/>
                    </a:lnTo>
                    <a:lnTo>
                      <a:pt x="0" y="0"/>
                    </a:lnTo>
                    <a:lnTo>
                      <a:pt x="0" y="1"/>
                    </a:lnTo>
                    <a:lnTo>
                      <a:pt x="0" y="2"/>
                    </a:lnTo>
                  </a:path>
                </a:pathLst>
              </a:custGeom>
              <a:noFill/>
              <a:ln w="15875">
                <a:solidFill>
                  <a:srgbClr val="000000"/>
                </a:solidFill>
                <a:prstDash val="solid"/>
                <a:round/>
                <a:headEnd/>
                <a:tailEnd/>
              </a:ln>
            </p:spPr>
            <p:txBody>
              <a:bodyPr/>
              <a:lstStyle/>
              <a:p>
                <a:endParaRPr lang="en-US"/>
              </a:p>
            </p:txBody>
          </p:sp>
          <p:sp>
            <p:nvSpPr>
              <p:cNvPr id="80" name="Freeform 69"/>
              <p:cNvSpPr>
                <a:spLocks/>
              </p:cNvSpPr>
              <p:nvPr/>
            </p:nvSpPr>
            <p:spPr bwMode="auto">
              <a:xfrm>
                <a:off x="4035" y="1085"/>
                <a:ext cx="73" cy="21"/>
              </a:xfrm>
              <a:custGeom>
                <a:avLst/>
                <a:gdLst/>
                <a:ahLst/>
                <a:cxnLst>
                  <a:cxn ang="0">
                    <a:pos x="0" y="21"/>
                  </a:cxn>
                  <a:cxn ang="0">
                    <a:pos x="73" y="11"/>
                  </a:cxn>
                  <a:cxn ang="0">
                    <a:pos x="0" y="0"/>
                  </a:cxn>
                  <a:cxn ang="0">
                    <a:pos x="0" y="11"/>
                  </a:cxn>
                  <a:cxn ang="0">
                    <a:pos x="0" y="21"/>
                  </a:cxn>
                </a:cxnLst>
                <a:rect l="0" t="0" r="r" b="b"/>
                <a:pathLst>
                  <a:path w="73" h="21">
                    <a:moveTo>
                      <a:pt x="0" y="21"/>
                    </a:moveTo>
                    <a:lnTo>
                      <a:pt x="73" y="11"/>
                    </a:lnTo>
                    <a:lnTo>
                      <a:pt x="0" y="0"/>
                    </a:lnTo>
                    <a:lnTo>
                      <a:pt x="0" y="11"/>
                    </a:lnTo>
                    <a:lnTo>
                      <a:pt x="0" y="21"/>
                    </a:lnTo>
                    <a:close/>
                  </a:path>
                </a:pathLst>
              </a:custGeom>
              <a:solidFill>
                <a:srgbClr val="000000"/>
              </a:solidFill>
              <a:ln w="0">
                <a:solidFill>
                  <a:srgbClr val="000000"/>
                </a:solidFill>
                <a:prstDash val="solid"/>
                <a:round/>
                <a:headEnd/>
                <a:tailEnd/>
              </a:ln>
            </p:spPr>
            <p:txBody>
              <a:bodyPr/>
              <a:lstStyle/>
              <a:p>
                <a:endParaRPr lang="en-US"/>
              </a:p>
            </p:txBody>
          </p:sp>
          <p:sp>
            <p:nvSpPr>
              <p:cNvPr id="81" name="Line 70"/>
              <p:cNvSpPr>
                <a:spLocks noChangeShapeType="1"/>
              </p:cNvSpPr>
              <p:nvPr/>
            </p:nvSpPr>
            <p:spPr bwMode="auto">
              <a:xfrm flipH="1">
                <a:off x="3745" y="1096"/>
                <a:ext cx="290" cy="1"/>
              </a:xfrm>
              <a:prstGeom prst="line">
                <a:avLst/>
              </a:prstGeom>
              <a:noFill/>
              <a:ln w="15875">
                <a:solidFill>
                  <a:srgbClr val="000000"/>
                </a:solidFill>
                <a:round/>
                <a:headEnd/>
                <a:tailEnd/>
              </a:ln>
            </p:spPr>
            <p:txBody>
              <a:bodyPr/>
              <a:lstStyle/>
              <a:p>
                <a:endParaRPr lang="en-US"/>
              </a:p>
            </p:txBody>
          </p:sp>
          <p:sp>
            <p:nvSpPr>
              <p:cNvPr id="82" name="Rectangle 71"/>
              <p:cNvSpPr>
                <a:spLocks noChangeArrowheads="1"/>
              </p:cNvSpPr>
              <p:nvPr/>
            </p:nvSpPr>
            <p:spPr bwMode="auto">
              <a:xfrm>
                <a:off x="4160" y="1023"/>
                <a:ext cx="59"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charset="0"/>
                  </a:rPr>
                  <a:t>T</a:t>
                </a:r>
                <a:endParaRPr lang="en-US" sz="2400"/>
              </a:p>
            </p:txBody>
          </p:sp>
          <p:sp>
            <p:nvSpPr>
              <p:cNvPr id="83" name="Rectangle 72"/>
              <p:cNvSpPr>
                <a:spLocks noChangeArrowheads="1"/>
              </p:cNvSpPr>
              <p:nvPr/>
            </p:nvSpPr>
            <p:spPr bwMode="auto">
              <a:xfrm>
                <a:off x="4212" y="1023"/>
                <a:ext cx="145" cy="115"/>
              </a:xfrm>
              <a:prstGeom prst="rect">
                <a:avLst/>
              </a:prstGeom>
              <a:noFill/>
              <a:ln w="9525">
                <a:noFill/>
                <a:miter lim="800000"/>
                <a:headEnd/>
                <a:tailEnd/>
              </a:ln>
            </p:spPr>
            <p:txBody>
              <a:bodyPr wrap="none" lIns="0" tIns="0" rIns="0" bIns="0">
                <a:spAutoFit/>
              </a:bodyPr>
              <a:lstStyle/>
              <a:p>
                <a:r>
                  <a:rPr lang="en-US" sz="1200">
                    <a:solidFill>
                      <a:srgbClr val="000000"/>
                    </a:solidFill>
                    <a:latin typeface="Nimbus Roman No9 L" charset="0"/>
                  </a:rPr>
                  <a:t>ime</a:t>
                </a:r>
                <a:endParaRPr lang="en-US" sz="2400"/>
              </a:p>
            </p:txBody>
          </p:sp>
        </p:grpSp>
        <p:sp>
          <p:nvSpPr>
            <p:cNvPr id="7" name="Text Box 73"/>
            <p:cNvSpPr txBox="1">
              <a:spLocks noChangeArrowheads="1"/>
            </p:cNvSpPr>
            <p:nvPr/>
          </p:nvSpPr>
          <p:spPr bwMode="auto">
            <a:xfrm>
              <a:off x="1364" y="762"/>
              <a:ext cx="1405" cy="366"/>
            </a:xfrm>
            <a:prstGeom prst="rect">
              <a:avLst/>
            </a:prstGeom>
            <a:solidFill>
              <a:srgbClr val="DDDDDD"/>
            </a:solidFill>
            <a:ln w="12700">
              <a:noFill/>
              <a:miter lim="800000"/>
              <a:headEnd/>
              <a:tailEnd/>
            </a:ln>
            <a:effectLst/>
          </p:spPr>
          <p:txBody>
            <a:bodyPr wrap="none">
              <a:spAutoFit/>
            </a:bodyPr>
            <a:lstStyle/>
            <a:p>
              <a:pPr algn="ctr"/>
              <a:r>
                <a:rPr lang="en-US" sz="1600">
                  <a:latin typeface="Comic Sans MS" pitchFamily="66" charset="0"/>
                </a:rPr>
                <a:t>DMA controller 2 </a:t>
              </a:r>
            </a:p>
            <a:p>
              <a:pPr algn="ctr"/>
              <a:r>
                <a:rPr lang="en-US" sz="1600">
                  <a:latin typeface="Comic Sans MS" pitchFamily="66" charset="0"/>
                </a:rPr>
                <a:t>asserts the BR signal.</a:t>
              </a:r>
            </a:p>
          </p:txBody>
        </p:sp>
        <p:sp>
          <p:nvSpPr>
            <p:cNvPr id="8" name="Text Box 74"/>
            <p:cNvSpPr txBox="1">
              <a:spLocks noChangeArrowheads="1"/>
            </p:cNvSpPr>
            <p:nvPr/>
          </p:nvSpPr>
          <p:spPr bwMode="auto">
            <a:xfrm>
              <a:off x="2988" y="1123"/>
              <a:ext cx="1183" cy="366"/>
            </a:xfrm>
            <a:prstGeom prst="rect">
              <a:avLst/>
            </a:prstGeom>
            <a:solidFill>
              <a:srgbClr val="DDDDDD"/>
            </a:solidFill>
            <a:ln w="12700">
              <a:noFill/>
              <a:miter lim="800000"/>
              <a:headEnd/>
              <a:tailEnd/>
            </a:ln>
            <a:effectLst/>
          </p:spPr>
          <p:txBody>
            <a:bodyPr wrap="none">
              <a:spAutoFit/>
            </a:bodyPr>
            <a:lstStyle/>
            <a:p>
              <a:pPr algn="ctr"/>
              <a:r>
                <a:rPr lang="en-US" sz="1600">
                  <a:latin typeface="Comic Sans MS" pitchFamily="66" charset="0"/>
                </a:rPr>
                <a:t>Processor asserts</a:t>
              </a:r>
            </a:p>
            <a:p>
              <a:pPr algn="ctr"/>
              <a:r>
                <a:rPr lang="en-US" sz="1600">
                  <a:latin typeface="Comic Sans MS" pitchFamily="66" charset="0"/>
                </a:rPr>
                <a:t>the BG1 signal</a:t>
              </a:r>
            </a:p>
          </p:txBody>
        </p:sp>
        <p:sp>
          <p:nvSpPr>
            <p:cNvPr id="9" name="Text Box 75"/>
            <p:cNvSpPr txBox="1">
              <a:spLocks noChangeArrowheads="1"/>
            </p:cNvSpPr>
            <p:nvPr/>
          </p:nvSpPr>
          <p:spPr bwMode="auto">
            <a:xfrm>
              <a:off x="3299" y="1590"/>
              <a:ext cx="1447" cy="366"/>
            </a:xfrm>
            <a:prstGeom prst="rect">
              <a:avLst/>
            </a:prstGeom>
            <a:solidFill>
              <a:srgbClr val="DDDDDD"/>
            </a:solidFill>
            <a:ln w="12700">
              <a:noFill/>
              <a:miter lim="800000"/>
              <a:headEnd/>
              <a:tailEnd/>
            </a:ln>
            <a:effectLst/>
          </p:spPr>
          <p:txBody>
            <a:bodyPr wrap="none">
              <a:spAutoFit/>
            </a:bodyPr>
            <a:lstStyle/>
            <a:p>
              <a:pPr algn="ctr"/>
              <a:r>
                <a:rPr lang="en-US" sz="1600">
                  <a:latin typeface="Comic Sans MS" pitchFamily="66" charset="0"/>
                </a:rPr>
                <a:t>BG1 signal propagates </a:t>
              </a:r>
            </a:p>
            <a:p>
              <a:pPr algn="ctr"/>
              <a:r>
                <a:rPr lang="en-US" sz="1600">
                  <a:latin typeface="Comic Sans MS" pitchFamily="66" charset="0"/>
                </a:rPr>
                <a:t>to  DMA#2.</a:t>
              </a:r>
            </a:p>
          </p:txBody>
        </p:sp>
        <p:sp>
          <p:nvSpPr>
            <p:cNvPr id="10" name="Text Box 76"/>
            <p:cNvSpPr txBox="1">
              <a:spLocks noChangeArrowheads="1"/>
            </p:cNvSpPr>
            <p:nvPr/>
          </p:nvSpPr>
          <p:spPr bwMode="auto">
            <a:xfrm>
              <a:off x="2139" y="3101"/>
              <a:ext cx="2038" cy="366"/>
            </a:xfrm>
            <a:prstGeom prst="rect">
              <a:avLst/>
            </a:prstGeom>
            <a:solidFill>
              <a:srgbClr val="DDDDDD"/>
            </a:solidFill>
            <a:ln w="12700">
              <a:noFill/>
              <a:miter lim="800000"/>
              <a:headEnd/>
              <a:tailEnd/>
            </a:ln>
            <a:effectLst/>
          </p:spPr>
          <p:txBody>
            <a:bodyPr wrap="none">
              <a:spAutoFit/>
            </a:bodyPr>
            <a:lstStyle/>
            <a:p>
              <a:pPr algn="ctr"/>
              <a:r>
                <a:rPr lang="en-US" sz="1600">
                  <a:latin typeface="Comic Sans MS" pitchFamily="66" charset="0"/>
                </a:rPr>
                <a:t>Processor relinquishes control</a:t>
              </a:r>
            </a:p>
            <a:p>
              <a:pPr algn="ctr"/>
              <a:r>
                <a:rPr lang="en-US" sz="1600">
                  <a:latin typeface="Comic Sans MS" pitchFamily="66" charset="0"/>
                </a:rPr>
                <a:t>of the bus by setting BBSY to 1.</a:t>
              </a:r>
            </a:p>
          </p:txBody>
        </p:sp>
        <p:sp>
          <p:nvSpPr>
            <p:cNvPr id="11" name="Freeform 77"/>
            <p:cNvSpPr>
              <a:spLocks/>
            </p:cNvSpPr>
            <p:nvPr/>
          </p:nvSpPr>
          <p:spPr bwMode="auto">
            <a:xfrm>
              <a:off x="1741" y="1119"/>
              <a:ext cx="170" cy="148"/>
            </a:xfrm>
            <a:custGeom>
              <a:avLst/>
              <a:gdLst/>
              <a:ahLst/>
              <a:cxnLst>
                <a:cxn ang="0">
                  <a:pos x="170" y="0"/>
                </a:cxn>
                <a:cxn ang="0">
                  <a:pos x="88" y="81"/>
                </a:cxn>
                <a:cxn ang="0">
                  <a:pos x="0" y="148"/>
                </a:cxn>
              </a:cxnLst>
              <a:rect l="0" t="0" r="r" b="b"/>
              <a:pathLst>
                <a:path w="170" h="148">
                  <a:moveTo>
                    <a:pt x="170" y="0"/>
                  </a:moveTo>
                  <a:cubicBezTo>
                    <a:pt x="143" y="28"/>
                    <a:pt x="116" y="56"/>
                    <a:pt x="88" y="81"/>
                  </a:cubicBezTo>
                  <a:cubicBezTo>
                    <a:pt x="60" y="106"/>
                    <a:pt x="30" y="127"/>
                    <a:pt x="0" y="148"/>
                  </a:cubicBezTo>
                </a:path>
              </a:pathLst>
            </a:custGeom>
            <a:noFill/>
            <a:ln w="19050" cap="flat" cmpd="sng">
              <a:solidFill>
                <a:srgbClr val="CC3300"/>
              </a:solidFill>
              <a:prstDash val="solid"/>
              <a:round/>
              <a:headEnd/>
              <a:tailEnd type="triangle" w="sm" len="med"/>
            </a:ln>
            <a:effectLst/>
          </p:spPr>
          <p:txBody>
            <a:bodyPr wrap="none" anchor="ctr"/>
            <a:lstStyle/>
            <a:p>
              <a:endParaRPr lang="en-US"/>
            </a:p>
          </p:txBody>
        </p:sp>
        <p:sp>
          <p:nvSpPr>
            <p:cNvPr id="12" name="Freeform 78"/>
            <p:cNvSpPr>
              <a:spLocks/>
            </p:cNvSpPr>
            <p:nvPr/>
          </p:nvSpPr>
          <p:spPr bwMode="auto">
            <a:xfrm>
              <a:off x="1911" y="1319"/>
              <a:ext cx="1074" cy="318"/>
            </a:xfrm>
            <a:custGeom>
              <a:avLst/>
              <a:gdLst/>
              <a:ahLst/>
              <a:cxnLst>
                <a:cxn ang="0">
                  <a:pos x="1074" y="0"/>
                </a:cxn>
                <a:cxn ang="0">
                  <a:pos x="592" y="74"/>
                </a:cxn>
                <a:cxn ang="0">
                  <a:pos x="0" y="318"/>
                </a:cxn>
              </a:cxnLst>
              <a:rect l="0" t="0" r="r" b="b"/>
              <a:pathLst>
                <a:path w="1074" h="318">
                  <a:moveTo>
                    <a:pt x="1074" y="0"/>
                  </a:moveTo>
                  <a:cubicBezTo>
                    <a:pt x="922" y="10"/>
                    <a:pt x="771" y="21"/>
                    <a:pt x="592" y="74"/>
                  </a:cubicBezTo>
                  <a:cubicBezTo>
                    <a:pt x="413" y="127"/>
                    <a:pt x="206" y="222"/>
                    <a:pt x="0" y="318"/>
                  </a:cubicBezTo>
                </a:path>
              </a:pathLst>
            </a:custGeom>
            <a:noFill/>
            <a:ln w="19050" cap="flat" cmpd="sng">
              <a:solidFill>
                <a:srgbClr val="CC3300"/>
              </a:solidFill>
              <a:prstDash val="solid"/>
              <a:round/>
              <a:headEnd/>
              <a:tailEnd type="triangle" w="sm" len="med"/>
            </a:ln>
            <a:effectLst/>
          </p:spPr>
          <p:txBody>
            <a:bodyPr wrap="none" anchor="ctr"/>
            <a:lstStyle/>
            <a:p>
              <a:endParaRPr lang="en-US"/>
            </a:p>
          </p:txBody>
        </p:sp>
        <p:sp>
          <p:nvSpPr>
            <p:cNvPr id="13" name="Freeform 79"/>
            <p:cNvSpPr>
              <a:spLocks/>
            </p:cNvSpPr>
            <p:nvPr/>
          </p:nvSpPr>
          <p:spPr bwMode="auto">
            <a:xfrm>
              <a:off x="2037" y="1770"/>
              <a:ext cx="1266" cy="252"/>
            </a:xfrm>
            <a:custGeom>
              <a:avLst/>
              <a:gdLst/>
              <a:ahLst/>
              <a:cxnLst>
                <a:cxn ang="0">
                  <a:pos x="1266" y="0"/>
                </a:cxn>
                <a:cxn ang="0">
                  <a:pos x="555" y="75"/>
                </a:cxn>
                <a:cxn ang="0">
                  <a:pos x="0" y="252"/>
                </a:cxn>
              </a:cxnLst>
              <a:rect l="0" t="0" r="r" b="b"/>
              <a:pathLst>
                <a:path w="1266" h="252">
                  <a:moveTo>
                    <a:pt x="1266" y="0"/>
                  </a:moveTo>
                  <a:cubicBezTo>
                    <a:pt x="1016" y="16"/>
                    <a:pt x="766" y="33"/>
                    <a:pt x="555" y="75"/>
                  </a:cubicBezTo>
                  <a:cubicBezTo>
                    <a:pt x="344" y="117"/>
                    <a:pt x="172" y="184"/>
                    <a:pt x="0" y="252"/>
                  </a:cubicBezTo>
                </a:path>
              </a:pathLst>
            </a:custGeom>
            <a:noFill/>
            <a:ln w="19050" cap="flat" cmpd="sng">
              <a:solidFill>
                <a:srgbClr val="CC3300"/>
              </a:solidFill>
              <a:prstDash val="solid"/>
              <a:round/>
              <a:headEnd/>
              <a:tailEnd type="triangle" w="sm" len="med"/>
            </a:ln>
            <a:effectLst/>
          </p:spPr>
          <p:txBody>
            <a:bodyPr wrap="none" anchor="ctr"/>
            <a:lstStyle/>
            <a:p>
              <a:endParaRPr lang="en-US"/>
            </a:p>
          </p:txBody>
        </p:sp>
        <p:sp>
          <p:nvSpPr>
            <p:cNvPr id="14" name="Freeform 80"/>
            <p:cNvSpPr>
              <a:spLocks/>
            </p:cNvSpPr>
            <p:nvPr/>
          </p:nvSpPr>
          <p:spPr bwMode="auto">
            <a:xfrm>
              <a:off x="1958" y="2400"/>
              <a:ext cx="294" cy="830"/>
            </a:xfrm>
            <a:custGeom>
              <a:avLst/>
              <a:gdLst/>
              <a:ahLst/>
              <a:cxnLst>
                <a:cxn ang="0">
                  <a:pos x="175" y="830"/>
                </a:cxn>
                <a:cxn ang="0">
                  <a:pos x="20" y="437"/>
                </a:cxn>
                <a:cxn ang="0">
                  <a:pos x="294" y="0"/>
                </a:cxn>
              </a:cxnLst>
              <a:rect l="0" t="0" r="r" b="b"/>
              <a:pathLst>
                <a:path w="294" h="830">
                  <a:moveTo>
                    <a:pt x="175" y="830"/>
                  </a:moveTo>
                  <a:cubicBezTo>
                    <a:pt x="87" y="702"/>
                    <a:pt x="0" y="575"/>
                    <a:pt x="20" y="437"/>
                  </a:cubicBezTo>
                  <a:cubicBezTo>
                    <a:pt x="40" y="299"/>
                    <a:pt x="248" y="74"/>
                    <a:pt x="294" y="0"/>
                  </a:cubicBezTo>
                </a:path>
              </a:pathLst>
            </a:custGeom>
            <a:noFill/>
            <a:ln w="19050" cap="flat" cmpd="sng">
              <a:solidFill>
                <a:srgbClr val="CC3300"/>
              </a:solidFill>
              <a:prstDash val="solid"/>
              <a:round/>
              <a:headEnd/>
              <a:tailEnd type="triangle" w="sm" len="med"/>
            </a:ln>
            <a:effectLst/>
          </p:spPr>
          <p:txBody>
            <a:bodyPr wrap="none" anchor="ctr"/>
            <a:lstStyle/>
            <a:p>
              <a:endParaRPr lang="en-US"/>
            </a:p>
          </p:txBody>
        </p:sp>
      </p:grpSp>
    </p:spTree>
    <p:extLst>
      <p:ext uri="{BB962C8B-B14F-4D97-AF65-F5344CB8AC3E}">
        <p14:creationId xmlns:p14="http://schemas.microsoft.com/office/powerpoint/2010/main" val="7627980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867400" cy="487362"/>
          </a:xfrm>
        </p:spPr>
        <p:txBody>
          <a:bodyPr/>
          <a:lstStyle/>
          <a:p>
            <a:pPr lvl="0"/>
            <a:r>
              <a:rPr kumimoji="1" lang="en-US" sz="2800" kern="0" dirty="0">
                <a:solidFill>
                  <a:schemeClr val="tx2"/>
                </a:solidFill>
              </a:rPr>
              <a:t>Centralized arbitration (contd..)</a:t>
            </a:r>
            <a:br>
              <a:rPr kumimoji="1" lang="en-US" sz="2800" kern="0" dirty="0">
                <a:solidFill>
                  <a:schemeClr val="tx2"/>
                </a:solidFill>
              </a:rPr>
            </a:br>
            <a:endParaRPr lang="en-IN" sz="2800" dirty="0"/>
          </a:p>
        </p:txBody>
      </p:sp>
      <p:sp>
        <p:nvSpPr>
          <p:cNvPr id="4" name="Slide Number Placeholder 3"/>
          <p:cNvSpPr>
            <a:spLocks noGrp="1"/>
          </p:cNvSpPr>
          <p:nvPr>
            <p:ph type="sldNum" sz="quarter" idx="12"/>
          </p:nvPr>
        </p:nvSpPr>
        <p:spPr/>
        <p:txBody>
          <a:bodyPr/>
          <a:lstStyle/>
          <a:p>
            <a:fld id="{1602180B-D5D1-4398-B8D5-C1EBB73A9C38}" type="slidenum">
              <a:rPr lang="en-US" altLang="en-US" smtClean="0"/>
              <a:pPr/>
              <a:t>24</a:t>
            </a:fld>
            <a:endParaRPr lang="en-US" altLang="en-US"/>
          </a:p>
        </p:txBody>
      </p:sp>
      <p:sp>
        <p:nvSpPr>
          <p:cNvPr id="5" name="Rectangle 3"/>
          <p:cNvSpPr txBox="1">
            <a:spLocks noChangeArrowheads="1"/>
          </p:cNvSpPr>
          <p:nvPr/>
        </p:nvSpPr>
        <p:spPr>
          <a:xfrm>
            <a:off x="457201" y="1271587"/>
            <a:ext cx="8353424" cy="4900613"/>
          </a:xfrm>
          <a:prstGeom prst="rect">
            <a:avLst/>
          </a:prstGeom>
        </p:spPr>
        <p:txBody>
          <a:bodyPr/>
          <a:lstStyle/>
          <a:p>
            <a:pPr marL="342900" marR="0" lvl="0" indent="-342900" algn="l" defTabSz="914400" rtl="0" eaLnBrk="0" fontAlgn="base" latinLnBrk="0" hangingPunct="0">
              <a:spcBef>
                <a:spcPct val="20000"/>
              </a:spcBef>
              <a:spcAft>
                <a:spcPct val="0"/>
              </a:spcAft>
              <a:buClr>
                <a:srgbClr val="FF0000"/>
              </a:buClr>
              <a:buSzTx/>
              <a:buFontTx/>
              <a:buChar char="•"/>
              <a:tabLst/>
              <a:defRPr/>
            </a:pPr>
            <a:r>
              <a:rPr kumimoji="1" lang="en-US" sz="2400" b="0" i="0" u="none" strike="noStrike" kern="0" cap="none" spc="0" normalizeH="0" baseline="0" noProof="0" dirty="0">
                <a:ln>
                  <a:noFill/>
                </a:ln>
                <a:solidFill>
                  <a:schemeClr val="tx1"/>
                </a:solidFill>
                <a:effectLst/>
                <a:uLnTx/>
                <a:uFillTx/>
                <a:latin typeface="+mn-lt"/>
                <a:cs typeface="+mn-cs"/>
              </a:rPr>
              <a:t>Centralized arbitration scheme with one Bus-Request (BR) line and one Bus-Grant (BG) line forming a daisy chain. </a:t>
            </a:r>
          </a:p>
          <a:p>
            <a:pPr marL="342900" marR="0" lvl="0" indent="-342900" algn="l" defTabSz="914400" rtl="0" eaLnBrk="0" fontAlgn="base" latinLnBrk="0" hangingPunct="0">
              <a:spcBef>
                <a:spcPct val="20000"/>
              </a:spcBef>
              <a:spcAft>
                <a:spcPct val="0"/>
              </a:spcAft>
              <a:buClr>
                <a:srgbClr val="FF0000"/>
              </a:buClr>
              <a:buSzTx/>
              <a:buFontTx/>
              <a:buChar char="•"/>
              <a:tabLst/>
              <a:defRPr/>
            </a:pPr>
            <a:r>
              <a:rPr kumimoji="1" lang="en-US" sz="2400" b="0" i="0" u="none" strike="noStrike" kern="0" cap="none" spc="0" normalizeH="0" baseline="0" noProof="0" dirty="0">
                <a:ln>
                  <a:noFill/>
                </a:ln>
                <a:effectLst/>
                <a:uLnTx/>
                <a:uFillTx/>
                <a:latin typeface="+mn-lt"/>
                <a:cs typeface="+mn-cs"/>
              </a:rPr>
              <a:t>Several pairs of BR and BG lines are possible, perhaps one per device as in the case of interrupts.</a:t>
            </a:r>
          </a:p>
          <a:p>
            <a:pPr marL="342900" marR="0" lvl="0" indent="-342900" algn="l" defTabSz="914400" rtl="0" eaLnBrk="0" fontAlgn="base" latinLnBrk="0" hangingPunct="0">
              <a:spcBef>
                <a:spcPct val="20000"/>
              </a:spcBef>
              <a:spcAft>
                <a:spcPct val="0"/>
              </a:spcAft>
              <a:buClr>
                <a:srgbClr val="FF0000"/>
              </a:buClr>
              <a:buSzTx/>
              <a:buFontTx/>
              <a:buChar char="•"/>
              <a:tabLst/>
              <a:defRPr/>
            </a:pPr>
            <a:r>
              <a:rPr kumimoji="1" lang="en-US" sz="2400" b="0" i="0" u="none" strike="noStrike" kern="0" cap="none" spc="0" normalizeH="0" baseline="0" noProof="0" dirty="0">
                <a:ln>
                  <a:noFill/>
                </a:ln>
                <a:effectLst/>
                <a:uLnTx/>
                <a:uFillTx/>
                <a:latin typeface="+mn-lt"/>
                <a:cs typeface="+mn-cs"/>
              </a:rPr>
              <a:t>Bus arbiter has to ensure that only one request is granted at any given time. </a:t>
            </a:r>
          </a:p>
          <a:p>
            <a:pPr marL="342900" marR="0" lvl="0" indent="-342900" algn="l" defTabSz="914400" rtl="0" eaLnBrk="0" fontAlgn="base" latinLnBrk="0" hangingPunct="0">
              <a:spcBef>
                <a:spcPct val="20000"/>
              </a:spcBef>
              <a:spcAft>
                <a:spcPct val="0"/>
              </a:spcAft>
              <a:buClr>
                <a:srgbClr val="FF0000"/>
              </a:buClr>
              <a:buSzTx/>
              <a:buFontTx/>
              <a:buChar char="•"/>
              <a:tabLst/>
              <a:defRPr/>
            </a:pPr>
            <a:r>
              <a:rPr kumimoji="1" lang="en-US" sz="2400" b="0" i="0" u="none" strike="noStrike" kern="0" cap="none" spc="0" normalizeH="0" baseline="0" noProof="0" dirty="0">
                <a:ln>
                  <a:noFill/>
                </a:ln>
                <a:effectLst/>
                <a:uLnTx/>
                <a:uFillTx/>
                <a:latin typeface="+mn-lt"/>
                <a:cs typeface="+mn-cs"/>
              </a:rPr>
              <a:t>It may do so according to a fixed priority scheme, or a rotating priority scheme.</a:t>
            </a:r>
          </a:p>
          <a:p>
            <a:pPr marL="342900" marR="0" lvl="0" indent="-342900" algn="l" defTabSz="914400" rtl="0" eaLnBrk="0" fontAlgn="base" latinLnBrk="0" hangingPunct="0">
              <a:spcBef>
                <a:spcPct val="20000"/>
              </a:spcBef>
              <a:spcAft>
                <a:spcPct val="0"/>
              </a:spcAft>
              <a:buClr>
                <a:srgbClr val="FF0000"/>
              </a:buClr>
              <a:buSzTx/>
              <a:buFontTx/>
              <a:buChar char="•"/>
              <a:tabLst/>
              <a:defRPr/>
            </a:pPr>
            <a:r>
              <a:rPr kumimoji="1" lang="en-US" sz="2400" b="0" i="0" u="none" strike="noStrike" kern="0" cap="none" spc="0" normalizeH="0" baseline="0" noProof="0" dirty="0">
                <a:ln>
                  <a:noFill/>
                </a:ln>
                <a:effectLst/>
                <a:uLnTx/>
                <a:uFillTx/>
                <a:latin typeface="+mn-lt"/>
                <a:cs typeface="+mn-cs"/>
              </a:rPr>
              <a:t>Rotating priority scheme:</a:t>
            </a:r>
          </a:p>
          <a:p>
            <a:pPr marL="742950" marR="0" lvl="1" indent="-285750" algn="l" defTabSz="914400" rtl="0" eaLnBrk="0" fontAlgn="base" latinLnBrk="0" hangingPunct="0">
              <a:spcBef>
                <a:spcPct val="20000"/>
              </a:spcBef>
              <a:spcAft>
                <a:spcPct val="0"/>
              </a:spcAft>
              <a:buClr>
                <a:srgbClr val="FF0000"/>
              </a:buClr>
              <a:buSzTx/>
              <a:buFont typeface="Wingdings" pitchFamily="2" charset="2"/>
              <a:buChar char="§"/>
              <a:tabLst/>
              <a:defRPr/>
            </a:pPr>
            <a:r>
              <a:rPr kumimoji="1" lang="en-US" sz="2400" b="0" i="0" u="none" strike="noStrike" kern="0" cap="none" spc="0" normalizeH="0" baseline="0" noProof="0" dirty="0">
                <a:ln>
                  <a:noFill/>
                </a:ln>
                <a:solidFill>
                  <a:schemeClr val="tx1"/>
                </a:solidFill>
                <a:effectLst/>
                <a:uLnTx/>
                <a:uFillTx/>
                <a:latin typeface="+mn-lt"/>
              </a:rPr>
              <a:t>There are four devices, and initial priority is 1,2,3,4.</a:t>
            </a:r>
          </a:p>
          <a:p>
            <a:pPr marL="742950" marR="0" lvl="1" indent="-285750" algn="l" defTabSz="914400" rtl="0" eaLnBrk="0" fontAlgn="base" latinLnBrk="0" hangingPunct="0">
              <a:spcBef>
                <a:spcPct val="20000"/>
              </a:spcBef>
              <a:spcAft>
                <a:spcPct val="0"/>
              </a:spcAft>
              <a:buClr>
                <a:srgbClr val="FF0000"/>
              </a:buClr>
              <a:buSzTx/>
              <a:buFont typeface="Wingdings" pitchFamily="2" charset="2"/>
              <a:buChar char="§"/>
              <a:tabLst/>
              <a:defRPr/>
            </a:pPr>
            <a:r>
              <a:rPr kumimoji="1" lang="en-US" sz="2400" b="0" i="0" u="none" strike="noStrike" kern="0" cap="none" spc="0" normalizeH="0" baseline="0" noProof="0" dirty="0">
                <a:ln>
                  <a:noFill/>
                </a:ln>
                <a:solidFill>
                  <a:schemeClr val="tx1"/>
                </a:solidFill>
                <a:effectLst/>
                <a:uLnTx/>
                <a:uFillTx/>
                <a:latin typeface="+mn-lt"/>
              </a:rPr>
              <a:t>After the request from device 1 is granted, the priority changes to 2,3,4,1.</a:t>
            </a:r>
          </a:p>
        </p:txBody>
      </p:sp>
    </p:spTree>
    <p:extLst>
      <p:ext uri="{BB962C8B-B14F-4D97-AF65-F5344CB8AC3E}">
        <p14:creationId xmlns:p14="http://schemas.microsoft.com/office/powerpoint/2010/main" val="3898431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638800" cy="258762"/>
          </a:xfrm>
        </p:spPr>
        <p:txBody>
          <a:bodyPr/>
          <a:lstStyle/>
          <a:p>
            <a:pPr lvl="0"/>
            <a:r>
              <a:rPr kumimoji="1" lang="en-US" sz="3200" kern="0" dirty="0">
                <a:solidFill>
                  <a:schemeClr val="tx2"/>
                </a:solidFill>
              </a:rPr>
              <a:t>Distributed arbitration</a:t>
            </a:r>
            <a:br>
              <a:rPr kumimoji="1" lang="en-US" sz="3200" kern="0" dirty="0">
                <a:solidFill>
                  <a:schemeClr val="tx2"/>
                </a:solidFill>
              </a:rPr>
            </a:br>
            <a:endParaRPr lang="en-IN" sz="3200" dirty="0"/>
          </a:p>
        </p:txBody>
      </p:sp>
      <p:sp>
        <p:nvSpPr>
          <p:cNvPr id="4" name="Slide Number Placeholder 3"/>
          <p:cNvSpPr>
            <a:spLocks noGrp="1"/>
          </p:cNvSpPr>
          <p:nvPr>
            <p:ph type="sldNum" sz="quarter" idx="12"/>
          </p:nvPr>
        </p:nvSpPr>
        <p:spPr/>
        <p:txBody>
          <a:bodyPr/>
          <a:lstStyle/>
          <a:p>
            <a:fld id="{1602180B-D5D1-4398-B8D5-C1EBB73A9C38}" type="slidenum">
              <a:rPr lang="en-US" altLang="en-US" smtClean="0"/>
              <a:pPr/>
              <a:t>25</a:t>
            </a:fld>
            <a:endParaRPr lang="en-US" altLang="en-US"/>
          </a:p>
        </p:txBody>
      </p:sp>
      <p:sp>
        <p:nvSpPr>
          <p:cNvPr id="5" name="Rectangle 3"/>
          <p:cNvSpPr txBox="1">
            <a:spLocks noChangeArrowheads="1"/>
          </p:cNvSpPr>
          <p:nvPr/>
        </p:nvSpPr>
        <p:spPr>
          <a:xfrm>
            <a:off x="82550" y="762000"/>
            <a:ext cx="8978900" cy="5029200"/>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
                <a:srgbClr val="FF0000"/>
              </a:buClr>
              <a:buSzTx/>
              <a:buFontTx/>
              <a:buChar char="•"/>
              <a:tabLst/>
              <a:defRPr/>
            </a:pPr>
            <a:r>
              <a:rPr kumimoji="1" lang="en-US" sz="2800" b="0" i="0" u="none" strike="noStrike" kern="0" cap="none" spc="0" normalizeH="0" baseline="0" noProof="0" dirty="0">
                <a:ln>
                  <a:noFill/>
                </a:ln>
                <a:effectLst/>
                <a:uLnTx/>
                <a:uFillTx/>
                <a:latin typeface="+mn-lt"/>
                <a:ea typeface="+mn-ea"/>
                <a:cs typeface="+mn-cs"/>
              </a:rPr>
              <a:t>All devices waiting to use the bus share the responsibility of carrying out the arbitration process. </a:t>
            </a:r>
          </a:p>
          <a:p>
            <a:pPr marL="742950" marR="0" lvl="1" indent="-285750" algn="l" defTabSz="914400" rtl="0" eaLnBrk="0" fontAlgn="base" latinLnBrk="0" hangingPunct="0">
              <a:lnSpc>
                <a:spcPct val="100000"/>
              </a:lnSpc>
              <a:spcBef>
                <a:spcPct val="20000"/>
              </a:spcBef>
              <a:spcAft>
                <a:spcPct val="0"/>
              </a:spcAft>
              <a:buClr>
                <a:srgbClr val="FF0000"/>
              </a:buClr>
              <a:buSzTx/>
              <a:buFont typeface="Wingdings" pitchFamily="2" charset="2"/>
              <a:buChar char="§"/>
              <a:tabLst/>
              <a:defRPr/>
            </a:pPr>
            <a:r>
              <a:rPr kumimoji="1" lang="en-US" sz="1800" b="0" i="0" u="none" strike="noStrike" kern="0" cap="none" spc="0" normalizeH="0" baseline="0" noProof="0" dirty="0">
                <a:ln>
                  <a:noFill/>
                </a:ln>
                <a:effectLst/>
                <a:uLnTx/>
                <a:uFillTx/>
                <a:latin typeface="+mn-lt"/>
              </a:rPr>
              <a:t>Arbitration process does not depend on a central arbiter and hence distributed arbitration has higher reliability.</a:t>
            </a:r>
          </a:p>
          <a:p>
            <a:pPr marL="342900" marR="0" lvl="0" indent="-342900" algn="l" defTabSz="914400" rtl="0" eaLnBrk="0" fontAlgn="base" latinLnBrk="0" hangingPunct="0">
              <a:lnSpc>
                <a:spcPct val="100000"/>
              </a:lnSpc>
              <a:spcBef>
                <a:spcPct val="20000"/>
              </a:spcBef>
              <a:spcAft>
                <a:spcPct val="0"/>
              </a:spcAft>
              <a:buClr>
                <a:srgbClr val="FF0000"/>
              </a:buClr>
              <a:buSzTx/>
              <a:buFontTx/>
              <a:buChar char="•"/>
              <a:tabLst/>
              <a:defRPr/>
            </a:pPr>
            <a:r>
              <a:rPr kumimoji="1" lang="en-US" sz="2800" b="0" i="0" u="none" strike="noStrike" kern="0" cap="none" spc="0" normalizeH="0" baseline="0" noProof="0" dirty="0">
                <a:ln>
                  <a:noFill/>
                </a:ln>
                <a:effectLst/>
                <a:uLnTx/>
                <a:uFillTx/>
                <a:latin typeface="+mn-lt"/>
                <a:ea typeface="+mn-ea"/>
                <a:cs typeface="+mn-cs"/>
              </a:rPr>
              <a:t>Each device is assigned a 4-bit ID number.</a:t>
            </a:r>
          </a:p>
          <a:p>
            <a:pPr marL="342900" marR="0" lvl="0" indent="-342900" algn="l" defTabSz="914400" rtl="0" eaLnBrk="0" fontAlgn="base" latinLnBrk="0" hangingPunct="0">
              <a:lnSpc>
                <a:spcPct val="100000"/>
              </a:lnSpc>
              <a:spcBef>
                <a:spcPct val="20000"/>
              </a:spcBef>
              <a:spcAft>
                <a:spcPct val="0"/>
              </a:spcAft>
              <a:buClr>
                <a:srgbClr val="FF0000"/>
              </a:buClr>
              <a:buSzTx/>
              <a:buFontTx/>
              <a:buChar char="•"/>
              <a:tabLst/>
              <a:defRPr/>
            </a:pPr>
            <a:r>
              <a:rPr kumimoji="1" lang="en-US" sz="2800" b="0" i="0" u="none" strike="noStrike" kern="0" cap="none" spc="0" normalizeH="0" baseline="0" noProof="0" dirty="0">
                <a:ln>
                  <a:noFill/>
                </a:ln>
                <a:effectLst/>
                <a:uLnTx/>
                <a:uFillTx/>
                <a:latin typeface="+mn-lt"/>
                <a:ea typeface="+mn-ea"/>
                <a:cs typeface="+mn-cs"/>
              </a:rPr>
              <a:t>All the devices are connected using 5 lines, 4 arbitration lines to transmit the ID, and one line for the Start-Arbitration signal.</a:t>
            </a:r>
          </a:p>
          <a:p>
            <a:pPr marL="342900" marR="0" lvl="0" indent="-342900" algn="l" defTabSz="914400" rtl="0" eaLnBrk="0" fontAlgn="base" latinLnBrk="0" hangingPunct="0">
              <a:lnSpc>
                <a:spcPct val="100000"/>
              </a:lnSpc>
              <a:spcBef>
                <a:spcPct val="20000"/>
              </a:spcBef>
              <a:spcAft>
                <a:spcPct val="0"/>
              </a:spcAft>
              <a:buClr>
                <a:srgbClr val="FF0000"/>
              </a:buClr>
              <a:buSzTx/>
              <a:buFontTx/>
              <a:buChar char="•"/>
              <a:tabLst/>
              <a:defRPr/>
            </a:pPr>
            <a:r>
              <a:rPr kumimoji="1" lang="en-US" sz="2800" b="0" i="0" u="none" strike="noStrike" kern="0" cap="none" spc="0" normalizeH="0" baseline="0" noProof="0" dirty="0">
                <a:ln>
                  <a:noFill/>
                </a:ln>
                <a:effectLst/>
                <a:uLnTx/>
                <a:uFillTx/>
                <a:latin typeface="+mn-lt"/>
                <a:ea typeface="+mn-ea"/>
                <a:cs typeface="+mn-cs"/>
              </a:rPr>
              <a:t>To request the bus a device:</a:t>
            </a:r>
          </a:p>
          <a:p>
            <a:pPr marL="742950" marR="0" lvl="1" indent="-285750" algn="l" defTabSz="914400" rtl="0" eaLnBrk="0" fontAlgn="base" latinLnBrk="0" hangingPunct="0">
              <a:lnSpc>
                <a:spcPct val="100000"/>
              </a:lnSpc>
              <a:spcBef>
                <a:spcPct val="20000"/>
              </a:spcBef>
              <a:spcAft>
                <a:spcPct val="0"/>
              </a:spcAft>
              <a:buClr>
                <a:srgbClr val="FF0000"/>
              </a:buClr>
              <a:buSzTx/>
              <a:buFont typeface="Wingdings" pitchFamily="2" charset="2"/>
              <a:buChar char="§"/>
              <a:tabLst/>
              <a:defRPr/>
            </a:pPr>
            <a:r>
              <a:rPr kumimoji="1" lang="en-US" sz="1800" b="0" i="0" u="none" strike="noStrike" kern="0" cap="none" spc="0" normalizeH="0" baseline="0" noProof="0" dirty="0">
                <a:ln>
                  <a:noFill/>
                </a:ln>
                <a:effectLst/>
                <a:uLnTx/>
                <a:uFillTx/>
                <a:latin typeface="+mn-lt"/>
              </a:rPr>
              <a:t>Asserts the Start-Arbitration signal.</a:t>
            </a:r>
          </a:p>
          <a:p>
            <a:pPr marL="742950" marR="0" lvl="1" indent="-285750" algn="l" defTabSz="914400" rtl="0" eaLnBrk="0" fontAlgn="base" latinLnBrk="0" hangingPunct="0">
              <a:lnSpc>
                <a:spcPct val="100000"/>
              </a:lnSpc>
              <a:spcBef>
                <a:spcPct val="20000"/>
              </a:spcBef>
              <a:spcAft>
                <a:spcPct val="0"/>
              </a:spcAft>
              <a:buClr>
                <a:srgbClr val="FF0000"/>
              </a:buClr>
              <a:buSzTx/>
              <a:buFont typeface="Wingdings" pitchFamily="2" charset="2"/>
              <a:buChar char="§"/>
              <a:tabLst/>
              <a:defRPr/>
            </a:pPr>
            <a:r>
              <a:rPr kumimoji="1" lang="en-US" sz="1800" b="0" i="0" u="none" strike="noStrike" kern="0" cap="none" spc="0" normalizeH="0" baseline="0" noProof="0" dirty="0">
                <a:ln>
                  <a:noFill/>
                </a:ln>
                <a:effectLst/>
                <a:uLnTx/>
                <a:uFillTx/>
                <a:latin typeface="+mn-lt"/>
              </a:rPr>
              <a:t>Places its 4-bit ID number on the arbitration lines.</a:t>
            </a:r>
          </a:p>
          <a:p>
            <a:pPr marL="342900" marR="0" lvl="0" indent="-342900" algn="l" defTabSz="914400" rtl="0" eaLnBrk="0" fontAlgn="base" latinLnBrk="0" hangingPunct="0">
              <a:lnSpc>
                <a:spcPct val="100000"/>
              </a:lnSpc>
              <a:spcBef>
                <a:spcPct val="20000"/>
              </a:spcBef>
              <a:spcAft>
                <a:spcPct val="0"/>
              </a:spcAft>
              <a:buClr>
                <a:srgbClr val="FF0000"/>
              </a:buClr>
              <a:buSzTx/>
              <a:buFontTx/>
              <a:buChar char="•"/>
              <a:tabLst/>
              <a:defRPr/>
            </a:pPr>
            <a:r>
              <a:rPr kumimoji="1" lang="en-US" sz="2800" b="0" i="0" u="none" strike="noStrike" kern="0" cap="none" spc="0" normalizeH="0" baseline="0" noProof="0" dirty="0">
                <a:ln>
                  <a:noFill/>
                </a:ln>
                <a:effectLst/>
                <a:uLnTx/>
                <a:uFillTx/>
                <a:latin typeface="+mn-lt"/>
                <a:ea typeface="+mn-ea"/>
                <a:cs typeface="+mn-cs"/>
              </a:rPr>
              <a:t>The pattern that appears on the arbitration lines is the logical-OR of all the 4-bit device IDs placed on the arbitration lines.</a:t>
            </a:r>
          </a:p>
          <a:p>
            <a:pPr marL="742950" marR="0" lvl="1" indent="-285750" algn="l" defTabSz="914400" rtl="0" eaLnBrk="0" fontAlgn="base" latinLnBrk="0" hangingPunct="0">
              <a:lnSpc>
                <a:spcPct val="100000"/>
              </a:lnSpc>
              <a:spcBef>
                <a:spcPct val="20000"/>
              </a:spcBef>
              <a:spcAft>
                <a:spcPct val="0"/>
              </a:spcAft>
              <a:buClr>
                <a:srgbClr val="FF0000"/>
              </a:buClr>
              <a:buSzTx/>
              <a:buFont typeface="Wingdings" pitchFamily="2" charset="2"/>
              <a:buChar char="§"/>
              <a:tabLst/>
              <a:defRPr/>
            </a:pPr>
            <a:endParaRPr kumimoji="1" lang="en-US" sz="2400" b="0" i="0" u="none" strike="noStrike" kern="0" cap="none" spc="0" normalizeH="0" baseline="0" noProof="0" dirty="0">
              <a:ln>
                <a:noFill/>
              </a:ln>
              <a:solidFill>
                <a:schemeClr val="tx1"/>
              </a:solidFill>
              <a:effectLst/>
              <a:uLnTx/>
              <a:uFillTx/>
              <a:latin typeface="+mn-lt"/>
            </a:endParaRPr>
          </a:p>
        </p:txBody>
      </p:sp>
    </p:spTree>
    <p:extLst>
      <p:ext uri="{BB962C8B-B14F-4D97-AF65-F5344CB8AC3E}">
        <p14:creationId xmlns:p14="http://schemas.microsoft.com/office/powerpoint/2010/main" val="1831947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638800" cy="258762"/>
          </a:xfrm>
        </p:spPr>
        <p:txBody>
          <a:bodyPr/>
          <a:lstStyle/>
          <a:p>
            <a:pPr lvl="0"/>
            <a:r>
              <a:rPr kumimoji="1" lang="en-US" sz="3200" kern="0" dirty="0">
                <a:solidFill>
                  <a:schemeClr val="tx2"/>
                </a:solidFill>
              </a:rPr>
              <a:t>Distributed arbitration</a:t>
            </a:r>
            <a:br>
              <a:rPr kumimoji="1" lang="en-US" sz="3200" kern="0" dirty="0">
                <a:solidFill>
                  <a:schemeClr val="tx2"/>
                </a:solidFill>
              </a:rPr>
            </a:br>
            <a:endParaRPr lang="en-IN" sz="3200" dirty="0"/>
          </a:p>
        </p:txBody>
      </p:sp>
      <p:sp>
        <p:nvSpPr>
          <p:cNvPr id="4" name="Slide Number Placeholder 3"/>
          <p:cNvSpPr>
            <a:spLocks noGrp="1"/>
          </p:cNvSpPr>
          <p:nvPr>
            <p:ph type="sldNum" sz="quarter" idx="12"/>
          </p:nvPr>
        </p:nvSpPr>
        <p:spPr/>
        <p:txBody>
          <a:bodyPr/>
          <a:lstStyle/>
          <a:p>
            <a:fld id="{1602180B-D5D1-4398-B8D5-C1EBB73A9C38}" type="slidenum">
              <a:rPr lang="en-US" altLang="en-US" smtClean="0"/>
              <a:pPr/>
              <a:t>26</a:t>
            </a:fld>
            <a:endParaRPr lang="en-US" altLang="en-US"/>
          </a:p>
        </p:txBody>
      </p:sp>
      <p:sp>
        <p:nvSpPr>
          <p:cNvPr id="6" name="Text Box 3"/>
          <p:cNvSpPr txBox="1">
            <a:spLocks noChangeArrowheads="1"/>
          </p:cNvSpPr>
          <p:nvPr/>
        </p:nvSpPr>
        <p:spPr bwMode="auto">
          <a:xfrm>
            <a:off x="292389" y="457200"/>
            <a:ext cx="8483600" cy="2534027"/>
          </a:xfrm>
          <a:prstGeom prst="rect">
            <a:avLst/>
          </a:prstGeom>
          <a:noFill/>
          <a:ln w="12700">
            <a:noFill/>
            <a:miter lim="800000"/>
            <a:headEnd/>
            <a:tailEnd/>
          </a:ln>
          <a:effectLst/>
        </p:spPr>
        <p:txBody>
          <a:bodyPr wrap="square">
            <a:spAutoFit/>
          </a:bodyPr>
          <a:lstStyle/>
          <a:p>
            <a:pPr>
              <a:lnSpc>
                <a:spcPct val="150000"/>
              </a:lnSpc>
              <a:buFontTx/>
              <a:buChar char="•"/>
            </a:pPr>
            <a:r>
              <a:rPr lang="en-US" dirty="0"/>
              <a:t>Device A has the ID 5 and wants to request the bus:</a:t>
            </a:r>
          </a:p>
          <a:p>
            <a:pPr>
              <a:lnSpc>
                <a:spcPct val="150000"/>
              </a:lnSpc>
            </a:pPr>
            <a:r>
              <a:rPr lang="en-US" dirty="0"/>
              <a:t>      - Transmits the pattern 0101 on the arbitration lines. </a:t>
            </a:r>
          </a:p>
          <a:p>
            <a:pPr>
              <a:lnSpc>
                <a:spcPct val="150000"/>
              </a:lnSpc>
              <a:buFontTx/>
              <a:buChar char="•"/>
            </a:pPr>
            <a:r>
              <a:rPr lang="en-US" dirty="0"/>
              <a:t>Device B has the ID 6 and wants to request the bus:</a:t>
            </a:r>
          </a:p>
          <a:p>
            <a:pPr>
              <a:lnSpc>
                <a:spcPct val="150000"/>
              </a:lnSpc>
            </a:pPr>
            <a:r>
              <a:rPr lang="en-US" dirty="0"/>
              <a:t>      - Transmits the pattern 0110 on the arbitration lines.</a:t>
            </a:r>
          </a:p>
          <a:p>
            <a:pPr>
              <a:lnSpc>
                <a:spcPct val="150000"/>
              </a:lnSpc>
              <a:buFontTx/>
              <a:buChar char="•"/>
            </a:pPr>
            <a:r>
              <a:rPr lang="en-US" dirty="0"/>
              <a:t>Pattern that appears on the arbitration lines is the logical OR of the patterns:    - Pattern 0111 appears on the arbitration lines.</a:t>
            </a:r>
          </a:p>
        </p:txBody>
      </p:sp>
      <p:sp>
        <p:nvSpPr>
          <p:cNvPr id="7" name="Text Box 4"/>
          <p:cNvSpPr txBox="1">
            <a:spLocks noChangeArrowheads="1"/>
          </p:cNvSpPr>
          <p:nvPr/>
        </p:nvSpPr>
        <p:spPr bwMode="auto">
          <a:xfrm>
            <a:off x="34636" y="3100581"/>
            <a:ext cx="9144000" cy="3785652"/>
          </a:xfrm>
          <a:prstGeom prst="rect">
            <a:avLst/>
          </a:prstGeom>
          <a:solidFill>
            <a:schemeClr val="bg1"/>
          </a:solidFill>
          <a:ln w="12700">
            <a:noFill/>
            <a:miter lim="800000"/>
            <a:headEnd/>
            <a:tailEnd/>
          </a:ln>
          <a:effectLst/>
        </p:spPr>
        <p:txBody>
          <a:bodyPr wrap="square">
            <a:spAutoFit/>
          </a:bodyPr>
          <a:lstStyle/>
          <a:p>
            <a:r>
              <a:rPr lang="en-US" sz="2000" u="sng" dirty="0"/>
              <a:t>Arbitration process:</a:t>
            </a:r>
          </a:p>
          <a:p>
            <a:pPr>
              <a:buFontTx/>
              <a:buChar char="•"/>
            </a:pPr>
            <a:r>
              <a:rPr lang="en-US" sz="2000" dirty="0"/>
              <a:t>Each device compares the pattern that appears on the arbitration lines to its own  ID, starting with MSB. </a:t>
            </a:r>
          </a:p>
          <a:p>
            <a:pPr>
              <a:buFontTx/>
              <a:buChar char="•"/>
            </a:pPr>
            <a:r>
              <a:rPr lang="en-US" sz="2000" dirty="0"/>
              <a:t>If it detects a difference, it transmits 0s on the arbitration lines for that and all lower  bit positions. </a:t>
            </a:r>
          </a:p>
          <a:p>
            <a:pPr>
              <a:buFontTx/>
              <a:buChar char="•"/>
            </a:pPr>
            <a:r>
              <a:rPr lang="en-US" sz="2000" dirty="0"/>
              <a:t>Device A compares its ID 5 with a pattern 0101 to pattern 0111. </a:t>
            </a:r>
          </a:p>
          <a:p>
            <a:pPr>
              <a:buFontTx/>
              <a:buChar char="•"/>
            </a:pPr>
            <a:r>
              <a:rPr lang="en-US" sz="2000" dirty="0"/>
              <a:t>It detects a difference at bit position 2, as a result, it transmits a pattern 0100 on the  arbitration lines. </a:t>
            </a:r>
          </a:p>
          <a:p>
            <a:pPr>
              <a:buFontTx/>
              <a:buChar char="•"/>
            </a:pPr>
            <a:r>
              <a:rPr lang="en-US" sz="2000" dirty="0"/>
              <a:t>The pattern that appears on the arbitration lines is the logical-OR of 0100 and 0110, which is 0110. </a:t>
            </a:r>
          </a:p>
          <a:p>
            <a:pPr>
              <a:buFontTx/>
              <a:buChar char="•"/>
            </a:pPr>
            <a:r>
              <a:rPr lang="en-US" sz="2000" dirty="0"/>
              <a:t>This pattern is the same as the device ID of B, and hence B has won the arbitration.</a:t>
            </a:r>
          </a:p>
        </p:txBody>
      </p:sp>
    </p:spTree>
    <p:extLst>
      <p:ext uri="{BB962C8B-B14F-4D97-AF65-F5344CB8AC3E}">
        <p14:creationId xmlns:p14="http://schemas.microsoft.com/office/powerpoint/2010/main" val="35189416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Google Shape;588;p68"/>
          <p:cNvSpPr>
            <a:spLocks noGrp="1"/>
          </p:cNvSpPr>
          <p:nvPr>
            <p:ph type="title"/>
          </p:nvPr>
        </p:nvSpPr>
        <p:spPr/>
        <p:txBody>
          <a:bodyPr lIns="91425" tIns="45700" rIns="91425" bIns="45700"/>
          <a:lstStyle/>
          <a:p>
            <a:pPr>
              <a:buClr>
                <a:srgbClr val="000000"/>
              </a:buClr>
              <a:buSzPts val="4400"/>
              <a:buFont typeface="Calibri" panose="020F0502020204030204" pitchFamily="34" charset="0"/>
              <a:buNone/>
            </a:pPr>
            <a:r>
              <a:rPr lang="en-GB" altLang="en-US"/>
              <a:t>Timing</a:t>
            </a:r>
            <a:endParaRPr lang="en-US" altLang="en-US"/>
          </a:p>
        </p:txBody>
      </p:sp>
      <p:sp>
        <p:nvSpPr>
          <p:cNvPr id="589" name="Google Shape;589;p68"/>
          <p:cNvSpPr txBox="1">
            <a:spLocks noGrp="1"/>
          </p:cNvSpPr>
          <p:nvPr>
            <p:ph type="body" idx="1"/>
          </p:nvPr>
        </p:nvSpPr>
        <p:spPr/>
        <p:txBody>
          <a:bodyPr spcFirstLastPara="1" lIns="91425" tIns="45700" rIns="91425" bIns="45700">
            <a:normAutofit fontScale="92500" lnSpcReduction="10000"/>
          </a:bodyPr>
          <a:lstStyle/>
          <a:p>
            <a:pPr>
              <a:spcBef>
                <a:spcPts val="0"/>
              </a:spcBef>
              <a:spcAft>
                <a:spcPts val="0"/>
              </a:spcAft>
              <a:buClr>
                <a:schemeClr val="dk1"/>
              </a:buClr>
              <a:buSzPct val="100000"/>
              <a:buFont typeface="Arial" charset="0"/>
              <a:buChar char="•"/>
              <a:defRPr/>
            </a:pPr>
            <a:r>
              <a:rPr lang="en-GB"/>
              <a:t>Co-ordination of events on bus</a:t>
            </a:r>
            <a:endParaRPr/>
          </a:p>
          <a:p>
            <a:pPr>
              <a:spcBef>
                <a:spcPts val="592"/>
              </a:spcBef>
              <a:spcAft>
                <a:spcPts val="0"/>
              </a:spcAft>
              <a:buClr>
                <a:schemeClr val="dk1"/>
              </a:buClr>
              <a:buSzPct val="100000"/>
              <a:buFont typeface="Arial" charset="0"/>
              <a:buChar char="•"/>
              <a:defRPr/>
            </a:pPr>
            <a:r>
              <a:rPr lang="en-GB"/>
              <a:t>Synchronous</a:t>
            </a:r>
            <a:endParaRPr/>
          </a:p>
          <a:p>
            <a:pPr lvl="1">
              <a:spcBef>
                <a:spcPts val="518"/>
              </a:spcBef>
              <a:spcAft>
                <a:spcPts val="0"/>
              </a:spcAft>
              <a:buClr>
                <a:schemeClr val="dk1"/>
              </a:buClr>
              <a:buSzPct val="100000"/>
              <a:buFont typeface="Arial" charset="0"/>
              <a:buChar char="–"/>
              <a:defRPr/>
            </a:pPr>
            <a:r>
              <a:rPr lang="en-GB"/>
              <a:t>Events determined by clock signals and synchronized on leading edge of clock</a:t>
            </a:r>
            <a:endParaRPr/>
          </a:p>
          <a:p>
            <a:pPr lvl="1">
              <a:spcBef>
                <a:spcPts val="518"/>
              </a:spcBef>
              <a:spcAft>
                <a:spcPts val="0"/>
              </a:spcAft>
              <a:buClr>
                <a:schemeClr val="dk1"/>
              </a:buClr>
              <a:buSzPct val="100000"/>
              <a:buFont typeface="Arial" charset="0"/>
              <a:buChar char="–"/>
              <a:defRPr/>
            </a:pPr>
            <a:r>
              <a:rPr lang="en-GB"/>
              <a:t>All devices can read clock line</a:t>
            </a:r>
            <a:endParaRPr/>
          </a:p>
          <a:p>
            <a:pPr lvl="1">
              <a:spcBef>
                <a:spcPts val="518"/>
              </a:spcBef>
              <a:spcAft>
                <a:spcPts val="0"/>
              </a:spcAft>
              <a:buClr>
                <a:schemeClr val="dk1"/>
              </a:buClr>
              <a:buSzPct val="100000"/>
              <a:buFont typeface="Arial" charset="0"/>
              <a:buChar char="–"/>
              <a:defRPr/>
            </a:pPr>
            <a:r>
              <a:rPr lang="en-GB"/>
              <a:t>Usually a single cycle for an event</a:t>
            </a:r>
            <a:endParaRPr/>
          </a:p>
          <a:p>
            <a:pPr lvl="1">
              <a:spcBef>
                <a:spcPts val="518"/>
              </a:spcBef>
              <a:spcAft>
                <a:spcPts val="0"/>
              </a:spcAft>
              <a:buClr>
                <a:schemeClr val="dk1"/>
              </a:buClr>
              <a:buSzPct val="100000"/>
              <a:buFont typeface="Arial" charset="0"/>
              <a:buNone/>
              <a:defRPr/>
            </a:pPr>
            <a:r>
              <a:rPr lang="en-GB"/>
              <a:t>Asynchronous</a:t>
            </a:r>
            <a:endParaRPr/>
          </a:p>
          <a:p>
            <a:pPr lvl="1">
              <a:spcBef>
                <a:spcPts val="518"/>
              </a:spcBef>
              <a:spcAft>
                <a:spcPts val="0"/>
              </a:spcAft>
              <a:buClr>
                <a:schemeClr val="dk1"/>
              </a:buClr>
              <a:buSzPct val="100000"/>
              <a:buFont typeface="Noto Sans Symbols"/>
              <a:buChar char="⮚"/>
              <a:defRPr/>
            </a:pPr>
            <a:r>
              <a:rPr lang="en-GB"/>
              <a:t>  The   occurrence  of one event  on a bus depends  on the occurrence of a previous event</a:t>
            </a:r>
            <a:endParaRPr/>
          </a:p>
          <a:p>
            <a:pPr lvl="1">
              <a:spcBef>
                <a:spcPts val="518"/>
              </a:spcBef>
              <a:spcAft>
                <a:spcPts val="0"/>
              </a:spcAft>
              <a:buClr>
                <a:schemeClr val="dk1"/>
              </a:buClr>
              <a:buSzPct val="100000"/>
              <a:buFont typeface="Noto Sans Symbols"/>
              <a:buChar char="⮚"/>
              <a:defRPr/>
            </a:pPr>
            <a:r>
              <a:rPr lang="en-GB"/>
              <a:t>Events on the bus  are not synchronized with the clock</a:t>
            </a:r>
            <a:endParaRPr/>
          </a:p>
          <a:p>
            <a:pPr lvl="1">
              <a:spcBef>
                <a:spcPts val="518"/>
              </a:spcBef>
              <a:spcAft>
                <a:spcPts val="0"/>
              </a:spcAft>
              <a:buClr>
                <a:schemeClr val="dk1"/>
              </a:buClr>
              <a:buSzPct val="100000"/>
              <a:buFont typeface="Arial" charset="0"/>
              <a:buNone/>
              <a:defRPr/>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A85AD-85CD-46F3-8897-9C3DD09DED84}"/>
              </a:ext>
            </a:extLst>
          </p:cNvPr>
          <p:cNvSpPr>
            <a:spLocks noGrp="1"/>
          </p:cNvSpPr>
          <p:nvPr>
            <p:ph type="title"/>
          </p:nvPr>
        </p:nvSpPr>
        <p:spPr/>
        <p:txBody>
          <a:bodyPr/>
          <a:lstStyle/>
          <a:p>
            <a:r>
              <a:rPr lang="en-US" altLang="en-US" dirty="0">
                <a:solidFill>
                  <a:srgbClr val="7030A0"/>
                </a:solidFill>
              </a:rPr>
              <a:t>Synchronous bus</a:t>
            </a:r>
            <a:endParaRPr lang="en-IN" dirty="0">
              <a:solidFill>
                <a:srgbClr val="7030A0"/>
              </a:solidFill>
            </a:endParaRPr>
          </a:p>
        </p:txBody>
      </p:sp>
      <p:sp>
        <p:nvSpPr>
          <p:cNvPr id="4" name="Slide Number Placeholder 3">
            <a:extLst>
              <a:ext uri="{FF2B5EF4-FFF2-40B4-BE49-F238E27FC236}">
                <a16:creationId xmlns:a16="http://schemas.microsoft.com/office/drawing/2014/main" id="{E0888428-1712-4992-89F3-A477F482D6E5}"/>
              </a:ext>
            </a:extLst>
          </p:cNvPr>
          <p:cNvSpPr>
            <a:spLocks noGrp="1"/>
          </p:cNvSpPr>
          <p:nvPr>
            <p:ph type="sldNum" sz="quarter" idx="12"/>
          </p:nvPr>
        </p:nvSpPr>
        <p:spPr/>
        <p:txBody>
          <a:bodyPr/>
          <a:lstStyle/>
          <a:p>
            <a:fld id="{1602180B-D5D1-4398-B8D5-C1EBB73A9C38}" type="slidenum">
              <a:rPr lang="en-US" altLang="en-US" smtClean="0"/>
              <a:pPr/>
              <a:t>28</a:t>
            </a:fld>
            <a:endParaRPr lang="en-US" altLang="en-US"/>
          </a:p>
        </p:txBody>
      </p:sp>
      <p:grpSp>
        <p:nvGrpSpPr>
          <p:cNvPr id="5" name="Group 16">
            <a:extLst>
              <a:ext uri="{FF2B5EF4-FFF2-40B4-BE49-F238E27FC236}">
                <a16:creationId xmlns:a16="http://schemas.microsoft.com/office/drawing/2014/main" id="{0F5CBD36-D99A-4F38-BEAD-6305992C1C9B}"/>
              </a:ext>
            </a:extLst>
          </p:cNvPr>
          <p:cNvGrpSpPr>
            <a:grpSpLocks/>
          </p:cNvGrpSpPr>
          <p:nvPr/>
        </p:nvGrpSpPr>
        <p:grpSpPr bwMode="auto">
          <a:xfrm>
            <a:off x="1335088" y="3124200"/>
            <a:ext cx="6478587" cy="1363760"/>
            <a:chOff x="1258888" y="4427539"/>
            <a:chExt cx="6478587" cy="1363662"/>
          </a:xfrm>
        </p:grpSpPr>
        <p:sp>
          <p:nvSpPr>
            <p:cNvPr id="6" name="Rectangle 8">
              <a:extLst>
                <a:ext uri="{FF2B5EF4-FFF2-40B4-BE49-F238E27FC236}">
                  <a16:creationId xmlns:a16="http://schemas.microsoft.com/office/drawing/2014/main" id="{B42414C3-2BBB-4625-AA10-8B9716384FF5}"/>
                </a:ext>
              </a:extLst>
            </p:cNvPr>
            <p:cNvSpPr>
              <a:spLocks noChangeArrowheads="1"/>
            </p:cNvSpPr>
            <p:nvPr/>
          </p:nvSpPr>
          <p:spPr bwMode="auto">
            <a:xfrm>
              <a:off x="1258888" y="4427539"/>
              <a:ext cx="6478587" cy="1363662"/>
            </a:xfrm>
            <a:prstGeom prst="rect">
              <a:avLst/>
            </a:prstGeom>
            <a:solidFill>
              <a:srgbClr val="DDDDDD"/>
            </a:solidFill>
            <a:ln w="12700">
              <a:solidFill>
                <a:schemeClr val="tx1"/>
              </a:solidFill>
              <a:miter lim="800000"/>
              <a:headEnd/>
              <a:tailEnd/>
            </a:ln>
          </p:spPr>
          <p:txBody>
            <a:bodyPr wrap="none" anchor="ct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endParaRPr lang="en-US" altLang="en-US"/>
            </a:p>
          </p:txBody>
        </p:sp>
      </p:grpSp>
      <p:grpSp>
        <p:nvGrpSpPr>
          <p:cNvPr id="7" name="Group 17">
            <a:extLst>
              <a:ext uri="{FF2B5EF4-FFF2-40B4-BE49-F238E27FC236}">
                <a16:creationId xmlns:a16="http://schemas.microsoft.com/office/drawing/2014/main" id="{715624C1-7695-4D9B-BE75-B5D60F49A032}"/>
              </a:ext>
            </a:extLst>
          </p:cNvPr>
          <p:cNvGrpSpPr>
            <a:grpSpLocks/>
          </p:cNvGrpSpPr>
          <p:nvPr/>
        </p:nvGrpSpPr>
        <p:grpSpPr bwMode="auto">
          <a:xfrm>
            <a:off x="1614488" y="3330359"/>
            <a:ext cx="5410200" cy="974725"/>
            <a:chOff x="1614488" y="4533900"/>
            <a:chExt cx="5410200" cy="974725"/>
          </a:xfrm>
        </p:grpSpPr>
        <p:sp>
          <p:nvSpPr>
            <p:cNvPr id="8" name="Rectangle 6">
              <a:extLst>
                <a:ext uri="{FF2B5EF4-FFF2-40B4-BE49-F238E27FC236}">
                  <a16:creationId xmlns:a16="http://schemas.microsoft.com/office/drawing/2014/main" id="{FE610A06-C530-4470-A2FA-8923356EF4C9}"/>
                </a:ext>
              </a:extLst>
            </p:cNvPr>
            <p:cNvSpPr>
              <a:spLocks noChangeArrowheads="1"/>
            </p:cNvSpPr>
            <p:nvPr/>
          </p:nvSpPr>
          <p:spPr bwMode="auto">
            <a:xfrm>
              <a:off x="1614488" y="4597400"/>
              <a:ext cx="60642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1200">
                  <a:solidFill>
                    <a:srgbClr val="000000"/>
                  </a:solidFill>
                  <a:latin typeface="Nimbus Roman No9 L"/>
                </a:rPr>
                <a:t>Bus clock</a:t>
              </a:r>
              <a:endParaRPr lang="en-US" altLang="en-US" sz="2400"/>
            </a:p>
          </p:txBody>
        </p:sp>
        <p:sp>
          <p:nvSpPr>
            <p:cNvPr id="9" name="Freeform 7">
              <a:extLst>
                <a:ext uri="{FF2B5EF4-FFF2-40B4-BE49-F238E27FC236}">
                  <a16:creationId xmlns:a16="http://schemas.microsoft.com/office/drawing/2014/main" id="{992A28F5-3926-4BBD-8825-B85B49E180B0}"/>
                </a:ext>
              </a:extLst>
            </p:cNvPr>
            <p:cNvSpPr>
              <a:spLocks/>
            </p:cNvSpPr>
            <p:nvPr/>
          </p:nvSpPr>
          <p:spPr bwMode="auto">
            <a:xfrm>
              <a:off x="2405063" y="4533900"/>
              <a:ext cx="4619625" cy="323850"/>
            </a:xfrm>
            <a:custGeom>
              <a:avLst/>
              <a:gdLst>
                <a:gd name="T0" fmla="*/ 4619625 w 286"/>
                <a:gd name="T1" fmla="*/ 16193 h 20"/>
                <a:gd name="T2" fmla="*/ 4135049 w 286"/>
                <a:gd name="T3" fmla="*/ 16193 h 20"/>
                <a:gd name="T4" fmla="*/ 4135049 w 286"/>
                <a:gd name="T5" fmla="*/ 323850 h 20"/>
                <a:gd name="T6" fmla="*/ 2164440 w 286"/>
                <a:gd name="T7" fmla="*/ 323850 h 20"/>
                <a:gd name="T8" fmla="*/ 2164440 w 286"/>
                <a:gd name="T9" fmla="*/ 16193 h 20"/>
                <a:gd name="T10" fmla="*/ 209983 w 286"/>
                <a:gd name="T11" fmla="*/ 0 h 20"/>
                <a:gd name="T12" fmla="*/ 209983 w 286"/>
                <a:gd name="T13" fmla="*/ 323850 h 20"/>
                <a:gd name="T14" fmla="*/ 0 w 286"/>
                <a:gd name="T15" fmla="*/ 323850 h 20"/>
                <a:gd name="T16" fmla="*/ 0 60000 65536"/>
                <a:gd name="T17" fmla="*/ 0 60000 65536"/>
                <a:gd name="T18" fmla="*/ 0 60000 65536"/>
                <a:gd name="T19" fmla="*/ 0 60000 65536"/>
                <a:gd name="T20" fmla="*/ 0 60000 65536"/>
                <a:gd name="T21" fmla="*/ 0 60000 65536"/>
                <a:gd name="T22" fmla="*/ 0 60000 65536"/>
                <a:gd name="T23" fmla="*/ 0 60000 65536"/>
                <a:gd name="T24" fmla="*/ 0 w 286"/>
                <a:gd name="T25" fmla="*/ 0 h 20"/>
                <a:gd name="T26" fmla="*/ 286 w 286"/>
                <a:gd name="T27" fmla="*/ 20 h 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6" h="20">
                  <a:moveTo>
                    <a:pt x="286" y="1"/>
                  </a:moveTo>
                  <a:lnTo>
                    <a:pt x="256" y="1"/>
                  </a:lnTo>
                  <a:lnTo>
                    <a:pt x="256" y="20"/>
                  </a:lnTo>
                  <a:lnTo>
                    <a:pt x="134" y="20"/>
                  </a:lnTo>
                  <a:lnTo>
                    <a:pt x="134" y="1"/>
                  </a:lnTo>
                  <a:lnTo>
                    <a:pt x="13" y="0"/>
                  </a:lnTo>
                  <a:lnTo>
                    <a:pt x="13" y="20"/>
                  </a:lnTo>
                  <a:lnTo>
                    <a:pt x="0" y="20"/>
                  </a:lnTo>
                </a:path>
              </a:pathLst>
            </a:cu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0" name="Line 9">
              <a:extLst>
                <a:ext uri="{FF2B5EF4-FFF2-40B4-BE49-F238E27FC236}">
                  <a16:creationId xmlns:a16="http://schemas.microsoft.com/office/drawing/2014/main" id="{2B8730EC-27E7-4DD6-BAB5-E77680313450}"/>
                </a:ext>
              </a:extLst>
            </p:cNvPr>
            <p:cNvSpPr>
              <a:spLocks noChangeShapeType="1"/>
            </p:cNvSpPr>
            <p:nvPr/>
          </p:nvSpPr>
          <p:spPr bwMode="auto">
            <a:xfrm>
              <a:off x="2609850" y="4845050"/>
              <a:ext cx="0" cy="552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 name="Line 10">
              <a:extLst>
                <a:ext uri="{FF2B5EF4-FFF2-40B4-BE49-F238E27FC236}">
                  <a16:creationId xmlns:a16="http://schemas.microsoft.com/office/drawing/2014/main" id="{0E897920-C8BD-4FBD-8D0E-6CFEC17BE133}"/>
                </a:ext>
              </a:extLst>
            </p:cNvPr>
            <p:cNvSpPr>
              <a:spLocks noChangeShapeType="1"/>
            </p:cNvSpPr>
            <p:nvPr/>
          </p:nvSpPr>
          <p:spPr bwMode="auto">
            <a:xfrm>
              <a:off x="6537325" y="4856163"/>
              <a:ext cx="0" cy="552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nvGrpSpPr>
            <p:cNvPr id="12" name="Group 11">
              <a:extLst>
                <a:ext uri="{FF2B5EF4-FFF2-40B4-BE49-F238E27FC236}">
                  <a16:creationId xmlns:a16="http://schemas.microsoft.com/office/drawing/2014/main" id="{56A34A0E-7D81-44D0-A4F7-A0FD26512ED8}"/>
                </a:ext>
              </a:extLst>
            </p:cNvPr>
            <p:cNvGrpSpPr>
              <a:grpSpLocks/>
            </p:cNvGrpSpPr>
            <p:nvPr/>
          </p:nvGrpSpPr>
          <p:grpSpPr bwMode="auto">
            <a:xfrm>
              <a:off x="2638425" y="5197475"/>
              <a:ext cx="3875088" cy="311150"/>
              <a:chOff x="1798" y="2441"/>
              <a:chExt cx="2441" cy="196"/>
            </a:xfrm>
          </p:grpSpPr>
          <p:sp>
            <p:nvSpPr>
              <p:cNvPr id="13" name="Rectangle 12">
                <a:extLst>
                  <a:ext uri="{FF2B5EF4-FFF2-40B4-BE49-F238E27FC236}">
                    <a16:creationId xmlns:a16="http://schemas.microsoft.com/office/drawing/2014/main" id="{47132E5E-C830-4893-B107-259CC31C53DC}"/>
                  </a:ext>
                </a:extLst>
              </p:cNvPr>
              <p:cNvSpPr>
                <a:spLocks noChangeArrowheads="1"/>
              </p:cNvSpPr>
              <p:nvPr/>
            </p:nvSpPr>
            <p:spPr bwMode="auto">
              <a:xfrm>
                <a:off x="2845" y="2522"/>
                <a:ext cx="37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1200">
                    <a:solidFill>
                      <a:srgbClr val="000000"/>
                    </a:solidFill>
                    <a:latin typeface="Nimbus Roman No9 L"/>
                  </a:rPr>
                  <a:t>Bus cycle</a:t>
                </a:r>
                <a:endParaRPr lang="en-US" altLang="en-US" sz="2400"/>
              </a:p>
            </p:txBody>
          </p:sp>
          <p:sp>
            <p:nvSpPr>
              <p:cNvPr id="14" name="Freeform 13">
                <a:extLst>
                  <a:ext uri="{FF2B5EF4-FFF2-40B4-BE49-F238E27FC236}">
                    <a16:creationId xmlns:a16="http://schemas.microsoft.com/office/drawing/2014/main" id="{0A4148FA-4419-4345-8262-5D73498C2B50}"/>
                  </a:ext>
                </a:extLst>
              </p:cNvPr>
              <p:cNvSpPr>
                <a:spLocks/>
              </p:cNvSpPr>
              <p:nvPr/>
            </p:nvSpPr>
            <p:spPr bwMode="auto">
              <a:xfrm>
                <a:off x="1798" y="2441"/>
                <a:ext cx="61" cy="30"/>
              </a:xfrm>
              <a:custGeom>
                <a:avLst/>
                <a:gdLst>
                  <a:gd name="T0" fmla="*/ 61 w 6"/>
                  <a:gd name="T1" fmla="*/ 0 h 3"/>
                  <a:gd name="T2" fmla="*/ 0 w 6"/>
                  <a:gd name="T3" fmla="*/ 20 h 3"/>
                  <a:gd name="T4" fmla="*/ 61 w 6"/>
                  <a:gd name="T5" fmla="*/ 30 h 3"/>
                  <a:gd name="T6" fmla="*/ 61 w 6"/>
                  <a:gd name="T7" fmla="*/ 20 h 3"/>
                  <a:gd name="T8" fmla="*/ 61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2"/>
                    </a:lnTo>
                    <a:lnTo>
                      <a:pt x="6" y="3"/>
                    </a:lnTo>
                    <a:lnTo>
                      <a:pt x="6" y="2"/>
                    </a:lnTo>
                    <a:lnTo>
                      <a:pt x="6" y="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 name="Freeform 14">
                <a:extLst>
                  <a:ext uri="{FF2B5EF4-FFF2-40B4-BE49-F238E27FC236}">
                    <a16:creationId xmlns:a16="http://schemas.microsoft.com/office/drawing/2014/main" id="{018FA3EE-9EB1-4B99-8F5F-6039BE8A37CA}"/>
                  </a:ext>
                </a:extLst>
              </p:cNvPr>
              <p:cNvSpPr>
                <a:spLocks/>
              </p:cNvSpPr>
              <p:nvPr/>
            </p:nvSpPr>
            <p:spPr bwMode="auto">
              <a:xfrm>
                <a:off x="1798" y="2441"/>
                <a:ext cx="61" cy="30"/>
              </a:xfrm>
              <a:custGeom>
                <a:avLst/>
                <a:gdLst>
                  <a:gd name="T0" fmla="*/ 61 w 61"/>
                  <a:gd name="T1" fmla="*/ 0 h 30"/>
                  <a:gd name="T2" fmla="*/ 0 w 61"/>
                  <a:gd name="T3" fmla="*/ 20 h 30"/>
                  <a:gd name="T4" fmla="*/ 61 w 61"/>
                  <a:gd name="T5" fmla="*/ 30 h 30"/>
                  <a:gd name="T6" fmla="*/ 61 w 61"/>
                  <a:gd name="T7" fmla="*/ 20 h 30"/>
                  <a:gd name="T8" fmla="*/ 61 w 61"/>
                  <a:gd name="T9" fmla="*/ 0 h 30"/>
                  <a:gd name="T10" fmla="*/ 0 60000 65536"/>
                  <a:gd name="T11" fmla="*/ 0 60000 65536"/>
                  <a:gd name="T12" fmla="*/ 0 60000 65536"/>
                  <a:gd name="T13" fmla="*/ 0 60000 65536"/>
                  <a:gd name="T14" fmla="*/ 0 60000 65536"/>
                  <a:gd name="T15" fmla="*/ 0 w 61"/>
                  <a:gd name="T16" fmla="*/ 0 h 30"/>
                  <a:gd name="T17" fmla="*/ 61 w 61"/>
                  <a:gd name="T18" fmla="*/ 30 h 30"/>
                </a:gdLst>
                <a:ahLst/>
                <a:cxnLst>
                  <a:cxn ang="T10">
                    <a:pos x="T0" y="T1"/>
                  </a:cxn>
                  <a:cxn ang="T11">
                    <a:pos x="T2" y="T3"/>
                  </a:cxn>
                  <a:cxn ang="T12">
                    <a:pos x="T4" y="T5"/>
                  </a:cxn>
                  <a:cxn ang="T13">
                    <a:pos x="T6" y="T7"/>
                  </a:cxn>
                  <a:cxn ang="T14">
                    <a:pos x="T8" y="T9"/>
                  </a:cxn>
                </a:cxnLst>
                <a:rect l="T15" t="T16" r="T17" b="T18"/>
                <a:pathLst>
                  <a:path w="61" h="30">
                    <a:moveTo>
                      <a:pt x="61" y="0"/>
                    </a:moveTo>
                    <a:lnTo>
                      <a:pt x="0" y="20"/>
                    </a:lnTo>
                    <a:lnTo>
                      <a:pt x="61" y="30"/>
                    </a:lnTo>
                    <a:lnTo>
                      <a:pt x="61" y="20"/>
                    </a:lnTo>
                    <a:lnTo>
                      <a:pt x="61" y="0"/>
                    </a:lnTo>
                    <a:close/>
                  </a:path>
                </a:pathLst>
              </a:custGeom>
              <a:solidFill>
                <a:srgbClr val="000000"/>
              </a:solidFill>
              <a:ln w="0">
                <a:solidFill>
                  <a:srgbClr val="000000"/>
                </a:solidFill>
                <a:round/>
                <a:headEnd/>
                <a:tailEnd/>
              </a:ln>
            </p:spPr>
            <p:txBody>
              <a:bodyPr/>
              <a:lstStyle/>
              <a:p>
                <a:endParaRPr lang="en-IN"/>
              </a:p>
            </p:txBody>
          </p:sp>
          <p:sp>
            <p:nvSpPr>
              <p:cNvPr id="16" name="Freeform 15">
                <a:extLst>
                  <a:ext uri="{FF2B5EF4-FFF2-40B4-BE49-F238E27FC236}">
                    <a16:creationId xmlns:a16="http://schemas.microsoft.com/office/drawing/2014/main" id="{0401F3FF-98E9-4F9C-A20E-4CCC2468EECE}"/>
                  </a:ext>
                </a:extLst>
              </p:cNvPr>
              <p:cNvSpPr>
                <a:spLocks/>
              </p:cNvSpPr>
              <p:nvPr/>
            </p:nvSpPr>
            <p:spPr bwMode="auto">
              <a:xfrm>
                <a:off x="4178" y="2441"/>
                <a:ext cx="61" cy="30"/>
              </a:xfrm>
              <a:custGeom>
                <a:avLst/>
                <a:gdLst>
                  <a:gd name="T0" fmla="*/ 0 w 6"/>
                  <a:gd name="T1" fmla="*/ 30 h 3"/>
                  <a:gd name="T2" fmla="*/ 61 w 6"/>
                  <a:gd name="T3" fmla="*/ 20 h 3"/>
                  <a:gd name="T4" fmla="*/ 0 w 6"/>
                  <a:gd name="T5" fmla="*/ 0 h 3"/>
                  <a:gd name="T6" fmla="*/ 0 w 6"/>
                  <a:gd name="T7" fmla="*/ 20 h 3"/>
                  <a:gd name="T8" fmla="*/ 0 w 6"/>
                  <a:gd name="T9" fmla="*/ 3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7" name="Freeform 16">
                <a:extLst>
                  <a:ext uri="{FF2B5EF4-FFF2-40B4-BE49-F238E27FC236}">
                    <a16:creationId xmlns:a16="http://schemas.microsoft.com/office/drawing/2014/main" id="{4BC074CC-89BE-4FB5-8135-48B8A2E4BEDA}"/>
                  </a:ext>
                </a:extLst>
              </p:cNvPr>
              <p:cNvSpPr>
                <a:spLocks/>
              </p:cNvSpPr>
              <p:nvPr/>
            </p:nvSpPr>
            <p:spPr bwMode="auto">
              <a:xfrm>
                <a:off x="4178" y="2441"/>
                <a:ext cx="61" cy="30"/>
              </a:xfrm>
              <a:custGeom>
                <a:avLst/>
                <a:gdLst>
                  <a:gd name="T0" fmla="*/ 0 w 61"/>
                  <a:gd name="T1" fmla="*/ 30 h 30"/>
                  <a:gd name="T2" fmla="*/ 61 w 61"/>
                  <a:gd name="T3" fmla="*/ 20 h 30"/>
                  <a:gd name="T4" fmla="*/ 0 w 61"/>
                  <a:gd name="T5" fmla="*/ 0 h 30"/>
                  <a:gd name="T6" fmla="*/ 0 w 61"/>
                  <a:gd name="T7" fmla="*/ 20 h 30"/>
                  <a:gd name="T8" fmla="*/ 0 w 61"/>
                  <a:gd name="T9" fmla="*/ 30 h 30"/>
                  <a:gd name="T10" fmla="*/ 0 60000 65536"/>
                  <a:gd name="T11" fmla="*/ 0 60000 65536"/>
                  <a:gd name="T12" fmla="*/ 0 60000 65536"/>
                  <a:gd name="T13" fmla="*/ 0 60000 65536"/>
                  <a:gd name="T14" fmla="*/ 0 60000 65536"/>
                  <a:gd name="T15" fmla="*/ 0 w 61"/>
                  <a:gd name="T16" fmla="*/ 0 h 30"/>
                  <a:gd name="T17" fmla="*/ 61 w 61"/>
                  <a:gd name="T18" fmla="*/ 30 h 30"/>
                </a:gdLst>
                <a:ahLst/>
                <a:cxnLst>
                  <a:cxn ang="T10">
                    <a:pos x="T0" y="T1"/>
                  </a:cxn>
                  <a:cxn ang="T11">
                    <a:pos x="T2" y="T3"/>
                  </a:cxn>
                  <a:cxn ang="T12">
                    <a:pos x="T4" y="T5"/>
                  </a:cxn>
                  <a:cxn ang="T13">
                    <a:pos x="T6" y="T7"/>
                  </a:cxn>
                  <a:cxn ang="T14">
                    <a:pos x="T8" y="T9"/>
                  </a:cxn>
                </a:cxnLst>
                <a:rect l="T15" t="T16" r="T17" b="T18"/>
                <a:pathLst>
                  <a:path w="61" h="30">
                    <a:moveTo>
                      <a:pt x="0" y="30"/>
                    </a:moveTo>
                    <a:lnTo>
                      <a:pt x="61" y="20"/>
                    </a:lnTo>
                    <a:lnTo>
                      <a:pt x="0" y="0"/>
                    </a:lnTo>
                    <a:lnTo>
                      <a:pt x="0" y="20"/>
                    </a:lnTo>
                    <a:lnTo>
                      <a:pt x="0" y="30"/>
                    </a:lnTo>
                    <a:close/>
                  </a:path>
                </a:pathLst>
              </a:custGeom>
              <a:solidFill>
                <a:srgbClr val="000000"/>
              </a:solidFill>
              <a:ln w="0">
                <a:solidFill>
                  <a:srgbClr val="000000"/>
                </a:solidFill>
                <a:round/>
                <a:headEnd/>
                <a:tailEnd/>
              </a:ln>
            </p:spPr>
            <p:txBody>
              <a:bodyPr/>
              <a:lstStyle/>
              <a:p>
                <a:endParaRPr lang="en-IN"/>
              </a:p>
            </p:txBody>
          </p:sp>
          <p:sp>
            <p:nvSpPr>
              <p:cNvPr id="18" name="Line 17">
                <a:extLst>
                  <a:ext uri="{FF2B5EF4-FFF2-40B4-BE49-F238E27FC236}">
                    <a16:creationId xmlns:a16="http://schemas.microsoft.com/office/drawing/2014/main" id="{FCDECFE0-E3B7-44A3-8D45-01F07CC063C2}"/>
                  </a:ext>
                </a:extLst>
              </p:cNvPr>
              <p:cNvSpPr>
                <a:spLocks noChangeShapeType="1"/>
              </p:cNvSpPr>
              <p:nvPr/>
            </p:nvSpPr>
            <p:spPr bwMode="auto">
              <a:xfrm flipH="1">
                <a:off x="1869" y="2461"/>
                <a:ext cx="230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spTree>
    <p:extLst>
      <p:ext uri="{BB962C8B-B14F-4D97-AF65-F5344CB8AC3E}">
        <p14:creationId xmlns:p14="http://schemas.microsoft.com/office/powerpoint/2010/main" val="31750835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A85AD-85CD-46F3-8897-9C3DD09DED84}"/>
              </a:ext>
            </a:extLst>
          </p:cNvPr>
          <p:cNvSpPr>
            <a:spLocks noGrp="1"/>
          </p:cNvSpPr>
          <p:nvPr>
            <p:ph type="title"/>
          </p:nvPr>
        </p:nvSpPr>
        <p:spPr/>
        <p:txBody>
          <a:bodyPr/>
          <a:lstStyle/>
          <a:p>
            <a:r>
              <a:rPr lang="en-US" altLang="en-US" dirty="0">
                <a:solidFill>
                  <a:srgbClr val="7030A0"/>
                </a:solidFill>
              </a:rPr>
              <a:t>Synchronous bus(</a:t>
            </a:r>
            <a:r>
              <a:rPr lang="en-US" altLang="en-US" dirty="0" err="1">
                <a:solidFill>
                  <a:srgbClr val="7030A0"/>
                </a:solidFill>
              </a:rPr>
              <a:t>contnd</a:t>
            </a:r>
            <a:r>
              <a:rPr lang="en-US" altLang="en-US" dirty="0">
                <a:solidFill>
                  <a:srgbClr val="7030A0"/>
                </a:solidFill>
              </a:rPr>
              <a:t>.)</a:t>
            </a:r>
            <a:endParaRPr lang="en-IN" dirty="0">
              <a:solidFill>
                <a:srgbClr val="7030A0"/>
              </a:solidFill>
            </a:endParaRPr>
          </a:p>
        </p:txBody>
      </p:sp>
      <p:sp>
        <p:nvSpPr>
          <p:cNvPr id="4" name="Slide Number Placeholder 3">
            <a:extLst>
              <a:ext uri="{FF2B5EF4-FFF2-40B4-BE49-F238E27FC236}">
                <a16:creationId xmlns:a16="http://schemas.microsoft.com/office/drawing/2014/main" id="{E0888428-1712-4992-89F3-A477F482D6E5}"/>
              </a:ext>
            </a:extLst>
          </p:cNvPr>
          <p:cNvSpPr>
            <a:spLocks noGrp="1"/>
          </p:cNvSpPr>
          <p:nvPr>
            <p:ph type="sldNum" sz="quarter" idx="12"/>
          </p:nvPr>
        </p:nvSpPr>
        <p:spPr/>
        <p:txBody>
          <a:bodyPr/>
          <a:lstStyle/>
          <a:p>
            <a:fld id="{1602180B-D5D1-4398-B8D5-C1EBB73A9C38}" type="slidenum">
              <a:rPr lang="en-US" altLang="en-US" smtClean="0"/>
              <a:pPr/>
              <a:t>29</a:t>
            </a:fld>
            <a:endParaRPr lang="en-US" altLang="en-US"/>
          </a:p>
        </p:txBody>
      </p:sp>
      <p:sp>
        <p:nvSpPr>
          <p:cNvPr id="43" name="Line 5">
            <a:extLst>
              <a:ext uri="{FF2B5EF4-FFF2-40B4-BE49-F238E27FC236}">
                <a16:creationId xmlns:a16="http://schemas.microsoft.com/office/drawing/2014/main" id="{9E31D1FC-B061-4452-A5E9-E1DAF441934D}"/>
              </a:ext>
            </a:extLst>
          </p:cNvPr>
          <p:cNvSpPr>
            <a:spLocks noChangeShapeType="1"/>
          </p:cNvSpPr>
          <p:nvPr/>
        </p:nvSpPr>
        <p:spPr bwMode="auto">
          <a:xfrm flipV="1">
            <a:off x="6607175" y="1828800"/>
            <a:ext cx="1588" cy="23891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4" name="Line 6">
            <a:extLst>
              <a:ext uri="{FF2B5EF4-FFF2-40B4-BE49-F238E27FC236}">
                <a16:creationId xmlns:a16="http://schemas.microsoft.com/office/drawing/2014/main" id="{86DD7ED0-FAD7-4304-A89A-1DA89949204D}"/>
              </a:ext>
            </a:extLst>
          </p:cNvPr>
          <p:cNvSpPr>
            <a:spLocks noChangeShapeType="1"/>
          </p:cNvSpPr>
          <p:nvPr/>
        </p:nvSpPr>
        <p:spPr bwMode="auto">
          <a:xfrm flipV="1">
            <a:off x="2681288" y="1828800"/>
            <a:ext cx="1587" cy="23891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5" name="Line 7">
            <a:extLst>
              <a:ext uri="{FF2B5EF4-FFF2-40B4-BE49-F238E27FC236}">
                <a16:creationId xmlns:a16="http://schemas.microsoft.com/office/drawing/2014/main" id="{795E6BCD-A780-4756-ADDF-4FFFA0AD1ACE}"/>
              </a:ext>
            </a:extLst>
          </p:cNvPr>
          <p:cNvSpPr>
            <a:spLocks noChangeShapeType="1"/>
          </p:cNvSpPr>
          <p:nvPr/>
        </p:nvSpPr>
        <p:spPr bwMode="auto">
          <a:xfrm flipV="1">
            <a:off x="4635500" y="1828800"/>
            <a:ext cx="1588" cy="18240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 name="Freeform 8">
            <a:extLst>
              <a:ext uri="{FF2B5EF4-FFF2-40B4-BE49-F238E27FC236}">
                <a16:creationId xmlns:a16="http://schemas.microsoft.com/office/drawing/2014/main" id="{AEB56BCE-E7E3-4D01-90E6-2B3773BB6BD7}"/>
              </a:ext>
            </a:extLst>
          </p:cNvPr>
          <p:cNvSpPr>
            <a:spLocks/>
          </p:cNvSpPr>
          <p:nvPr/>
        </p:nvSpPr>
        <p:spPr bwMode="auto">
          <a:xfrm>
            <a:off x="2390775" y="2312988"/>
            <a:ext cx="4700588" cy="322262"/>
          </a:xfrm>
          <a:custGeom>
            <a:avLst/>
            <a:gdLst>
              <a:gd name="T0" fmla="*/ 4700588 w 291"/>
              <a:gd name="T1" fmla="*/ 0 h 20"/>
              <a:gd name="T2" fmla="*/ 4264451 w 291"/>
              <a:gd name="T3" fmla="*/ 0 h 20"/>
              <a:gd name="T4" fmla="*/ 4167532 w 291"/>
              <a:gd name="T5" fmla="*/ 322262 h 20"/>
              <a:gd name="T6" fmla="*/ 339218 w 291"/>
              <a:gd name="T7" fmla="*/ 322262 h 20"/>
              <a:gd name="T8" fmla="*/ 242298 w 291"/>
              <a:gd name="T9" fmla="*/ 0 h 20"/>
              <a:gd name="T10" fmla="*/ 0 w 291"/>
              <a:gd name="T11" fmla="*/ 0 h 20"/>
              <a:gd name="T12" fmla="*/ 0 60000 65536"/>
              <a:gd name="T13" fmla="*/ 0 60000 65536"/>
              <a:gd name="T14" fmla="*/ 0 60000 65536"/>
              <a:gd name="T15" fmla="*/ 0 60000 65536"/>
              <a:gd name="T16" fmla="*/ 0 60000 65536"/>
              <a:gd name="T17" fmla="*/ 0 60000 65536"/>
              <a:gd name="T18" fmla="*/ 0 w 291"/>
              <a:gd name="T19" fmla="*/ 0 h 20"/>
              <a:gd name="T20" fmla="*/ 291 w 29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91" h="20">
                <a:moveTo>
                  <a:pt x="291" y="0"/>
                </a:moveTo>
                <a:lnTo>
                  <a:pt x="264" y="0"/>
                </a:lnTo>
                <a:lnTo>
                  <a:pt x="258" y="20"/>
                </a:lnTo>
                <a:lnTo>
                  <a:pt x="21" y="20"/>
                </a:lnTo>
                <a:lnTo>
                  <a:pt x="15" y="0"/>
                </a:lnTo>
                <a:lnTo>
                  <a:pt x="0" y="0"/>
                </a:lnTo>
              </a:path>
            </a:pathLst>
          </a:custGeom>
          <a:noFill/>
          <a:ln w="15875">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7" name="Freeform 9">
            <a:extLst>
              <a:ext uri="{FF2B5EF4-FFF2-40B4-BE49-F238E27FC236}">
                <a16:creationId xmlns:a16="http://schemas.microsoft.com/office/drawing/2014/main" id="{E84ACB50-2A48-4A3D-B63F-202478D688E9}"/>
              </a:ext>
            </a:extLst>
          </p:cNvPr>
          <p:cNvSpPr>
            <a:spLocks/>
          </p:cNvSpPr>
          <p:nvPr/>
        </p:nvSpPr>
        <p:spPr bwMode="auto">
          <a:xfrm>
            <a:off x="4635500" y="3314700"/>
            <a:ext cx="1971675" cy="160338"/>
          </a:xfrm>
          <a:custGeom>
            <a:avLst/>
            <a:gdLst>
              <a:gd name="T0" fmla="*/ 1971675 w 122"/>
              <a:gd name="T1" fmla="*/ 0 h 10"/>
              <a:gd name="T2" fmla="*/ 1923191 w 122"/>
              <a:gd name="T3" fmla="*/ 160338 h 10"/>
              <a:gd name="T4" fmla="*/ 48484 w 122"/>
              <a:gd name="T5" fmla="*/ 160338 h 10"/>
              <a:gd name="T6" fmla="*/ 0 w 122"/>
              <a:gd name="T7" fmla="*/ 0 h 10"/>
              <a:gd name="T8" fmla="*/ 0 60000 65536"/>
              <a:gd name="T9" fmla="*/ 0 60000 65536"/>
              <a:gd name="T10" fmla="*/ 0 60000 65536"/>
              <a:gd name="T11" fmla="*/ 0 60000 65536"/>
              <a:gd name="T12" fmla="*/ 0 w 122"/>
              <a:gd name="T13" fmla="*/ 0 h 10"/>
              <a:gd name="T14" fmla="*/ 122 w 122"/>
              <a:gd name="T15" fmla="*/ 10 h 10"/>
            </a:gdLst>
            <a:ahLst/>
            <a:cxnLst>
              <a:cxn ang="T8">
                <a:pos x="T0" y="T1"/>
              </a:cxn>
              <a:cxn ang="T9">
                <a:pos x="T2" y="T3"/>
              </a:cxn>
              <a:cxn ang="T10">
                <a:pos x="T4" y="T5"/>
              </a:cxn>
              <a:cxn ang="T11">
                <a:pos x="T6" y="T7"/>
              </a:cxn>
            </a:cxnLst>
            <a:rect l="T12" t="T13" r="T14" b="T15"/>
            <a:pathLst>
              <a:path w="122" h="10">
                <a:moveTo>
                  <a:pt x="122" y="0"/>
                </a:moveTo>
                <a:lnTo>
                  <a:pt x="119" y="10"/>
                </a:lnTo>
                <a:lnTo>
                  <a:pt x="3" y="10"/>
                </a:lnTo>
                <a:lnTo>
                  <a:pt x="0" y="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8" name="Freeform 10">
            <a:extLst>
              <a:ext uri="{FF2B5EF4-FFF2-40B4-BE49-F238E27FC236}">
                <a16:creationId xmlns:a16="http://schemas.microsoft.com/office/drawing/2014/main" id="{51A0C942-3E16-4A0F-B490-4C14575A8452}"/>
              </a:ext>
            </a:extLst>
          </p:cNvPr>
          <p:cNvSpPr>
            <a:spLocks/>
          </p:cNvSpPr>
          <p:nvPr/>
        </p:nvSpPr>
        <p:spPr bwMode="auto">
          <a:xfrm>
            <a:off x="2681288" y="3152775"/>
            <a:ext cx="4410075" cy="161925"/>
          </a:xfrm>
          <a:custGeom>
            <a:avLst/>
            <a:gdLst>
              <a:gd name="T0" fmla="*/ 4410075 w 273"/>
              <a:gd name="T1" fmla="*/ 161925 h 10"/>
              <a:gd name="T2" fmla="*/ 3925451 w 273"/>
              <a:gd name="T3" fmla="*/ 161925 h 10"/>
              <a:gd name="T4" fmla="*/ 3876988 w 273"/>
              <a:gd name="T5" fmla="*/ 0 h 10"/>
              <a:gd name="T6" fmla="*/ 2003111 w 273"/>
              <a:gd name="T7" fmla="*/ 0 h 10"/>
              <a:gd name="T8" fmla="*/ 1954648 w 273"/>
              <a:gd name="T9" fmla="*/ 161925 h 10"/>
              <a:gd name="T10" fmla="*/ 0 w 273"/>
              <a:gd name="T11" fmla="*/ 161925 h 10"/>
              <a:gd name="T12" fmla="*/ 0 60000 65536"/>
              <a:gd name="T13" fmla="*/ 0 60000 65536"/>
              <a:gd name="T14" fmla="*/ 0 60000 65536"/>
              <a:gd name="T15" fmla="*/ 0 60000 65536"/>
              <a:gd name="T16" fmla="*/ 0 60000 65536"/>
              <a:gd name="T17" fmla="*/ 0 60000 65536"/>
              <a:gd name="T18" fmla="*/ 0 w 273"/>
              <a:gd name="T19" fmla="*/ 0 h 10"/>
              <a:gd name="T20" fmla="*/ 273 w 273"/>
              <a:gd name="T21" fmla="*/ 10 h 10"/>
            </a:gdLst>
            <a:ahLst/>
            <a:cxnLst>
              <a:cxn ang="T12">
                <a:pos x="T0" y="T1"/>
              </a:cxn>
              <a:cxn ang="T13">
                <a:pos x="T2" y="T3"/>
              </a:cxn>
              <a:cxn ang="T14">
                <a:pos x="T4" y="T5"/>
              </a:cxn>
              <a:cxn ang="T15">
                <a:pos x="T6" y="T7"/>
              </a:cxn>
              <a:cxn ang="T16">
                <a:pos x="T8" y="T9"/>
              </a:cxn>
              <a:cxn ang="T17">
                <a:pos x="T10" y="T11"/>
              </a:cxn>
            </a:cxnLst>
            <a:rect l="T18" t="T19" r="T20" b="T21"/>
            <a:pathLst>
              <a:path w="273" h="10">
                <a:moveTo>
                  <a:pt x="273" y="10"/>
                </a:moveTo>
                <a:lnTo>
                  <a:pt x="243" y="10"/>
                </a:lnTo>
                <a:lnTo>
                  <a:pt x="240" y="0"/>
                </a:lnTo>
                <a:lnTo>
                  <a:pt x="124" y="0"/>
                </a:lnTo>
                <a:lnTo>
                  <a:pt x="121" y="10"/>
                </a:lnTo>
                <a:lnTo>
                  <a:pt x="0" y="1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9" name="Freeform 11">
            <a:extLst>
              <a:ext uri="{FF2B5EF4-FFF2-40B4-BE49-F238E27FC236}">
                <a16:creationId xmlns:a16="http://schemas.microsoft.com/office/drawing/2014/main" id="{AD51A08B-D255-4C86-9715-1AC97D814AD8}"/>
              </a:ext>
            </a:extLst>
          </p:cNvPr>
          <p:cNvSpPr>
            <a:spLocks/>
          </p:cNvSpPr>
          <p:nvPr/>
        </p:nvSpPr>
        <p:spPr bwMode="auto">
          <a:xfrm>
            <a:off x="2390775" y="2312988"/>
            <a:ext cx="4700588" cy="322262"/>
          </a:xfrm>
          <a:custGeom>
            <a:avLst/>
            <a:gdLst>
              <a:gd name="T0" fmla="*/ 4700588 w 291"/>
              <a:gd name="T1" fmla="*/ 322262 h 20"/>
              <a:gd name="T2" fmla="*/ 4264451 w 291"/>
              <a:gd name="T3" fmla="*/ 322262 h 20"/>
              <a:gd name="T4" fmla="*/ 4167532 w 291"/>
              <a:gd name="T5" fmla="*/ 0 h 20"/>
              <a:gd name="T6" fmla="*/ 339218 w 291"/>
              <a:gd name="T7" fmla="*/ 0 h 20"/>
              <a:gd name="T8" fmla="*/ 242298 w 291"/>
              <a:gd name="T9" fmla="*/ 322262 h 20"/>
              <a:gd name="T10" fmla="*/ 0 w 291"/>
              <a:gd name="T11" fmla="*/ 322262 h 20"/>
              <a:gd name="T12" fmla="*/ 0 60000 65536"/>
              <a:gd name="T13" fmla="*/ 0 60000 65536"/>
              <a:gd name="T14" fmla="*/ 0 60000 65536"/>
              <a:gd name="T15" fmla="*/ 0 60000 65536"/>
              <a:gd name="T16" fmla="*/ 0 60000 65536"/>
              <a:gd name="T17" fmla="*/ 0 60000 65536"/>
              <a:gd name="T18" fmla="*/ 0 w 291"/>
              <a:gd name="T19" fmla="*/ 0 h 20"/>
              <a:gd name="T20" fmla="*/ 291 w 29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91" h="20">
                <a:moveTo>
                  <a:pt x="291" y="20"/>
                </a:moveTo>
                <a:lnTo>
                  <a:pt x="264" y="20"/>
                </a:lnTo>
                <a:lnTo>
                  <a:pt x="258" y="0"/>
                </a:lnTo>
                <a:lnTo>
                  <a:pt x="21" y="0"/>
                </a:lnTo>
                <a:lnTo>
                  <a:pt x="15" y="20"/>
                </a:lnTo>
                <a:lnTo>
                  <a:pt x="0" y="20"/>
                </a:lnTo>
              </a:path>
            </a:pathLst>
          </a:cu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nvGrpSpPr>
          <p:cNvPr id="50" name="Group 37">
            <a:extLst>
              <a:ext uri="{FF2B5EF4-FFF2-40B4-BE49-F238E27FC236}">
                <a16:creationId xmlns:a16="http://schemas.microsoft.com/office/drawing/2014/main" id="{ADD58F00-A8D2-4D73-8741-58B49B367579}"/>
              </a:ext>
            </a:extLst>
          </p:cNvPr>
          <p:cNvGrpSpPr>
            <a:grpSpLocks/>
          </p:cNvGrpSpPr>
          <p:nvPr/>
        </p:nvGrpSpPr>
        <p:grpSpPr bwMode="auto">
          <a:xfrm>
            <a:off x="2698750" y="3976688"/>
            <a:ext cx="3875088" cy="311150"/>
            <a:chOff x="1798" y="2441"/>
            <a:chExt cx="2441" cy="196"/>
          </a:xfrm>
        </p:grpSpPr>
        <p:sp>
          <p:nvSpPr>
            <p:cNvPr id="51" name="Rectangle 12">
              <a:extLst>
                <a:ext uri="{FF2B5EF4-FFF2-40B4-BE49-F238E27FC236}">
                  <a16:creationId xmlns:a16="http://schemas.microsoft.com/office/drawing/2014/main" id="{9EB33C1F-765E-4313-8DA5-452B56D5600A}"/>
                </a:ext>
              </a:extLst>
            </p:cNvPr>
            <p:cNvSpPr>
              <a:spLocks noChangeArrowheads="1"/>
            </p:cNvSpPr>
            <p:nvPr/>
          </p:nvSpPr>
          <p:spPr bwMode="auto">
            <a:xfrm>
              <a:off x="2845" y="2522"/>
              <a:ext cx="37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1200">
                  <a:solidFill>
                    <a:srgbClr val="000000"/>
                  </a:solidFill>
                  <a:latin typeface="Nimbus Roman No9 L"/>
                </a:rPr>
                <a:t>Bus cycle</a:t>
              </a:r>
              <a:endParaRPr lang="en-US" altLang="en-US" sz="2400"/>
            </a:p>
          </p:txBody>
        </p:sp>
        <p:sp>
          <p:nvSpPr>
            <p:cNvPr id="52" name="Freeform 13">
              <a:extLst>
                <a:ext uri="{FF2B5EF4-FFF2-40B4-BE49-F238E27FC236}">
                  <a16:creationId xmlns:a16="http://schemas.microsoft.com/office/drawing/2014/main" id="{2D42C09F-C138-4CF5-BFB6-39E7EC6FE276}"/>
                </a:ext>
              </a:extLst>
            </p:cNvPr>
            <p:cNvSpPr>
              <a:spLocks/>
            </p:cNvSpPr>
            <p:nvPr/>
          </p:nvSpPr>
          <p:spPr bwMode="auto">
            <a:xfrm>
              <a:off x="1798" y="2441"/>
              <a:ext cx="61" cy="30"/>
            </a:xfrm>
            <a:custGeom>
              <a:avLst/>
              <a:gdLst>
                <a:gd name="T0" fmla="*/ 61 w 6"/>
                <a:gd name="T1" fmla="*/ 0 h 3"/>
                <a:gd name="T2" fmla="*/ 0 w 6"/>
                <a:gd name="T3" fmla="*/ 20 h 3"/>
                <a:gd name="T4" fmla="*/ 61 w 6"/>
                <a:gd name="T5" fmla="*/ 30 h 3"/>
                <a:gd name="T6" fmla="*/ 61 w 6"/>
                <a:gd name="T7" fmla="*/ 20 h 3"/>
                <a:gd name="T8" fmla="*/ 61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2"/>
                  </a:lnTo>
                  <a:lnTo>
                    <a:pt x="6" y="3"/>
                  </a:lnTo>
                  <a:lnTo>
                    <a:pt x="6" y="2"/>
                  </a:lnTo>
                  <a:lnTo>
                    <a:pt x="6" y="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3" name="Freeform 14">
              <a:extLst>
                <a:ext uri="{FF2B5EF4-FFF2-40B4-BE49-F238E27FC236}">
                  <a16:creationId xmlns:a16="http://schemas.microsoft.com/office/drawing/2014/main" id="{F877E24E-09FC-4A90-BF28-5F872A2465DD}"/>
                </a:ext>
              </a:extLst>
            </p:cNvPr>
            <p:cNvSpPr>
              <a:spLocks/>
            </p:cNvSpPr>
            <p:nvPr/>
          </p:nvSpPr>
          <p:spPr bwMode="auto">
            <a:xfrm>
              <a:off x="1798" y="2441"/>
              <a:ext cx="61" cy="30"/>
            </a:xfrm>
            <a:custGeom>
              <a:avLst/>
              <a:gdLst>
                <a:gd name="T0" fmla="*/ 61 w 61"/>
                <a:gd name="T1" fmla="*/ 0 h 30"/>
                <a:gd name="T2" fmla="*/ 0 w 61"/>
                <a:gd name="T3" fmla="*/ 20 h 30"/>
                <a:gd name="T4" fmla="*/ 61 w 61"/>
                <a:gd name="T5" fmla="*/ 30 h 30"/>
                <a:gd name="T6" fmla="*/ 61 w 61"/>
                <a:gd name="T7" fmla="*/ 20 h 30"/>
                <a:gd name="T8" fmla="*/ 61 w 61"/>
                <a:gd name="T9" fmla="*/ 0 h 30"/>
                <a:gd name="T10" fmla="*/ 0 60000 65536"/>
                <a:gd name="T11" fmla="*/ 0 60000 65536"/>
                <a:gd name="T12" fmla="*/ 0 60000 65536"/>
                <a:gd name="T13" fmla="*/ 0 60000 65536"/>
                <a:gd name="T14" fmla="*/ 0 60000 65536"/>
                <a:gd name="T15" fmla="*/ 0 w 61"/>
                <a:gd name="T16" fmla="*/ 0 h 30"/>
                <a:gd name="T17" fmla="*/ 61 w 61"/>
                <a:gd name="T18" fmla="*/ 30 h 30"/>
              </a:gdLst>
              <a:ahLst/>
              <a:cxnLst>
                <a:cxn ang="T10">
                  <a:pos x="T0" y="T1"/>
                </a:cxn>
                <a:cxn ang="T11">
                  <a:pos x="T2" y="T3"/>
                </a:cxn>
                <a:cxn ang="T12">
                  <a:pos x="T4" y="T5"/>
                </a:cxn>
                <a:cxn ang="T13">
                  <a:pos x="T6" y="T7"/>
                </a:cxn>
                <a:cxn ang="T14">
                  <a:pos x="T8" y="T9"/>
                </a:cxn>
              </a:cxnLst>
              <a:rect l="T15" t="T16" r="T17" b="T18"/>
              <a:pathLst>
                <a:path w="61" h="30">
                  <a:moveTo>
                    <a:pt x="61" y="0"/>
                  </a:moveTo>
                  <a:lnTo>
                    <a:pt x="0" y="20"/>
                  </a:lnTo>
                  <a:lnTo>
                    <a:pt x="61" y="30"/>
                  </a:lnTo>
                  <a:lnTo>
                    <a:pt x="61" y="20"/>
                  </a:lnTo>
                  <a:lnTo>
                    <a:pt x="61" y="0"/>
                  </a:lnTo>
                  <a:close/>
                </a:path>
              </a:pathLst>
            </a:custGeom>
            <a:solidFill>
              <a:srgbClr val="000000"/>
            </a:solidFill>
            <a:ln w="0">
              <a:solidFill>
                <a:srgbClr val="000000"/>
              </a:solidFill>
              <a:round/>
              <a:headEnd/>
              <a:tailEnd/>
            </a:ln>
          </p:spPr>
          <p:txBody>
            <a:bodyPr/>
            <a:lstStyle/>
            <a:p>
              <a:endParaRPr lang="en-IN"/>
            </a:p>
          </p:txBody>
        </p:sp>
        <p:sp>
          <p:nvSpPr>
            <p:cNvPr id="54" name="Freeform 15">
              <a:extLst>
                <a:ext uri="{FF2B5EF4-FFF2-40B4-BE49-F238E27FC236}">
                  <a16:creationId xmlns:a16="http://schemas.microsoft.com/office/drawing/2014/main" id="{DF01E253-3E9C-4D54-8E9E-8F9EC0D05E4B}"/>
                </a:ext>
              </a:extLst>
            </p:cNvPr>
            <p:cNvSpPr>
              <a:spLocks/>
            </p:cNvSpPr>
            <p:nvPr/>
          </p:nvSpPr>
          <p:spPr bwMode="auto">
            <a:xfrm>
              <a:off x="4178" y="2441"/>
              <a:ext cx="61" cy="30"/>
            </a:xfrm>
            <a:custGeom>
              <a:avLst/>
              <a:gdLst>
                <a:gd name="T0" fmla="*/ 0 w 6"/>
                <a:gd name="T1" fmla="*/ 30 h 3"/>
                <a:gd name="T2" fmla="*/ 61 w 6"/>
                <a:gd name="T3" fmla="*/ 20 h 3"/>
                <a:gd name="T4" fmla="*/ 0 w 6"/>
                <a:gd name="T5" fmla="*/ 0 h 3"/>
                <a:gd name="T6" fmla="*/ 0 w 6"/>
                <a:gd name="T7" fmla="*/ 20 h 3"/>
                <a:gd name="T8" fmla="*/ 0 w 6"/>
                <a:gd name="T9" fmla="*/ 3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 name="Freeform 16">
              <a:extLst>
                <a:ext uri="{FF2B5EF4-FFF2-40B4-BE49-F238E27FC236}">
                  <a16:creationId xmlns:a16="http://schemas.microsoft.com/office/drawing/2014/main" id="{9C2B1F19-738B-4095-9D4E-871CA60C58B8}"/>
                </a:ext>
              </a:extLst>
            </p:cNvPr>
            <p:cNvSpPr>
              <a:spLocks/>
            </p:cNvSpPr>
            <p:nvPr/>
          </p:nvSpPr>
          <p:spPr bwMode="auto">
            <a:xfrm>
              <a:off x="4178" y="2441"/>
              <a:ext cx="61" cy="30"/>
            </a:xfrm>
            <a:custGeom>
              <a:avLst/>
              <a:gdLst>
                <a:gd name="T0" fmla="*/ 0 w 61"/>
                <a:gd name="T1" fmla="*/ 30 h 30"/>
                <a:gd name="T2" fmla="*/ 61 w 61"/>
                <a:gd name="T3" fmla="*/ 20 h 30"/>
                <a:gd name="T4" fmla="*/ 0 w 61"/>
                <a:gd name="T5" fmla="*/ 0 h 30"/>
                <a:gd name="T6" fmla="*/ 0 w 61"/>
                <a:gd name="T7" fmla="*/ 20 h 30"/>
                <a:gd name="T8" fmla="*/ 0 w 61"/>
                <a:gd name="T9" fmla="*/ 30 h 30"/>
                <a:gd name="T10" fmla="*/ 0 60000 65536"/>
                <a:gd name="T11" fmla="*/ 0 60000 65536"/>
                <a:gd name="T12" fmla="*/ 0 60000 65536"/>
                <a:gd name="T13" fmla="*/ 0 60000 65536"/>
                <a:gd name="T14" fmla="*/ 0 60000 65536"/>
                <a:gd name="T15" fmla="*/ 0 w 61"/>
                <a:gd name="T16" fmla="*/ 0 h 30"/>
                <a:gd name="T17" fmla="*/ 61 w 61"/>
                <a:gd name="T18" fmla="*/ 30 h 30"/>
              </a:gdLst>
              <a:ahLst/>
              <a:cxnLst>
                <a:cxn ang="T10">
                  <a:pos x="T0" y="T1"/>
                </a:cxn>
                <a:cxn ang="T11">
                  <a:pos x="T2" y="T3"/>
                </a:cxn>
                <a:cxn ang="T12">
                  <a:pos x="T4" y="T5"/>
                </a:cxn>
                <a:cxn ang="T13">
                  <a:pos x="T6" y="T7"/>
                </a:cxn>
                <a:cxn ang="T14">
                  <a:pos x="T8" y="T9"/>
                </a:cxn>
              </a:cxnLst>
              <a:rect l="T15" t="T16" r="T17" b="T18"/>
              <a:pathLst>
                <a:path w="61" h="30">
                  <a:moveTo>
                    <a:pt x="0" y="30"/>
                  </a:moveTo>
                  <a:lnTo>
                    <a:pt x="61" y="20"/>
                  </a:lnTo>
                  <a:lnTo>
                    <a:pt x="0" y="0"/>
                  </a:lnTo>
                  <a:lnTo>
                    <a:pt x="0" y="20"/>
                  </a:lnTo>
                  <a:lnTo>
                    <a:pt x="0" y="30"/>
                  </a:lnTo>
                  <a:close/>
                </a:path>
              </a:pathLst>
            </a:custGeom>
            <a:solidFill>
              <a:srgbClr val="000000"/>
            </a:solidFill>
            <a:ln w="0">
              <a:solidFill>
                <a:srgbClr val="000000"/>
              </a:solidFill>
              <a:round/>
              <a:headEnd/>
              <a:tailEnd/>
            </a:ln>
          </p:spPr>
          <p:txBody>
            <a:bodyPr/>
            <a:lstStyle/>
            <a:p>
              <a:endParaRPr lang="en-IN"/>
            </a:p>
          </p:txBody>
        </p:sp>
        <p:sp>
          <p:nvSpPr>
            <p:cNvPr id="56" name="Line 17">
              <a:extLst>
                <a:ext uri="{FF2B5EF4-FFF2-40B4-BE49-F238E27FC236}">
                  <a16:creationId xmlns:a16="http://schemas.microsoft.com/office/drawing/2014/main" id="{4B1D512B-3045-4AB4-9B7A-12BAFE744DCD}"/>
                </a:ext>
              </a:extLst>
            </p:cNvPr>
            <p:cNvSpPr>
              <a:spLocks noChangeShapeType="1"/>
            </p:cNvSpPr>
            <p:nvPr/>
          </p:nvSpPr>
          <p:spPr bwMode="auto">
            <a:xfrm flipH="1">
              <a:off x="1869" y="2461"/>
              <a:ext cx="230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57" name="Rectangle 18">
            <a:extLst>
              <a:ext uri="{FF2B5EF4-FFF2-40B4-BE49-F238E27FC236}">
                <a16:creationId xmlns:a16="http://schemas.microsoft.com/office/drawing/2014/main" id="{E188FE8D-1EAF-4375-A801-0C2B28A1E498}"/>
              </a:ext>
            </a:extLst>
          </p:cNvPr>
          <p:cNvSpPr>
            <a:spLocks noChangeArrowheads="1"/>
          </p:cNvSpPr>
          <p:nvPr/>
        </p:nvSpPr>
        <p:spPr bwMode="auto">
          <a:xfrm>
            <a:off x="1987550" y="3184525"/>
            <a:ext cx="28892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1200">
                <a:solidFill>
                  <a:srgbClr val="000000"/>
                </a:solidFill>
                <a:latin typeface="Nimbus Roman No9 L"/>
              </a:rPr>
              <a:t>Data</a:t>
            </a:r>
            <a:endParaRPr lang="en-US" altLang="en-US" sz="2400"/>
          </a:p>
        </p:txBody>
      </p:sp>
      <p:sp>
        <p:nvSpPr>
          <p:cNvPr id="58" name="Rectangle 19">
            <a:extLst>
              <a:ext uri="{FF2B5EF4-FFF2-40B4-BE49-F238E27FC236}">
                <a16:creationId xmlns:a16="http://schemas.microsoft.com/office/drawing/2014/main" id="{48AEDEEA-CE82-4715-831D-7400011BD706}"/>
              </a:ext>
            </a:extLst>
          </p:cNvPr>
          <p:cNvSpPr>
            <a:spLocks noChangeArrowheads="1"/>
          </p:cNvSpPr>
          <p:nvPr/>
        </p:nvSpPr>
        <p:spPr bwMode="auto">
          <a:xfrm>
            <a:off x="1681163" y="1536700"/>
            <a:ext cx="60642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1200">
                <a:solidFill>
                  <a:srgbClr val="000000"/>
                </a:solidFill>
                <a:latin typeface="Nimbus Roman No9 L"/>
              </a:rPr>
              <a:t>Bus clock</a:t>
            </a:r>
            <a:endParaRPr lang="en-US" altLang="en-US" sz="2400"/>
          </a:p>
        </p:txBody>
      </p:sp>
      <p:sp>
        <p:nvSpPr>
          <p:cNvPr id="59" name="Rectangle 20">
            <a:extLst>
              <a:ext uri="{FF2B5EF4-FFF2-40B4-BE49-F238E27FC236}">
                <a16:creationId xmlns:a16="http://schemas.microsoft.com/office/drawing/2014/main" id="{D86BC242-A1AE-4C53-916F-A137814944B2}"/>
              </a:ext>
            </a:extLst>
          </p:cNvPr>
          <p:cNvSpPr>
            <a:spLocks noChangeArrowheads="1"/>
          </p:cNvSpPr>
          <p:nvPr/>
        </p:nvSpPr>
        <p:spPr bwMode="auto">
          <a:xfrm>
            <a:off x="1681163" y="2441575"/>
            <a:ext cx="60325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1200">
                <a:solidFill>
                  <a:srgbClr val="000000"/>
                </a:solidFill>
                <a:latin typeface="Nimbus Roman No9 L"/>
              </a:rPr>
              <a:t>command</a:t>
            </a:r>
            <a:endParaRPr lang="en-US" altLang="en-US" sz="2400"/>
          </a:p>
        </p:txBody>
      </p:sp>
      <p:sp>
        <p:nvSpPr>
          <p:cNvPr id="60" name="Rectangle 21">
            <a:extLst>
              <a:ext uri="{FF2B5EF4-FFF2-40B4-BE49-F238E27FC236}">
                <a16:creationId xmlns:a16="http://schemas.microsoft.com/office/drawing/2014/main" id="{72690C46-654F-4AEE-932B-25C80BEAB657}"/>
              </a:ext>
            </a:extLst>
          </p:cNvPr>
          <p:cNvSpPr>
            <a:spLocks noChangeArrowheads="1"/>
          </p:cNvSpPr>
          <p:nvPr/>
        </p:nvSpPr>
        <p:spPr bwMode="auto">
          <a:xfrm>
            <a:off x="1535113" y="2279650"/>
            <a:ext cx="75723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1200">
                <a:solidFill>
                  <a:srgbClr val="000000"/>
                </a:solidFill>
                <a:latin typeface="Nimbus Roman No9 L"/>
              </a:rPr>
              <a:t>Address and</a:t>
            </a:r>
            <a:endParaRPr lang="en-US" altLang="en-US" sz="2400"/>
          </a:p>
        </p:txBody>
      </p:sp>
      <p:sp>
        <p:nvSpPr>
          <p:cNvPr id="61" name="Freeform 22">
            <a:extLst>
              <a:ext uri="{FF2B5EF4-FFF2-40B4-BE49-F238E27FC236}">
                <a16:creationId xmlns:a16="http://schemas.microsoft.com/office/drawing/2014/main" id="{016C61A1-0096-4126-85BD-C8D2E6C3EA2D}"/>
              </a:ext>
            </a:extLst>
          </p:cNvPr>
          <p:cNvSpPr>
            <a:spLocks/>
          </p:cNvSpPr>
          <p:nvPr/>
        </p:nvSpPr>
        <p:spPr bwMode="auto">
          <a:xfrm>
            <a:off x="2471738" y="1473200"/>
            <a:ext cx="4619625" cy="323850"/>
          </a:xfrm>
          <a:custGeom>
            <a:avLst/>
            <a:gdLst>
              <a:gd name="T0" fmla="*/ 4619625 w 286"/>
              <a:gd name="T1" fmla="*/ 16193 h 20"/>
              <a:gd name="T2" fmla="*/ 4135049 w 286"/>
              <a:gd name="T3" fmla="*/ 16193 h 20"/>
              <a:gd name="T4" fmla="*/ 4135049 w 286"/>
              <a:gd name="T5" fmla="*/ 323850 h 20"/>
              <a:gd name="T6" fmla="*/ 2164440 w 286"/>
              <a:gd name="T7" fmla="*/ 323850 h 20"/>
              <a:gd name="T8" fmla="*/ 2164440 w 286"/>
              <a:gd name="T9" fmla="*/ 16193 h 20"/>
              <a:gd name="T10" fmla="*/ 209983 w 286"/>
              <a:gd name="T11" fmla="*/ 0 h 20"/>
              <a:gd name="T12" fmla="*/ 209983 w 286"/>
              <a:gd name="T13" fmla="*/ 323850 h 20"/>
              <a:gd name="T14" fmla="*/ 0 w 286"/>
              <a:gd name="T15" fmla="*/ 323850 h 20"/>
              <a:gd name="T16" fmla="*/ 0 60000 65536"/>
              <a:gd name="T17" fmla="*/ 0 60000 65536"/>
              <a:gd name="T18" fmla="*/ 0 60000 65536"/>
              <a:gd name="T19" fmla="*/ 0 60000 65536"/>
              <a:gd name="T20" fmla="*/ 0 60000 65536"/>
              <a:gd name="T21" fmla="*/ 0 60000 65536"/>
              <a:gd name="T22" fmla="*/ 0 60000 65536"/>
              <a:gd name="T23" fmla="*/ 0 60000 65536"/>
              <a:gd name="T24" fmla="*/ 0 w 286"/>
              <a:gd name="T25" fmla="*/ 0 h 20"/>
              <a:gd name="T26" fmla="*/ 286 w 286"/>
              <a:gd name="T27" fmla="*/ 20 h 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6" h="20">
                <a:moveTo>
                  <a:pt x="286" y="1"/>
                </a:moveTo>
                <a:lnTo>
                  <a:pt x="256" y="1"/>
                </a:lnTo>
                <a:lnTo>
                  <a:pt x="256" y="20"/>
                </a:lnTo>
                <a:lnTo>
                  <a:pt x="134" y="20"/>
                </a:lnTo>
                <a:lnTo>
                  <a:pt x="134" y="1"/>
                </a:lnTo>
                <a:lnTo>
                  <a:pt x="13" y="0"/>
                </a:lnTo>
                <a:lnTo>
                  <a:pt x="13" y="20"/>
                </a:lnTo>
                <a:lnTo>
                  <a:pt x="0" y="20"/>
                </a:lnTo>
              </a:path>
            </a:pathLst>
          </a:custGeom>
          <a:noFill/>
          <a:ln w="15875">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62" name="Rectangle 23">
            <a:extLst>
              <a:ext uri="{FF2B5EF4-FFF2-40B4-BE49-F238E27FC236}">
                <a16:creationId xmlns:a16="http://schemas.microsoft.com/office/drawing/2014/main" id="{A8901027-0AB1-4DC4-91C2-6E5FB5E0B65C}"/>
              </a:ext>
            </a:extLst>
          </p:cNvPr>
          <p:cNvSpPr>
            <a:spLocks noChangeArrowheads="1"/>
          </p:cNvSpPr>
          <p:nvPr/>
        </p:nvSpPr>
        <p:spPr bwMode="auto">
          <a:xfrm>
            <a:off x="2762250" y="3700463"/>
            <a:ext cx="42863"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1200" i="1">
                <a:solidFill>
                  <a:srgbClr val="000000"/>
                </a:solidFill>
                <a:latin typeface="Nimbus Roman No9 L"/>
              </a:rPr>
              <a:t>t</a:t>
            </a:r>
            <a:endParaRPr lang="en-US" altLang="en-US" sz="2400"/>
          </a:p>
        </p:txBody>
      </p:sp>
      <p:sp>
        <p:nvSpPr>
          <p:cNvPr id="63" name="Rectangle 24">
            <a:extLst>
              <a:ext uri="{FF2B5EF4-FFF2-40B4-BE49-F238E27FC236}">
                <a16:creationId xmlns:a16="http://schemas.microsoft.com/office/drawing/2014/main" id="{A8D8F9A3-FD2A-433A-BE51-280C0381D52C}"/>
              </a:ext>
            </a:extLst>
          </p:cNvPr>
          <p:cNvSpPr>
            <a:spLocks noChangeArrowheads="1"/>
          </p:cNvSpPr>
          <p:nvPr/>
        </p:nvSpPr>
        <p:spPr bwMode="auto">
          <a:xfrm>
            <a:off x="2811463" y="3767138"/>
            <a:ext cx="571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900">
                <a:solidFill>
                  <a:srgbClr val="000000"/>
                </a:solidFill>
                <a:latin typeface="Nimbus Roman No9 L"/>
              </a:rPr>
              <a:t>0</a:t>
            </a:r>
            <a:endParaRPr lang="en-US" altLang="en-US" sz="2400"/>
          </a:p>
        </p:txBody>
      </p:sp>
      <p:sp>
        <p:nvSpPr>
          <p:cNvPr id="64" name="Rectangle 25">
            <a:extLst>
              <a:ext uri="{FF2B5EF4-FFF2-40B4-BE49-F238E27FC236}">
                <a16:creationId xmlns:a16="http://schemas.microsoft.com/office/drawing/2014/main" id="{91B2655F-B136-4C36-AEFA-C33455D1B5FC}"/>
              </a:ext>
            </a:extLst>
          </p:cNvPr>
          <p:cNvSpPr>
            <a:spLocks noChangeArrowheads="1"/>
          </p:cNvSpPr>
          <p:nvPr/>
        </p:nvSpPr>
        <p:spPr bwMode="auto">
          <a:xfrm>
            <a:off x="4587875" y="3700463"/>
            <a:ext cx="42863"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1200" i="1">
                <a:solidFill>
                  <a:srgbClr val="000000"/>
                </a:solidFill>
                <a:latin typeface="Nimbus Roman No9 L"/>
              </a:rPr>
              <a:t>t</a:t>
            </a:r>
            <a:endParaRPr lang="en-US" altLang="en-US" sz="2400"/>
          </a:p>
        </p:txBody>
      </p:sp>
      <p:sp>
        <p:nvSpPr>
          <p:cNvPr id="65" name="Rectangle 26">
            <a:extLst>
              <a:ext uri="{FF2B5EF4-FFF2-40B4-BE49-F238E27FC236}">
                <a16:creationId xmlns:a16="http://schemas.microsoft.com/office/drawing/2014/main" id="{0A7B9CDC-9957-4222-B0C2-78D6F44BB4A5}"/>
              </a:ext>
            </a:extLst>
          </p:cNvPr>
          <p:cNvSpPr>
            <a:spLocks noChangeArrowheads="1"/>
          </p:cNvSpPr>
          <p:nvPr/>
        </p:nvSpPr>
        <p:spPr bwMode="auto">
          <a:xfrm>
            <a:off x="4619625" y="3767138"/>
            <a:ext cx="571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900">
                <a:solidFill>
                  <a:srgbClr val="000000"/>
                </a:solidFill>
                <a:latin typeface="Nimbus Roman No9 L"/>
              </a:rPr>
              <a:t>1</a:t>
            </a:r>
            <a:endParaRPr lang="en-US" altLang="en-US" sz="2400"/>
          </a:p>
        </p:txBody>
      </p:sp>
      <p:sp>
        <p:nvSpPr>
          <p:cNvPr id="66" name="Rectangle 27">
            <a:extLst>
              <a:ext uri="{FF2B5EF4-FFF2-40B4-BE49-F238E27FC236}">
                <a16:creationId xmlns:a16="http://schemas.microsoft.com/office/drawing/2014/main" id="{FD260C93-81D6-4A97-8540-06D861CF5D29}"/>
              </a:ext>
            </a:extLst>
          </p:cNvPr>
          <p:cNvSpPr>
            <a:spLocks noChangeArrowheads="1"/>
          </p:cNvSpPr>
          <p:nvPr/>
        </p:nvSpPr>
        <p:spPr bwMode="auto">
          <a:xfrm>
            <a:off x="6704013" y="3700463"/>
            <a:ext cx="42862"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1200" i="1">
                <a:solidFill>
                  <a:srgbClr val="000000"/>
                </a:solidFill>
                <a:latin typeface="Nimbus Roman No9 L"/>
              </a:rPr>
              <a:t>t</a:t>
            </a:r>
            <a:endParaRPr lang="en-US" altLang="en-US" sz="2400"/>
          </a:p>
        </p:txBody>
      </p:sp>
      <p:sp>
        <p:nvSpPr>
          <p:cNvPr id="67" name="Rectangle 28">
            <a:extLst>
              <a:ext uri="{FF2B5EF4-FFF2-40B4-BE49-F238E27FC236}">
                <a16:creationId xmlns:a16="http://schemas.microsoft.com/office/drawing/2014/main" id="{FE38F3E2-47B2-4E6C-8064-124DD05CDFFD}"/>
              </a:ext>
            </a:extLst>
          </p:cNvPr>
          <p:cNvSpPr>
            <a:spLocks noChangeArrowheads="1"/>
          </p:cNvSpPr>
          <p:nvPr/>
        </p:nvSpPr>
        <p:spPr bwMode="auto">
          <a:xfrm>
            <a:off x="6751638" y="3767138"/>
            <a:ext cx="571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900">
                <a:solidFill>
                  <a:srgbClr val="000000"/>
                </a:solidFill>
                <a:latin typeface="Nimbus Roman No9 L"/>
              </a:rPr>
              <a:t>2</a:t>
            </a:r>
            <a:endParaRPr lang="en-US" altLang="en-US" sz="2400"/>
          </a:p>
        </p:txBody>
      </p:sp>
      <p:grpSp>
        <p:nvGrpSpPr>
          <p:cNvPr id="68" name="Group 34">
            <a:extLst>
              <a:ext uri="{FF2B5EF4-FFF2-40B4-BE49-F238E27FC236}">
                <a16:creationId xmlns:a16="http://schemas.microsoft.com/office/drawing/2014/main" id="{E9598A75-F680-472B-A5B4-0720BE0754EF}"/>
              </a:ext>
            </a:extLst>
          </p:cNvPr>
          <p:cNvGrpSpPr>
            <a:grpSpLocks/>
          </p:cNvGrpSpPr>
          <p:nvPr/>
        </p:nvGrpSpPr>
        <p:grpSpPr bwMode="auto">
          <a:xfrm>
            <a:off x="5992813" y="1263650"/>
            <a:ext cx="957262" cy="182563"/>
            <a:chOff x="3873" y="760"/>
            <a:chExt cx="603" cy="115"/>
          </a:xfrm>
        </p:grpSpPr>
        <p:sp>
          <p:nvSpPr>
            <p:cNvPr id="69" name="Freeform 29">
              <a:extLst>
                <a:ext uri="{FF2B5EF4-FFF2-40B4-BE49-F238E27FC236}">
                  <a16:creationId xmlns:a16="http://schemas.microsoft.com/office/drawing/2014/main" id="{AA30F7DC-23CB-48E0-9DE3-997A1BABD37D}"/>
                </a:ext>
              </a:extLst>
            </p:cNvPr>
            <p:cNvSpPr>
              <a:spLocks/>
            </p:cNvSpPr>
            <p:nvPr/>
          </p:nvSpPr>
          <p:spPr bwMode="auto">
            <a:xfrm>
              <a:off x="4158" y="821"/>
              <a:ext cx="61" cy="31"/>
            </a:xfrm>
            <a:custGeom>
              <a:avLst/>
              <a:gdLst>
                <a:gd name="T0" fmla="*/ 0 w 6"/>
                <a:gd name="T1" fmla="*/ 31 h 3"/>
                <a:gd name="T2" fmla="*/ 61 w 6"/>
                <a:gd name="T3" fmla="*/ 10 h 3"/>
                <a:gd name="T4" fmla="*/ 0 w 6"/>
                <a:gd name="T5" fmla="*/ 0 h 3"/>
                <a:gd name="T6" fmla="*/ 0 w 6"/>
                <a:gd name="T7" fmla="*/ 10 h 3"/>
                <a:gd name="T8" fmla="*/ 0 w 6"/>
                <a:gd name="T9" fmla="*/ 31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0" name="Freeform 30">
              <a:extLst>
                <a:ext uri="{FF2B5EF4-FFF2-40B4-BE49-F238E27FC236}">
                  <a16:creationId xmlns:a16="http://schemas.microsoft.com/office/drawing/2014/main" id="{1B27BDE6-A7FB-4FC2-BC27-33F8B88F0BD3}"/>
                </a:ext>
              </a:extLst>
            </p:cNvPr>
            <p:cNvSpPr>
              <a:spLocks/>
            </p:cNvSpPr>
            <p:nvPr/>
          </p:nvSpPr>
          <p:spPr bwMode="auto">
            <a:xfrm>
              <a:off x="4158" y="821"/>
              <a:ext cx="61" cy="31"/>
            </a:xfrm>
            <a:custGeom>
              <a:avLst/>
              <a:gdLst>
                <a:gd name="T0" fmla="*/ 0 w 61"/>
                <a:gd name="T1" fmla="*/ 31 h 31"/>
                <a:gd name="T2" fmla="*/ 61 w 61"/>
                <a:gd name="T3" fmla="*/ 10 h 31"/>
                <a:gd name="T4" fmla="*/ 0 w 61"/>
                <a:gd name="T5" fmla="*/ 0 h 31"/>
                <a:gd name="T6" fmla="*/ 0 w 61"/>
                <a:gd name="T7" fmla="*/ 10 h 31"/>
                <a:gd name="T8" fmla="*/ 0 w 61"/>
                <a:gd name="T9" fmla="*/ 31 h 31"/>
                <a:gd name="T10" fmla="*/ 0 60000 65536"/>
                <a:gd name="T11" fmla="*/ 0 60000 65536"/>
                <a:gd name="T12" fmla="*/ 0 60000 65536"/>
                <a:gd name="T13" fmla="*/ 0 60000 65536"/>
                <a:gd name="T14" fmla="*/ 0 60000 65536"/>
                <a:gd name="T15" fmla="*/ 0 w 61"/>
                <a:gd name="T16" fmla="*/ 0 h 31"/>
                <a:gd name="T17" fmla="*/ 61 w 61"/>
                <a:gd name="T18" fmla="*/ 31 h 31"/>
              </a:gdLst>
              <a:ahLst/>
              <a:cxnLst>
                <a:cxn ang="T10">
                  <a:pos x="T0" y="T1"/>
                </a:cxn>
                <a:cxn ang="T11">
                  <a:pos x="T2" y="T3"/>
                </a:cxn>
                <a:cxn ang="T12">
                  <a:pos x="T4" y="T5"/>
                </a:cxn>
                <a:cxn ang="T13">
                  <a:pos x="T6" y="T7"/>
                </a:cxn>
                <a:cxn ang="T14">
                  <a:pos x="T8" y="T9"/>
                </a:cxn>
              </a:cxnLst>
              <a:rect l="T15" t="T16" r="T17" b="T18"/>
              <a:pathLst>
                <a:path w="61" h="31">
                  <a:moveTo>
                    <a:pt x="0" y="31"/>
                  </a:moveTo>
                  <a:lnTo>
                    <a:pt x="61" y="10"/>
                  </a:lnTo>
                  <a:lnTo>
                    <a:pt x="0" y="0"/>
                  </a:lnTo>
                  <a:lnTo>
                    <a:pt x="0" y="10"/>
                  </a:lnTo>
                  <a:lnTo>
                    <a:pt x="0" y="31"/>
                  </a:lnTo>
                  <a:close/>
                </a:path>
              </a:pathLst>
            </a:custGeom>
            <a:solidFill>
              <a:srgbClr val="000000"/>
            </a:solidFill>
            <a:ln w="0">
              <a:solidFill>
                <a:srgbClr val="000000"/>
              </a:solidFill>
              <a:round/>
              <a:headEnd/>
              <a:tailEnd/>
            </a:ln>
          </p:spPr>
          <p:txBody>
            <a:bodyPr/>
            <a:lstStyle/>
            <a:p>
              <a:endParaRPr lang="en-IN"/>
            </a:p>
          </p:txBody>
        </p:sp>
        <p:sp>
          <p:nvSpPr>
            <p:cNvPr id="71" name="Line 31">
              <a:extLst>
                <a:ext uri="{FF2B5EF4-FFF2-40B4-BE49-F238E27FC236}">
                  <a16:creationId xmlns:a16="http://schemas.microsoft.com/office/drawing/2014/main" id="{F78577D4-25A0-45C8-AAF8-55142930465F}"/>
                </a:ext>
              </a:extLst>
            </p:cNvPr>
            <p:cNvSpPr>
              <a:spLocks noChangeShapeType="1"/>
            </p:cNvSpPr>
            <p:nvPr/>
          </p:nvSpPr>
          <p:spPr bwMode="auto">
            <a:xfrm flipH="1">
              <a:off x="3873" y="831"/>
              <a:ext cx="28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2" name="Rectangle 32">
              <a:extLst>
                <a:ext uri="{FF2B5EF4-FFF2-40B4-BE49-F238E27FC236}">
                  <a16:creationId xmlns:a16="http://schemas.microsoft.com/office/drawing/2014/main" id="{314F827D-309B-4256-9A32-CC0EB0185CEB}"/>
                </a:ext>
              </a:extLst>
            </p:cNvPr>
            <p:cNvSpPr>
              <a:spLocks noChangeArrowheads="1"/>
            </p:cNvSpPr>
            <p:nvPr/>
          </p:nvSpPr>
          <p:spPr bwMode="auto">
            <a:xfrm>
              <a:off x="4270" y="760"/>
              <a:ext cx="5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1200">
                  <a:solidFill>
                    <a:srgbClr val="000000"/>
                  </a:solidFill>
                  <a:latin typeface="Nimbus Roman No9 L"/>
                </a:rPr>
                <a:t>T</a:t>
              </a:r>
              <a:endParaRPr lang="en-US" altLang="en-US" sz="2400"/>
            </a:p>
          </p:txBody>
        </p:sp>
        <p:sp>
          <p:nvSpPr>
            <p:cNvPr id="73" name="Rectangle 33">
              <a:extLst>
                <a:ext uri="{FF2B5EF4-FFF2-40B4-BE49-F238E27FC236}">
                  <a16:creationId xmlns:a16="http://schemas.microsoft.com/office/drawing/2014/main" id="{1E01E14B-333A-4116-B8C4-829966CF6043}"/>
                </a:ext>
              </a:extLst>
            </p:cNvPr>
            <p:cNvSpPr>
              <a:spLocks noChangeArrowheads="1"/>
            </p:cNvSpPr>
            <p:nvPr/>
          </p:nvSpPr>
          <p:spPr bwMode="auto">
            <a:xfrm>
              <a:off x="4331" y="760"/>
              <a:ext cx="14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1200">
                  <a:solidFill>
                    <a:srgbClr val="000000"/>
                  </a:solidFill>
                  <a:latin typeface="Nimbus Roman No9 L"/>
                </a:rPr>
                <a:t>ime</a:t>
              </a:r>
              <a:endParaRPr lang="en-US" altLang="en-US" sz="2400"/>
            </a:p>
          </p:txBody>
        </p:sp>
      </p:grpSp>
      <p:sp>
        <p:nvSpPr>
          <p:cNvPr id="74" name="Text Box 38">
            <a:extLst>
              <a:ext uri="{FF2B5EF4-FFF2-40B4-BE49-F238E27FC236}">
                <a16:creationId xmlns:a16="http://schemas.microsoft.com/office/drawing/2014/main" id="{EC4B75EC-7237-469A-89D2-E4E1B1F43CBB}"/>
              </a:ext>
            </a:extLst>
          </p:cNvPr>
          <p:cNvSpPr txBox="1">
            <a:spLocks noChangeArrowheads="1"/>
          </p:cNvSpPr>
          <p:nvPr/>
        </p:nvSpPr>
        <p:spPr bwMode="auto">
          <a:xfrm>
            <a:off x="461963" y="4108450"/>
            <a:ext cx="2066925" cy="1323975"/>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pPr algn="ctr"/>
            <a:r>
              <a:rPr lang="en-US" altLang="en-US" sz="1600">
                <a:latin typeface="Candara" panose="020E0502030303020204" pitchFamily="34" charset="0"/>
              </a:rPr>
              <a:t>Master places the </a:t>
            </a:r>
          </a:p>
          <a:p>
            <a:pPr algn="ctr"/>
            <a:r>
              <a:rPr lang="en-US" altLang="en-US" sz="1600">
                <a:latin typeface="Candara" panose="020E0502030303020204" pitchFamily="34" charset="0"/>
              </a:rPr>
              <a:t>device address and </a:t>
            </a:r>
          </a:p>
          <a:p>
            <a:pPr algn="ctr"/>
            <a:r>
              <a:rPr lang="en-US" altLang="en-US" sz="1600">
                <a:latin typeface="Candara" panose="020E0502030303020204" pitchFamily="34" charset="0"/>
              </a:rPr>
              <a:t>command on the bus,</a:t>
            </a:r>
          </a:p>
          <a:p>
            <a:pPr algn="ctr"/>
            <a:r>
              <a:rPr lang="en-US" altLang="en-US" sz="1600">
                <a:latin typeface="Candara" panose="020E0502030303020204" pitchFamily="34" charset="0"/>
              </a:rPr>
              <a:t>and indicates that</a:t>
            </a:r>
          </a:p>
          <a:p>
            <a:pPr algn="ctr"/>
            <a:r>
              <a:rPr lang="en-US" altLang="en-US" sz="1600">
                <a:latin typeface="Candara" panose="020E0502030303020204" pitchFamily="34" charset="0"/>
              </a:rPr>
              <a:t>it is a Read operation.</a:t>
            </a:r>
          </a:p>
        </p:txBody>
      </p:sp>
      <p:sp>
        <p:nvSpPr>
          <p:cNvPr id="75" name="Text Box 39">
            <a:extLst>
              <a:ext uri="{FF2B5EF4-FFF2-40B4-BE49-F238E27FC236}">
                <a16:creationId xmlns:a16="http://schemas.microsoft.com/office/drawing/2014/main" id="{EC051466-0E3F-4904-824D-5342A4FC721D}"/>
              </a:ext>
            </a:extLst>
          </p:cNvPr>
          <p:cNvSpPr txBox="1">
            <a:spLocks noChangeArrowheads="1"/>
          </p:cNvSpPr>
          <p:nvPr/>
        </p:nvSpPr>
        <p:spPr bwMode="auto">
          <a:xfrm>
            <a:off x="3384550" y="4352925"/>
            <a:ext cx="2179638" cy="584200"/>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pPr algn="ctr"/>
            <a:r>
              <a:rPr lang="en-US" altLang="en-US" sz="1600">
                <a:latin typeface="Candara" panose="020E0502030303020204" pitchFamily="34" charset="0"/>
              </a:rPr>
              <a:t>Addressed slave places</a:t>
            </a:r>
          </a:p>
          <a:p>
            <a:pPr algn="ctr"/>
            <a:r>
              <a:rPr lang="en-US" altLang="en-US" sz="1600">
                <a:latin typeface="Candara" panose="020E0502030303020204" pitchFamily="34" charset="0"/>
              </a:rPr>
              <a:t>data on the data lines</a:t>
            </a:r>
          </a:p>
        </p:txBody>
      </p:sp>
      <p:sp>
        <p:nvSpPr>
          <p:cNvPr id="76" name="Text Box 41">
            <a:extLst>
              <a:ext uri="{FF2B5EF4-FFF2-40B4-BE49-F238E27FC236}">
                <a16:creationId xmlns:a16="http://schemas.microsoft.com/office/drawing/2014/main" id="{C7D23885-12B5-4780-9522-D5497F5C1500}"/>
              </a:ext>
            </a:extLst>
          </p:cNvPr>
          <p:cNvSpPr txBox="1">
            <a:spLocks noChangeArrowheads="1"/>
          </p:cNvSpPr>
          <p:nvPr/>
        </p:nvSpPr>
        <p:spPr bwMode="auto">
          <a:xfrm>
            <a:off x="6089650" y="4637088"/>
            <a:ext cx="2473325" cy="1077912"/>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pPr algn="ctr"/>
            <a:r>
              <a:rPr lang="en-US" altLang="en-US" sz="1600">
                <a:latin typeface="Candara" panose="020E0502030303020204" pitchFamily="34" charset="0"/>
              </a:rPr>
              <a:t>Master “strobes” the data</a:t>
            </a:r>
          </a:p>
          <a:p>
            <a:pPr algn="ctr"/>
            <a:r>
              <a:rPr lang="en-US" altLang="en-US" sz="1600">
                <a:latin typeface="Candara" panose="020E0502030303020204" pitchFamily="34" charset="0"/>
              </a:rPr>
              <a:t>on the data lines into its</a:t>
            </a:r>
          </a:p>
          <a:p>
            <a:pPr algn="ctr"/>
            <a:r>
              <a:rPr lang="en-US" altLang="en-US" sz="1600">
                <a:latin typeface="Candara" panose="020E0502030303020204" pitchFamily="34" charset="0"/>
              </a:rPr>
              <a:t>input buffer, for a Read</a:t>
            </a:r>
          </a:p>
          <a:p>
            <a:pPr algn="ctr"/>
            <a:r>
              <a:rPr lang="en-US" altLang="en-US" sz="1600">
                <a:latin typeface="Candara" panose="020E0502030303020204" pitchFamily="34" charset="0"/>
              </a:rPr>
              <a:t>operation.</a:t>
            </a:r>
          </a:p>
        </p:txBody>
      </p:sp>
      <p:sp>
        <p:nvSpPr>
          <p:cNvPr id="77" name="Freeform 42">
            <a:extLst>
              <a:ext uri="{FF2B5EF4-FFF2-40B4-BE49-F238E27FC236}">
                <a16:creationId xmlns:a16="http://schemas.microsoft.com/office/drawing/2014/main" id="{0B944453-CC23-4CFB-A66E-E3BA1C85A117}"/>
              </a:ext>
            </a:extLst>
          </p:cNvPr>
          <p:cNvSpPr>
            <a:spLocks/>
          </p:cNvSpPr>
          <p:nvPr/>
        </p:nvSpPr>
        <p:spPr bwMode="auto">
          <a:xfrm>
            <a:off x="1481138" y="3900488"/>
            <a:ext cx="1200150" cy="200025"/>
          </a:xfrm>
          <a:custGeom>
            <a:avLst/>
            <a:gdLst>
              <a:gd name="T0" fmla="*/ 0 w 756"/>
              <a:gd name="T1" fmla="*/ 200025 h 126"/>
              <a:gd name="T2" fmla="*/ 706437 w 756"/>
              <a:gd name="T3" fmla="*/ 11113 h 126"/>
              <a:gd name="T4" fmla="*/ 1200150 w 756"/>
              <a:gd name="T5" fmla="*/ 128588 h 126"/>
              <a:gd name="T6" fmla="*/ 0 60000 65536"/>
              <a:gd name="T7" fmla="*/ 0 60000 65536"/>
              <a:gd name="T8" fmla="*/ 0 60000 65536"/>
              <a:gd name="T9" fmla="*/ 0 w 756"/>
              <a:gd name="T10" fmla="*/ 0 h 126"/>
              <a:gd name="T11" fmla="*/ 756 w 756"/>
              <a:gd name="T12" fmla="*/ 126 h 126"/>
            </a:gdLst>
            <a:ahLst/>
            <a:cxnLst>
              <a:cxn ang="T6">
                <a:pos x="T0" y="T1"/>
              </a:cxn>
              <a:cxn ang="T7">
                <a:pos x="T2" y="T3"/>
              </a:cxn>
              <a:cxn ang="T8">
                <a:pos x="T4" y="T5"/>
              </a:cxn>
            </a:cxnLst>
            <a:rect l="T9" t="T10" r="T11" b="T12"/>
            <a:pathLst>
              <a:path w="756" h="126">
                <a:moveTo>
                  <a:pt x="0" y="126"/>
                </a:moveTo>
                <a:cubicBezTo>
                  <a:pt x="159" y="70"/>
                  <a:pt x="319" y="14"/>
                  <a:pt x="445" y="7"/>
                </a:cubicBezTo>
                <a:cubicBezTo>
                  <a:pt x="571" y="0"/>
                  <a:pt x="663" y="40"/>
                  <a:pt x="756" y="81"/>
                </a:cubicBezTo>
              </a:path>
            </a:pathLst>
          </a:custGeom>
          <a:noFill/>
          <a:ln w="19050">
            <a:solidFill>
              <a:srgbClr val="CC3300"/>
            </a:solidFill>
            <a:round/>
            <a:headEn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78" name="Freeform 43">
            <a:extLst>
              <a:ext uri="{FF2B5EF4-FFF2-40B4-BE49-F238E27FC236}">
                <a16:creationId xmlns:a16="http://schemas.microsoft.com/office/drawing/2014/main" id="{A5DFBB8C-959B-47A0-9C05-536D80C21857}"/>
              </a:ext>
            </a:extLst>
          </p:cNvPr>
          <p:cNvSpPr>
            <a:spLocks/>
          </p:cNvSpPr>
          <p:nvPr/>
        </p:nvSpPr>
        <p:spPr bwMode="auto">
          <a:xfrm>
            <a:off x="3892550" y="3594100"/>
            <a:ext cx="728663" cy="765175"/>
          </a:xfrm>
          <a:custGeom>
            <a:avLst/>
            <a:gdLst>
              <a:gd name="T0" fmla="*/ 0 w 459"/>
              <a:gd name="T1" fmla="*/ 765175 h 482"/>
              <a:gd name="T2" fmla="*/ 304800 w 459"/>
              <a:gd name="T3" fmla="*/ 141288 h 482"/>
              <a:gd name="T4" fmla="*/ 728663 w 459"/>
              <a:gd name="T5" fmla="*/ 0 h 482"/>
              <a:gd name="T6" fmla="*/ 0 60000 65536"/>
              <a:gd name="T7" fmla="*/ 0 60000 65536"/>
              <a:gd name="T8" fmla="*/ 0 60000 65536"/>
              <a:gd name="T9" fmla="*/ 0 w 459"/>
              <a:gd name="T10" fmla="*/ 0 h 482"/>
              <a:gd name="T11" fmla="*/ 459 w 459"/>
              <a:gd name="T12" fmla="*/ 482 h 482"/>
            </a:gdLst>
            <a:ahLst/>
            <a:cxnLst>
              <a:cxn ang="T6">
                <a:pos x="T0" y="T1"/>
              </a:cxn>
              <a:cxn ang="T7">
                <a:pos x="T2" y="T3"/>
              </a:cxn>
              <a:cxn ang="T8">
                <a:pos x="T4" y="T5"/>
              </a:cxn>
            </a:cxnLst>
            <a:rect l="T9" t="T10" r="T11" b="T12"/>
            <a:pathLst>
              <a:path w="459" h="482">
                <a:moveTo>
                  <a:pt x="0" y="482"/>
                </a:moveTo>
                <a:cubicBezTo>
                  <a:pt x="58" y="325"/>
                  <a:pt x="116" y="169"/>
                  <a:pt x="192" y="89"/>
                </a:cubicBezTo>
                <a:cubicBezTo>
                  <a:pt x="268" y="9"/>
                  <a:pt x="414" y="15"/>
                  <a:pt x="459" y="0"/>
                </a:cubicBezTo>
              </a:path>
            </a:pathLst>
          </a:custGeom>
          <a:noFill/>
          <a:ln w="19050">
            <a:solidFill>
              <a:srgbClr val="CC3300"/>
            </a:solidFill>
            <a:round/>
            <a:headEn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79" name="Freeform 44">
            <a:extLst>
              <a:ext uri="{FF2B5EF4-FFF2-40B4-BE49-F238E27FC236}">
                <a16:creationId xmlns:a16="http://schemas.microsoft.com/office/drawing/2014/main" id="{21600461-574C-411D-A392-623F06CA405C}"/>
              </a:ext>
            </a:extLst>
          </p:cNvPr>
          <p:cNvSpPr>
            <a:spLocks/>
          </p:cNvSpPr>
          <p:nvPr/>
        </p:nvSpPr>
        <p:spPr bwMode="auto">
          <a:xfrm>
            <a:off x="6619875" y="3887788"/>
            <a:ext cx="776288" cy="752475"/>
          </a:xfrm>
          <a:custGeom>
            <a:avLst/>
            <a:gdLst>
              <a:gd name="T0" fmla="*/ 776288 w 489"/>
              <a:gd name="T1" fmla="*/ 752475 h 474"/>
              <a:gd name="T2" fmla="*/ 293688 w 489"/>
              <a:gd name="T3" fmla="*/ 106363 h 474"/>
              <a:gd name="T4" fmla="*/ 0 w 489"/>
              <a:gd name="T5" fmla="*/ 117475 h 474"/>
              <a:gd name="T6" fmla="*/ 0 60000 65536"/>
              <a:gd name="T7" fmla="*/ 0 60000 65536"/>
              <a:gd name="T8" fmla="*/ 0 60000 65536"/>
              <a:gd name="T9" fmla="*/ 0 w 489"/>
              <a:gd name="T10" fmla="*/ 0 h 474"/>
              <a:gd name="T11" fmla="*/ 489 w 489"/>
              <a:gd name="T12" fmla="*/ 474 h 474"/>
            </a:gdLst>
            <a:ahLst/>
            <a:cxnLst>
              <a:cxn ang="T6">
                <a:pos x="T0" y="T1"/>
              </a:cxn>
              <a:cxn ang="T7">
                <a:pos x="T2" y="T3"/>
              </a:cxn>
              <a:cxn ang="T8">
                <a:pos x="T4" y="T5"/>
              </a:cxn>
            </a:cxnLst>
            <a:rect l="T9" t="T10" r="T11" b="T12"/>
            <a:pathLst>
              <a:path w="489" h="474">
                <a:moveTo>
                  <a:pt x="489" y="474"/>
                </a:moveTo>
                <a:cubicBezTo>
                  <a:pt x="377" y="304"/>
                  <a:pt x="266" y="134"/>
                  <a:pt x="185" y="67"/>
                </a:cubicBezTo>
                <a:cubicBezTo>
                  <a:pt x="104" y="0"/>
                  <a:pt x="52" y="37"/>
                  <a:pt x="0" y="74"/>
                </a:cubicBezTo>
              </a:path>
            </a:pathLst>
          </a:custGeom>
          <a:noFill/>
          <a:ln w="19050">
            <a:solidFill>
              <a:srgbClr val="CC3300"/>
            </a:solidFill>
            <a:round/>
            <a:headEn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80" name="Text Box 45">
            <a:extLst>
              <a:ext uri="{FF2B5EF4-FFF2-40B4-BE49-F238E27FC236}">
                <a16:creationId xmlns:a16="http://schemas.microsoft.com/office/drawing/2014/main" id="{9F8D8426-FBBC-4BE0-A6DE-1F21540477FD}"/>
              </a:ext>
            </a:extLst>
          </p:cNvPr>
          <p:cNvSpPr txBox="1">
            <a:spLocks noChangeArrowheads="1"/>
          </p:cNvSpPr>
          <p:nvPr/>
        </p:nvSpPr>
        <p:spPr bwMode="auto">
          <a:xfrm>
            <a:off x="636588" y="5637213"/>
            <a:ext cx="776922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pPr>
              <a:buFontTx/>
              <a:buChar char="•"/>
            </a:pPr>
            <a:r>
              <a:rPr lang="en-US" altLang="en-US" i="1"/>
              <a:t>In case of a Write operation, the master places the data on the bus along with the </a:t>
            </a:r>
          </a:p>
          <a:p>
            <a:r>
              <a:rPr lang="en-US" altLang="en-US" i="1"/>
              <a:t> address and commands at time t</a:t>
            </a:r>
            <a:r>
              <a:rPr lang="en-US" altLang="en-US" i="1" baseline="-25000"/>
              <a:t>0</a:t>
            </a:r>
            <a:r>
              <a:rPr lang="en-US" altLang="en-US" i="1"/>
              <a:t>.</a:t>
            </a:r>
          </a:p>
          <a:p>
            <a:pPr>
              <a:buFontTx/>
              <a:buChar char="•"/>
            </a:pPr>
            <a:r>
              <a:rPr lang="en-US" altLang="en-US" i="1"/>
              <a:t>The slave strobes the data into its input buffer at time t</a:t>
            </a:r>
            <a:r>
              <a:rPr lang="en-US" altLang="en-US" i="1" baseline="-25000"/>
              <a:t>2</a:t>
            </a:r>
            <a:r>
              <a:rPr lang="en-US" altLang="en-US" i="1"/>
              <a:t>.</a:t>
            </a:r>
          </a:p>
        </p:txBody>
      </p:sp>
    </p:spTree>
    <p:extLst>
      <p:ext uri="{BB962C8B-B14F-4D97-AF65-F5344CB8AC3E}">
        <p14:creationId xmlns:p14="http://schemas.microsoft.com/office/powerpoint/2010/main" val="2518671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2"/>
          <p:cNvSpPr>
            <a:spLocks noGrp="1"/>
          </p:cNvSpPr>
          <p:nvPr>
            <p:ph type="title" idx="4294967295"/>
          </p:nvPr>
        </p:nvSpPr>
        <p:spPr>
          <a:xfrm>
            <a:off x="457200" y="274638"/>
            <a:ext cx="7210425" cy="1143000"/>
          </a:xfrm>
        </p:spPr>
        <p:txBody>
          <a:bodyPr/>
          <a:lstStyle/>
          <a:p>
            <a:r>
              <a:rPr lang="en-US" altLang="en-US" b="1"/>
              <a:t>  IMP Note to Self</a:t>
            </a:r>
          </a:p>
        </p:txBody>
      </p:sp>
      <p:pic>
        <p:nvPicPr>
          <p:cNvPr id="11267"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2133600"/>
            <a:ext cx="6769100"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A85AD-85CD-46F3-8897-9C3DD09DED84}"/>
              </a:ext>
            </a:extLst>
          </p:cNvPr>
          <p:cNvSpPr>
            <a:spLocks noGrp="1"/>
          </p:cNvSpPr>
          <p:nvPr>
            <p:ph type="title"/>
          </p:nvPr>
        </p:nvSpPr>
        <p:spPr/>
        <p:txBody>
          <a:bodyPr/>
          <a:lstStyle/>
          <a:p>
            <a:r>
              <a:rPr lang="en-US" altLang="en-US" dirty="0">
                <a:solidFill>
                  <a:srgbClr val="7030A0"/>
                </a:solidFill>
              </a:rPr>
              <a:t>Synchronous bus(</a:t>
            </a:r>
            <a:r>
              <a:rPr lang="en-US" altLang="en-US" dirty="0" err="1">
                <a:solidFill>
                  <a:srgbClr val="7030A0"/>
                </a:solidFill>
              </a:rPr>
              <a:t>contnd</a:t>
            </a:r>
            <a:r>
              <a:rPr lang="en-US" altLang="en-US" dirty="0">
                <a:solidFill>
                  <a:srgbClr val="7030A0"/>
                </a:solidFill>
              </a:rPr>
              <a:t>.)</a:t>
            </a:r>
            <a:endParaRPr lang="en-IN" dirty="0">
              <a:solidFill>
                <a:srgbClr val="7030A0"/>
              </a:solidFill>
            </a:endParaRPr>
          </a:p>
        </p:txBody>
      </p:sp>
      <p:sp>
        <p:nvSpPr>
          <p:cNvPr id="4" name="Slide Number Placeholder 3">
            <a:extLst>
              <a:ext uri="{FF2B5EF4-FFF2-40B4-BE49-F238E27FC236}">
                <a16:creationId xmlns:a16="http://schemas.microsoft.com/office/drawing/2014/main" id="{E0888428-1712-4992-89F3-A477F482D6E5}"/>
              </a:ext>
            </a:extLst>
          </p:cNvPr>
          <p:cNvSpPr>
            <a:spLocks noGrp="1"/>
          </p:cNvSpPr>
          <p:nvPr>
            <p:ph type="sldNum" sz="quarter" idx="12"/>
          </p:nvPr>
        </p:nvSpPr>
        <p:spPr/>
        <p:txBody>
          <a:bodyPr/>
          <a:lstStyle/>
          <a:p>
            <a:fld id="{1602180B-D5D1-4398-B8D5-C1EBB73A9C38}" type="slidenum">
              <a:rPr lang="en-US" altLang="en-US" smtClean="0"/>
              <a:pPr/>
              <a:t>30</a:t>
            </a:fld>
            <a:endParaRPr lang="en-US" altLang="en-US"/>
          </a:p>
        </p:txBody>
      </p:sp>
      <p:sp>
        <p:nvSpPr>
          <p:cNvPr id="19" name="Rectangle 3">
            <a:extLst>
              <a:ext uri="{FF2B5EF4-FFF2-40B4-BE49-F238E27FC236}">
                <a16:creationId xmlns:a16="http://schemas.microsoft.com/office/drawing/2014/main" id="{42B30012-C84F-4C02-9E20-6D4CF61469A1}"/>
              </a:ext>
            </a:extLst>
          </p:cNvPr>
          <p:cNvSpPr txBox="1">
            <a:spLocks noChangeArrowheads="1"/>
          </p:cNvSpPr>
          <p:nvPr/>
        </p:nvSpPr>
        <p:spPr bwMode="auto">
          <a:xfrm>
            <a:off x="457200" y="1143000"/>
            <a:ext cx="84582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altLang="en-US" sz="2000">
                <a:solidFill>
                  <a:schemeClr val="accent2"/>
                </a:solidFill>
              </a:rPr>
              <a:t>Once the master places the device address and command on the bus, it takes time for this information to propagate to the devices:</a:t>
            </a:r>
          </a:p>
          <a:p>
            <a:pPr lvl="1">
              <a:lnSpc>
                <a:spcPct val="150000"/>
              </a:lnSpc>
            </a:pPr>
            <a:r>
              <a:rPr lang="en-US" altLang="en-US" sz="2000"/>
              <a:t>This time depends on the physical and electrical characteristics of the bus.</a:t>
            </a:r>
          </a:p>
          <a:p>
            <a:pPr>
              <a:lnSpc>
                <a:spcPct val="150000"/>
              </a:lnSpc>
            </a:pPr>
            <a:r>
              <a:rPr lang="en-US" altLang="en-US" sz="2000">
                <a:solidFill>
                  <a:schemeClr val="accent2"/>
                </a:solidFill>
              </a:rPr>
              <a:t>Also, all the devices have to be given enough time to decode the address and control signals, so that the addressed slave can place data on the bus.</a:t>
            </a:r>
            <a:endParaRPr lang="en-US" altLang="en-US" sz="2000"/>
          </a:p>
          <a:p>
            <a:pPr>
              <a:lnSpc>
                <a:spcPct val="150000"/>
              </a:lnSpc>
            </a:pPr>
            <a:r>
              <a:rPr lang="en-US" altLang="en-US" sz="2000">
                <a:solidFill>
                  <a:srgbClr val="CC3300"/>
                </a:solidFill>
              </a:rPr>
              <a:t>Width of the pulse </a:t>
            </a:r>
            <a:r>
              <a:rPr lang="en-US" altLang="en-US" sz="2000" i="1">
                <a:solidFill>
                  <a:srgbClr val="CC3300"/>
                </a:solidFill>
                <a:latin typeface="Times New Roman" panose="02020603050405020304" pitchFamily="18" charset="0"/>
              </a:rPr>
              <a:t>t</a:t>
            </a:r>
            <a:r>
              <a:rPr lang="en-US" altLang="en-US" sz="2000" i="1" baseline="-25000">
                <a:solidFill>
                  <a:srgbClr val="CC3300"/>
                </a:solidFill>
                <a:latin typeface="Times New Roman" panose="02020603050405020304" pitchFamily="18" charset="0"/>
              </a:rPr>
              <a:t>1</a:t>
            </a:r>
            <a:r>
              <a:rPr lang="en-US" altLang="en-US" sz="2000" i="1">
                <a:solidFill>
                  <a:srgbClr val="CC3300"/>
                </a:solidFill>
                <a:latin typeface="Times New Roman" panose="02020603050405020304" pitchFamily="18" charset="0"/>
              </a:rPr>
              <a:t> - t</a:t>
            </a:r>
            <a:r>
              <a:rPr lang="en-US" altLang="en-US" sz="2000" i="1" baseline="-25000">
                <a:solidFill>
                  <a:srgbClr val="CC3300"/>
                </a:solidFill>
                <a:latin typeface="Times New Roman" panose="02020603050405020304" pitchFamily="18" charset="0"/>
              </a:rPr>
              <a:t>0</a:t>
            </a:r>
            <a:r>
              <a:rPr lang="en-US" altLang="en-US" sz="2000">
                <a:solidFill>
                  <a:srgbClr val="CC3300"/>
                </a:solidFill>
              </a:rPr>
              <a:t> depends on:</a:t>
            </a:r>
          </a:p>
          <a:p>
            <a:pPr lvl="1">
              <a:lnSpc>
                <a:spcPct val="150000"/>
              </a:lnSpc>
            </a:pPr>
            <a:r>
              <a:rPr lang="en-US" altLang="en-US" sz="2000">
                <a:solidFill>
                  <a:srgbClr val="CC3300"/>
                </a:solidFill>
              </a:rPr>
              <a:t>Maximum propagation delay between two devices connected to the bus. </a:t>
            </a:r>
          </a:p>
          <a:p>
            <a:pPr lvl="1">
              <a:lnSpc>
                <a:spcPct val="150000"/>
              </a:lnSpc>
            </a:pPr>
            <a:r>
              <a:rPr lang="en-US" altLang="en-US" sz="2000">
                <a:solidFill>
                  <a:srgbClr val="CC3300"/>
                </a:solidFill>
              </a:rPr>
              <a:t>Time taken by all the devices to decode the address and control signals, so that the addressed slave can respond at time </a:t>
            </a:r>
            <a:r>
              <a:rPr lang="en-US" altLang="en-US" sz="2000" i="1">
                <a:solidFill>
                  <a:srgbClr val="CC3300"/>
                </a:solidFill>
                <a:latin typeface="Times New Roman" panose="02020603050405020304" pitchFamily="18" charset="0"/>
              </a:rPr>
              <a:t>t</a:t>
            </a:r>
            <a:r>
              <a:rPr lang="en-US" altLang="en-US" sz="2000" i="1" baseline="-25000">
                <a:solidFill>
                  <a:srgbClr val="CC3300"/>
                </a:solidFill>
                <a:latin typeface="Times New Roman" panose="02020603050405020304" pitchFamily="18" charset="0"/>
              </a:rPr>
              <a:t>1</a:t>
            </a:r>
            <a:r>
              <a:rPr lang="en-US" altLang="en-US" sz="2000">
                <a:solidFill>
                  <a:srgbClr val="CC3300"/>
                </a:solidFill>
              </a:rPr>
              <a:t>.</a:t>
            </a:r>
            <a:endParaRPr lang="en-US" altLang="en-US" sz="2000"/>
          </a:p>
        </p:txBody>
      </p:sp>
    </p:spTree>
    <p:extLst>
      <p:ext uri="{BB962C8B-B14F-4D97-AF65-F5344CB8AC3E}">
        <p14:creationId xmlns:p14="http://schemas.microsoft.com/office/powerpoint/2010/main" val="18858879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A85AD-85CD-46F3-8897-9C3DD09DED84}"/>
              </a:ext>
            </a:extLst>
          </p:cNvPr>
          <p:cNvSpPr>
            <a:spLocks noGrp="1"/>
          </p:cNvSpPr>
          <p:nvPr>
            <p:ph type="title"/>
          </p:nvPr>
        </p:nvSpPr>
        <p:spPr/>
        <p:txBody>
          <a:bodyPr/>
          <a:lstStyle/>
          <a:p>
            <a:r>
              <a:rPr lang="en-US" altLang="en-US" dirty="0">
                <a:solidFill>
                  <a:srgbClr val="7030A0"/>
                </a:solidFill>
              </a:rPr>
              <a:t>Synchronous bus(</a:t>
            </a:r>
            <a:r>
              <a:rPr lang="en-US" altLang="en-US" dirty="0" err="1">
                <a:solidFill>
                  <a:srgbClr val="7030A0"/>
                </a:solidFill>
              </a:rPr>
              <a:t>contnd</a:t>
            </a:r>
            <a:r>
              <a:rPr lang="en-US" altLang="en-US" dirty="0">
                <a:solidFill>
                  <a:srgbClr val="7030A0"/>
                </a:solidFill>
              </a:rPr>
              <a:t>.)</a:t>
            </a:r>
            <a:endParaRPr lang="en-IN" dirty="0">
              <a:solidFill>
                <a:srgbClr val="7030A0"/>
              </a:solidFill>
            </a:endParaRPr>
          </a:p>
        </p:txBody>
      </p:sp>
      <p:sp>
        <p:nvSpPr>
          <p:cNvPr id="4" name="Slide Number Placeholder 3">
            <a:extLst>
              <a:ext uri="{FF2B5EF4-FFF2-40B4-BE49-F238E27FC236}">
                <a16:creationId xmlns:a16="http://schemas.microsoft.com/office/drawing/2014/main" id="{E0888428-1712-4992-89F3-A477F482D6E5}"/>
              </a:ext>
            </a:extLst>
          </p:cNvPr>
          <p:cNvSpPr>
            <a:spLocks noGrp="1"/>
          </p:cNvSpPr>
          <p:nvPr>
            <p:ph type="sldNum" sz="quarter" idx="12"/>
          </p:nvPr>
        </p:nvSpPr>
        <p:spPr/>
        <p:txBody>
          <a:bodyPr/>
          <a:lstStyle/>
          <a:p>
            <a:fld id="{1602180B-D5D1-4398-B8D5-C1EBB73A9C38}" type="slidenum">
              <a:rPr lang="en-US" altLang="en-US" smtClean="0"/>
              <a:pPr/>
              <a:t>31</a:t>
            </a:fld>
            <a:endParaRPr lang="en-US" altLang="en-US"/>
          </a:p>
        </p:txBody>
      </p:sp>
      <p:sp>
        <p:nvSpPr>
          <p:cNvPr id="5" name="Rectangle 3">
            <a:extLst>
              <a:ext uri="{FF2B5EF4-FFF2-40B4-BE49-F238E27FC236}">
                <a16:creationId xmlns:a16="http://schemas.microsoft.com/office/drawing/2014/main" id="{9E539F4D-E37B-47BD-A48D-F3EFA21752C4}"/>
              </a:ext>
            </a:extLst>
          </p:cNvPr>
          <p:cNvSpPr txBox="1">
            <a:spLocks noChangeArrowheads="1"/>
          </p:cNvSpPr>
          <p:nvPr/>
        </p:nvSpPr>
        <p:spPr bwMode="auto">
          <a:xfrm>
            <a:off x="457200" y="13255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altLang="en-US" sz="2000">
                <a:solidFill>
                  <a:schemeClr val="accent2"/>
                </a:solidFill>
              </a:rPr>
              <a:t>At the end of the clock cycle, at time </a:t>
            </a:r>
            <a:r>
              <a:rPr lang="en-US" altLang="en-US" sz="2000" i="1">
                <a:solidFill>
                  <a:schemeClr val="accent2"/>
                </a:solidFill>
                <a:latin typeface="Times New Roman" panose="02020603050405020304" pitchFamily="18" charset="0"/>
              </a:rPr>
              <a:t>t</a:t>
            </a:r>
            <a:r>
              <a:rPr lang="en-US" altLang="en-US" sz="2000" i="1" baseline="-25000">
                <a:solidFill>
                  <a:schemeClr val="accent2"/>
                </a:solidFill>
                <a:latin typeface="Times New Roman" panose="02020603050405020304" pitchFamily="18" charset="0"/>
              </a:rPr>
              <a:t>2</a:t>
            </a:r>
            <a:r>
              <a:rPr lang="en-US" altLang="en-US" sz="2000">
                <a:solidFill>
                  <a:schemeClr val="accent2"/>
                </a:solidFill>
              </a:rPr>
              <a:t>, the master strobes the data on the data lines into its input buffer if it’s a Read operation.</a:t>
            </a:r>
          </a:p>
          <a:p>
            <a:pPr lvl="1">
              <a:lnSpc>
                <a:spcPct val="150000"/>
              </a:lnSpc>
            </a:pPr>
            <a:r>
              <a:rPr lang="en-US" altLang="en-US" sz="2000"/>
              <a:t>“Strobe” means to capture the values of the data and store them into a buffer.</a:t>
            </a:r>
          </a:p>
          <a:p>
            <a:pPr>
              <a:lnSpc>
                <a:spcPct val="150000"/>
              </a:lnSpc>
            </a:pPr>
            <a:r>
              <a:rPr lang="en-US" altLang="en-US" sz="2000">
                <a:solidFill>
                  <a:schemeClr val="accent2"/>
                </a:solidFill>
              </a:rPr>
              <a:t>When data are to be loaded into a storage buffer register, the data should be available for a period longer than the setup time of the device.</a:t>
            </a:r>
          </a:p>
          <a:p>
            <a:pPr>
              <a:lnSpc>
                <a:spcPct val="150000"/>
              </a:lnSpc>
            </a:pPr>
            <a:r>
              <a:rPr lang="en-US" altLang="en-US" sz="2000">
                <a:solidFill>
                  <a:srgbClr val="CC3300"/>
                </a:solidFill>
              </a:rPr>
              <a:t>Width of the pulse </a:t>
            </a:r>
            <a:r>
              <a:rPr lang="en-US" altLang="en-US" sz="2000" i="1">
                <a:solidFill>
                  <a:srgbClr val="CC3300"/>
                </a:solidFill>
                <a:latin typeface="Times New Roman" panose="02020603050405020304" pitchFamily="18" charset="0"/>
              </a:rPr>
              <a:t>t</a:t>
            </a:r>
            <a:r>
              <a:rPr lang="en-US" altLang="en-US" sz="2000" i="1" baseline="-25000">
                <a:solidFill>
                  <a:srgbClr val="CC3300"/>
                </a:solidFill>
                <a:latin typeface="Times New Roman" panose="02020603050405020304" pitchFamily="18" charset="0"/>
              </a:rPr>
              <a:t>2 </a:t>
            </a:r>
            <a:r>
              <a:rPr lang="en-US" altLang="en-US" sz="2000" i="1">
                <a:solidFill>
                  <a:srgbClr val="CC3300"/>
                </a:solidFill>
                <a:latin typeface="Times New Roman" panose="02020603050405020304" pitchFamily="18" charset="0"/>
              </a:rPr>
              <a:t>- t</a:t>
            </a:r>
            <a:r>
              <a:rPr lang="en-US" altLang="en-US" sz="2000" i="1" baseline="-25000">
                <a:solidFill>
                  <a:srgbClr val="CC3300"/>
                </a:solidFill>
                <a:latin typeface="Times New Roman" panose="02020603050405020304" pitchFamily="18" charset="0"/>
              </a:rPr>
              <a:t>1</a:t>
            </a:r>
            <a:r>
              <a:rPr lang="en-US" altLang="en-US" sz="2000">
                <a:solidFill>
                  <a:srgbClr val="CC3300"/>
                </a:solidFill>
              </a:rPr>
              <a:t> should be longer than:</a:t>
            </a:r>
          </a:p>
          <a:p>
            <a:pPr lvl="1">
              <a:lnSpc>
                <a:spcPct val="150000"/>
              </a:lnSpc>
            </a:pPr>
            <a:r>
              <a:rPr lang="en-US" altLang="en-US" sz="2000">
                <a:solidFill>
                  <a:srgbClr val="CC3300"/>
                </a:solidFill>
              </a:rPr>
              <a:t>Maximum propagation time of the bus plus</a:t>
            </a:r>
          </a:p>
          <a:p>
            <a:pPr lvl="1">
              <a:lnSpc>
                <a:spcPct val="150000"/>
              </a:lnSpc>
            </a:pPr>
            <a:r>
              <a:rPr lang="en-US" altLang="en-US" sz="2000">
                <a:solidFill>
                  <a:srgbClr val="CC3300"/>
                </a:solidFill>
              </a:rPr>
              <a:t>Set up time of the input buffer register of the master.</a:t>
            </a:r>
            <a:endParaRPr lang="en-US" altLang="en-US" sz="2000" dirty="0">
              <a:solidFill>
                <a:srgbClr val="CC3300"/>
              </a:solidFill>
            </a:endParaRPr>
          </a:p>
        </p:txBody>
      </p:sp>
    </p:spTree>
    <p:extLst>
      <p:ext uri="{BB962C8B-B14F-4D97-AF65-F5344CB8AC3E}">
        <p14:creationId xmlns:p14="http://schemas.microsoft.com/office/powerpoint/2010/main" val="18170755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A85AD-85CD-46F3-8897-9C3DD09DED84}"/>
              </a:ext>
            </a:extLst>
          </p:cNvPr>
          <p:cNvSpPr>
            <a:spLocks noGrp="1"/>
          </p:cNvSpPr>
          <p:nvPr>
            <p:ph type="title"/>
          </p:nvPr>
        </p:nvSpPr>
        <p:spPr/>
        <p:txBody>
          <a:bodyPr/>
          <a:lstStyle/>
          <a:p>
            <a:r>
              <a:rPr lang="en-US" altLang="en-US" dirty="0">
                <a:solidFill>
                  <a:srgbClr val="7030A0"/>
                </a:solidFill>
              </a:rPr>
              <a:t>Synchronous bus(</a:t>
            </a:r>
            <a:r>
              <a:rPr lang="en-US" altLang="en-US" dirty="0" err="1">
                <a:solidFill>
                  <a:srgbClr val="7030A0"/>
                </a:solidFill>
              </a:rPr>
              <a:t>contnd</a:t>
            </a:r>
            <a:r>
              <a:rPr lang="en-US" altLang="en-US" dirty="0">
                <a:solidFill>
                  <a:srgbClr val="7030A0"/>
                </a:solidFill>
              </a:rPr>
              <a:t>.)</a:t>
            </a:r>
            <a:endParaRPr lang="en-IN" dirty="0">
              <a:solidFill>
                <a:srgbClr val="7030A0"/>
              </a:solidFill>
            </a:endParaRPr>
          </a:p>
        </p:txBody>
      </p:sp>
      <p:sp>
        <p:nvSpPr>
          <p:cNvPr id="4" name="Slide Number Placeholder 3">
            <a:extLst>
              <a:ext uri="{FF2B5EF4-FFF2-40B4-BE49-F238E27FC236}">
                <a16:creationId xmlns:a16="http://schemas.microsoft.com/office/drawing/2014/main" id="{E0888428-1712-4992-89F3-A477F482D6E5}"/>
              </a:ext>
            </a:extLst>
          </p:cNvPr>
          <p:cNvSpPr>
            <a:spLocks noGrp="1"/>
          </p:cNvSpPr>
          <p:nvPr>
            <p:ph type="sldNum" sz="quarter" idx="12"/>
          </p:nvPr>
        </p:nvSpPr>
        <p:spPr/>
        <p:txBody>
          <a:bodyPr/>
          <a:lstStyle/>
          <a:p>
            <a:fld id="{1602180B-D5D1-4398-B8D5-C1EBB73A9C38}" type="slidenum">
              <a:rPr lang="en-US" altLang="en-US" smtClean="0"/>
              <a:pPr/>
              <a:t>32</a:t>
            </a:fld>
            <a:endParaRPr lang="en-US" altLang="en-US"/>
          </a:p>
        </p:txBody>
      </p:sp>
      <p:sp>
        <p:nvSpPr>
          <p:cNvPr id="5" name="Line 4">
            <a:extLst>
              <a:ext uri="{FF2B5EF4-FFF2-40B4-BE49-F238E27FC236}">
                <a16:creationId xmlns:a16="http://schemas.microsoft.com/office/drawing/2014/main" id="{590E0963-82A6-4490-92FA-D14C9691540B}"/>
              </a:ext>
            </a:extLst>
          </p:cNvPr>
          <p:cNvSpPr>
            <a:spLocks noChangeShapeType="1"/>
          </p:cNvSpPr>
          <p:nvPr/>
        </p:nvSpPr>
        <p:spPr bwMode="auto">
          <a:xfrm flipV="1">
            <a:off x="6394450" y="1752600"/>
            <a:ext cx="1588" cy="311467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 name="Line 5">
            <a:extLst>
              <a:ext uri="{FF2B5EF4-FFF2-40B4-BE49-F238E27FC236}">
                <a16:creationId xmlns:a16="http://schemas.microsoft.com/office/drawing/2014/main" id="{8CAF7B7F-3378-4F00-8E36-068907791F97}"/>
              </a:ext>
            </a:extLst>
          </p:cNvPr>
          <p:cNvSpPr>
            <a:spLocks noChangeShapeType="1"/>
          </p:cNvSpPr>
          <p:nvPr/>
        </p:nvSpPr>
        <p:spPr bwMode="auto">
          <a:xfrm flipV="1">
            <a:off x="3398838" y="1752600"/>
            <a:ext cx="1587" cy="311467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 name="Line 6">
            <a:extLst>
              <a:ext uri="{FF2B5EF4-FFF2-40B4-BE49-F238E27FC236}">
                <a16:creationId xmlns:a16="http://schemas.microsoft.com/office/drawing/2014/main" id="{37758145-F5C7-4706-AEB5-A3C00AA6341A}"/>
              </a:ext>
            </a:extLst>
          </p:cNvPr>
          <p:cNvSpPr>
            <a:spLocks noChangeShapeType="1"/>
          </p:cNvSpPr>
          <p:nvPr/>
        </p:nvSpPr>
        <p:spPr bwMode="auto">
          <a:xfrm flipV="1">
            <a:off x="4889500" y="1752600"/>
            <a:ext cx="1588" cy="311467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 name="Rectangle 7">
            <a:extLst>
              <a:ext uri="{FF2B5EF4-FFF2-40B4-BE49-F238E27FC236}">
                <a16:creationId xmlns:a16="http://schemas.microsoft.com/office/drawing/2014/main" id="{C4CEDB68-8E4A-4243-85FF-0F105D943FDA}"/>
              </a:ext>
            </a:extLst>
          </p:cNvPr>
          <p:cNvSpPr>
            <a:spLocks noChangeArrowheads="1"/>
          </p:cNvSpPr>
          <p:nvPr/>
        </p:nvSpPr>
        <p:spPr bwMode="auto">
          <a:xfrm>
            <a:off x="2698750" y="4375150"/>
            <a:ext cx="2635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1100">
                <a:solidFill>
                  <a:srgbClr val="000000"/>
                </a:solidFill>
                <a:latin typeface="Nimbus Roman No9 L"/>
              </a:rPr>
              <a:t>Data</a:t>
            </a:r>
            <a:endParaRPr lang="en-US" altLang="en-US" sz="2400"/>
          </a:p>
        </p:txBody>
      </p:sp>
      <p:sp>
        <p:nvSpPr>
          <p:cNvPr id="9" name="Rectangle 8">
            <a:extLst>
              <a:ext uri="{FF2B5EF4-FFF2-40B4-BE49-F238E27FC236}">
                <a16:creationId xmlns:a16="http://schemas.microsoft.com/office/drawing/2014/main" id="{9C560B99-024D-48C5-A0C3-387C45462EC9}"/>
              </a:ext>
            </a:extLst>
          </p:cNvPr>
          <p:cNvSpPr>
            <a:spLocks noChangeArrowheads="1"/>
          </p:cNvSpPr>
          <p:nvPr/>
        </p:nvSpPr>
        <p:spPr bwMode="auto">
          <a:xfrm>
            <a:off x="2430463" y="1455738"/>
            <a:ext cx="55403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1100">
                <a:solidFill>
                  <a:srgbClr val="000000"/>
                </a:solidFill>
                <a:latin typeface="Nimbus Roman No9 L"/>
              </a:rPr>
              <a:t>Bus clock</a:t>
            </a:r>
            <a:endParaRPr lang="en-US" altLang="en-US" sz="2400"/>
          </a:p>
        </p:txBody>
      </p:sp>
      <p:sp>
        <p:nvSpPr>
          <p:cNvPr id="10" name="Rectangle 9">
            <a:extLst>
              <a:ext uri="{FF2B5EF4-FFF2-40B4-BE49-F238E27FC236}">
                <a16:creationId xmlns:a16="http://schemas.microsoft.com/office/drawing/2014/main" id="{0A239B21-4A2F-49F1-8BBB-10FA09ED27BB}"/>
              </a:ext>
            </a:extLst>
          </p:cNvPr>
          <p:cNvSpPr>
            <a:spLocks noChangeArrowheads="1"/>
          </p:cNvSpPr>
          <p:nvPr/>
        </p:nvSpPr>
        <p:spPr bwMode="auto">
          <a:xfrm>
            <a:off x="2430463" y="2289175"/>
            <a:ext cx="5492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1100">
                <a:solidFill>
                  <a:srgbClr val="000000"/>
                </a:solidFill>
                <a:latin typeface="Nimbus Roman No9 L"/>
              </a:rPr>
              <a:t>command</a:t>
            </a:r>
            <a:endParaRPr lang="en-US" altLang="en-US" sz="2400"/>
          </a:p>
        </p:txBody>
      </p:sp>
      <p:sp>
        <p:nvSpPr>
          <p:cNvPr id="11" name="Rectangle 10">
            <a:extLst>
              <a:ext uri="{FF2B5EF4-FFF2-40B4-BE49-F238E27FC236}">
                <a16:creationId xmlns:a16="http://schemas.microsoft.com/office/drawing/2014/main" id="{C37DA73A-62B5-40CC-8468-B8785EC5BC4F}"/>
              </a:ext>
            </a:extLst>
          </p:cNvPr>
          <p:cNvSpPr>
            <a:spLocks noChangeArrowheads="1"/>
          </p:cNvSpPr>
          <p:nvPr/>
        </p:nvSpPr>
        <p:spPr bwMode="auto">
          <a:xfrm>
            <a:off x="2297113" y="2139950"/>
            <a:ext cx="69373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1100">
                <a:solidFill>
                  <a:srgbClr val="000000"/>
                </a:solidFill>
                <a:latin typeface="Nimbus Roman No9 L"/>
              </a:rPr>
              <a:t>Address and</a:t>
            </a:r>
            <a:endParaRPr lang="en-US" altLang="en-US" sz="2400"/>
          </a:p>
        </p:txBody>
      </p:sp>
      <p:sp>
        <p:nvSpPr>
          <p:cNvPr id="12" name="Rectangle 11">
            <a:extLst>
              <a:ext uri="{FF2B5EF4-FFF2-40B4-BE49-F238E27FC236}">
                <a16:creationId xmlns:a16="http://schemas.microsoft.com/office/drawing/2014/main" id="{35D97E79-B702-49AE-87B7-CAC105467239}"/>
              </a:ext>
            </a:extLst>
          </p:cNvPr>
          <p:cNvSpPr>
            <a:spLocks noChangeArrowheads="1"/>
          </p:cNvSpPr>
          <p:nvPr/>
        </p:nvSpPr>
        <p:spPr bwMode="auto">
          <a:xfrm>
            <a:off x="3340100" y="4911725"/>
            <a:ext cx="381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1100" i="1">
                <a:solidFill>
                  <a:srgbClr val="000000"/>
                </a:solidFill>
                <a:latin typeface="Nimbus Roman No9 L"/>
              </a:rPr>
              <a:t>t</a:t>
            </a:r>
            <a:endParaRPr lang="en-US" altLang="en-US" sz="2400"/>
          </a:p>
        </p:txBody>
      </p:sp>
      <p:sp>
        <p:nvSpPr>
          <p:cNvPr id="13" name="Rectangle 12">
            <a:extLst>
              <a:ext uri="{FF2B5EF4-FFF2-40B4-BE49-F238E27FC236}">
                <a16:creationId xmlns:a16="http://schemas.microsoft.com/office/drawing/2014/main" id="{9B808E8B-54DF-4DFC-96D3-2B363853336B}"/>
              </a:ext>
            </a:extLst>
          </p:cNvPr>
          <p:cNvSpPr>
            <a:spLocks noChangeArrowheads="1"/>
          </p:cNvSpPr>
          <p:nvPr/>
        </p:nvSpPr>
        <p:spPr bwMode="auto">
          <a:xfrm>
            <a:off x="3348038" y="5010150"/>
            <a:ext cx="508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800">
                <a:solidFill>
                  <a:srgbClr val="000000"/>
                </a:solidFill>
                <a:latin typeface="Nimbus Roman No9 L"/>
              </a:rPr>
              <a:t>0</a:t>
            </a:r>
            <a:endParaRPr lang="en-US" altLang="en-US" sz="2400"/>
          </a:p>
        </p:txBody>
      </p:sp>
      <p:grpSp>
        <p:nvGrpSpPr>
          <p:cNvPr id="14" name="Group 66">
            <a:extLst>
              <a:ext uri="{FF2B5EF4-FFF2-40B4-BE49-F238E27FC236}">
                <a16:creationId xmlns:a16="http://schemas.microsoft.com/office/drawing/2014/main" id="{268C04B7-B8C8-45B1-8F6D-56530967F868}"/>
              </a:ext>
            </a:extLst>
          </p:cNvPr>
          <p:cNvGrpSpPr>
            <a:grpSpLocks/>
          </p:cNvGrpSpPr>
          <p:nvPr/>
        </p:nvGrpSpPr>
        <p:grpSpPr bwMode="auto">
          <a:xfrm>
            <a:off x="4830763" y="4919663"/>
            <a:ext cx="95250" cy="195262"/>
            <a:chOff x="2940" y="3177"/>
            <a:chExt cx="60" cy="123"/>
          </a:xfrm>
        </p:grpSpPr>
        <p:sp>
          <p:nvSpPr>
            <p:cNvPr id="15" name="Rectangle 13">
              <a:extLst>
                <a:ext uri="{FF2B5EF4-FFF2-40B4-BE49-F238E27FC236}">
                  <a16:creationId xmlns:a16="http://schemas.microsoft.com/office/drawing/2014/main" id="{801E9A91-63AB-441A-84BA-190A6193DDA3}"/>
                </a:ext>
              </a:extLst>
            </p:cNvPr>
            <p:cNvSpPr>
              <a:spLocks noChangeArrowheads="1"/>
            </p:cNvSpPr>
            <p:nvPr/>
          </p:nvSpPr>
          <p:spPr bwMode="auto">
            <a:xfrm>
              <a:off x="2940" y="3177"/>
              <a:ext cx="2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1100" i="1">
                  <a:solidFill>
                    <a:srgbClr val="000000"/>
                  </a:solidFill>
                  <a:latin typeface="Nimbus Roman No9 L"/>
                </a:rPr>
                <a:t>t</a:t>
              </a:r>
              <a:endParaRPr lang="en-US" altLang="en-US" sz="2400"/>
            </a:p>
          </p:txBody>
        </p:sp>
        <p:sp>
          <p:nvSpPr>
            <p:cNvPr id="16" name="Rectangle 14">
              <a:extLst>
                <a:ext uri="{FF2B5EF4-FFF2-40B4-BE49-F238E27FC236}">
                  <a16:creationId xmlns:a16="http://schemas.microsoft.com/office/drawing/2014/main" id="{057B1406-B76A-47AF-8A6C-34DBE8A9EA5A}"/>
                </a:ext>
              </a:extLst>
            </p:cNvPr>
            <p:cNvSpPr>
              <a:spLocks noChangeArrowheads="1"/>
            </p:cNvSpPr>
            <p:nvPr/>
          </p:nvSpPr>
          <p:spPr bwMode="auto">
            <a:xfrm>
              <a:off x="2968" y="3223"/>
              <a:ext cx="3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800" i="1">
                  <a:solidFill>
                    <a:srgbClr val="000000"/>
                  </a:solidFill>
                  <a:latin typeface="Nimbus Roman No9 L"/>
                </a:rPr>
                <a:t>1</a:t>
              </a:r>
              <a:endParaRPr lang="en-US" altLang="en-US" sz="2400"/>
            </a:p>
          </p:txBody>
        </p:sp>
      </p:grpSp>
      <p:sp>
        <p:nvSpPr>
          <p:cNvPr id="17" name="Rectangle 15">
            <a:extLst>
              <a:ext uri="{FF2B5EF4-FFF2-40B4-BE49-F238E27FC236}">
                <a16:creationId xmlns:a16="http://schemas.microsoft.com/office/drawing/2014/main" id="{0DBD6147-D2BA-4CA9-83BF-795BBD0D42A9}"/>
              </a:ext>
            </a:extLst>
          </p:cNvPr>
          <p:cNvSpPr>
            <a:spLocks noChangeArrowheads="1"/>
          </p:cNvSpPr>
          <p:nvPr/>
        </p:nvSpPr>
        <p:spPr bwMode="auto">
          <a:xfrm>
            <a:off x="6348413" y="4911725"/>
            <a:ext cx="381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1100" i="1">
                <a:solidFill>
                  <a:srgbClr val="000000"/>
                </a:solidFill>
                <a:latin typeface="Nimbus Roman No9 L"/>
              </a:rPr>
              <a:t>t</a:t>
            </a:r>
            <a:endParaRPr lang="en-US" altLang="en-US" sz="2400"/>
          </a:p>
        </p:txBody>
      </p:sp>
      <p:sp>
        <p:nvSpPr>
          <p:cNvPr id="18" name="Rectangle 16">
            <a:extLst>
              <a:ext uri="{FF2B5EF4-FFF2-40B4-BE49-F238E27FC236}">
                <a16:creationId xmlns:a16="http://schemas.microsoft.com/office/drawing/2014/main" id="{3E0A239B-7D5C-4592-87B3-64E9CC2C8EA6}"/>
              </a:ext>
            </a:extLst>
          </p:cNvPr>
          <p:cNvSpPr>
            <a:spLocks noChangeArrowheads="1"/>
          </p:cNvSpPr>
          <p:nvPr/>
        </p:nvSpPr>
        <p:spPr bwMode="auto">
          <a:xfrm>
            <a:off x="6370638" y="5021263"/>
            <a:ext cx="50800"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800">
                <a:solidFill>
                  <a:srgbClr val="000000"/>
                </a:solidFill>
                <a:latin typeface="Nimbus Roman No9 L"/>
              </a:rPr>
              <a:t>2</a:t>
            </a:r>
            <a:endParaRPr lang="en-US" altLang="en-US" sz="2400"/>
          </a:p>
        </p:txBody>
      </p:sp>
      <p:sp>
        <p:nvSpPr>
          <p:cNvPr id="19" name="Freeform 17">
            <a:extLst>
              <a:ext uri="{FF2B5EF4-FFF2-40B4-BE49-F238E27FC236}">
                <a16:creationId xmlns:a16="http://schemas.microsoft.com/office/drawing/2014/main" id="{BD9F16CA-1624-4B09-8345-EA44E2B19EC8}"/>
              </a:ext>
            </a:extLst>
          </p:cNvPr>
          <p:cNvSpPr>
            <a:spLocks/>
          </p:cNvSpPr>
          <p:nvPr/>
        </p:nvSpPr>
        <p:spPr bwMode="auto">
          <a:xfrm>
            <a:off x="3130550" y="1379538"/>
            <a:ext cx="4232275" cy="268287"/>
          </a:xfrm>
          <a:custGeom>
            <a:avLst/>
            <a:gdLst>
              <a:gd name="T0" fmla="*/ 4232275 w 284"/>
              <a:gd name="T1" fmla="*/ 0 h 18"/>
              <a:gd name="T2" fmla="*/ 3263620 w 284"/>
              <a:gd name="T3" fmla="*/ 0 h 18"/>
              <a:gd name="T4" fmla="*/ 3263620 w 284"/>
              <a:gd name="T5" fmla="*/ 268287 h 18"/>
              <a:gd name="T6" fmla="*/ 1758480 w 284"/>
              <a:gd name="T7" fmla="*/ 268287 h 18"/>
              <a:gd name="T8" fmla="*/ 1758480 w 284"/>
              <a:gd name="T9" fmla="*/ 0 h 18"/>
              <a:gd name="T10" fmla="*/ 268243 w 284"/>
              <a:gd name="T11" fmla="*/ 0 h 18"/>
              <a:gd name="T12" fmla="*/ 253340 w 284"/>
              <a:gd name="T13" fmla="*/ 268287 h 18"/>
              <a:gd name="T14" fmla="*/ 0 w 284"/>
              <a:gd name="T15" fmla="*/ 268287 h 18"/>
              <a:gd name="T16" fmla="*/ 0 60000 65536"/>
              <a:gd name="T17" fmla="*/ 0 60000 65536"/>
              <a:gd name="T18" fmla="*/ 0 60000 65536"/>
              <a:gd name="T19" fmla="*/ 0 60000 65536"/>
              <a:gd name="T20" fmla="*/ 0 60000 65536"/>
              <a:gd name="T21" fmla="*/ 0 60000 65536"/>
              <a:gd name="T22" fmla="*/ 0 60000 65536"/>
              <a:gd name="T23" fmla="*/ 0 60000 65536"/>
              <a:gd name="T24" fmla="*/ 0 w 284"/>
              <a:gd name="T25" fmla="*/ 0 h 18"/>
              <a:gd name="T26" fmla="*/ 284 w 284"/>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4" h="18">
                <a:moveTo>
                  <a:pt x="284" y="0"/>
                </a:moveTo>
                <a:lnTo>
                  <a:pt x="219" y="0"/>
                </a:lnTo>
                <a:lnTo>
                  <a:pt x="219" y="18"/>
                </a:lnTo>
                <a:lnTo>
                  <a:pt x="118" y="18"/>
                </a:lnTo>
                <a:lnTo>
                  <a:pt x="118" y="0"/>
                </a:lnTo>
                <a:lnTo>
                  <a:pt x="18" y="0"/>
                </a:lnTo>
                <a:lnTo>
                  <a:pt x="17" y="18"/>
                </a:lnTo>
                <a:lnTo>
                  <a:pt x="0" y="18"/>
                </a:lnTo>
              </a:path>
            </a:pathLst>
          </a:custGeom>
          <a:noFill/>
          <a:ln w="14288">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0" name="Freeform 18">
            <a:extLst>
              <a:ext uri="{FF2B5EF4-FFF2-40B4-BE49-F238E27FC236}">
                <a16:creationId xmlns:a16="http://schemas.microsoft.com/office/drawing/2014/main" id="{B918B51B-5C62-454C-9656-53926DB0C919}"/>
              </a:ext>
            </a:extLst>
          </p:cNvPr>
          <p:cNvSpPr>
            <a:spLocks/>
          </p:cNvSpPr>
          <p:nvPr/>
        </p:nvSpPr>
        <p:spPr bwMode="auto">
          <a:xfrm>
            <a:off x="3175000" y="2184400"/>
            <a:ext cx="4187825" cy="268288"/>
          </a:xfrm>
          <a:custGeom>
            <a:avLst/>
            <a:gdLst>
              <a:gd name="T0" fmla="*/ 4187825 w 281"/>
              <a:gd name="T1" fmla="*/ 268288 h 18"/>
              <a:gd name="T2" fmla="*/ 3442660 w 281"/>
              <a:gd name="T3" fmla="*/ 268288 h 18"/>
              <a:gd name="T4" fmla="*/ 3323434 w 281"/>
              <a:gd name="T5" fmla="*/ 0 h 18"/>
              <a:gd name="T6" fmla="*/ 432195 w 281"/>
              <a:gd name="T7" fmla="*/ 0 h 18"/>
              <a:gd name="T8" fmla="*/ 327872 w 281"/>
              <a:gd name="T9" fmla="*/ 268288 h 18"/>
              <a:gd name="T10" fmla="*/ 0 w 281"/>
              <a:gd name="T11" fmla="*/ 268288 h 18"/>
              <a:gd name="T12" fmla="*/ 0 60000 65536"/>
              <a:gd name="T13" fmla="*/ 0 60000 65536"/>
              <a:gd name="T14" fmla="*/ 0 60000 65536"/>
              <a:gd name="T15" fmla="*/ 0 60000 65536"/>
              <a:gd name="T16" fmla="*/ 0 60000 65536"/>
              <a:gd name="T17" fmla="*/ 0 60000 65536"/>
              <a:gd name="T18" fmla="*/ 0 w 281"/>
              <a:gd name="T19" fmla="*/ 0 h 18"/>
              <a:gd name="T20" fmla="*/ 281 w 281"/>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281" h="18">
                <a:moveTo>
                  <a:pt x="281" y="18"/>
                </a:moveTo>
                <a:lnTo>
                  <a:pt x="231" y="18"/>
                </a:lnTo>
                <a:lnTo>
                  <a:pt x="223" y="0"/>
                </a:lnTo>
                <a:lnTo>
                  <a:pt x="29" y="0"/>
                </a:lnTo>
                <a:lnTo>
                  <a:pt x="22" y="18"/>
                </a:lnTo>
                <a:lnTo>
                  <a:pt x="0" y="18"/>
                </a:lnTo>
              </a:path>
            </a:pathLst>
          </a:custGeom>
          <a:noFill/>
          <a:ln w="14288">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 name="Freeform 19">
            <a:extLst>
              <a:ext uri="{FF2B5EF4-FFF2-40B4-BE49-F238E27FC236}">
                <a16:creationId xmlns:a16="http://schemas.microsoft.com/office/drawing/2014/main" id="{15F97389-AFF5-4503-9656-E7B7644AF857}"/>
              </a:ext>
            </a:extLst>
          </p:cNvPr>
          <p:cNvSpPr>
            <a:spLocks/>
          </p:cNvSpPr>
          <p:nvPr/>
        </p:nvSpPr>
        <p:spPr bwMode="auto">
          <a:xfrm>
            <a:off x="3175000" y="2184400"/>
            <a:ext cx="4187825" cy="268288"/>
          </a:xfrm>
          <a:custGeom>
            <a:avLst/>
            <a:gdLst>
              <a:gd name="T0" fmla="*/ 4187825 w 281"/>
              <a:gd name="T1" fmla="*/ 0 h 18"/>
              <a:gd name="T2" fmla="*/ 3442660 w 281"/>
              <a:gd name="T3" fmla="*/ 0 h 18"/>
              <a:gd name="T4" fmla="*/ 3323434 w 281"/>
              <a:gd name="T5" fmla="*/ 268288 h 18"/>
              <a:gd name="T6" fmla="*/ 432195 w 281"/>
              <a:gd name="T7" fmla="*/ 268288 h 18"/>
              <a:gd name="T8" fmla="*/ 327872 w 281"/>
              <a:gd name="T9" fmla="*/ 0 h 18"/>
              <a:gd name="T10" fmla="*/ 0 w 281"/>
              <a:gd name="T11" fmla="*/ 0 h 18"/>
              <a:gd name="T12" fmla="*/ 0 60000 65536"/>
              <a:gd name="T13" fmla="*/ 0 60000 65536"/>
              <a:gd name="T14" fmla="*/ 0 60000 65536"/>
              <a:gd name="T15" fmla="*/ 0 60000 65536"/>
              <a:gd name="T16" fmla="*/ 0 60000 65536"/>
              <a:gd name="T17" fmla="*/ 0 60000 65536"/>
              <a:gd name="T18" fmla="*/ 0 w 281"/>
              <a:gd name="T19" fmla="*/ 0 h 18"/>
              <a:gd name="T20" fmla="*/ 281 w 281"/>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281" h="18">
                <a:moveTo>
                  <a:pt x="281" y="0"/>
                </a:moveTo>
                <a:lnTo>
                  <a:pt x="231" y="0"/>
                </a:lnTo>
                <a:lnTo>
                  <a:pt x="223" y="18"/>
                </a:lnTo>
                <a:lnTo>
                  <a:pt x="29" y="18"/>
                </a:lnTo>
                <a:lnTo>
                  <a:pt x="22" y="0"/>
                </a:lnTo>
                <a:lnTo>
                  <a:pt x="0" y="0"/>
                </a:lnTo>
              </a:path>
            </a:pathLst>
          </a:custGeom>
          <a:noFill/>
          <a:ln w="14288">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2" name="Rectangle 20">
            <a:extLst>
              <a:ext uri="{FF2B5EF4-FFF2-40B4-BE49-F238E27FC236}">
                <a16:creationId xmlns:a16="http://schemas.microsoft.com/office/drawing/2014/main" id="{C08CAD46-E94F-4715-BD90-7EC1541ACA45}"/>
              </a:ext>
            </a:extLst>
          </p:cNvPr>
          <p:cNvSpPr>
            <a:spLocks noChangeArrowheads="1"/>
          </p:cNvSpPr>
          <p:nvPr/>
        </p:nvSpPr>
        <p:spPr bwMode="auto">
          <a:xfrm>
            <a:off x="2430463" y="3898900"/>
            <a:ext cx="5492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1100">
                <a:solidFill>
                  <a:srgbClr val="000000"/>
                </a:solidFill>
                <a:latin typeface="Nimbus Roman No9 L"/>
              </a:rPr>
              <a:t>command</a:t>
            </a:r>
            <a:endParaRPr lang="en-US" altLang="en-US" sz="2400"/>
          </a:p>
        </p:txBody>
      </p:sp>
      <p:sp>
        <p:nvSpPr>
          <p:cNvPr id="23" name="Rectangle 21">
            <a:extLst>
              <a:ext uri="{FF2B5EF4-FFF2-40B4-BE49-F238E27FC236}">
                <a16:creationId xmlns:a16="http://schemas.microsoft.com/office/drawing/2014/main" id="{FCCDF7F6-0162-4379-8B6F-83ECC119C0B0}"/>
              </a:ext>
            </a:extLst>
          </p:cNvPr>
          <p:cNvSpPr>
            <a:spLocks noChangeArrowheads="1"/>
          </p:cNvSpPr>
          <p:nvPr/>
        </p:nvSpPr>
        <p:spPr bwMode="auto">
          <a:xfrm>
            <a:off x="2297113" y="3749675"/>
            <a:ext cx="69373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1100">
                <a:solidFill>
                  <a:srgbClr val="000000"/>
                </a:solidFill>
                <a:latin typeface="Nimbus Roman No9 L"/>
              </a:rPr>
              <a:t>Address and</a:t>
            </a:r>
            <a:endParaRPr lang="en-US" altLang="en-US" sz="2400"/>
          </a:p>
        </p:txBody>
      </p:sp>
      <p:sp>
        <p:nvSpPr>
          <p:cNvPr id="24" name="Freeform 22">
            <a:extLst>
              <a:ext uri="{FF2B5EF4-FFF2-40B4-BE49-F238E27FC236}">
                <a16:creationId xmlns:a16="http://schemas.microsoft.com/office/drawing/2014/main" id="{1358C744-ECBC-4886-9F7A-8EE79CC9F9DB}"/>
              </a:ext>
            </a:extLst>
          </p:cNvPr>
          <p:cNvSpPr>
            <a:spLocks/>
          </p:cNvSpPr>
          <p:nvPr/>
        </p:nvSpPr>
        <p:spPr bwMode="auto">
          <a:xfrm>
            <a:off x="3175000" y="3794125"/>
            <a:ext cx="4187825" cy="268288"/>
          </a:xfrm>
          <a:custGeom>
            <a:avLst/>
            <a:gdLst>
              <a:gd name="T0" fmla="*/ 4187825 w 281"/>
              <a:gd name="T1" fmla="*/ 0 h 18"/>
              <a:gd name="T2" fmla="*/ 3651306 w 281"/>
              <a:gd name="T3" fmla="*/ 0 h 18"/>
              <a:gd name="T4" fmla="*/ 3546983 w 281"/>
              <a:gd name="T5" fmla="*/ 268288 h 18"/>
              <a:gd name="T6" fmla="*/ 760068 w 281"/>
              <a:gd name="T7" fmla="*/ 268288 h 18"/>
              <a:gd name="T8" fmla="*/ 640841 w 281"/>
              <a:gd name="T9" fmla="*/ 0 h 18"/>
              <a:gd name="T10" fmla="*/ 0 w 281"/>
              <a:gd name="T11" fmla="*/ 0 h 18"/>
              <a:gd name="T12" fmla="*/ 0 60000 65536"/>
              <a:gd name="T13" fmla="*/ 0 60000 65536"/>
              <a:gd name="T14" fmla="*/ 0 60000 65536"/>
              <a:gd name="T15" fmla="*/ 0 60000 65536"/>
              <a:gd name="T16" fmla="*/ 0 60000 65536"/>
              <a:gd name="T17" fmla="*/ 0 60000 65536"/>
              <a:gd name="T18" fmla="*/ 0 w 281"/>
              <a:gd name="T19" fmla="*/ 0 h 18"/>
              <a:gd name="T20" fmla="*/ 281 w 281"/>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281" h="18">
                <a:moveTo>
                  <a:pt x="281" y="0"/>
                </a:moveTo>
                <a:lnTo>
                  <a:pt x="245" y="0"/>
                </a:lnTo>
                <a:lnTo>
                  <a:pt x="238" y="18"/>
                </a:lnTo>
                <a:lnTo>
                  <a:pt x="51" y="18"/>
                </a:lnTo>
                <a:lnTo>
                  <a:pt x="43" y="0"/>
                </a:lnTo>
                <a:lnTo>
                  <a:pt x="0" y="0"/>
                </a:lnTo>
              </a:path>
            </a:pathLst>
          </a:custGeom>
          <a:noFill/>
          <a:ln w="14288">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5" name="Freeform 23">
            <a:extLst>
              <a:ext uri="{FF2B5EF4-FFF2-40B4-BE49-F238E27FC236}">
                <a16:creationId xmlns:a16="http://schemas.microsoft.com/office/drawing/2014/main" id="{AECCF0C0-F5B6-43D5-B6F0-AC5811CF5ABD}"/>
              </a:ext>
            </a:extLst>
          </p:cNvPr>
          <p:cNvSpPr>
            <a:spLocks/>
          </p:cNvSpPr>
          <p:nvPr/>
        </p:nvSpPr>
        <p:spPr bwMode="auto">
          <a:xfrm>
            <a:off x="3175000" y="3794125"/>
            <a:ext cx="4187825" cy="268288"/>
          </a:xfrm>
          <a:custGeom>
            <a:avLst/>
            <a:gdLst>
              <a:gd name="T0" fmla="*/ 4187825 w 281"/>
              <a:gd name="T1" fmla="*/ 268288 h 18"/>
              <a:gd name="T2" fmla="*/ 3651306 w 281"/>
              <a:gd name="T3" fmla="*/ 268288 h 18"/>
              <a:gd name="T4" fmla="*/ 3546983 w 281"/>
              <a:gd name="T5" fmla="*/ 0 h 18"/>
              <a:gd name="T6" fmla="*/ 760068 w 281"/>
              <a:gd name="T7" fmla="*/ 0 h 18"/>
              <a:gd name="T8" fmla="*/ 640841 w 281"/>
              <a:gd name="T9" fmla="*/ 268288 h 18"/>
              <a:gd name="T10" fmla="*/ 0 w 281"/>
              <a:gd name="T11" fmla="*/ 268288 h 18"/>
              <a:gd name="T12" fmla="*/ 0 60000 65536"/>
              <a:gd name="T13" fmla="*/ 0 60000 65536"/>
              <a:gd name="T14" fmla="*/ 0 60000 65536"/>
              <a:gd name="T15" fmla="*/ 0 60000 65536"/>
              <a:gd name="T16" fmla="*/ 0 60000 65536"/>
              <a:gd name="T17" fmla="*/ 0 60000 65536"/>
              <a:gd name="T18" fmla="*/ 0 w 281"/>
              <a:gd name="T19" fmla="*/ 0 h 18"/>
              <a:gd name="T20" fmla="*/ 281 w 281"/>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281" h="18">
                <a:moveTo>
                  <a:pt x="281" y="18"/>
                </a:moveTo>
                <a:lnTo>
                  <a:pt x="245" y="18"/>
                </a:lnTo>
                <a:lnTo>
                  <a:pt x="238" y="0"/>
                </a:lnTo>
                <a:lnTo>
                  <a:pt x="51" y="0"/>
                </a:lnTo>
                <a:lnTo>
                  <a:pt x="43" y="18"/>
                </a:lnTo>
                <a:lnTo>
                  <a:pt x="0" y="18"/>
                </a:lnTo>
              </a:path>
            </a:pathLst>
          </a:custGeom>
          <a:noFill/>
          <a:ln w="14288">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6" name="Rectangle 24">
            <a:extLst>
              <a:ext uri="{FF2B5EF4-FFF2-40B4-BE49-F238E27FC236}">
                <a16:creationId xmlns:a16="http://schemas.microsoft.com/office/drawing/2014/main" id="{615EF71F-3967-476F-8B40-321836C68367}"/>
              </a:ext>
            </a:extLst>
          </p:cNvPr>
          <p:cNvSpPr>
            <a:spLocks noChangeArrowheads="1"/>
          </p:cNvSpPr>
          <p:nvPr/>
        </p:nvSpPr>
        <p:spPr bwMode="auto">
          <a:xfrm>
            <a:off x="2698750" y="2767013"/>
            <a:ext cx="2635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1100">
                <a:solidFill>
                  <a:srgbClr val="000000"/>
                </a:solidFill>
                <a:latin typeface="Nimbus Roman No9 L"/>
              </a:rPr>
              <a:t>Data</a:t>
            </a:r>
            <a:endParaRPr lang="en-US" altLang="en-US" sz="2400"/>
          </a:p>
        </p:txBody>
      </p:sp>
      <p:sp>
        <p:nvSpPr>
          <p:cNvPr id="27" name="Rectangle 25">
            <a:extLst>
              <a:ext uri="{FF2B5EF4-FFF2-40B4-BE49-F238E27FC236}">
                <a16:creationId xmlns:a16="http://schemas.microsoft.com/office/drawing/2014/main" id="{642418CF-1B94-468B-B1BF-5AB4B7CCF13A}"/>
              </a:ext>
            </a:extLst>
          </p:cNvPr>
          <p:cNvSpPr>
            <a:spLocks noChangeArrowheads="1"/>
          </p:cNvSpPr>
          <p:nvPr/>
        </p:nvSpPr>
        <p:spPr bwMode="auto">
          <a:xfrm>
            <a:off x="2390775" y="1698625"/>
            <a:ext cx="6572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1400">
                <a:solidFill>
                  <a:srgbClr val="FF0000"/>
                </a:solidFill>
                <a:latin typeface="Nimbus Roman No9 L"/>
              </a:rPr>
              <a:t>Seen by</a:t>
            </a:r>
          </a:p>
          <a:p>
            <a:r>
              <a:rPr lang="en-US" altLang="en-US" sz="1400">
                <a:solidFill>
                  <a:srgbClr val="FF0000"/>
                </a:solidFill>
                <a:latin typeface="Nimbus Roman No9 L"/>
              </a:rPr>
              <a:t>master</a:t>
            </a:r>
            <a:endParaRPr lang="en-US" altLang="en-US" sz="1400">
              <a:solidFill>
                <a:srgbClr val="FF0000"/>
              </a:solidFill>
            </a:endParaRPr>
          </a:p>
        </p:txBody>
      </p:sp>
      <p:sp>
        <p:nvSpPr>
          <p:cNvPr id="28" name="Rectangle 26">
            <a:extLst>
              <a:ext uri="{FF2B5EF4-FFF2-40B4-BE49-F238E27FC236}">
                <a16:creationId xmlns:a16="http://schemas.microsoft.com/office/drawing/2014/main" id="{A9B9182C-5B8F-4B96-9823-CCEF846908E3}"/>
              </a:ext>
            </a:extLst>
          </p:cNvPr>
          <p:cNvSpPr>
            <a:spLocks noChangeArrowheads="1"/>
          </p:cNvSpPr>
          <p:nvPr/>
        </p:nvSpPr>
        <p:spPr bwMode="auto">
          <a:xfrm>
            <a:off x="2286000" y="3316288"/>
            <a:ext cx="11255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1400">
                <a:solidFill>
                  <a:srgbClr val="FF0000"/>
                </a:solidFill>
                <a:latin typeface="Nimbus Roman No9 L"/>
              </a:rPr>
              <a:t>Seen by slave</a:t>
            </a:r>
            <a:endParaRPr lang="en-US" altLang="en-US" sz="1400">
              <a:solidFill>
                <a:srgbClr val="FF0000"/>
              </a:solidFill>
            </a:endParaRPr>
          </a:p>
        </p:txBody>
      </p:sp>
      <p:sp>
        <p:nvSpPr>
          <p:cNvPr id="29" name="Freeform 29">
            <a:extLst>
              <a:ext uri="{FF2B5EF4-FFF2-40B4-BE49-F238E27FC236}">
                <a16:creationId xmlns:a16="http://schemas.microsoft.com/office/drawing/2014/main" id="{15507822-C815-4AE3-AEF6-4521C19C6DB9}"/>
              </a:ext>
            </a:extLst>
          </p:cNvPr>
          <p:cNvSpPr>
            <a:spLocks/>
          </p:cNvSpPr>
          <p:nvPr/>
        </p:nvSpPr>
        <p:spPr bwMode="auto">
          <a:xfrm>
            <a:off x="5111750" y="4330700"/>
            <a:ext cx="46038" cy="268288"/>
          </a:xfrm>
          <a:custGeom>
            <a:avLst/>
            <a:gdLst>
              <a:gd name="T0" fmla="*/ 46038 w 3"/>
              <a:gd name="T1" fmla="*/ 268288 h 18"/>
              <a:gd name="T2" fmla="*/ 0 w 3"/>
              <a:gd name="T3" fmla="*/ 134144 h 18"/>
              <a:gd name="T4" fmla="*/ 46038 w 3"/>
              <a:gd name="T5" fmla="*/ 0 h 18"/>
              <a:gd name="T6" fmla="*/ 0 60000 65536"/>
              <a:gd name="T7" fmla="*/ 0 60000 65536"/>
              <a:gd name="T8" fmla="*/ 0 60000 65536"/>
              <a:gd name="T9" fmla="*/ 0 w 3"/>
              <a:gd name="T10" fmla="*/ 0 h 18"/>
              <a:gd name="T11" fmla="*/ 3 w 3"/>
              <a:gd name="T12" fmla="*/ 18 h 18"/>
            </a:gdLst>
            <a:ahLst/>
            <a:cxnLst>
              <a:cxn ang="T6">
                <a:pos x="T0" y="T1"/>
              </a:cxn>
              <a:cxn ang="T7">
                <a:pos x="T2" y="T3"/>
              </a:cxn>
              <a:cxn ang="T8">
                <a:pos x="T4" y="T5"/>
              </a:cxn>
            </a:cxnLst>
            <a:rect l="T9" t="T10" r="T11" b="T12"/>
            <a:pathLst>
              <a:path w="3" h="18">
                <a:moveTo>
                  <a:pt x="3" y="18"/>
                </a:moveTo>
                <a:lnTo>
                  <a:pt x="0" y="9"/>
                </a:lnTo>
                <a:lnTo>
                  <a:pt x="3"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0" name="Line 30">
            <a:extLst>
              <a:ext uri="{FF2B5EF4-FFF2-40B4-BE49-F238E27FC236}">
                <a16:creationId xmlns:a16="http://schemas.microsoft.com/office/drawing/2014/main" id="{4F45AB02-BF0A-424C-992E-C84BD54F5076}"/>
              </a:ext>
            </a:extLst>
          </p:cNvPr>
          <p:cNvSpPr>
            <a:spLocks noChangeShapeType="1"/>
          </p:cNvSpPr>
          <p:nvPr/>
        </p:nvSpPr>
        <p:spPr bwMode="auto">
          <a:xfrm flipH="1">
            <a:off x="3175000" y="4464050"/>
            <a:ext cx="1936750"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1" name="Freeform 31">
            <a:extLst>
              <a:ext uri="{FF2B5EF4-FFF2-40B4-BE49-F238E27FC236}">
                <a16:creationId xmlns:a16="http://schemas.microsoft.com/office/drawing/2014/main" id="{8A63B2D2-8EE4-44D5-A204-7CB45FAFB8B5}"/>
              </a:ext>
            </a:extLst>
          </p:cNvPr>
          <p:cNvSpPr>
            <a:spLocks/>
          </p:cNvSpPr>
          <p:nvPr/>
        </p:nvSpPr>
        <p:spPr bwMode="auto">
          <a:xfrm>
            <a:off x="6616700" y="4330700"/>
            <a:ext cx="46038" cy="268288"/>
          </a:xfrm>
          <a:custGeom>
            <a:avLst/>
            <a:gdLst>
              <a:gd name="T0" fmla="*/ 0 w 3"/>
              <a:gd name="T1" fmla="*/ 268288 h 18"/>
              <a:gd name="T2" fmla="*/ 46038 w 3"/>
              <a:gd name="T3" fmla="*/ 134144 h 18"/>
              <a:gd name="T4" fmla="*/ 0 w 3"/>
              <a:gd name="T5" fmla="*/ 0 h 18"/>
              <a:gd name="T6" fmla="*/ 0 60000 65536"/>
              <a:gd name="T7" fmla="*/ 0 60000 65536"/>
              <a:gd name="T8" fmla="*/ 0 60000 65536"/>
              <a:gd name="T9" fmla="*/ 0 w 3"/>
              <a:gd name="T10" fmla="*/ 0 h 18"/>
              <a:gd name="T11" fmla="*/ 3 w 3"/>
              <a:gd name="T12" fmla="*/ 18 h 18"/>
            </a:gdLst>
            <a:ahLst/>
            <a:cxnLst>
              <a:cxn ang="T6">
                <a:pos x="T0" y="T1"/>
              </a:cxn>
              <a:cxn ang="T7">
                <a:pos x="T2" y="T3"/>
              </a:cxn>
              <a:cxn ang="T8">
                <a:pos x="T4" y="T5"/>
              </a:cxn>
            </a:cxnLst>
            <a:rect l="T9" t="T10" r="T11" b="T12"/>
            <a:pathLst>
              <a:path w="3" h="18">
                <a:moveTo>
                  <a:pt x="0" y="18"/>
                </a:moveTo>
                <a:lnTo>
                  <a:pt x="3" y="9"/>
                </a:lnTo>
                <a:lnTo>
                  <a:pt x="0"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2" name="Line 32">
            <a:extLst>
              <a:ext uri="{FF2B5EF4-FFF2-40B4-BE49-F238E27FC236}">
                <a16:creationId xmlns:a16="http://schemas.microsoft.com/office/drawing/2014/main" id="{9B696C12-A9CF-4F90-AC34-D289E3FB4747}"/>
              </a:ext>
            </a:extLst>
          </p:cNvPr>
          <p:cNvSpPr>
            <a:spLocks noChangeShapeType="1"/>
          </p:cNvSpPr>
          <p:nvPr/>
        </p:nvSpPr>
        <p:spPr bwMode="auto">
          <a:xfrm flipH="1">
            <a:off x="5157788" y="4598988"/>
            <a:ext cx="1458912" cy="158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3" name="Line 33">
            <a:extLst>
              <a:ext uri="{FF2B5EF4-FFF2-40B4-BE49-F238E27FC236}">
                <a16:creationId xmlns:a16="http://schemas.microsoft.com/office/drawing/2014/main" id="{239246FB-AA07-4E99-BED6-7067AECA060C}"/>
              </a:ext>
            </a:extLst>
          </p:cNvPr>
          <p:cNvSpPr>
            <a:spLocks noChangeShapeType="1"/>
          </p:cNvSpPr>
          <p:nvPr/>
        </p:nvSpPr>
        <p:spPr bwMode="auto">
          <a:xfrm flipH="1">
            <a:off x="5157788" y="4330700"/>
            <a:ext cx="1458912"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 name="Line 34">
            <a:extLst>
              <a:ext uri="{FF2B5EF4-FFF2-40B4-BE49-F238E27FC236}">
                <a16:creationId xmlns:a16="http://schemas.microsoft.com/office/drawing/2014/main" id="{987DE2EB-165F-43D1-B489-E818A3FA6BDA}"/>
              </a:ext>
            </a:extLst>
          </p:cNvPr>
          <p:cNvSpPr>
            <a:spLocks noChangeShapeType="1"/>
          </p:cNvSpPr>
          <p:nvPr/>
        </p:nvSpPr>
        <p:spPr bwMode="auto">
          <a:xfrm flipH="1">
            <a:off x="6662738" y="4464050"/>
            <a:ext cx="700087"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 name="Freeform 35">
            <a:extLst>
              <a:ext uri="{FF2B5EF4-FFF2-40B4-BE49-F238E27FC236}">
                <a16:creationId xmlns:a16="http://schemas.microsoft.com/office/drawing/2014/main" id="{BAE506BF-FCEC-4B63-A50B-2329EE0228E4}"/>
              </a:ext>
            </a:extLst>
          </p:cNvPr>
          <p:cNvSpPr>
            <a:spLocks/>
          </p:cNvSpPr>
          <p:nvPr/>
        </p:nvSpPr>
        <p:spPr bwMode="auto">
          <a:xfrm>
            <a:off x="5426075" y="2720975"/>
            <a:ext cx="58738" cy="268288"/>
          </a:xfrm>
          <a:custGeom>
            <a:avLst/>
            <a:gdLst>
              <a:gd name="T0" fmla="*/ 58738 w 4"/>
              <a:gd name="T1" fmla="*/ 268288 h 18"/>
              <a:gd name="T2" fmla="*/ 0 w 4"/>
              <a:gd name="T3" fmla="*/ 134144 h 18"/>
              <a:gd name="T4" fmla="*/ 58738 w 4"/>
              <a:gd name="T5" fmla="*/ 0 h 18"/>
              <a:gd name="T6" fmla="*/ 0 60000 65536"/>
              <a:gd name="T7" fmla="*/ 0 60000 65536"/>
              <a:gd name="T8" fmla="*/ 0 60000 65536"/>
              <a:gd name="T9" fmla="*/ 0 w 4"/>
              <a:gd name="T10" fmla="*/ 0 h 18"/>
              <a:gd name="T11" fmla="*/ 4 w 4"/>
              <a:gd name="T12" fmla="*/ 18 h 18"/>
            </a:gdLst>
            <a:ahLst/>
            <a:cxnLst>
              <a:cxn ang="T6">
                <a:pos x="T0" y="T1"/>
              </a:cxn>
              <a:cxn ang="T7">
                <a:pos x="T2" y="T3"/>
              </a:cxn>
              <a:cxn ang="T8">
                <a:pos x="T4" y="T5"/>
              </a:cxn>
            </a:cxnLst>
            <a:rect l="T9" t="T10" r="T11" b="T12"/>
            <a:pathLst>
              <a:path w="4" h="18">
                <a:moveTo>
                  <a:pt x="4" y="18"/>
                </a:moveTo>
                <a:lnTo>
                  <a:pt x="0" y="9"/>
                </a:lnTo>
                <a:lnTo>
                  <a:pt x="4"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6" name="Freeform 36">
            <a:extLst>
              <a:ext uri="{FF2B5EF4-FFF2-40B4-BE49-F238E27FC236}">
                <a16:creationId xmlns:a16="http://schemas.microsoft.com/office/drawing/2014/main" id="{9B51B3C3-1261-467F-8A9B-43E45F502A0D}"/>
              </a:ext>
            </a:extLst>
          </p:cNvPr>
          <p:cNvSpPr>
            <a:spLocks/>
          </p:cNvSpPr>
          <p:nvPr/>
        </p:nvSpPr>
        <p:spPr bwMode="auto">
          <a:xfrm>
            <a:off x="6929438" y="2720975"/>
            <a:ext cx="60325" cy="268288"/>
          </a:xfrm>
          <a:custGeom>
            <a:avLst/>
            <a:gdLst>
              <a:gd name="T0" fmla="*/ 0 w 4"/>
              <a:gd name="T1" fmla="*/ 268288 h 18"/>
              <a:gd name="T2" fmla="*/ 60325 w 4"/>
              <a:gd name="T3" fmla="*/ 134144 h 18"/>
              <a:gd name="T4" fmla="*/ 0 w 4"/>
              <a:gd name="T5" fmla="*/ 0 h 18"/>
              <a:gd name="T6" fmla="*/ 0 60000 65536"/>
              <a:gd name="T7" fmla="*/ 0 60000 65536"/>
              <a:gd name="T8" fmla="*/ 0 60000 65536"/>
              <a:gd name="T9" fmla="*/ 0 w 4"/>
              <a:gd name="T10" fmla="*/ 0 h 18"/>
              <a:gd name="T11" fmla="*/ 4 w 4"/>
              <a:gd name="T12" fmla="*/ 18 h 18"/>
            </a:gdLst>
            <a:ahLst/>
            <a:cxnLst>
              <a:cxn ang="T6">
                <a:pos x="T0" y="T1"/>
              </a:cxn>
              <a:cxn ang="T7">
                <a:pos x="T2" y="T3"/>
              </a:cxn>
              <a:cxn ang="T8">
                <a:pos x="T4" y="T5"/>
              </a:cxn>
            </a:cxnLst>
            <a:rect l="T9" t="T10" r="T11" b="T12"/>
            <a:pathLst>
              <a:path w="4" h="18">
                <a:moveTo>
                  <a:pt x="0" y="18"/>
                </a:moveTo>
                <a:lnTo>
                  <a:pt x="4" y="9"/>
                </a:lnTo>
                <a:lnTo>
                  <a:pt x="0"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7" name="Line 37">
            <a:extLst>
              <a:ext uri="{FF2B5EF4-FFF2-40B4-BE49-F238E27FC236}">
                <a16:creationId xmlns:a16="http://schemas.microsoft.com/office/drawing/2014/main" id="{7F693CFF-F025-4DF5-93B5-EFFB4AE7EDA9}"/>
              </a:ext>
            </a:extLst>
          </p:cNvPr>
          <p:cNvSpPr>
            <a:spLocks noChangeShapeType="1"/>
          </p:cNvSpPr>
          <p:nvPr/>
        </p:nvSpPr>
        <p:spPr bwMode="auto">
          <a:xfrm flipH="1">
            <a:off x="5484813" y="2989263"/>
            <a:ext cx="1444625" cy="158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8" name="Line 38">
            <a:extLst>
              <a:ext uri="{FF2B5EF4-FFF2-40B4-BE49-F238E27FC236}">
                <a16:creationId xmlns:a16="http://schemas.microsoft.com/office/drawing/2014/main" id="{56BC6429-C566-4E4C-A222-3C709578E168}"/>
              </a:ext>
            </a:extLst>
          </p:cNvPr>
          <p:cNvSpPr>
            <a:spLocks noChangeShapeType="1"/>
          </p:cNvSpPr>
          <p:nvPr/>
        </p:nvSpPr>
        <p:spPr bwMode="auto">
          <a:xfrm flipH="1">
            <a:off x="5484813" y="2720975"/>
            <a:ext cx="1444625"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 name="Line 39">
            <a:extLst>
              <a:ext uri="{FF2B5EF4-FFF2-40B4-BE49-F238E27FC236}">
                <a16:creationId xmlns:a16="http://schemas.microsoft.com/office/drawing/2014/main" id="{BF222E05-A93C-427A-BE18-3FAA062A2034}"/>
              </a:ext>
            </a:extLst>
          </p:cNvPr>
          <p:cNvSpPr>
            <a:spLocks noChangeShapeType="1"/>
          </p:cNvSpPr>
          <p:nvPr/>
        </p:nvSpPr>
        <p:spPr bwMode="auto">
          <a:xfrm flipH="1">
            <a:off x="6989763" y="2854325"/>
            <a:ext cx="373062"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 name="Line 40">
            <a:extLst>
              <a:ext uri="{FF2B5EF4-FFF2-40B4-BE49-F238E27FC236}">
                <a16:creationId xmlns:a16="http://schemas.microsoft.com/office/drawing/2014/main" id="{8C7186FC-49AB-4B88-A2EF-9A769759CEDF}"/>
              </a:ext>
            </a:extLst>
          </p:cNvPr>
          <p:cNvSpPr>
            <a:spLocks noChangeShapeType="1"/>
          </p:cNvSpPr>
          <p:nvPr/>
        </p:nvSpPr>
        <p:spPr bwMode="auto">
          <a:xfrm flipH="1">
            <a:off x="3175000" y="2854325"/>
            <a:ext cx="2251075"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1" name="Rectangle 41">
            <a:extLst>
              <a:ext uri="{FF2B5EF4-FFF2-40B4-BE49-F238E27FC236}">
                <a16:creationId xmlns:a16="http://schemas.microsoft.com/office/drawing/2014/main" id="{173D4E14-72B8-4E31-BE23-8147F6EA7223}"/>
              </a:ext>
            </a:extLst>
          </p:cNvPr>
          <p:cNvSpPr>
            <a:spLocks noChangeArrowheads="1"/>
          </p:cNvSpPr>
          <p:nvPr/>
        </p:nvSpPr>
        <p:spPr bwMode="auto">
          <a:xfrm>
            <a:off x="3489325" y="1917700"/>
            <a:ext cx="381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1100" i="1">
                <a:solidFill>
                  <a:srgbClr val="000000"/>
                </a:solidFill>
                <a:latin typeface="Nimbus Roman No9 L"/>
              </a:rPr>
              <a:t>t</a:t>
            </a:r>
            <a:endParaRPr lang="en-US" altLang="en-US" sz="2400"/>
          </a:p>
        </p:txBody>
      </p:sp>
      <p:sp>
        <p:nvSpPr>
          <p:cNvPr id="42" name="Rectangle 42">
            <a:extLst>
              <a:ext uri="{FF2B5EF4-FFF2-40B4-BE49-F238E27FC236}">
                <a16:creationId xmlns:a16="http://schemas.microsoft.com/office/drawing/2014/main" id="{9C0A8F1A-CCC3-4822-BDE0-3EED8FCF34DB}"/>
              </a:ext>
            </a:extLst>
          </p:cNvPr>
          <p:cNvSpPr>
            <a:spLocks noChangeArrowheads="1"/>
          </p:cNvSpPr>
          <p:nvPr/>
        </p:nvSpPr>
        <p:spPr bwMode="auto">
          <a:xfrm>
            <a:off x="3533775" y="1974850"/>
            <a:ext cx="163513"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800">
                <a:solidFill>
                  <a:srgbClr val="000000"/>
                </a:solidFill>
                <a:latin typeface="Nimbus Roman No9 L"/>
              </a:rPr>
              <a:t>AM</a:t>
            </a:r>
            <a:endParaRPr lang="en-US" altLang="en-US" sz="2400"/>
          </a:p>
        </p:txBody>
      </p:sp>
      <p:sp>
        <p:nvSpPr>
          <p:cNvPr id="43" name="Rectangle 43">
            <a:extLst>
              <a:ext uri="{FF2B5EF4-FFF2-40B4-BE49-F238E27FC236}">
                <a16:creationId xmlns:a16="http://schemas.microsoft.com/office/drawing/2014/main" id="{E949D58E-5A69-4493-9D45-EE8AEFC1C486}"/>
              </a:ext>
            </a:extLst>
          </p:cNvPr>
          <p:cNvSpPr>
            <a:spLocks noChangeArrowheads="1"/>
          </p:cNvSpPr>
          <p:nvPr/>
        </p:nvSpPr>
        <p:spPr bwMode="auto">
          <a:xfrm>
            <a:off x="3816350" y="3481388"/>
            <a:ext cx="381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1100" i="1">
                <a:solidFill>
                  <a:srgbClr val="000000"/>
                </a:solidFill>
                <a:latin typeface="Nimbus Roman No9 L"/>
              </a:rPr>
              <a:t>t</a:t>
            </a:r>
            <a:endParaRPr lang="en-US" altLang="en-US" sz="2400"/>
          </a:p>
        </p:txBody>
      </p:sp>
      <p:sp>
        <p:nvSpPr>
          <p:cNvPr id="44" name="Rectangle 44">
            <a:extLst>
              <a:ext uri="{FF2B5EF4-FFF2-40B4-BE49-F238E27FC236}">
                <a16:creationId xmlns:a16="http://schemas.microsoft.com/office/drawing/2014/main" id="{151B05C4-DFDE-473A-85E5-898E34214850}"/>
              </a:ext>
            </a:extLst>
          </p:cNvPr>
          <p:cNvSpPr>
            <a:spLocks noChangeArrowheads="1"/>
          </p:cNvSpPr>
          <p:nvPr/>
        </p:nvSpPr>
        <p:spPr bwMode="auto">
          <a:xfrm>
            <a:off x="3846513" y="3540125"/>
            <a:ext cx="130175"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800">
                <a:solidFill>
                  <a:srgbClr val="000000"/>
                </a:solidFill>
                <a:latin typeface="Nimbus Roman No9 L"/>
              </a:rPr>
              <a:t>AS</a:t>
            </a:r>
            <a:endParaRPr lang="en-US" altLang="en-US" sz="2400"/>
          </a:p>
        </p:txBody>
      </p:sp>
      <p:sp>
        <p:nvSpPr>
          <p:cNvPr id="45" name="Rectangle 45">
            <a:extLst>
              <a:ext uri="{FF2B5EF4-FFF2-40B4-BE49-F238E27FC236}">
                <a16:creationId xmlns:a16="http://schemas.microsoft.com/office/drawing/2014/main" id="{10490779-2885-4580-A7C2-547BC54D842E}"/>
              </a:ext>
            </a:extLst>
          </p:cNvPr>
          <p:cNvSpPr>
            <a:spLocks noChangeArrowheads="1"/>
          </p:cNvSpPr>
          <p:nvPr/>
        </p:nvSpPr>
        <p:spPr bwMode="auto">
          <a:xfrm>
            <a:off x="5067300" y="4584700"/>
            <a:ext cx="381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1100" i="1">
                <a:solidFill>
                  <a:srgbClr val="000000"/>
                </a:solidFill>
                <a:latin typeface="Nimbus Roman No9 L"/>
              </a:rPr>
              <a:t>t</a:t>
            </a:r>
            <a:endParaRPr lang="en-US" altLang="en-US" sz="2400"/>
          </a:p>
        </p:txBody>
      </p:sp>
      <p:sp>
        <p:nvSpPr>
          <p:cNvPr id="46" name="Rectangle 46">
            <a:extLst>
              <a:ext uri="{FF2B5EF4-FFF2-40B4-BE49-F238E27FC236}">
                <a16:creationId xmlns:a16="http://schemas.microsoft.com/office/drawing/2014/main" id="{9F7B9E0E-274E-401C-AAE6-F9ED0589B77A}"/>
              </a:ext>
            </a:extLst>
          </p:cNvPr>
          <p:cNvSpPr>
            <a:spLocks noChangeArrowheads="1"/>
          </p:cNvSpPr>
          <p:nvPr/>
        </p:nvSpPr>
        <p:spPr bwMode="auto">
          <a:xfrm>
            <a:off x="5097463" y="4643438"/>
            <a:ext cx="13017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800">
                <a:solidFill>
                  <a:srgbClr val="000000"/>
                </a:solidFill>
                <a:latin typeface="Nimbus Roman No9 L"/>
              </a:rPr>
              <a:t>DS</a:t>
            </a:r>
            <a:endParaRPr lang="en-US" altLang="en-US" sz="2400"/>
          </a:p>
        </p:txBody>
      </p:sp>
      <p:sp>
        <p:nvSpPr>
          <p:cNvPr id="47" name="Rectangle 47">
            <a:extLst>
              <a:ext uri="{FF2B5EF4-FFF2-40B4-BE49-F238E27FC236}">
                <a16:creationId xmlns:a16="http://schemas.microsoft.com/office/drawing/2014/main" id="{3127350D-7371-4AF7-973C-36AA76EE1A8A}"/>
              </a:ext>
            </a:extLst>
          </p:cNvPr>
          <p:cNvSpPr>
            <a:spLocks noChangeArrowheads="1"/>
          </p:cNvSpPr>
          <p:nvPr/>
        </p:nvSpPr>
        <p:spPr bwMode="auto">
          <a:xfrm>
            <a:off x="5380038" y="2960688"/>
            <a:ext cx="381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1100" i="1">
                <a:solidFill>
                  <a:srgbClr val="000000"/>
                </a:solidFill>
                <a:latin typeface="Nimbus Roman No9 L"/>
              </a:rPr>
              <a:t>t</a:t>
            </a:r>
            <a:endParaRPr lang="en-US" altLang="en-US" sz="2400"/>
          </a:p>
        </p:txBody>
      </p:sp>
      <p:sp>
        <p:nvSpPr>
          <p:cNvPr id="48" name="Rectangle 48">
            <a:extLst>
              <a:ext uri="{FF2B5EF4-FFF2-40B4-BE49-F238E27FC236}">
                <a16:creationId xmlns:a16="http://schemas.microsoft.com/office/drawing/2014/main" id="{5DF0E847-FED6-46A8-88D5-AF0B92005035}"/>
              </a:ext>
            </a:extLst>
          </p:cNvPr>
          <p:cNvSpPr>
            <a:spLocks noChangeArrowheads="1"/>
          </p:cNvSpPr>
          <p:nvPr/>
        </p:nvSpPr>
        <p:spPr bwMode="auto">
          <a:xfrm>
            <a:off x="5426075" y="3017838"/>
            <a:ext cx="163513"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800">
                <a:solidFill>
                  <a:srgbClr val="000000"/>
                </a:solidFill>
                <a:latin typeface="Nimbus Roman No9 L"/>
              </a:rPr>
              <a:t>DM</a:t>
            </a:r>
            <a:endParaRPr lang="en-US" altLang="en-US" sz="2400"/>
          </a:p>
        </p:txBody>
      </p:sp>
      <p:grpSp>
        <p:nvGrpSpPr>
          <p:cNvPr id="49" name="Group 65">
            <a:extLst>
              <a:ext uri="{FF2B5EF4-FFF2-40B4-BE49-F238E27FC236}">
                <a16:creationId xmlns:a16="http://schemas.microsoft.com/office/drawing/2014/main" id="{58D73396-59C6-410E-BB62-E8E60AE09179}"/>
              </a:ext>
            </a:extLst>
          </p:cNvPr>
          <p:cNvGrpSpPr>
            <a:grpSpLocks/>
          </p:cNvGrpSpPr>
          <p:nvPr/>
        </p:nvGrpSpPr>
        <p:grpSpPr bwMode="auto">
          <a:xfrm>
            <a:off x="6364288" y="1211263"/>
            <a:ext cx="877887" cy="168275"/>
            <a:chOff x="3897" y="736"/>
            <a:chExt cx="553" cy="106"/>
          </a:xfrm>
        </p:grpSpPr>
        <p:sp>
          <p:nvSpPr>
            <p:cNvPr id="50" name="Freeform 49">
              <a:extLst>
                <a:ext uri="{FF2B5EF4-FFF2-40B4-BE49-F238E27FC236}">
                  <a16:creationId xmlns:a16="http://schemas.microsoft.com/office/drawing/2014/main" id="{47CB7DE1-913A-4FD5-BB58-D6876FB798C0}"/>
                </a:ext>
              </a:extLst>
            </p:cNvPr>
            <p:cNvSpPr>
              <a:spLocks/>
            </p:cNvSpPr>
            <p:nvPr/>
          </p:nvSpPr>
          <p:spPr bwMode="auto">
            <a:xfrm>
              <a:off x="4160" y="792"/>
              <a:ext cx="56" cy="28"/>
            </a:xfrm>
            <a:custGeom>
              <a:avLst/>
              <a:gdLst>
                <a:gd name="T0" fmla="*/ 0 w 6"/>
                <a:gd name="T1" fmla="*/ 28 h 3"/>
                <a:gd name="T2" fmla="*/ 56 w 6"/>
                <a:gd name="T3" fmla="*/ 9 h 3"/>
                <a:gd name="T4" fmla="*/ 0 w 6"/>
                <a:gd name="T5" fmla="*/ 0 h 3"/>
                <a:gd name="T6" fmla="*/ 0 w 6"/>
                <a:gd name="T7" fmla="*/ 9 h 3"/>
                <a:gd name="T8" fmla="*/ 0 w 6"/>
                <a:gd name="T9" fmla="*/ 28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1" name="Freeform 50">
              <a:extLst>
                <a:ext uri="{FF2B5EF4-FFF2-40B4-BE49-F238E27FC236}">
                  <a16:creationId xmlns:a16="http://schemas.microsoft.com/office/drawing/2014/main" id="{FBDE7EE1-7532-4948-8653-C15945583033}"/>
                </a:ext>
              </a:extLst>
            </p:cNvPr>
            <p:cNvSpPr>
              <a:spLocks/>
            </p:cNvSpPr>
            <p:nvPr/>
          </p:nvSpPr>
          <p:spPr bwMode="auto">
            <a:xfrm>
              <a:off x="4160" y="792"/>
              <a:ext cx="56" cy="28"/>
            </a:xfrm>
            <a:custGeom>
              <a:avLst/>
              <a:gdLst>
                <a:gd name="T0" fmla="*/ 0 w 56"/>
                <a:gd name="T1" fmla="*/ 28 h 28"/>
                <a:gd name="T2" fmla="*/ 56 w 56"/>
                <a:gd name="T3" fmla="*/ 10 h 28"/>
                <a:gd name="T4" fmla="*/ 0 w 56"/>
                <a:gd name="T5" fmla="*/ 0 h 28"/>
                <a:gd name="T6" fmla="*/ 0 w 56"/>
                <a:gd name="T7" fmla="*/ 10 h 28"/>
                <a:gd name="T8" fmla="*/ 0 w 56"/>
                <a:gd name="T9" fmla="*/ 28 h 28"/>
                <a:gd name="T10" fmla="*/ 0 60000 65536"/>
                <a:gd name="T11" fmla="*/ 0 60000 65536"/>
                <a:gd name="T12" fmla="*/ 0 60000 65536"/>
                <a:gd name="T13" fmla="*/ 0 60000 65536"/>
                <a:gd name="T14" fmla="*/ 0 60000 65536"/>
                <a:gd name="T15" fmla="*/ 0 w 56"/>
                <a:gd name="T16" fmla="*/ 0 h 28"/>
                <a:gd name="T17" fmla="*/ 56 w 56"/>
                <a:gd name="T18" fmla="*/ 28 h 28"/>
              </a:gdLst>
              <a:ahLst/>
              <a:cxnLst>
                <a:cxn ang="T10">
                  <a:pos x="T0" y="T1"/>
                </a:cxn>
                <a:cxn ang="T11">
                  <a:pos x="T2" y="T3"/>
                </a:cxn>
                <a:cxn ang="T12">
                  <a:pos x="T4" y="T5"/>
                </a:cxn>
                <a:cxn ang="T13">
                  <a:pos x="T6" y="T7"/>
                </a:cxn>
                <a:cxn ang="T14">
                  <a:pos x="T8" y="T9"/>
                </a:cxn>
              </a:cxnLst>
              <a:rect l="T15" t="T16" r="T17" b="T18"/>
              <a:pathLst>
                <a:path w="56" h="28">
                  <a:moveTo>
                    <a:pt x="0" y="28"/>
                  </a:moveTo>
                  <a:lnTo>
                    <a:pt x="56" y="10"/>
                  </a:lnTo>
                  <a:lnTo>
                    <a:pt x="0" y="0"/>
                  </a:lnTo>
                  <a:lnTo>
                    <a:pt x="0" y="10"/>
                  </a:lnTo>
                  <a:lnTo>
                    <a:pt x="0" y="28"/>
                  </a:lnTo>
                  <a:close/>
                </a:path>
              </a:pathLst>
            </a:custGeom>
            <a:solidFill>
              <a:srgbClr val="000000"/>
            </a:solidFill>
            <a:ln w="0">
              <a:solidFill>
                <a:srgbClr val="000000"/>
              </a:solidFill>
              <a:round/>
              <a:headEnd/>
              <a:tailEnd/>
            </a:ln>
          </p:spPr>
          <p:txBody>
            <a:bodyPr/>
            <a:lstStyle/>
            <a:p>
              <a:endParaRPr lang="en-IN"/>
            </a:p>
          </p:txBody>
        </p:sp>
        <p:sp>
          <p:nvSpPr>
            <p:cNvPr id="52" name="Line 51">
              <a:extLst>
                <a:ext uri="{FF2B5EF4-FFF2-40B4-BE49-F238E27FC236}">
                  <a16:creationId xmlns:a16="http://schemas.microsoft.com/office/drawing/2014/main" id="{C950E3CC-22BC-49F2-9566-D3CC7AA4D9B2}"/>
                </a:ext>
              </a:extLst>
            </p:cNvPr>
            <p:cNvSpPr>
              <a:spLocks noChangeShapeType="1"/>
            </p:cNvSpPr>
            <p:nvPr/>
          </p:nvSpPr>
          <p:spPr bwMode="auto">
            <a:xfrm flipH="1">
              <a:off x="3897" y="802"/>
              <a:ext cx="26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3" name="Rectangle 52">
              <a:extLst>
                <a:ext uri="{FF2B5EF4-FFF2-40B4-BE49-F238E27FC236}">
                  <a16:creationId xmlns:a16="http://schemas.microsoft.com/office/drawing/2014/main" id="{1D37E766-AD52-4754-A549-28858A8D8444}"/>
                </a:ext>
              </a:extLst>
            </p:cNvPr>
            <p:cNvSpPr>
              <a:spLocks noChangeArrowheads="1"/>
            </p:cNvSpPr>
            <p:nvPr/>
          </p:nvSpPr>
          <p:spPr bwMode="auto">
            <a:xfrm>
              <a:off x="4263" y="736"/>
              <a:ext cx="5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1100">
                  <a:solidFill>
                    <a:srgbClr val="000000"/>
                  </a:solidFill>
                  <a:latin typeface="Nimbus Roman No9 L"/>
                </a:rPr>
                <a:t>T</a:t>
              </a:r>
              <a:endParaRPr lang="en-US" altLang="en-US" sz="2400"/>
            </a:p>
          </p:txBody>
        </p:sp>
        <p:sp>
          <p:nvSpPr>
            <p:cNvPr id="54" name="Rectangle 53">
              <a:extLst>
                <a:ext uri="{FF2B5EF4-FFF2-40B4-BE49-F238E27FC236}">
                  <a16:creationId xmlns:a16="http://schemas.microsoft.com/office/drawing/2014/main" id="{60AF72C2-C156-40E5-A611-F5437F081BC6}"/>
                </a:ext>
              </a:extLst>
            </p:cNvPr>
            <p:cNvSpPr>
              <a:spLocks noChangeArrowheads="1"/>
            </p:cNvSpPr>
            <p:nvPr/>
          </p:nvSpPr>
          <p:spPr bwMode="auto">
            <a:xfrm>
              <a:off x="4319" y="736"/>
              <a:ext cx="13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1100">
                  <a:solidFill>
                    <a:srgbClr val="000000"/>
                  </a:solidFill>
                  <a:latin typeface="Nimbus Roman No9 L"/>
                </a:rPr>
                <a:t>ime</a:t>
              </a:r>
              <a:endParaRPr lang="en-US" altLang="en-US" sz="2400"/>
            </a:p>
          </p:txBody>
        </p:sp>
      </p:grpSp>
      <p:sp>
        <p:nvSpPr>
          <p:cNvPr id="55" name="Text Box 54">
            <a:extLst>
              <a:ext uri="{FF2B5EF4-FFF2-40B4-BE49-F238E27FC236}">
                <a16:creationId xmlns:a16="http://schemas.microsoft.com/office/drawing/2014/main" id="{99530DCA-0087-4C59-AB66-4A53E38A1020}"/>
              </a:ext>
            </a:extLst>
          </p:cNvPr>
          <p:cNvSpPr txBox="1">
            <a:spLocks noChangeArrowheads="1"/>
          </p:cNvSpPr>
          <p:nvPr/>
        </p:nvSpPr>
        <p:spPr bwMode="auto">
          <a:xfrm>
            <a:off x="468313" y="5011738"/>
            <a:ext cx="8181975"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pPr>
              <a:buFontTx/>
              <a:buChar char="•"/>
            </a:pPr>
            <a:r>
              <a:rPr lang="en-US" altLang="en-US" i="1"/>
              <a:t>Signals do not appear on the bus as soon as they are placed on the bus, due to the </a:t>
            </a:r>
          </a:p>
          <a:p>
            <a:r>
              <a:rPr lang="en-US" altLang="en-US" i="1"/>
              <a:t> propagation delay in the interface circuits.</a:t>
            </a:r>
          </a:p>
          <a:p>
            <a:pPr>
              <a:buFontTx/>
              <a:buChar char="•"/>
            </a:pPr>
            <a:r>
              <a:rPr lang="en-US" altLang="en-US" i="1"/>
              <a:t>Signals reach the devices after a propagation delay which depends on the </a:t>
            </a:r>
          </a:p>
          <a:p>
            <a:r>
              <a:rPr lang="en-US" altLang="en-US" i="1"/>
              <a:t> characteristics of the bus.</a:t>
            </a:r>
          </a:p>
          <a:p>
            <a:pPr>
              <a:buFontTx/>
              <a:buChar char="•"/>
            </a:pPr>
            <a:r>
              <a:rPr lang="en-US" altLang="en-US" i="1"/>
              <a:t>Data must remain on the bus for some time after t</a:t>
            </a:r>
            <a:r>
              <a:rPr lang="en-US" altLang="en-US" i="1" baseline="-25000"/>
              <a:t>2</a:t>
            </a:r>
            <a:r>
              <a:rPr lang="en-US" altLang="en-US" i="1"/>
              <a:t> equal to the hold time of the buffer.</a:t>
            </a:r>
          </a:p>
        </p:txBody>
      </p:sp>
      <p:sp>
        <p:nvSpPr>
          <p:cNvPr id="56" name="Text Box 55">
            <a:extLst>
              <a:ext uri="{FF2B5EF4-FFF2-40B4-BE49-F238E27FC236}">
                <a16:creationId xmlns:a16="http://schemas.microsoft.com/office/drawing/2014/main" id="{25DB8B74-331D-4C34-8600-BA594B6C50FE}"/>
              </a:ext>
            </a:extLst>
          </p:cNvPr>
          <p:cNvSpPr txBox="1">
            <a:spLocks noChangeArrowheads="1"/>
          </p:cNvSpPr>
          <p:nvPr/>
        </p:nvSpPr>
        <p:spPr bwMode="auto">
          <a:xfrm>
            <a:off x="682625" y="1363663"/>
            <a:ext cx="1476375" cy="1069975"/>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pPr algn="ctr"/>
            <a:r>
              <a:rPr lang="en-US" altLang="en-US" sz="1600">
                <a:latin typeface="Comic Sans MS" panose="030F0702030302020204" pitchFamily="66" charset="0"/>
              </a:rPr>
              <a:t>Address &amp;</a:t>
            </a:r>
          </a:p>
          <a:p>
            <a:pPr algn="ctr"/>
            <a:r>
              <a:rPr lang="en-US" altLang="en-US" sz="1600">
                <a:latin typeface="Comic Sans MS" panose="030F0702030302020204" pitchFamily="66" charset="0"/>
              </a:rPr>
              <a:t>command </a:t>
            </a:r>
          </a:p>
          <a:p>
            <a:pPr algn="ctr"/>
            <a:r>
              <a:rPr lang="en-US" altLang="en-US" sz="1600">
                <a:latin typeface="Comic Sans MS" panose="030F0702030302020204" pitchFamily="66" charset="0"/>
              </a:rPr>
              <a:t>appear on the</a:t>
            </a:r>
          </a:p>
          <a:p>
            <a:pPr algn="ctr"/>
            <a:r>
              <a:rPr lang="en-US" altLang="en-US" sz="1600">
                <a:latin typeface="Comic Sans MS" panose="030F0702030302020204" pitchFamily="66" charset="0"/>
              </a:rPr>
              <a:t>bus.</a:t>
            </a:r>
          </a:p>
        </p:txBody>
      </p:sp>
      <p:sp>
        <p:nvSpPr>
          <p:cNvPr id="57" name="Freeform 57">
            <a:extLst>
              <a:ext uri="{FF2B5EF4-FFF2-40B4-BE49-F238E27FC236}">
                <a16:creationId xmlns:a16="http://schemas.microsoft.com/office/drawing/2014/main" id="{E852D6BE-13EF-4BAF-AC59-BAB9724E8E20}"/>
              </a:ext>
            </a:extLst>
          </p:cNvPr>
          <p:cNvSpPr>
            <a:spLocks/>
          </p:cNvSpPr>
          <p:nvPr/>
        </p:nvSpPr>
        <p:spPr bwMode="auto">
          <a:xfrm>
            <a:off x="2152650" y="1525588"/>
            <a:ext cx="1387475" cy="747712"/>
          </a:xfrm>
          <a:custGeom>
            <a:avLst/>
            <a:gdLst>
              <a:gd name="T0" fmla="*/ 0 w 874"/>
              <a:gd name="T1" fmla="*/ 66675 h 471"/>
              <a:gd name="T2" fmla="*/ 811212 w 874"/>
              <a:gd name="T3" fmla="*/ 112712 h 471"/>
              <a:gd name="T4" fmla="*/ 1387475 w 874"/>
              <a:gd name="T5" fmla="*/ 747712 h 471"/>
              <a:gd name="T6" fmla="*/ 0 60000 65536"/>
              <a:gd name="T7" fmla="*/ 0 60000 65536"/>
              <a:gd name="T8" fmla="*/ 0 60000 65536"/>
              <a:gd name="T9" fmla="*/ 0 w 874"/>
              <a:gd name="T10" fmla="*/ 0 h 471"/>
              <a:gd name="T11" fmla="*/ 874 w 874"/>
              <a:gd name="T12" fmla="*/ 471 h 471"/>
            </a:gdLst>
            <a:ahLst/>
            <a:cxnLst>
              <a:cxn ang="T6">
                <a:pos x="T0" y="T1"/>
              </a:cxn>
              <a:cxn ang="T7">
                <a:pos x="T2" y="T3"/>
              </a:cxn>
              <a:cxn ang="T8">
                <a:pos x="T4" y="T5"/>
              </a:cxn>
            </a:cxnLst>
            <a:rect l="T9" t="T10" r="T11" b="T12"/>
            <a:pathLst>
              <a:path w="874" h="471">
                <a:moveTo>
                  <a:pt x="0" y="42"/>
                </a:moveTo>
                <a:cubicBezTo>
                  <a:pt x="182" y="21"/>
                  <a:pt x="365" y="0"/>
                  <a:pt x="511" y="71"/>
                </a:cubicBezTo>
                <a:cubicBezTo>
                  <a:pt x="657" y="142"/>
                  <a:pt x="765" y="306"/>
                  <a:pt x="874" y="471"/>
                </a:cubicBezTo>
              </a:path>
            </a:pathLst>
          </a:custGeom>
          <a:noFill/>
          <a:ln w="19050">
            <a:solidFill>
              <a:srgbClr val="CC3300"/>
            </a:solidFill>
            <a:round/>
            <a:headEn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58" name="Text Box 58">
            <a:extLst>
              <a:ext uri="{FF2B5EF4-FFF2-40B4-BE49-F238E27FC236}">
                <a16:creationId xmlns:a16="http://schemas.microsoft.com/office/drawing/2014/main" id="{8068BFE3-525B-4D28-A9EC-2FDE1303434B}"/>
              </a:ext>
            </a:extLst>
          </p:cNvPr>
          <p:cNvSpPr txBox="1">
            <a:spLocks noChangeArrowheads="1"/>
          </p:cNvSpPr>
          <p:nvPr/>
        </p:nvSpPr>
        <p:spPr bwMode="auto">
          <a:xfrm>
            <a:off x="625475" y="2870200"/>
            <a:ext cx="1636713" cy="825500"/>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pPr algn="ctr"/>
            <a:r>
              <a:rPr lang="en-US" altLang="en-US" sz="1600">
                <a:latin typeface="Comic Sans MS" panose="030F0702030302020204" pitchFamily="66" charset="0"/>
              </a:rPr>
              <a:t>Address &amp; </a:t>
            </a:r>
          </a:p>
          <a:p>
            <a:pPr algn="ctr"/>
            <a:r>
              <a:rPr lang="en-US" altLang="en-US" sz="1600">
                <a:latin typeface="Comic Sans MS" panose="030F0702030302020204" pitchFamily="66" charset="0"/>
              </a:rPr>
              <a:t>command reach</a:t>
            </a:r>
          </a:p>
          <a:p>
            <a:pPr algn="ctr"/>
            <a:r>
              <a:rPr lang="en-US" altLang="en-US" sz="1600">
                <a:latin typeface="Comic Sans MS" panose="030F0702030302020204" pitchFamily="66" charset="0"/>
              </a:rPr>
              <a:t>the slave.</a:t>
            </a:r>
          </a:p>
        </p:txBody>
      </p:sp>
      <p:sp>
        <p:nvSpPr>
          <p:cNvPr id="59" name="Freeform 59">
            <a:extLst>
              <a:ext uri="{FF2B5EF4-FFF2-40B4-BE49-F238E27FC236}">
                <a16:creationId xmlns:a16="http://schemas.microsoft.com/office/drawing/2014/main" id="{6ED3A552-00DC-409F-883B-659842F2DC6C}"/>
              </a:ext>
            </a:extLst>
          </p:cNvPr>
          <p:cNvSpPr>
            <a:spLocks/>
          </p:cNvSpPr>
          <p:nvPr/>
        </p:nvSpPr>
        <p:spPr bwMode="auto">
          <a:xfrm>
            <a:off x="2247900" y="2973388"/>
            <a:ext cx="1633538" cy="923925"/>
          </a:xfrm>
          <a:custGeom>
            <a:avLst/>
            <a:gdLst>
              <a:gd name="T0" fmla="*/ 0 w 1029"/>
              <a:gd name="T1" fmla="*/ 41275 h 582"/>
              <a:gd name="T2" fmla="*/ 1116013 w 1029"/>
              <a:gd name="T3" fmla="*/ 147637 h 582"/>
              <a:gd name="T4" fmla="*/ 1633538 w 1029"/>
              <a:gd name="T5" fmla="*/ 923925 h 582"/>
              <a:gd name="T6" fmla="*/ 0 60000 65536"/>
              <a:gd name="T7" fmla="*/ 0 60000 65536"/>
              <a:gd name="T8" fmla="*/ 0 60000 65536"/>
              <a:gd name="T9" fmla="*/ 0 w 1029"/>
              <a:gd name="T10" fmla="*/ 0 h 582"/>
              <a:gd name="T11" fmla="*/ 1029 w 1029"/>
              <a:gd name="T12" fmla="*/ 582 h 582"/>
            </a:gdLst>
            <a:ahLst/>
            <a:cxnLst>
              <a:cxn ang="T6">
                <a:pos x="T0" y="T1"/>
              </a:cxn>
              <a:cxn ang="T7">
                <a:pos x="T2" y="T3"/>
              </a:cxn>
              <a:cxn ang="T8">
                <a:pos x="T4" y="T5"/>
              </a:cxn>
            </a:cxnLst>
            <a:rect l="T9" t="T10" r="T11" b="T12"/>
            <a:pathLst>
              <a:path w="1029" h="582">
                <a:moveTo>
                  <a:pt x="0" y="26"/>
                </a:moveTo>
                <a:cubicBezTo>
                  <a:pt x="266" y="13"/>
                  <a:pt x="532" y="0"/>
                  <a:pt x="703" y="93"/>
                </a:cubicBezTo>
                <a:cubicBezTo>
                  <a:pt x="874" y="186"/>
                  <a:pt x="951" y="384"/>
                  <a:pt x="1029" y="582"/>
                </a:cubicBezTo>
              </a:path>
            </a:pathLst>
          </a:custGeom>
          <a:noFill/>
          <a:ln w="19050">
            <a:solidFill>
              <a:srgbClr val="CC3300"/>
            </a:solidFill>
            <a:round/>
            <a:headEn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60" name="Text Box 61">
            <a:extLst>
              <a:ext uri="{FF2B5EF4-FFF2-40B4-BE49-F238E27FC236}">
                <a16:creationId xmlns:a16="http://schemas.microsoft.com/office/drawing/2014/main" id="{26A80436-E203-410B-A84E-A5A4645D07DD}"/>
              </a:ext>
            </a:extLst>
          </p:cNvPr>
          <p:cNvSpPr txBox="1">
            <a:spLocks noChangeArrowheads="1"/>
          </p:cNvSpPr>
          <p:nvPr/>
        </p:nvSpPr>
        <p:spPr bwMode="auto">
          <a:xfrm>
            <a:off x="6923088" y="3597275"/>
            <a:ext cx="1428750" cy="581025"/>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pPr algn="ctr"/>
            <a:r>
              <a:rPr lang="en-US" altLang="en-US" sz="1600">
                <a:latin typeface="Comic Sans MS" panose="030F0702030302020204" pitchFamily="66" charset="0"/>
              </a:rPr>
              <a:t>Data appears</a:t>
            </a:r>
          </a:p>
          <a:p>
            <a:pPr algn="ctr"/>
            <a:r>
              <a:rPr lang="en-US" altLang="en-US" sz="1600">
                <a:latin typeface="Comic Sans MS" panose="030F0702030302020204" pitchFamily="66" charset="0"/>
              </a:rPr>
              <a:t>on the bus.</a:t>
            </a:r>
          </a:p>
        </p:txBody>
      </p:sp>
      <p:sp>
        <p:nvSpPr>
          <p:cNvPr id="61" name="Freeform 62">
            <a:extLst>
              <a:ext uri="{FF2B5EF4-FFF2-40B4-BE49-F238E27FC236}">
                <a16:creationId xmlns:a16="http://schemas.microsoft.com/office/drawing/2014/main" id="{8A34B26A-BE0A-4422-B9E0-9BDB4DA27A12}"/>
              </a:ext>
            </a:extLst>
          </p:cNvPr>
          <p:cNvSpPr>
            <a:spLocks/>
          </p:cNvSpPr>
          <p:nvPr/>
        </p:nvSpPr>
        <p:spPr bwMode="auto">
          <a:xfrm>
            <a:off x="5127625" y="3762375"/>
            <a:ext cx="1822450" cy="674688"/>
          </a:xfrm>
          <a:custGeom>
            <a:avLst/>
            <a:gdLst>
              <a:gd name="T0" fmla="*/ 1822450 w 1148"/>
              <a:gd name="T1" fmla="*/ 87313 h 425"/>
              <a:gd name="T2" fmla="*/ 893763 w 1148"/>
              <a:gd name="T3" fmla="*/ 98425 h 425"/>
              <a:gd name="T4" fmla="*/ 0 w 1148"/>
              <a:gd name="T5" fmla="*/ 674688 h 425"/>
              <a:gd name="T6" fmla="*/ 0 60000 65536"/>
              <a:gd name="T7" fmla="*/ 0 60000 65536"/>
              <a:gd name="T8" fmla="*/ 0 60000 65536"/>
              <a:gd name="T9" fmla="*/ 0 w 1148"/>
              <a:gd name="T10" fmla="*/ 0 h 425"/>
              <a:gd name="T11" fmla="*/ 1148 w 1148"/>
              <a:gd name="T12" fmla="*/ 425 h 425"/>
            </a:gdLst>
            <a:ahLst/>
            <a:cxnLst>
              <a:cxn ang="T6">
                <a:pos x="T0" y="T1"/>
              </a:cxn>
              <a:cxn ang="T7">
                <a:pos x="T2" y="T3"/>
              </a:cxn>
              <a:cxn ang="T8">
                <a:pos x="T4" y="T5"/>
              </a:cxn>
            </a:cxnLst>
            <a:rect l="T9" t="T10" r="T11" b="T12"/>
            <a:pathLst>
              <a:path w="1148" h="425">
                <a:moveTo>
                  <a:pt x="1148" y="55"/>
                </a:moveTo>
                <a:cubicBezTo>
                  <a:pt x="951" y="27"/>
                  <a:pt x="754" y="0"/>
                  <a:pt x="563" y="62"/>
                </a:cubicBezTo>
                <a:cubicBezTo>
                  <a:pt x="372" y="124"/>
                  <a:pt x="92" y="366"/>
                  <a:pt x="0" y="425"/>
                </a:cubicBezTo>
              </a:path>
            </a:pathLst>
          </a:custGeom>
          <a:noFill/>
          <a:ln w="19050">
            <a:solidFill>
              <a:srgbClr val="CC3300"/>
            </a:solidFill>
            <a:round/>
            <a:headEn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62" name="Text Box 63">
            <a:extLst>
              <a:ext uri="{FF2B5EF4-FFF2-40B4-BE49-F238E27FC236}">
                <a16:creationId xmlns:a16="http://schemas.microsoft.com/office/drawing/2014/main" id="{371A9A19-626A-43FA-BA30-9BC1A8F6F9C9}"/>
              </a:ext>
            </a:extLst>
          </p:cNvPr>
          <p:cNvSpPr txBox="1">
            <a:spLocks noChangeArrowheads="1"/>
          </p:cNvSpPr>
          <p:nvPr/>
        </p:nvSpPr>
        <p:spPr bwMode="auto">
          <a:xfrm>
            <a:off x="6556375" y="1516063"/>
            <a:ext cx="1501775" cy="581025"/>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pPr algn="ctr"/>
            <a:r>
              <a:rPr lang="en-US" altLang="en-US" sz="1600">
                <a:latin typeface="Comic Sans MS" panose="030F0702030302020204" pitchFamily="66" charset="0"/>
              </a:rPr>
              <a:t>Data reaches </a:t>
            </a:r>
          </a:p>
          <a:p>
            <a:pPr algn="ctr"/>
            <a:r>
              <a:rPr lang="en-US" altLang="en-US" sz="1600">
                <a:latin typeface="Comic Sans MS" panose="030F0702030302020204" pitchFamily="66" charset="0"/>
              </a:rPr>
              <a:t>the master.</a:t>
            </a:r>
          </a:p>
        </p:txBody>
      </p:sp>
      <p:sp>
        <p:nvSpPr>
          <p:cNvPr id="63" name="Freeform 64">
            <a:extLst>
              <a:ext uri="{FF2B5EF4-FFF2-40B4-BE49-F238E27FC236}">
                <a16:creationId xmlns:a16="http://schemas.microsoft.com/office/drawing/2014/main" id="{FF1759EE-76C3-4460-A014-1FBF7494A46B}"/>
              </a:ext>
            </a:extLst>
          </p:cNvPr>
          <p:cNvSpPr>
            <a:spLocks/>
          </p:cNvSpPr>
          <p:nvPr/>
        </p:nvSpPr>
        <p:spPr bwMode="auto">
          <a:xfrm>
            <a:off x="5434013" y="1838325"/>
            <a:ext cx="1116012" cy="1000125"/>
          </a:xfrm>
          <a:custGeom>
            <a:avLst/>
            <a:gdLst>
              <a:gd name="T0" fmla="*/ 1116012 w 703"/>
              <a:gd name="T1" fmla="*/ 0 h 630"/>
              <a:gd name="T2" fmla="*/ 541337 w 703"/>
              <a:gd name="T3" fmla="*/ 176212 h 630"/>
              <a:gd name="T4" fmla="*/ 0 w 703"/>
              <a:gd name="T5" fmla="*/ 1000125 h 630"/>
              <a:gd name="T6" fmla="*/ 0 60000 65536"/>
              <a:gd name="T7" fmla="*/ 0 60000 65536"/>
              <a:gd name="T8" fmla="*/ 0 60000 65536"/>
              <a:gd name="T9" fmla="*/ 0 w 703"/>
              <a:gd name="T10" fmla="*/ 0 h 630"/>
              <a:gd name="T11" fmla="*/ 703 w 703"/>
              <a:gd name="T12" fmla="*/ 630 h 630"/>
            </a:gdLst>
            <a:ahLst/>
            <a:cxnLst>
              <a:cxn ang="T6">
                <a:pos x="T0" y="T1"/>
              </a:cxn>
              <a:cxn ang="T7">
                <a:pos x="T2" y="T3"/>
              </a:cxn>
              <a:cxn ang="T8">
                <a:pos x="T4" y="T5"/>
              </a:cxn>
            </a:cxnLst>
            <a:rect l="T9" t="T10" r="T11" b="T12"/>
            <a:pathLst>
              <a:path w="703" h="630">
                <a:moveTo>
                  <a:pt x="703" y="0"/>
                </a:moveTo>
                <a:cubicBezTo>
                  <a:pt x="580" y="3"/>
                  <a:pt x="458" y="6"/>
                  <a:pt x="341" y="111"/>
                </a:cubicBezTo>
                <a:cubicBezTo>
                  <a:pt x="224" y="216"/>
                  <a:pt x="57" y="544"/>
                  <a:pt x="0" y="630"/>
                </a:cubicBezTo>
              </a:path>
            </a:pathLst>
          </a:custGeom>
          <a:noFill/>
          <a:ln w="19050">
            <a:solidFill>
              <a:srgbClr val="CC3300"/>
            </a:solidFill>
            <a:round/>
            <a:headEn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Tree>
    <p:extLst>
      <p:ext uri="{BB962C8B-B14F-4D97-AF65-F5344CB8AC3E}">
        <p14:creationId xmlns:p14="http://schemas.microsoft.com/office/powerpoint/2010/main" val="27804834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A85AD-85CD-46F3-8897-9C3DD09DED84}"/>
              </a:ext>
            </a:extLst>
          </p:cNvPr>
          <p:cNvSpPr>
            <a:spLocks noGrp="1"/>
          </p:cNvSpPr>
          <p:nvPr>
            <p:ph type="title"/>
          </p:nvPr>
        </p:nvSpPr>
        <p:spPr/>
        <p:txBody>
          <a:bodyPr/>
          <a:lstStyle/>
          <a:p>
            <a:r>
              <a:rPr lang="en-US" altLang="en-US" dirty="0">
                <a:solidFill>
                  <a:srgbClr val="7030A0"/>
                </a:solidFill>
              </a:rPr>
              <a:t>Synchronous bus(</a:t>
            </a:r>
            <a:r>
              <a:rPr lang="en-US" altLang="en-US" dirty="0" err="1">
                <a:solidFill>
                  <a:srgbClr val="7030A0"/>
                </a:solidFill>
              </a:rPr>
              <a:t>contnd</a:t>
            </a:r>
            <a:r>
              <a:rPr lang="en-US" altLang="en-US" dirty="0">
                <a:solidFill>
                  <a:srgbClr val="7030A0"/>
                </a:solidFill>
              </a:rPr>
              <a:t>.)</a:t>
            </a:r>
            <a:endParaRPr lang="en-IN" dirty="0">
              <a:solidFill>
                <a:srgbClr val="7030A0"/>
              </a:solidFill>
            </a:endParaRPr>
          </a:p>
        </p:txBody>
      </p:sp>
      <p:sp>
        <p:nvSpPr>
          <p:cNvPr id="4" name="Slide Number Placeholder 3">
            <a:extLst>
              <a:ext uri="{FF2B5EF4-FFF2-40B4-BE49-F238E27FC236}">
                <a16:creationId xmlns:a16="http://schemas.microsoft.com/office/drawing/2014/main" id="{E0888428-1712-4992-89F3-A477F482D6E5}"/>
              </a:ext>
            </a:extLst>
          </p:cNvPr>
          <p:cNvSpPr>
            <a:spLocks noGrp="1"/>
          </p:cNvSpPr>
          <p:nvPr>
            <p:ph type="sldNum" sz="quarter" idx="12"/>
          </p:nvPr>
        </p:nvSpPr>
        <p:spPr/>
        <p:txBody>
          <a:bodyPr/>
          <a:lstStyle/>
          <a:p>
            <a:fld id="{1602180B-D5D1-4398-B8D5-C1EBB73A9C38}" type="slidenum">
              <a:rPr lang="en-US" altLang="en-US" smtClean="0"/>
              <a:pPr/>
              <a:t>33</a:t>
            </a:fld>
            <a:endParaRPr lang="en-US" altLang="en-US"/>
          </a:p>
        </p:txBody>
      </p:sp>
      <p:sp>
        <p:nvSpPr>
          <p:cNvPr id="5" name="Rectangle 3">
            <a:extLst>
              <a:ext uri="{FF2B5EF4-FFF2-40B4-BE49-F238E27FC236}">
                <a16:creationId xmlns:a16="http://schemas.microsoft.com/office/drawing/2014/main" id="{A47A67CD-0A73-4119-9461-F44BBABD7BFD}"/>
              </a:ext>
            </a:extLst>
          </p:cNvPr>
          <p:cNvSpPr txBox="1">
            <a:spLocks noChangeArrowheads="1"/>
          </p:cNvSpPr>
          <p:nvPr/>
        </p:nvSpPr>
        <p:spPr bwMode="auto">
          <a:xfrm>
            <a:off x="457200" y="1381296"/>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a:solidFill>
                  <a:schemeClr val="accent2"/>
                </a:solidFill>
              </a:rPr>
              <a:t>Most buses have control signals to represent a response from the slave. </a:t>
            </a:r>
          </a:p>
          <a:p>
            <a:r>
              <a:rPr lang="en-US" altLang="en-US">
                <a:solidFill>
                  <a:schemeClr val="accent2"/>
                </a:solidFill>
              </a:rPr>
              <a:t>Control signals serve two purposes:</a:t>
            </a:r>
          </a:p>
          <a:p>
            <a:pPr lvl="1"/>
            <a:r>
              <a:rPr lang="en-US" altLang="en-US" sz="1800"/>
              <a:t>Inform the master that the slave has recognized the address, and is ready to participate in a data transfer operation. </a:t>
            </a:r>
          </a:p>
          <a:p>
            <a:pPr lvl="1"/>
            <a:r>
              <a:rPr lang="en-US" altLang="en-US" sz="1800"/>
              <a:t>Enable to adjust the duration of the data transfer operation based on the speed of the participating slaves.</a:t>
            </a:r>
          </a:p>
          <a:p>
            <a:r>
              <a:rPr lang="en-US" altLang="en-US">
                <a:solidFill>
                  <a:schemeClr val="accent2"/>
                </a:solidFill>
              </a:rPr>
              <a:t>High-frequency bus clock is used:</a:t>
            </a:r>
            <a:endParaRPr lang="en-US" altLang="en-US"/>
          </a:p>
          <a:p>
            <a:pPr lvl="1"/>
            <a:r>
              <a:rPr lang="en-US" altLang="en-US" sz="1800">
                <a:solidFill>
                  <a:srgbClr val="CC3300"/>
                </a:solidFill>
              </a:rPr>
              <a:t>Data transfer spans several clock cycles instead of just one clock cycle as in the earlier case.</a:t>
            </a:r>
            <a:endParaRPr lang="en-US" altLang="en-US" sz="1800" dirty="0"/>
          </a:p>
        </p:txBody>
      </p:sp>
    </p:spTree>
    <p:extLst>
      <p:ext uri="{BB962C8B-B14F-4D97-AF65-F5344CB8AC3E}">
        <p14:creationId xmlns:p14="http://schemas.microsoft.com/office/powerpoint/2010/main" val="33450441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A85AD-85CD-46F3-8897-9C3DD09DED84}"/>
              </a:ext>
            </a:extLst>
          </p:cNvPr>
          <p:cNvSpPr>
            <a:spLocks noGrp="1"/>
          </p:cNvSpPr>
          <p:nvPr>
            <p:ph type="title"/>
          </p:nvPr>
        </p:nvSpPr>
        <p:spPr>
          <a:xfrm>
            <a:off x="145256" y="90349"/>
            <a:ext cx="5921376" cy="441327"/>
          </a:xfrm>
        </p:spPr>
        <p:txBody>
          <a:bodyPr/>
          <a:lstStyle/>
          <a:p>
            <a:r>
              <a:rPr lang="en-US" altLang="en-US" sz="3200" dirty="0">
                <a:solidFill>
                  <a:srgbClr val="7030A0"/>
                </a:solidFill>
              </a:rPr>
              <a:t>Synchronous bus(</a:t>
            </a:r>
            <a:r>
              <a:rPr lang="en-US" altLang="en-US" sz="3200" dirty="0" err="1">
                <a:solidFill>
                  <a:srgbClr val="7030A0"/>
                </a:solidFill>
              </a:rPr>
              <a:t>contnd</a:t>
            </a:r>
            <a:r>
              <a:rPr lang="en-US" altLang="en-US" sz="3200" dirty="0">
                <a:solidFill>
                  <a:srgbClr val="7030A0"/>
                </a:solidFill>
              </a:rPr>
              <a:t>.)</a:t>
            </a:r>
            <a:endParaRPr lang="en-IN" sz="3200" dirty="0">
              <a:solidFill>
                <a:srgbClr val="7030A0"/>
              </a:solidFill>
            </a:endParaRPr>
          </a:p>
        </p:txBody>
      </p:sp>
      <p:sp>
        <p:nvSpPr>
          <p:cNvPr id="4" name="Slide Number Placeholder 3">
            <a:extLst>
              <a:ext uri="{FF2B5EF4-FFF2-40B4-BE49-F238E27FC236}">
                <a16:creationId xmlns:a16="http://schemas.microsoft.com/office/drawing/2014/main" id="{E0888428-1712-4992-89F3-A477F482D6E5}"/>
              </a:ext>
            </a:extLst>
          </p:cNvPr>
          <p:cNvSpPr>
            <a:spLocks noGrp="1"/>
          </p:cNvSpPr>
          <p:nvPr>
            <p:ph type="sldNum" sz="quarter" idx="12"/>
          </p:nvPr>
        </p:nvSpPr>
        <p:spPr/>
        <p:txBody>
          <a:bodyPr/>
          <a:lstStyle/>
          <a:p>
            <a:fld id="{1602180B-D5D1-4398-B8D5-C1EBB73A9C38}" type="slidenum">
              <a:rPr lang="en-US" altLang="en-US" smtClean="0"/>
              <a:pPr/>
              <a:t>34</a:t>
            </a:fld>
            <a:endParaRPr lang="en-US" altLang="en-US"/>
          </a:p>
        </p:txBody>
      </p:sp>
      <p:grpSp>
        <p:nvGrpSpPr>
          <p:cNvPr id="5" name="Group 3">
            <a:extLst>
              <a:ext uri="{FF2B5EF4-FFF2-40B4-BE49-F238E27FC236}">
                <a16:creationId xmlns:a16="http://schemas.microsoft.com/office/drawing/2014/main" id="{F6F9514C-7407-42BD-9C9C-691C53F2268E}"/>
              </a:ext>
            </a:extLst>
          </p:cNvPr>
          <p:cNvGrpSpPr>
            <a:grpSpLocks/>
          </p:cNvGrpSpPr>
          <p:nvPr/>
        </p:nvGrpSpPr>
        <p:grpSpPr bwMode="auto">
          <a:xfrm>
            <a:off x="1738313" y="1530350"/>
            <a:ext cx="5437187" cy="4024312"/>
            <a:chOff x="1162" y="598"/>
            <a:chExt cx="3425" cy="2535"/>
          </a:xfrm>
        </p:grpSpPr>
        <p:sp>
          <p:nvSpPr>
            <p:cNvPr id="6" name="Freeform 4">
              <a:extLst>
                <a:ext uri="{FF2B5EF4-FFF2-40B4-BE49-F238E27FC236}">
                  <a16:creationId xmlns:a16="http://schemas.microsoft.com/office/drawing/2014/main" id="{DC684F4F-F648-48B0-87B6-2361A31F34F4}"/>
                </a:ext>
              </a:extLst>
            </p:cNvPr>
            <p:cNvSpPr>
              <a:spLocks/>
            </p:cNvSpPr>
            <p:nvPr/>
          </p:nvSpPr>
          <p:spPr bwMode="auto">
            <a:xfrm>
              <a:off x="1785" y="1132"/>
              <a:ext cx="500" cy="200"/>
            </a:xfrm>
            <a:custGeom>
              <a:avLst/>
              <a:gdLst>
                <a:gd name="T0" fmla="*/ 500 w 45"/>
                <a:gd name="T1" fmla="*/ 200 h 18"/>
                <a:gd name="T2" fmla="*/ 500 w 45"/>
                <a:gd name="T3" fmla="*/ 0 h 18"/>
                <a:gd name="T4" fmla="*/ 200 w 45"/>
                <a:gd name="T5" fmla="*/ 0 h 18"/>
                <a:gd name="T6" fmla="*/ 200 w 45"/>
                <a:gd name="T7" fmla="*/ 200 h 18"/>
                <a:gd name="T8" fmla="*/ 0 w 45"/>
                <a:gd name="T9" fmla="*/ 200 h 18"/>
                <a:gd name="T10" fmla="*/ 0 60000 65536"/>
                <a:gd name="T11" fmla="*/ 0 60000 65536"/>
                <a:gd name="T12" fmla="*/ 0 60000 65536"/>
                <a:gd name="T13" fmla="*/ 0 60000 65536"/>
                <a:gd name="T14" fmla="*/ 0 60000 65536"/>
                <a:gd name="T15" fmla="*/ 0 w 45"/>
                <a:gd name="T16" fmla="*/ 0 h 18"/>
                <a:gd name="T17" fmla="*/ 45 w 45"/>
                <a:gd name="T18" fmla="*/ 18 h 18"/>
              </a:gdLst>
              <a:ahLst/>
              <a:cxnLst>
                <a:cxn ang="T10">
                  <a:pos x="T0" y="T1"/>
                </a:cxn>
                <a:cxn ang="T11">
                  <a:pos x="T2" y="T3"/>
                </a:cxn>
                <a:cxn ang="T12">
                  <a:pos x="T4" y="T5"/>
                </a:cxn>
                <a:cxn ang="T13">
                  <a:pos x="T6" y="T7"/>
                </a:cxn>
                <a:cxn ang="T14">
                  <a:pos x="T8" y="T9"/>
                </a:cxn>
              </a:cxnLst>
              <a:rect l="T15" t="T16" r="T17" b="T18"/>
              <a:pathLst>
                <a:path w="45" h="18">
                  <a:moveTo>
                    <a:pt x="45" y="18"/>
                  </a:moveTo>
                  <a:lnTo>
                    <a:pt x="45" y="0"/>
                  </a:lnTo>
                  <a:lnTo>
                    <a:pt x="18" y="0"/>
                  </a:lnTo>
                  <a:lnTo>
                    <a:pt x="18" y="18"/>
                  </a:lnTo>
                  <a:lnTo>
                    <a:pt x="0" y="18"/>
                  </a:lnTo>
                </a:path>
              </a:pathLst>
            </a:custGeom>
            <a:noFill/>
            <a:ln w="17463">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 name="Freeform 5">
              <a:extLst>
                <a:ext uri="{FF2B5EF4-FFF2-40B4-BE49-F238E27FC236}">
                  <a16:creationId xmlns:a16="http://schemas.microsoft.com/office/drawing/2014/main" id="{417DDCBC-9C7F-442C-927C-67D1F126A8EF}"/>
                </a:ext>
              </a:extLst>
            </p:cNvPr>
            <p:cNvSpPr>
              <a:spLocks/>
            </p:cNvSpPr>
            <p:nvPr/>
          </p:nvSpPr>
          <p:spPr bwMode="auto">
            <a:xfrm>
              <a:off x="2285" y="1132"/>
              <a:ext cx="601" cy="200"/>
            </a:xfrm>
            <a:custGeom>
              <a:avLst/>
              <a:gdLst>
                <a:gd name="T0" fmla="*/ 601 w 54"/>
                <a:gd name="T1" fmla="*/ 200 h 18"/>
                <a:gd name="T2" fmla="*/ 601 w 54"/>
                <a:gd name="T3" fmla="*/ 0 h 18"/>
                <a:gd name="T4" fmla="*/ 301 w 54"/>
                <a:gd name="T5" fmla="*/ 0 h 18"/>
                <a:gd name="T6" fmla="*/ 301 w 54"/>
                <a:gd name="T7" fmla="*/ 200 h 18"/>
                <a:gd name="T8" fmla="*/ 0 w 54"/>
                <a:gd name="T9" fmla="*/ 200 h 18"/>
                <a:gd name="T10" fmla="*/ 0 60000 65536"/>
                <a:gd name="T11" fmla="*/ 0 60000 65536"/>
                <a:gd name="T12" fmla="*/ 0 60000 65536"/>
                <a:gd name="T13" fmla="*/ 0 60000 65536"/>
                <a:gd name="T14" fmla="*/ 0 60000 65536"/>
                <a:gd name="T15" fmla="*/ 0 w 54"/>
                <a:gd name="T16" fmla="*/ 0 h 18"/>
                <a:gd name="T17" fmla="*/ 54 w 54"/>
                <a:gd name="T18" fmla="*/ 18 h 18"/>
              </a:gdLst>
              <a:ahLst/>
              <a:cxnLst>
                <a:cxn ang="T10">
                  <a:pos x="T0" y="T1"/>
                </a:cxn>
                <a:cxn ang="T11">
                  <a:pos x="T2" y="T3"/>
                </a:cxn>
                <a:cxn ang="T12">
                  <a:pos x="T4" y="T5"/>
                </a:cxn>
                <a:cxn ang="T13">
                  <a:pos x="T6" y="T7"/>
                </a:cxn>
                <a:cxn ang="T14">
                  <a:pos x="T8" y="T9"/>
                </a:cxn>
              </a:cxnLst>
              <a:rect l="T15" t="T16" r="T17" b="T18"/>
              <a:pathLst>
                <a:path w="54" h="18">
                  <a:moveTo>
                    <a:pt x="54" y="18"/>
                  </a:moveTo>
                  <a:lnTo>
                    <a:pt x="54" y="0"/>
                  </a:lnTo>
                  <a:lnTo>
                    <a:pt x="27" y="0"/>
                  </a:lnTo>
                  <a:lnTo>
                    <a:pt x="27" y="18"/>
                  </a:lnTo>
                  <a:lnTo>
                    <a:pt x="0" y="18"/>
                  </a:lnTo>
                </a:path>
              </a:pathLst>
            </a:custGeom>
            <a:noFill/>
            <a:ln w="17463">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8" name="Freeform 6">
              <a:extLst>
                <a:ext uri="{FF2B5EF4-FFF2-40B4-BE49-F238E27FC236}">
                  <a16:creationId xmlns:a16="http://schemas.microsoft.com/office/drawing/2014/main" id="{85C07909-C272-4833-BA3A-57C850F31CFE}"/>
                </a:ext>
              </a:extLst>
            </p:cNvPr>
            <p:cNvSpPr>
              <a:spLocks/>
            </p:cNvSpPr>
            <p:nvPr/>
          </p:nvSpPr>
          <p:spPr bwMode="auto">
            <a:xfrm>
              <a:off x="2886" y="1132"/>
              <a:ext cx="600" cy="200"/>
            </a:xfrm>
            <a:custGeom>
              <a:avLst/>
              <a:gdLst>
                <a:gd name="T0" fmla="*/ 600 w 54"/>
                <a:gd name="T1" fmla="*/ 200 h 18"/>
                <a:gd name="T2" fmla="*/ 600 w 54"/>
                <a:gd name="T3" fmla="*/ 0 h 18"/>
                <a:gd name="T4" fmla="*/ 300 w 54"/>
                <a:gd name="T5" fmla="*/ 0 h 18"/>
                <a:gd name="T6" fmla="*/ 300 w 54"/>
                <a:gd name="T7" fmla="*/ 200 h 18"/>
                <a:gd name="T8" fmla="*/ 0 w 54"/>
                <a:gd name="T9" fmla="*/ 200 h 18"/>
                <a:gd name="T10" fmla="*/ 0 60000 65536"/>
                <a:gd name="T11" fmla="*/ 0 60000 65536"/>
                <a:gd name="T12" fmla="*/ 0 60000 65536"/>
                <a:gd name="T13" fmla="*/ 0 60000 65536"/>
                <a:gd name="T14" fmla="*/ 0 60000 65536"/>
                <a:gd name="T15" fmla="*/ 0 w 54"/>
                <a:gd name="T16" fmla="*/ 0 h 18"/>
                <a:gd name="T17" fmla="*/ 54 w 54"/>
                <a:gd name="T18" fmla="*/ 18 h 18"/>
              </a:gdLst>
              <a:ahLst/>
              <a:cxnLst>
                <a:cxn ang="T10">
                  <a:pos x="T0" y="T1"/>
                </a:cxn>
                <a:cxn ang="T11">
                  <a:pos x="T2" y="T3"/>
                </a:cxn>
                <a:cxn ang="T12">
                  <a:pos x="T4" y="T5"/>
                </a:cxn>
                <a:cxn ang="T13">
                  <a:pos x="T6" y="T7"/>
                </a:cxn>
                <a:cxn ang="T14">
                  <a:pos x="T8" y="T9"/>
                </a:cxn>
              </a:cxnLst>
              <a:rect l="T15" t="T16" r="T17" b="T18"/>
              <a:pathLst>
                <a:path w="54" h="18">
                  <a:moveTo>
                    <a:pt x="54" y="18"/>
                  </a:moveTo>
                  <a:lnTo>
                    <a:pt x="54" y="0"/>
                  </a:lnTo>
                  <a:lnTo>
                    <a:pt x="27" y="0"/>
                  </a:lnTo>
                  <a:lnTo>
                    <a:pt x="27" y="18"/>
                  </a:lnTo>
                  <a:lnTo>
                    <a:pt x="0" y="18"/>
                  </a:lnTo>
                </a:path>
              </a:pathLst>
            </a:custGeom>
            <a:noFill/>
            <a:ln w="17463">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 name="Freeform 7">
              <a:extLst>
                <a:ext uri="{FF2B5EF4-FFF2-40B4-BE49-F238E27FC236}">
                  <a16:creationId xmlns:a16="http://schemas.microsoft.com/office/drawing/2014/main" id="{4A626209-D3F8-4C09-B842-42473146EC57}"/>
                </a:ext>
              </a:extLst>
            </p:cNvPr>
            <p:cNvSpPr>
              <a:spLocks/>
            </p:cNvSpPr>
            <p:nvPr/>
          </p:nvSpPr>
          <p:spPr bwMode="auto">
            <a:xfrm>
              <a:off x="3486" y="1132"/>
              <a:ext cx="600" cy="200"/>
            </a:xfrm>
            <a:custGeom>
              <a:avLst/>
              <a:gdLst>
                <a:gd name="T0" fmla="*/ 600 w 54"/>
                <a:gd name="T1" fmla="*/ 200 h 18"/>
                <a:gd name="T2" fmla="*/ 600 w 54"/>
                <a:gd name="T3" fmla="*/ 0 h 18"/>
                <a:gd name="T4" fmla="*/ 300 w 54"/>
                <a:gd name="T5" fmla="*/ 0 h 18"/>
                <a:gd name="T6" fmla="*/ 300 w 54"/>
                <a:gd name="T7" fmla="*/ 200 h 18"/>
                <a:gd name="T8" fmla="*/ 0 w 54"/>
                <a:gd name="T9" fmla="*/ 200 h 18"/>
                <a:gd name="T10" fmla="*/ 0 60000 65536"/>
                <a:gd name="T11" fmla="*/ 0 60000 65536"/>
                <a:gd name="T12" fmla="*/ 0 60000 65536"/>
                <a:gd name="T13" fmla="*/ 0 60000 65536"/>
                <a:gd name="T14" fmla="*/ 0 60000 65536"/>
                <a:gd name="T15" fmla="*/ 0 w 54"/>
                <a:gd name="T16" fmla="*/ 0 h 18"/>
                <a:gd name="T17" fmla="*/ 54 w 54"/>
                <a:gd name="T18" fmla="*/ 18 h 18"/>
              </a:gdLst>
              <a:ahLst/>
              <a:cxnLst>
                <a:cxn ang="T10">
                  <a:pos x="T0" y="T1"/>
                </a:cxn>
                <a:cxn ang="T11">
                  <a:pos x="T2" y="T3"/>
                </a:cxn>
                <a:cxn ang="T12">
                  <a:pos x="T4" y="T5"/>
                </a:cxn>
                <a:cxn ang="T13">
                  <a:pos x="T6" y="T7"/>
                </a:cxn>
                <a:cxn ang="T14">
                  <a:pos x="T8" y="T9"/>
                </a:cxn>
              </a:cxnLst>
              <a:rect l="T15" t="T16" r="T17" b="T18"/>
              <a:pathLst>
                <a:path w="54" h="18">
                  <a:moveTo>
                    <a:pt x="54" y="18"/>
                  </a:moveTo>
                  <a:lnTo>
                    <a:pt x="54" y="0"/>
                  </a:lnTo>
                  <a:lnTo>
                    <a:pt x="27" y="0"/>
                  </a:lnTo>
                  <a:lnTo>
                    <a:pt x="27" y="18"/>
                  </a:lnTo>
                  <a:lnTo>
                    <a:pt x="0" y="18"/>
                  </a:lnTo>
                </a:path>
              </a:pathLst>
            </a:custGeom>
            <a:noFill/>
            <a:ln w="17463">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0" name="Line 8">
              <a:extLst>
                <a:ext uri="{FF2B5EF4-FFF2-40B4-BE49-F238E27FC236}">
                  <a16:creationId xmlns:a16="http://schemas.microsoft.com/office/drawing/2014/main" id="{373E6A96-0952-4DC9-A085-EBB610D9E06C}"/>
                </a:ext>
              </a:extLst>
            </p:cNvPr>
            <p:cNvSpPr>
              <a:spLocks noChangeShapeType="1"/>
            </p:cNvSpPr>
            <p:nvPr/>
          </p:nvSpPr>
          <p:spPr bwMode="auto">
            <a:xfrm flipV="1">
              <a:off x="1985" y="1432"/>
              <a:ext cx="1" cy="170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 name="Line 9">
              <a:extLst>
                <a:ext uri="{FF2B5EF4-FFF2-40B4-BE49-F238E27FC236}">
                  <a16:creationId xmlns:a16="http://schemas.microsoft.com/office/drawing/2014/main" id="{31676FD7-8D93-4310-8CDF-835425C83110}"/>
                </a:ext>
              </a:extLst>
            </p:cNvPr>
            <p:cNvSpPr>
              <a:spLocks noChangeShapeType="1"/>
            </p:cNvSpPr>
            <p:nvPr/>
          </p:nvSpPr>
          <p:spPr bwMode="auto">
            <a:xfrm flipV="1">
              <a:off x="2585" y="1432"/>
              <a:ext cx="1" cy="170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 name="Line 10">
              <a:extLst>
                <a:ext uri="{FF2B5EF4-FFF2-40B4-BE49-F238E27FC236}">
                  <a16:creationId xmlns:a16="http://schemas.microsoft.com/office/drawing/2014/main" id="{CDE8B87C-9339-4B17-AC50-EE1378690961}"/>
                </a:ext>
              </a:extLst>
            </p:cNvPr>
            <p:cNvSpPr>
              <a:spLocks noChangeShapeType="1"/>
            </p:cNvSpPr>
            <p:nvPr/>
          </p:nvSpPr>
          <p:spPr bwMode="auto">
            <a:xfrm flipV="1">
              <a:off x="3186" y="1432"/>
              <a:ext cx="1" cy="170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 name="Line 11">
              <a:extLst>
                <a:ext uri="{FF2B5EF4-FFF2-40B4-BE49-F238E27FC236}">
                  <a16:creationId xmlns:a16="http://schemas.microsoft.com/office/drawing/2014/main" id="{20B1B2ED-8534-4547-9CC1-0400783E29C9}"/>
                </a:ext>
              </a:extLst>
            </p:cNvPr>
            <p:cNvSpPr>
              <a:spLocks noChangeShapeType="1"/>
            </p:cNvSpPr>
            <p:nvPr/>
          </p:nvSpPr>
          <p:spPr bwMode="auto">
            <a:xfrm flipV="1">
              <a:off x="3786" y="1432"/>
              <a:ext cx="1" cy="170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 name="Line 12">
              <a:extLst>
                <a:ext uri="{FF2B5EF4-FFF2-40B4-BE49-F238E27FC236}">
                  <a16:creationId xmlns:a16="http://schemas.microsoft.com/office/drawing/2014/main" id="{DBF78EA5-CCD6-4084-8EAD-F18B50C117B5}"/>
                </a:ext>
              </a:extLst>
            </p:cNvPr>
            <p:cNvSpPr>
              <a:spLocks noChangeShapeType="1"/>
            </p:cNvSpPr>
            <p:nvPr/>
          </p:nvSpPr>
          <p:spPr bwMode="auto">
            <a:xfrm flipV="1">
              <a:off x="4387" y="1432"/>
              <a:ext cx="1" cy="170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 name="Rectangle 13">
              <a:extLst>
                <a:ext uri="{FF2B5EF4-FFF2-40B4-BE49-F238E27FC236}">
                  <a16:creationId xmlns:a16="http://schemas.microsoft.com/office/drawing/2014/main" id="{6B423159-FEEC-4B3F-AA5E-FEACFF142156}"/>
                </a:ext>
              </a:extLst>
            </p:cNvPr>
            <p:cNvSpPr>
              <a:spLocks noChangeArrowheads="1"/>
            </p:cNvSpPr>
            <p:nvPr/>
          </p:nvSpPr>
          <p:spPr bwMode="auto">
            <a:xfrm>
              <a:off x="2263" y="832"/>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1300">
                  <a:solidFill>
                    <a:srgbClr val="000000"/>
                  </a:solidFill>
                  <a:latin typeface="Nimbus Roman No9 L"/>
                </a:rPr>
                <a:t>1</a:t>
              </a:r>
              <a:endParaRPr lang="en-US" altLang="en-US" sz="2400"/>
            </a:p>
          </p:txBody>
        </p:sp>
        <p:sp>
          <p:nvSpPr>
            <p:cNvPr id="16" name="Rectangle 14">
              <a:extLst>
                <a:ext uri="{FF2B5EF4-FFF2-40B4-BE49-F238E27FC236}">
                  <a16:creationId xmlns:a16="http://schemas.microsoft.com/office/drawing/2014/main" id="{E9E3B6D7-E670-4D24-8035-9449C503B006}"/>
                </a:ext>
              </a:extLst>
            </p:cNvPr>
            <p:cNvSpPr>
              <a:spLocks noChangeArrowheads="1"/>
            </p:cNvSpPr>
            <p:nvPr/>
          </p:nvSpPr>
          <p:spPr bwMode="auto">
            <a:xfrm>
              <a:off x="2863" y="832"/>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1300">
                  <a:solidFill>
                    <a:srgbClr val="000000"/>
                  </a:solidFill>
                  <a:latin typeface="Nimbus Roman No9 L"/>
                </a:rPr>
                <a:t>2</a:t>
              </a:r>
              <a:endParaRPr lang="en-US" altLang="en-US" sz="2400"/>
            </a:p>
          </p:txBody>
        </p:sp>
        <p:sp>
          <p:nvSpPr>
            <p:cNvPr id="17" name="Rectangle 15">
              <a:extLst>
                <a:ext uri="{FF2B5EF4-FFF2-40B4-BE49-F238E27FC236}">
                  <a16:creationId xmlns:a16="http://schemas.microsoft.com/office/drawing/2014/main" id="{E40899B7-A2A0-4A0A-9F58-8ED48D94D143}"/>
                </a:ext>
              </a:extLst>
            </p:cNvPr>
            <p:cNvSpPr>
              <a:spLocks noChangeArrowheads="1"/>
            </p:cNvSpPr>
            <p:nvPr/>
          </p:nvSpPr>
          <p:spPr bwMode="auto">
            <a:xfrm>
              <a:off x="3464" y="832"/>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1300">
                  <a:solidFill>
                    <a:srgbClr val="000000"/>
                  </a:solidFill>
                  <a:latin typeface="Nimbus Roman No9 L"/>
                </a:rPr>
                <a:t>3</a:t>
              </a:r>
              <a:endParaRPr lang="en-US" altLang="en-US" sz="2400"/>
            </a:p>
          </p:txBody>
        </p:sp>
        <p:sp>
          <p:nvSpPr>
            <p:cNvPr id="18" name="Rectangle 16">
              <a:extLst>
                <a:ext uri="{FF2B5EF4-FFF2-40B4-BE49-F238E27FC236}">
                  <a16:creationId xmlns:a16="http://schemas.microsoft.com/office/drawing/2014/main" id="{85B2114F-E8D2-4869-AF69-00DFFE68B571}"/>
                </a:ext>
              </a:extLst>
            </p:cNvPr>
            <p:cNvSpPr>
              <a:spLocks noChangeArrowheads="1"/>
            </p:cNvSpPr>
            <p:nvPr/>
          </p:nvSpPr>
          <p:spPr bwMode="auto">
            <a:xfrm>
              <a:off x="4064" y="832"/>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1300">
                  <a:solidFill>
                    <a:srgbClr val="000000"/>
                  </a:solidFill>
                  <a:latin typeface="Nimbus Roman No9 L"/>
                </a:rPr>
                <a:t>4</a:t>
              </a:r>
              <a:endParaRPr lang="en-US" altLang="en-US" sz="2400"/>
            </a:p>
          </p:txBody>
        </p:sp>
        <p:sp>
          <p:nvSpPr>
            <p:cNvPr id="19" name="Freeform 17">
              <a:extLst>
                <a:ext uri="{FF2B5EF4-FFF2-40B4-BE49-F238E27FC236}">
                  <a16:creationId xmlns:a16="http://schemas.microsoft.com/office/drawing/2014/main" id="{61F7D3D0-690F-4E37-AA20-B1045F3DDEF7}"/>
                </a:ext>
              </a:extLst>
            </p:cNvPr>
            <p:cNvSpPr>
              <a:spLocks/>
            </p:cNvSpPr>
            <p:nvPr/>
          </p:nvSpPr>
          <p:spPr bwMode="auto">
            <a:xfrm>
              <a:off x="1785" y="1632"/>
              <a:ext cx="2802" cy="200"/>
            </a:xfrm>
            <a:custGeom>
              <a:avLst/>
              <a:gdLst>
                <a:gd name="T0" fmla="*/ 2802 w 252"/>
                <a:gd name="T1" fmla="*/ 200 h 18"/>
                <a:gd name="T2" fmla="*/ 2302 w 252"/>
                <a:gd name="T3" fmla="*/ 200 h 18"/>
                <a:gd name="T4" fmla="*/ 2202 w 252"/>
                <a:gd name="T5" fmla="*/ 0 h 18"/>
                <a:gd name="T6" fmla="*/ 500 w 252"/>
                <a:gd name="T7" fmla="*/ 0 h 18"/>
                <a:gd name="T8" fmla="*/ 400 w 252"/>
                <a:gd name="T9" fmla="*/ 200 h 18"/>
                <a:gd name="T10" fmla="*/ 0 w 252"/>
                <a:gd name="T11" fmla="*/ 200 h 18"/>
                <a:gd name="T12" fmla="*/ 0 60000 65536"/>
                <a:gd name="T13" fmla="*/ 0 60000 65536"/>
                <a:gd name="T14" fmla="*/ 0 60000 65536"/>
                <a:gd name="T15" fmla="*/ 0 60000 65536"/>
                <a:gd name="T16" fmla="*/ 0 60000 65536"/>
                <a:gd name="T17" fmla="*/ 0 60000 65536"/>
                <a:gd name="T18" fmla="*/ 0 w 252"/>
                <a:gd name="T19" fmla="*/ 0 h 18"/>
                <a:gd name="T20" fmla="*/ 252 w 252"/>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252" h="18">
                  <a:moveTo>
                    <a:pt x="252" y="18"/>
                  </a:moveTo>
                  <a:lnTo>
                    <a:pt x="207" y="18"/>
                  </a:lnTo>
                  <a:lnTo>
                    <a:pt x="198" y="0"/>
                  </a:lnTo>
                  <a:lnTo>
                    <a:pt x="45" y="0"/>
                  </a:lnTo>
                  <a:lnTo>
                    <a:pt x="36" y="18"/>
                  </a:lnTo>
                  <a:lnTo>
                    <a:pt x="0" y="18"/>
                  </a:lnTo>
                </a:path>
              </a:pathLst>
            </a:custGeom>
            <a:noFill/>
            <a:ln w="17463">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0" name="Freeform 18">
              <a:extLst>
                <a:ext uri="{FF2B5EF4-FFF2-40B4-BE49-F238E27FC236}">
                  <a16:creationId xmlns:a16="http://schemas.microsoft.com/office/drawing/2014/main" id="{B0A2DE87-8B19-4726-A04B-B8ABA4CE4513}"/>
                </a:ext>
              </a:extLst>
            </p:cNvPr>
            <p:cNvSpPr>
              <a:spLocks/>
            </p:cNvSpPr>
            <p:nvPr/>
          </p:nvSpPr>
          <p:spPr bwMode="auto">
            <a:xfrm>
              <a:off x="1785" y="1632"/>
              <a:ext cx="2802" cy="200"/>
            </a:xfrm>
            <a:custGeom>
              <a:avLst/>
              <a:gdLst>
                <a:gd name="T0" fmla="*/ 2802 w 252"/>
                <a:gd name="T1" fmla="*/ 0 h 18"/>
                <a:gd name="T2" fmla="*/ 2302 w 252"/>
                <a:gd name="T3" fmla="*/ 0 h 18"/>
                <a:gd name="T4" fmla="*/ 2202 w 252"/>
                <a:gd name="T5" fmla="*/ 200 h 18"/>
                <a:gd name="T6" fmla="*/ 500 w 252"/>
                <a:gd name="T7" fmla="*/ 200 h 18"/>
                <a:gd name="T8" fmla="*/ 400 w 252"/>
                <a:gd name="T9" fmla="*/ 0 h 18"/>
                <a:gd name="T10" fmla="*/ 0 w 252"/>
                <a:gd name="T11" fmla="*/ 0 h 18"/>
                <a:gd name="T12" fmla="*/ 0 60000 65536"/>
                <a:gd name="T13" fmla="*/ 0 60000 65536"/>
                <a:gd name="T14" fmla="*/ 0 60000 65536"/>
                <a:gd name="T15" fmla="*/ 0 60000 65536"/>
                <a:gd name="T16" fmla="*/ 0 60000 65536"/>
                <a:gd name="T17" fmla="*/ 0 60000 65536"/>
                <a:gd name="T18" fmla="*/ 0 w 252"/>
                <a:gd name="T19" fmla="*/ 0 h 18"/>
                <a:gd name="T20" fmla="*/ 252 w 252"/>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252" h="18">
                  <a:moveTo>
                    <a:pt x="252" y="0"/>
                  </a:moveTo>
                  <a:lnTo>
                    <a:pt x="207" y="0"/>
                  </a:lnTo>
                  <a:lnTo>
                    <a:pt x="198" y="18"/>
                  </a:lnTo>
                  <a:lnTo>
                    <a:pt x="45" y="18"/>
                  </a:lnTo>
                  <a:lnTo>
                    <a:pt x="36" y="0"/>
                  </a:lnTo>
                  <a:lnTo>
                    <a:pt x="0" y="0"/>
                  </a:lnTo>
                </a:path>
              </a:pathLst>
            </a:custGeom>
            <a:noFill/>
            <a:ln w="17463">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 name="Line 19">
              <a:extLst>
                <a:ext uri="{FF2B5EF4-FFF2-40B4-BE49-F238E27FC236}">
                  <a16:creationId xmlns:a16="http://schemas.microsoft.com/office/drawing/2014/main" id="{C3549D30-69B1-45C2-8758-FEAF805CAEDC}"/>
                </a:ext>
              </a:extLst>
            </p:cNvPr>
            <p:cNvSpPr>
              <a:spLocks noChangeShapeType="1"/>
            </p:cNvSpPr>
            <p:nvPr/>
          </p:nvSpPr>
          <p:spPr bwMode="auto">
            <a:xfrm>
              <a:off x="1785" y="2532"/>
              <a:ext cx="1601"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 name="Line 20">
              <a:extLst>
                <a:ext uri="{FF2B5EF4-FFF2-40B4-BE49-F238E27FC236}">
                  <a16:creationId xmlns:a16="http://schemas.microsoft.com/office/drawing/2014/main" id="{17B4769F-3E4C-4CB3-8812-959601350887}"/>
                </a:ext>
              </a:extLst>
            </p:cNvPr>
            <p:cNvSpPr>
              <a:spLocks noChangeShapeType="1"/>
            </p:cNvSpPr>
            <p:nvPr/>
          </p:nvSpPr>
          <p:spPr bwMode="auto">
            <a:xfrm flipH="1">
              <a:off x="4042" y="2532"/>
              <a:ext cx="545"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 name="Freeform 21">
              <a:extLst>
                <a:ext uri="{FF2B5EF4-FFF2-40B4-BE49-F238E27FC236}">
                  <a16:creationId xmlns:a16="http://schemas.microsoft.com/office/drawing/2014/main" id="{E9288EF1-8F63-4564-BCAF-A66A003F052B}"/>
                </a:ext>
              </a:extLst>
            </p:cNvPr>
            <p:cNvSpPr>
              <a:spLocks/>
            </p:cNvSpPr>
            <p:nvPr/>
          </p:nvSpPr>
          <p:spPr bwMode="auto">
            <a:xfrm>
              <a:off x="1785" y="2032"/>
              <a:ext cx="2802" cy="200"/>
            </a:xfrm>
            <a:custGeom>
              <a:avLst/>
              <a:gdLst>
                <a:gd name="T0" fmla="*/ 2802 w 252"/>
                <a:gd name="T1" fmla="*/ 200 h 18"/>
                <a:gd name="T2" fmla="*/ 2302 w 252"/>
                <a:gd name="T3" fmla="*/ 200 h 18"/>
                <a:gd name="T4" fmla="*/ 2202 w 252"/>
                <a:gd name="T5" fmla="*/ 0 h 18"/>
                <a:gd name="T6" fmla="*/ 500 w 252"/>
                <a:gd name="T7" fmla="*/ 0 h 18"/>
                <a:gd name="T8" fmla="*/ 400 w 252"/>
                <a:gd name="T9" fmla="*/ 200 h 18"/>
                <a:gd name="T10" fmla="*/ 0 w 252"/>
                <a:gd name="T11" fmla="*/ 200 h 18"/>
                <a:gd name="T12" fmla="*/ 0 60000 65536"/>
                <a:gd name="T13" fmla="*/ 0 60000 65536"/>
                <a:gd name="T14" fmla="*/ 0 60000 65536"/>
                <a:gd name="T15" fmla="*/ 0 60000 65536"/>
                <a:gd name="T16" fmla="*/ 0 60000 65536"/>
                <a:gd name="T17" fmla="*/ 0 60000 65536"/>
                <a:gd name="T18" fmla="*/ 0 w 252"/>
                <a:gd name="T19" fmla="*/ 0 h 18"/>
                <a:gd name="T20" fmla="*/ 252 w 252"/>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252" h="18">
                  <a:moveTo>
                    <a:pt x="252" y="18"/>
                  </a:moveTo>
                  <a:lnTo>
                    <a:pt x="207" y="18"/>
                  </a:lnTo>
                  <a:lnTo>
                    <a:pt x="198" y="0"/>
                  </a:lnTo>
                  <a:lnTo>
                    <a:pt x="45" y="0"/>
                  </a:lnTo>
                  <a:lnTo>
                    <a:pt x="36" y="18"/>
                  </a:lnTo>
                  <a:lnTo>
                    <a:pt x="0" y="18"/>
                  </a:lnTo>
                </a:path>
              </a:pathLst>
            </a:custGeom>
            <a:noFill/>
            <a:ln w="17463">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4" name="Freeform 22">
              <a:extLst>
                <a:ext uri="{FF2B5EF4-FFF2-40B4-BE49-F238E27FC236}">
                  <a16:creationId xmlns:a16="http://schemas.microsoft.com/office/drawing/2014/main" id="{87A91272-4E09-4B49-9D64-B7464D4067FE}"/>
                </a:ext>
              </a:extLst>
            </p:cNvPr>
            <p:cNvSpPr>
              <a:spLocks/>
            </p:cNvSpPr>
            <p:nvPr/>
          </p:nvSpPr>
          <p:spPr bwMode="auto">
            <a:xfrm>
              <a:off x="1785" y="2032"/>
              <a:ext cx="2802" cy="200"/>
            </a:xfrm>
            <a:custGeom>
              <a:avLst/>
              <a:gdLst>
                <a:gd name="T0" fmla="*/ 2802 w 252"/>
                <a:gd name="T1" fmla="*/ 0 h 18"/>
                <a:gd name="T2" fmla="*/ 2302 w 252"/>
                <a:gd name="T3" fmla="*/ 0 h 18"/>
                <a:gd name="T4" fmla="*/ 2202 w 252"/>
                <a:gd name="T5" fmla="*/ 200 h 18"/>
                <a:gd name="T6" fmla="*/ 500 w 252"/>
                <a:gd name="T7" fmla="*/ 200 h 18"/>
                <a:gd name="T8" fmla="*/ 400 w 252"/>
                <a:gd name="T9" fmla="*/ 0 h 18"/>
                <a:gd name="T10" fmla="*/ 0 w 252"/>
                <a:gd name="T11" fmla="*/ 0 h 18"/>
                <a:gd name="T12" fmla="*/ 0 60000 65536"/>
                <a:gd name="T13" fmla="*/ 0 60000 65536"/>
                <a:gd name="T14" fmla="*/ 0 60000 65536"/>
                <a:gd name="T15" fmla="*/ 0 60000 65536"/>
                <a:gd name="T16" fmla="*/ 0 60000 65536"/>
                <a:gd name="T17" fmla="*/ 0 60000 65536"/>
                <a:gd name="T18" fmla="*/ 0 w 252"/>
                <a:gd name="T19" fmla="*/ 0 h 18"/>
                <a:gd name="T20" fmla="*/ 252 w 252"/>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252" h="18">
                  <a:moveTo>
                    <a:pt x="252" y="0"/>
                  </a:moveTo>
                  <a:lnTo>
                    <a:pt x="207" y="0"/>
                  </a:lnTo>
                  <a:lnTo>
                    <a:pt x="198" y="18"/>
                  </a:lnTo>
                  <a:lnTo>
                    <a:pt x="45" y="18"/>
                  </a:lnTo>
                  <a:lnTo>
                    <a:pt x="36" y="0"/>
                  </a:lnTo>
                  <a:lnTo>
                    <a:pt x="0" y="0"/>
                  </a:lnTo>
                </a:path>
              </a:pathLst>
            </a:custGeom>
            <a:noFill/>
            <a:ln w="17463">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5" name="Freeform 23">
              <a:extLst>
                <a:ext uri="{FF2B5EF4-FFF2-40B4-BE49-F238E27FC236}">
                  <a16:creationId xmlns:a16="http://schemas.microsoft.com/office/drawing/2014/main" id="{74547CB5-E895-44E8-BBE6-76F966B13D9F}"/>
                </a:ext>
              </a:extLst>
            </p:cNvPr>
            <p:cNvSpPr>
              <a:spLocks/>
            </p:cNvSpPr>
            <p:nvPr/>
          </p:nvSpPr>
          <p:spPr bwMode="auto">
            <a:xfrm>
              <a:off x="1785" y="2833"/>
              <a:ext cx="2802" cy="200"/>
            </a:xfrm>
            <a:custGeom>
              <a:avLst/>
              <a:gdLst>
                <a:gd name="T0" fmla="*/ 2802 w 252"/>
                <a:gd name="T1" fmla="*/ 200 h 18"/>
                <a:gd name="T2" fmla="*/ 2202 w 252"/>
                <a:gd name="T3" fmla="*/ 200 h 18"/>
                <a:gd name="T4" fmla="*/ 2202 w 252"/>
                <a:gd name="T5" fmla="*/ 0 h 18"/>
                <a:gd name="T6" fmla="*/ 1601 w 252"/>
                <a:gd name="T7" fmla="*/ 0 h 18"/>
                <a:gd name="T8" fmla="*/ 1601 w 252"/>
                <a:gd name="T9" fmla="*/ 200 h 18"/>
                <a:gd name="T10" fmla="*/ 0 w 252"/>
                <a:gd name="T11" fmla="*/ 200 h 18"/>
                <a:gd name="T12" fmla="*/ 0 60000 65536"/>
                <a:gd name="T13" fmla="*/ 0 60000 65536"/>
                <a:gd name="T14" fmla="*/ 0 60000 65536"/>
                <a:gd name="T15" fmla="*/ 0 60000 65536"/>
                <a:gd name="T16" fmla="*/ 0 60000 65536"/>
                <a:gd name="T17" fmla="*/ 0 60000 65536"/>
                <a:gd name="T18" fmla="*/ 0 w 252"/>
                <a:gd name="T19" fmla="*/ 0 h 18"/>
                <a:gd name="T20" fmla="*/ 252 w 252"/>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252" h="18">
                  <a:moveTo>
                    <a:pt x="252" y="18"/>
                  </a:moveTo>
                  <a:lnTo>
                    <a:pt x="198" y="18"/>
                  </a:lnTo>
                  <a:lnTo>
                    <a:pt x="198" y="0"/>
                  </a:lnTo>
                  <a:lnTo>
                    <a:pt x="144" y="0"/>
                  </a:lnTo>
                  <a:lnTo>
                    <a:pt x="144" y="18"/>
                  </a:lnTo>
                  <a:lnTo>
                    <a:pt x="0" y="18"/>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6" name="Freeform 24">
              <a:extLst>
                <a:ext uri="{FF2B5EF4-FFF2-40B4-BE49-F238E27FC236}">
                  <a16:creationId xmlns:a16="http://schemas.microsoft.com/office/drawing/2014/main" id="{7D04FDB8-AA58-4C06-9B11-0CB4C834AC05}"/>
                </a:ext>
              </a:extLst>
            </p:cNvPr>
            <p:cNvSpPr>
              <a:spLocks/>
            </p:cNvSpPr>
            <p:nvPr/>
          </p:nvSpPr>
          <p:spPr bwMode="auto">
            <a:xfrm>
              <a:off x="3386" y="2432"/>
              <a:ext cx="56" cy="200"/>
            </a:xfrm>
            <a:custGeom>
              <a:avLst/>
              <a:gdLst>
                <a:gd name="T0" fmla="*/ 56 w 5"/>
                <a:gd name="T1" fmla="*/ 200 h 18"/>
                <a:gd name="T2" fmla="*/ 0 w 5"/>
                <a:gd name="T3" fmla="*/ 100 h 18"/>
                <a:gd name="T4" fmla="*/ 56 w 5"/>
                <a:gd name="T5" fmla="*/ 0 h 18"/>
                <a:gd name="T6" fmla="*/ 0 60000 65536"/>
                <a:gd name="T7" fmla="*/ 0 60000 65536"/>
                <a:gd name="T8" fmla="*/ 0 60000 65536"/>
                <a:gd name="T9" fmla="*/ 0 w 5"/>
                <a:gd name="T10" fmla="*/ 0 h 18"/>
                <a:gd name="T11" fmla="*/ 5 w 5"/>
                <a:gd name="T12" fmla="*/ 18 h 18"/>
              </a:gdLst>
              <a:ahLst/>
              <a:cxnLst>
                <a:cxn ang="T6">
                  <a:pos x="T0" y="T1"/>
                </a:cxn>
                <a:cxn ang="T7">
                  <a:pos x="T2" y="T3"/>
                </a:cxn>
                <a:cxn ang="T8">
                  <a:pos x="T4" y="T5"/>
                </a:cxn>
              </a:cxnLst>
              <a:rect l="T9" t="T10" r="T11" b="T12"/>
              <a:pathLst>
                <a:path w="5" h="18">
                  <a:moveTo>
                    <a:pt x="5" y="18"/>
                  </a:moveTo>
                  <a:lnTo>
                    <a:pt x="0" y="9"/>
                  </a:lnTo>
                  <a:lnTo>
                    <a:pt x="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7" name="Freeform 25">
              <a:extLst>
                <a:ext uri="{FF2B5EF4-FFF2-40B4-BE49-F238E27FC236}">
                  <a16:creationId xmlns:a16="http://schemas.microsoft.com/office/drawing/2014/main" id="{7CA42020-7BE9-4AE7-A6AA-DB7FDF36BCAB}"/>
                </a:ext>
              </a:extLst>
            </p:cNvPr>
            <p:cNvSpPr>
              <a:spLocks/>
            </p:cNvSpPr>
            <p:nvPr/>
          </p:nvSpPr>
          <p:spPr bwMode="auto">
            <a:xfrm>
              <a:off x="3986" y="2432"/>
              <a:ext cx="56" cy="200"/>
            </a:xfrm>
            <a:custGeom>
              <a:avLst/>
              <a:gdLst>
                <a:gd name="T0" fmla="*/ 0 w 5"/>
                <a:gd name="T1" fmla="*/ 200 h 18"/>
                <a:gd name="T2" fmla="*/ 56 w 5"/>
                <a:gd name="T3" fmla="*/ 100 h 18"/>
                <a:gd name="T4" fmla="*/ 0 w 5"/>
                <a:gd name="T5" fmla="*/ 0 h 18"/>
                <a:gd name="T6" fmla="*/ 0 60000 65536"/>
                <a:gd name="T7" fmla="*/ 0 60000 65536"/>
                <a:gd name="T8" fmla="*/ 0 60000 65536"/>
                <a:gd name="T9" fmla="*/ 0 w 5"/>
                <a:gd name="T10" fmla="*/ 0 h 18"/>
                <a:gd name="T11" fmla="*/ 5 w 5"/>
                <a:gd name="T12" fmla="*/ 18 h 18"/>
              </a:gdLst>
              <a:ahLst/>
              <a:cxnLst>
                <a:cxn ang="T6">
                  <a:pos x="T0" y="T1"/>
                </a:cxn>
                <a:cxn ang="T7">
                  <a:pos x="T2" y="T3"/>
                </a:cxn>
                <a:cxn ang="T8">
                  <a:pos x="T4" y="T5"/>
                </a:cxn>
              </a:cxnLst>
              <a:rect l="T9" t="T10" r="T11" b="T12"/>
              <a:pathLst>
                <a:path w="5" h="18">
                  <a:moveTo>
                    <a:pt x="0" y="18"/>
                  </a:moveTo>
                  <a:lnTo>
                    <a:pt x="5" y="9"/>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8" name="Line 26">
              <a:extLst>
                <a:ext uri="{FF2B5EF4-FFF2-40B4-BE49-F238E27FC236}">
                  <a16:creationId xmlns:a16="http://schemas.microsoft.com/office/drawing/2014/main" id="{B9899FEB-93CF-4197-8D82-14ADC31A6F7F}"/>
                </a:ext>
              </a:extLst>
            </p:cNvPr>
            <p:cNvSpPr>
              <a:spLocks noChangeShapeType="1"/>
            </p:cNvSpPr>
            <p:nvPr/>
          </p:nvSpPr>
          <p:spPr bwMode="auto">
            <a:xfrm flipH="1">
              <a:off x="3442" y="2432"/>
              <a:ext cx="544"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 name="Line 27">
              <a:extLst>
                <a:ext uri="{FF2B5EF4-FFF2-40B4-BE49-F238E27FC236}">
                  <a16:creationId xmlns:a16="http://schemas.microsoft.com/office/drawing/2014/main" id="{34CAE08E-9707-46EC-AC78-DEDD2094EE33}"/>
                </a:ext>
              </a:extLst>
            </p:cNvPr>
            <p:cNvSpPr>
              <a:spLocks noChangeShapeType="1"/>
            </p:cNvSpPr>
            <p:nvPr/>
          </p:nvSpPr>
          <p:spPr bwMode="auto">
            <a:xfrm flipH="1">
              <a:off x="3442" y="2632"/>
              <a:ext cx="544"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0" name="Rectangle 28">
              <a:extLst>
                <a:ext uri="{FF2B5EF4-FFF2-40B4-BE49-F238E27FC236}">
                  <a16:creationId xmlns:a16="http://schemas.microsoft.com/office/drawing/2014/main" id="{4A448CB8-49F5-4056-A6CA-38C2232238B1}"/>
                </a:ext>
              </a:extLst>
            </p:cNvPr>
            <p:cNvSpPr>
              <a:spLocks noChangeArrowheads="1"/>
            </p:cNvSpPr>
            <p:nvPr/>
          </p:nvSpPr>
          <p:spPr bwMode="auto">
            <a:xfrm>
              <a:off x="1418" y="1177"/>
              <a:ext cx="26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1400">
                  <a:solidFill>
                    <a:srgbClr val="000000"/>
                  </a:solidFill>
                  <a:latin typeface="Nimbus Roman No9 L"/>
                </a:rPr>
                <a:t>Clock</a:t>
              </a:r>
              <a:endParaRPr lang="en-US" altLang="en-US" sz="2400"/>
            </a:p>
          </p:txBody>
        </p:sp>
        <p:sp>
          <p:nvSpPr>
            <p:cNvPr id="31" name="Rectangle 29">
              <a:extLst>
                <a:ext uri="{FF2B5EF4-FFF2-40B4-BE49-F238E27FC236}">
                  <a16:creationId xmlns:a16="http://schemas.microsoft.com/office/drawing/2014/main" id="{A4E0FB15-FE58-49B2-9CF2-9E1C963C891A}"/>
                </a:ext>
              </a:extLst>
            </p:cNvPr>
            <p:cNvSpPr>
              <a:spLocks noChangeArrowheads="1"/>
            </p:cNvSpPr>
            <p:nvPr/>
          </p:nvSpPr>
          <p:spPr bwMode="auto">
            <a:xfrm>
              <a:off x="1318" y="1677"/>
              <a:ext cx="36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1400">
                  <a:solidFill>
                    <a:srgbClr val="000000"/>
                  </a:solidFill>
                  <a:latin typeface="Nimbus Roman No9 L"/>
                </a:rPr>
                <a:t>Address</a:t>
              </a:r>
              <a:endParaRPr lang="en-US" altLang="en-US" sz="2400"/>
            </a:p>
          </p:txBody>
        </p:sp>
        <p:sp>
          <p:nvSpPr>
            <p:cNvPr id="32" name="Rectangle 30">
              <a:extLst>
                <a:ext uri="{FF2B5EF4-FFF2-40B4-BE49-F238E27FC236}">
                  <a16:creationId xmlns:a16="http://schemas.microsoft.com/office/drawing/2014/main" id="{DD797EDD-57F5-4F4D-B770-95D905A1841C}"/>
                </a:ext>
              </a:extLst>
            </p:cNvPr>
            <p:cNvSpPr>
              <a:spLocks noChangeArrowheads="1"/>
            </p:cNvSpPr>
            <p:nvPr/>
          </p:nvSpPr>
          <p:spPr bwMode="auto">
            <a:xfrm>
              <a:off x="1218" y="2077"/>
              <a:ext cx="46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1400">
                  <a:solidFill>
                    <a:srgbClr val="000000"/>
                  </a:solidFill>
                  <a:latin typeface="Nimbus Roman No9 L"/>
                </a:rPr>
                <a:t>Command</a:t>
              </a:r>
              <a:endParaRPr lang="en-US" altLang="en-US" sz="2400"/>
            </a:p>
          </p:txBody>
        </p:sp>
        <p:sp>
          <p:nvSpPr>
            <p:cNvPr id="33" name="Rectangle 31">
              <a:extLst>
                <a:ext uri="{FF2B5EF4-FFF2-40B4-BE49-F238E27FC236}">
                  <a16:creationId xmlns:a16="http://schemas.microsoft.com/office/drawing/2014/main" id="{3B297EA3-EA81-47EB-8D8F-EF8089F12FA6}"/>
                </a:ext>
              </a:extLst>
            </p:cNvPr>
            <p:cNvSpPr>
              <a:spLocks noChangeArrowheads="1"/>
            </p:cNvSpPr>
            <p:nvPr/>
          </p:nvSpPr>
          <p:spPr bwMode="auto">
            <a:xfrm>
              <a:off x="1473" y="2477"/>
              <a:ext cx="21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1400">
                  <a:solidFill>
                    <a:srgbClr val="000000"/>
                  </a:solidFill>
                  <a:latin typeface="Nimbus Roman No9 L"/>
                </a:rPr>
                <a:t>Data</a:t>
              </a:r>
              <a:endParaRPr lang="en-US" altLang="en-US" sz="2400"/>
            </a:p>
          </p:txBody>
        </p:sp>
        <p:sp>
          <p:nvSpPr>
            <p:cNvPr id="34" name="Rectangle 32">
              <a:extLst>
                <a:ext uri="{FF2B5EF4-FFF2-40B4-BE49-F238E27FC236}">
                  <a16:creationId xmlns:a16="http://schemas.microsoft.com/office/drawing/2014/main" id="{2E190552-0F05-41CE-A2F0-CFD2E4E41DC6}"/>
                </a:ext>
              </a:extLst>
            </p:cNvPr>
            <p:cNvSpPr>
              <a:spLocks noChangeArrowheads="1"/>
            </p:cNvSpPr>
            <p:nvPr/>
          </p:nvSpPr>
          <p:spPr bwMode="auto">
            <a:xfrm>
              <a:off x="1162" y="2877"/>
              <a:ext cx="14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1400">
                  <a:solidFill>
                    <a:srgbClr val="000000"/>
                  </a:solidFill>
                  <a:latin typeface="Nimbus Roman No9 L"/>
                </a:rPr>
                <a:t>Sla</a:t>
              </a:r>
              <a:endParaRPr lang="en-US" altLang="en-US" sz="2400"/>
            </a:p>
          </p:txBody>
        </p:sp>
        <p:sp>
          <p:nvSpPr>
            <p:cNvPr id="35" name="Rectangle 33">
              <a:extLst>
                <a:ext uri="{FF2B5EF4-FFF2-40B4-BE49-F238E27FC236}">
                  <a16:creationId xmlns:a16="http://schemas.microsoft.com/office/drawing/2014/main" id="{0001AAC0-042A-4AD1-9A2A-2E9F95ACB3B2}"/>
                </a:ext>
              </a:extLst>
            </p:cNvPr>
            <p:cNvSpPr>
              <a:spLocks noChangeArrowheads="1"/>
            </p:cNvSpPr>
            <p:nvPr/>
          </p:nvSpPr>
          <p:spPr bwMode="auto">
            <a:xfrm>
              <a:off x="1295" y="2877"/>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1400">
                  <a:solidFill>
                    <a:srgbClr val="000000"/>
                  </a:solidFill>
                  <a:latin typeface="Nimbus Roman No9 L"/>
                </a:rPr>
                <a:t>v</a:t>
              </a:r>
              <a:endParaRPr lang="en-US" altLang="en-US" sz="2400"/>
            </a:p>
          </p:txBody>
        </p:sp>
        <p:sp>
          <p:nvSpPr>
            <p:cNvPr id="36" name="Rectangle 34">
              <a:extLst>
                <a:ext uri="{FF2B5EF4-FFF2-40B4-BE49-F238E27FC236}">
                  <a16:creationId xmlns:a16="http://schemas.microsoft.com/office/drawing/2014/main" id="{9442CCB2-4E48-4BB8-A4AF-D63BB9AC48D3}"/>
                </a:ext>
              </a:extLst>
            </p:cNvPr>
            <p:cNvSpPr>
              <a:spLocks noChangeArrowheads="1"/>
            </p:cNvSpPr>
            <p:nvPr/>
          </p:nvSpPr>
          <p:spPr bwMode="auto">
            <a:xfrm>
              <a:off x="1351" y="2877"/>
              <a:ext cx="33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1400">
                  <a:solidFill>
                    <a:srgbClr val="000000"/>
                  </a:solidFill>
                  <a:latin typeface="Nimbus Roman No9 L"/>
                </a:rPr>
                <a:t>e-ready</a:t>
              </a:r>
              <a:endParaRPr lang="en-US" altLang="en-US" sz="2400"/>
            </a:p>
          </p:txBody>
        </p:sp>
        <p:sp>
          <p:nvSpPr>
            <p:cNvPr id="37" name="Freeform 35">
              <a:extLst>
                <a:ext uri="{FF2B5EF4-FFF2-40B4-BE49-F238E27FC236}">
                  <a16:creationId xmlns:a16="http://schemas.microsoft.com/office/drawing/2014/main" id="{550A6426-863E-4F98-9843-D31DE525BEDA}"/>
                </a:ext>
              </a:extLst>
            </p:cNvPr>
            <p:cNvSpPr>
              <a:spLocks/>
            </p:cNvSpPr>
            <p:nvPr/>
          </p:nvSpPr>
          <p:spPr bwMode="auto">
            <a:xfrm>
              <a:off x="4086" y="1132"/>
              <a:ext cx="501" cy="200"/>
            </a:xfrm>
            <a:custGeom>
              <a:avLst/>
              <a:gdLst>
                <a:gd name="T0" fmla="*/ 501 w 45"/>
                <a:gd name="T1" fmla="*/ 0 h 18"/>
                <a:gd name="T2" fmla="*/ 301 w 45"/>
                <a:gd name="T3" fmla="*/ 0 h 18"/>
                <a:gd name="T4" fmla="*/ 301 w 45"/>
                <a:gd name="T5" fmla="*/ 200 h 18"/>
                <a:gd name="T6" fmla="*/ 0 w 45"/>
                <a:gd name="T7" fmla="*/ 200 h 18"/>
                <a:gd name="T8" fmla="*/ 0 60000 65536"/>
                <a:gd name="T9" fmla="*/ 0 60000 65536"/>
                <a:gd name="T10" fmla="*/ 0 60000 65536"/>
                <a:gd name="T11" fmla="*/ 0 60000 65536"/>
                <a:gd name="T12" fmla="*/ 0 w 45"/>
                <a:gd name="T13" fmla="*/ 0 h 18"/>
                <a:gd name="T14" fmla="*/ 45 w 45"/>
                <a:gd name="T15" fmla="*/ 18 h 18"/>
              </a:gdLst>
              <a:ahLst/>
              <a:cxnLst>
                <a:cxn ang="T8">
                  <a:pos x="T0" y="T1"/>
                </a:cxn>
                <a:cxn ang="T9">
                  <a:pos x="T2" y="T3"/>
                </a:cxn>
                <a:cxn ang="T10">
                  <a:pos x="T4" y="T5"/>
                </a:cxn>
                <a:cxn ang="T11">
                  <a:pos x="T6" y="T7"/>
                </a:cxn>
              </a:cxnLst>
              <a:rect l="T12" t="T13" r="T14" b="T15"/>
              <a:pathLst>
                <a:path w="45" h="18">
                  <a:moveTo>
                    <a:pt x="45" y="0"/>
                  </a:moveTo>
                  <a:lnTo>
                    <a:pt x="27" y="0"/>
                  </a:lnTo>
                  <a:lnTo>
                    <a:pt x="27" y="18"/>
                  </a:lnTo>
                  <a:lnTo>
                    <a:pt x="0" y="18"/>
                  </a:lnTo>
                </a:path>
              </a:pathLst>
            </a:custGeom>
            <a:noFill/>
            <a:ln w="17463">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8" name="Line 36">
              <a:extLst>
                <a:ext uri="{FF2B5EF4-FFF2-40B4-BE49-F238E27FC236}">
                  <a16:creationId xmlns:a16="http://schemas.microsoft.com/office/drawing/2014/main" id="{81A6B9C3-F9F8-437B-B9D4-E9772B222240}"/>
                </a:ext>
              </a:extLst>
            </p:cNvPr>
            <p:cNvSpPr>
              <a:spLocks noChangeShapeType="1"/>
            </p:cNvSpPr>
            <p:nvPr/>
          </p:nvSpPr>
          <p:spPr bwMode="auto">
            <a:xfrm>
              <a:off x="1985" y="831"/>
              <a:ext cx="1" cy="20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 name="Line 37">
              <a:extLst>
                <a:ext uri="{FF2B5EF4-FFF2-40B4-BE49-F238E27FC236}">
                  <a16:creationId xmlns:a16="http://schemas.microsoft.com/office/drawing/2014/main" id="{1C7570FE-F8C3-4970-949F-43D24BB92DF6}"/>
                </a:ext>
              </a:extLst>
            </p:cNvPr>
            <p:cNvSpPr>
              <a:spLocks noChangeShapeType="1"/>
            </p:cNvSpPr>
            <p:nvPr/>
          </p:nvSpPr>
          <p:spPr bwMode="auto">
            <a:xfrm>
              <a:off x="2585" y="831"/>
              <a:ext cx="1" cy="20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 name="Line 38">
              <a:extLst>
                <a:ext uri="{FF2B5EF4-FFF2-40B4-BE49-F238E27FC236}">
                  <a16:creationId xmlns:a16="http://schemas.microsoft.com/office/drawing/2014/main" id="{5BB1193E-D1E7-46D7-B3BB-B81DDE171840}"/>
                </a:ext>
              </a:extLst>
            </p:cNvPr>
            <p:cNvSpPr>
              <a:spLocks noChangeShapeType="1"/>
            </p:cNvSpPr>
            <p:nvPr/>
          </p:nvSpPr>
          <p:spPr bwMode="auto">
            <a:xfrm>
              <a:off x="3186" y="831"/>
              <a:ext cx="1" cy="20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1" name="Line 39">
              <a:extLst>
                <a:ext uri="{FF2B5EF4-FFF2-40B4-BE49-F238E27FC236}">
                  <a16:creationId xmlns:a16="http://schemas.microsoft.com/office/drawing/2014/main" id="{B4C97440-25F8-405A-BF93-597201AF7E47}"/>
                </a:ext>
              </a:extLst>
            </p:cNvPr>
            <p:cNvSpPr>
              <a:spLocks noChangeShapeType="1"/>
            </p:cNvSpPr>
            <p:nvPr/>
          </p:nvSpPr>
          <p:spPr bwMode="auto">
            <a:xfrm>
              <a:off x="3786" y="831"/>
              <a:ext cx="1" cy="20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2" name="Line 40">
              <a:extLst>
                <a:ext uri="{FF2B5EF4-FFF2-40B4-BE49-F238E27FC236}">
                  <a16:creationId xmlns:a16="http://schemas.microsoft.com/office/drawing/2014/main" id="{B74EB252-3DB6-4268-AA5E-5CAB48509CC9}"/>
                </a:ext>
              </a:extLst>
            </p:cNvPr>
            <p:cNvSpPr>
              <a:spLocks noChangeShapeType="1"/>
            </p:cNvSpPr>
            <p:nvPr/>
          </p:nvSpPr>
          <p:spPr bwMode="auto">
            <a:xfrm>
              <a:off x="4387" y="831"/>
              <a:ext cx="1" cy="20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3" name="Freeform 41">
              <a:extLst>
                <a:ext uri="{FF2B5EF4-FFF2-40B4-BE49-F238E27FC236}">
                  <a16:creationId xmlns:a16="http://schemas.microsoft.com/office/drawing/2014/main" id="{A1430573-22DF-4CA0-82E7-CCA2ED2C5ABD}"/>
                </a:ext>
              </a:extLst>
            </p:cNvPr>
            <p:cNvSpPr>
              <a:spLocks/>
            </p:cNvSpPr>
            <p:nvPr/>
          </p:nvSpPr>
          <p:spPr bwMode="auto">
            <a:xfrm>
              <a:off x="4198" y="665"/>
              <a:ext cx="78" cy="33"/>
            </a:xfrm>
            <a:custGeom>
              <a:avLst/>
              <a:gdLst>
                <a:gd name="T0" fmla="*/ 0 w 7"/>
                <a:gd name="T1" fmla="*/ 33 h 3"/>
                <a:gd name="T2" fmla="*/ 78 w 7"/>
                <a:gd name="T3" fmla="*/ 11 h 3"/>
                <a:gd name="T4" fmla="*/ 0 w 7"/>
                <a:gd name="T5" fmla="*/ 0 h 3"/>
                <a:gd name="T6" fmla="*/ 0 w 7"/>
                <a:gd name="T7" fmla="*/ 11 h 3"/>
                <a:gd name="T8" fmla="*/ 0 w 7"/>
                <a:gd name="T9" fmla="*/ 33 h 3"/>
                <a:gd name="T10" fmla="*/ 0 60000 65536"/>
                <a:gd name="T11" fmla="*/ 0 60000 65536"/>
                <a:gd name="T12" fmla="*/ 0 60000 65536"/>
                <a:gd name="T13" fmla="*/ 0 60000 65536"/>
                <a:gd name="T14" fmla="*/ 0 60000 65536"/>
                <a:gd name="T15" fmla="*/ 0 w 7"/>
                <a:gd name="T16" fmla="*/ 0 h 3"/>
                <a:gd name="T17" fmla="*/ 7 w 7"/>
                <a:gd name="T18" fmla="*/ 3 h 3"/>
              </a:gdLst>
              <a:ahLst/>
              <a:cxnLst>
                <a:cxn ang="T10">
                  <a:pos x="T0" y="T1"/>
                </a:cxn>
                <a:cxn ang="T11">
                  <a:pos x="T2" y="T3"/>
                </a:cxn>
                <a:cxn ang="T12">
                  <a:pos x="T4" y="T5"/>
                </a:cxn>
                <a:cxn ang="T13">
                  <a:pos x="T6" y="T7"/>
                </a:cxn>
                <a:cxn ang="T14">
                  <a:pos x="T8" y="T9"/>
                </a:cxn>
              </a:cxnLst>
              <a:rect l="T15" t="T16" r="T17" b="T18"/>
              <a:pathLst>
                <a:path w="7" h="3">
                  <a:moveTo>
                    <a:pt x="0" y="3"/>
                  </a:moveTo>
                  <a:lnTo>
                    <a:pt x="7" y="1"/>
                  </a:lnTo>
                  <a:lnTo>
                    <a:pt x="0" y="0"/>
                  </a:lnTo>
                  <a:lnTo>
                    <a:pt x="0" y="1"/>
                  </a:lnTo>
                  <a:lnTo>
                    <a:pt x="0" y="3"/>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4" name="Freeform 42">
              <a:extLst>
                <a:ext uri="{FF2B5EF4-FFF2-40B4-BE49-F238E27FC236}">
                  <a16:creationId xmlns:a16="http://schemas.microsoft.com/office/drawing/2014/main" id="{F0EE56C9-8203-4971-9D8E-3A0AA27C9BDE}"/>
                </a:ext>
              </a:extLst>
            </p:cNvPr>
            <p:cNvSpPr>
              <a:spLocks/>
            </p:cNvSpPr>
            <p:nvPr/>
          </p:nvSpPr>
          <p:spPr bwMode="auto">
            <a:xfrm>
              <a:off x="4198" y="665"/>
              <a:ext cx="78" cy="33"/>
            </a:xfrm>
            <a:custGeom>
              <a:avLst/>
              <a:gdLst>
                <a:gd name="T0" fmla="*/ 0 w 78"/>
                <a:gd name="T1" fmla="*/ 33 h 33"/>
                <a:gd name="T2" fmla="*/ 78 w 78"/>
                <a:gd name="T3" fmla="*/ 11 h 33"/>
                <a:gd name="T4" fmla="*/ 0 w 78"/>
                <a:gd name="T5" fmla="*/ 0 h 33"/>
                <a:gd name="T6" fmla="*/ 0 w 78"/>
                <a:gd name="T7" fmla="*/ 11 h 33"/>
                <a:gd name="T8" fmla="*/ 0 w 78"/>
                <a:gd name="T9" fmla="*/ 33 h 33"/>
                <a:gd name="T10" fmla="*/ 0 60000 65536"/>
                <a:gd name="T11" fmla="*/ 0 60000 65536"/>
                <a:gd name="T12" fmla="*/ 0 60000 65536"/>
                <a:gd name="T13" fmla="*/ 0 60000 65536"/>
                <a:gd name="T14" fmla="*/ 0 60000 65536"/>
                <a:gd name="T15" fmla="*/ 0 w 78"/>
                <a:gd name="T16" fmla="*/ 0 h 33"/>
                <a:gd name="T17" fmla="*/ 78 w 78"/>
                <a:gd name="T18" fmla="*/ 33 h 33"/>
              </a:gdLst>
              <a:ahLst/>
              <a:cxnLst>
                <a:cxn ang="T10">
                  <a:pos x="T0" y="T1"/>
                </a:cxn>
                <a:cxn ang="T11">
                  <a:pos x="T2" y="T3"/>
                </a:cxn>
                <a:cxn ang="T12">
                  <a:pos x="T4" y="T5"/>
                </a:cxn>
                <a:cxn ang="T13">
                  <a:pos x="T6" y="T7"/>
                </a:cxn>
                <a:cxn ang="T14">
                  <a:pos x="T8" y="T9"/>
                </a:cxn>
              </a:cxnLst>
              <a:rect l="T15" t="T16" r="T17" b="T18"/>
              <a:pathLst>
                <a:path w="78" h="33">
                  <a:moveTo>
                    <a:pt x="0" y="33"/>
                  </a:moveTo>
                  <a:lnTo>
                    <a:pt x="78" y="11"/>
                  </a:lnTo>
                  <a:lnTo>
                    <a:pt x="0" y="0"/>
                  </a:lnTo>
                  <a:lnTo>
                    <a:pt x="0" y="11"/>
                  </a:lnTo>
                  <a:lnTo>
                    <a:pt x="0" y="33"/>
                  </a:lnTo>
                  <a:close/>
                </a:path>
              </a:pathLst>
            </a:custGeom>
            <a:solidFill>
              <a:srgbClr val="000000"/>
            </a:solidFill>
            <a:ln w="0">
              <a:solidFill>
                <a:srgbClr val="000000"/>
              </a:solidFill>
              <a:round/>
              <a:headEnd/>
              <a:tailEnd/>
            </a:ln>
          </p:spPr>
          <p:txBody>
            <a:bodyPr/>
            <a:lstStyle/>
            <a:p>
              <a:endParaRPr lang="en-IN"/>
            </a:p>
          </p:txBody>
        </p:sp>
        <p:sp>
          <p:nvSpPr>
            <p:cNvPr id="45" name="Line 43">
              <a:extLst>
                <a:ext uri="{FF2B5EF4-FFF2-40B4-BE49-F238E27FC236}">
                  <a16:creationId xmlns:a16="http://schemas.microsoft.com/office/drawing/2014/main" id="{B57EB009-0203-4B8A-9D47-42A705E3C9D9}"/>
                </a:ext>
              </a:extLst>
            </p:cNvPr>
            <p:cNvSpPr>
              <a:spLocks noChangeShapeType="1"/>
            </p:cNvSpPr>
            <p:nvPr/>
          </p:nvSpPr>
          <p:spPr bwMode="auto">
            <a:xfrm flipH="1">
              <a:off x="3886" y="676"/>
              <a:ext cx="312"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 name="Rectangle 44">
              <a:extLst>
                <a:ext uri="{FF2B5EF4-FFF2-40B4-BE49-F238E27FC236}">
                  <a16:creationId xmlns:a16="http://schemas.microsoft.com/office/drawing/2014/main" id="{935C7825-871F-45DF-A3EA-E677B149BE0D}"/>
                </a:ext>
              </a:extLst>
            </p:cNvPr>
            <p:cNvSpPr>
              <a:spLocks noChangeArrowheads="1"/>
            </p:cNvSpPr>
            <p:nvPr/>
          </p:nvSpPr>
          <p:spPr bwMode="auto">
            <a:xfrm>
              <a:off x="4331" y="598"/>
              <a:ext cx="6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1300">
                  <a:solidFill>
                    <a:srgbClr val="000000"/>
                  </a:solidFill>
                  <a:latin typeface="Nimbus Roman No9 L"/>
                </a:rPr>
                <a:t>T</a:t>
              </a:r>
              <a:endParaRPr lang="en-US" altLang="en-US" sz="2400"/>
            </a:p>
          </p:txBody>
        </p:sp>
        <p:sp>
          <p:nvSpPr>
            <p:cNvPr id="47" name="Rectangle 45">
              <a:extLst>
                <a:ext uri="{FF2B5EF4-FFF2-40B4-BE49-F238E27FC236}">
                  <a16:creationId xmlns:a16="http://schemas.microsoft.com/office/drawing/2014/main" id="{779F40DF-E433-45C1-BD3A-0ACF64993B0F}"/>
                </a:ext>
              </a:extLst>
            </p:cNvPr>
            <p:cNvSpPr>
              <a:spLocks noChangeArrowheads="1"/>
            </p:cNvSpPr>
            <p:nvPr/>
          </p:nvSpPr>
          <p:spPr bwMode="auto">
            <a:xfrm>
              <a:off x="4387" y="598"/>
              <a:ext cx="15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1300">
                  <a:solidFill>
                    <a:srgbClr val="000000"/>
                  </a:solidFill>
                  <a:latin typeface="Nimbus Roman No9 L"/>
                </a:rPr>
                <a:t>ime</a:t>
              </a:r>
              <a:endParaRPr lang="en-US" altLang="en-US" sz="2400"/>
            </a:p>
          </p:txBody>
        </p:sp>
      </p:grpSp>
      <p:sp>
        <p:nvSpPr>
          <p:cNvPr id="48" name="Text Box 46">
            <a:extLst>
              <a:ext uri="{FF2B5EF4-FFF2-40B4-BE49-F238E27FC236}">
                <a16:creationId xmlns:a16="http://schemas.microsoft.com/office/drawing/2014/main" id="{13394F37-89CD-4093-8439-6EBDD6454ED2}"/>
              </a:ext>
            </a:extLst>
          </p:cNvPr>
          <p:cNvSpPr txBox="1">
            <a:spLocks noChangeArrowheads="1"/>
          </p:cNvSpPr>
          <p:nvPr/>
        </p:nvSpPr>
        <p:spPr bwMode="auto">
          <a:xfrm>
            <a:off x="684213" y="1403350"/>
            <a:ext cx="2106612" cy="1069975"/>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pPr algn="ctr"/>
            <a:r>
              <a:rPr lang="en-US" altLang="en-US" sz="1600">
                <a:latin typeface="Comic Sans MS" panose="030F0702030302020204" pitchFamily="66" charset="0"/>
              </a:rPr>
              <a:t>Address &amp; command</a:t>
            </a:r>
          </a:p>
          <a:p>
            <a:pPr algn="ctr"/>
            <a:r>
              <a:rPr lang="en-US" altLang="en-US" sz="1600">
                <a:latin typeface="Comic Sans MS" panose="030F0702030302020204" pitchFamily="66" charset="0"/>
              </a:rPr>
              <a:t>requesting a Read </a:t>
            </a:r>
          </a:p>
          <a:p>
            <a:pPr algn="ctr"/>
            <a:r>
              <a:rPr lang="en-US" altLang="en-US" sz="1600">
                <a:latin typeface="Comic Sans MS" panose="030F0702030302020204" pitchFamily="66" charset="0"/>
              </a:rPr>
              <a:t>operation appear on </a:t>
            </a:r>
          </a:p>
          <a:p>
            <a:pPr algn="ctr"/>
            <a:r>
              <a:rPr lang="en-US" altLang="en-US" sz="1600">
                <a:latin typeface="Comic Sans MS" panose="030F0702030302020204" pitchFamily="66" charset="0"/>
              </a:rPr>
              <a:t>the bus.</a:t>
            </a:r>
          </a:p>
        </p:txBody>
      </p:sp>
      <p:sp>
        <p:nvSpPr>
          <p:cNvPr id="49" name="Freeform 47">
            <a:extLst>
              <a:ext uri="{FF2B5EF4-FFF2-40B4-BE49-F238E27FC236}">
                <a16:creationId xmlns:a16="http://schemas.microsoft.com/office/drawing/2014/main" id="{473CDDCD-388E-4168-AEF2-0A9D651A76CA}"/>
              </a:ext>
            </a:extLst>
          </p:cNvPr>
          <p:cNvSpPr>
            <a:spLocks/>
          </p:cNvSpPr>
          <p:nvPr/>
        </p:nvSpPr>
        <p:spPr bwMode="auto">
          <a:xfrm>
            <a:off x="2786063" y="1568450"/>
            <a:ext cx="663575" cy="1717675"/>
          </a:xfrm>
          <a:custGeom>
            <a:avLst/>
            <a:gdLst>
              <a:gd name="T0" fmla="*/ 0 w 418"/>
              <a:gd name="T1" fmla="*/ 0 h 1082"/>
              <a:gd name="T2" fmla="*/ 554038 w 418"/>
              <a:gd name="T3" fmla="*/ 989012 h 1082"/>
              <a:gd name="T4" fmla="*/ 658813 w 418"/>
              <a:gd name="T5" fmla="*/ 1717675 h 1082"/>
              <a:gd name="T6" fmla="*/ 0 60000 65536"/>
              <a:gd name="T7" fmla="*/ 0 60000 65536"/>
              <a:gd name="T8" fmla="*/ 0 60000 65536"/>
              <a:gd name="T9" fmla="*/ 0 w 418"/>
              <a:gd name="T10" fmla="*/ 0 h 1082"/>
              <a:gd name="T11" fmla="*/ 418 w 418"/>
              <a:gd name="T12" fmla="*/ 1082 h 1082"/>
            </a:gdLst>
            <a:ahLst/>
            <a:cxnLst>
              <a:cxn ang="T6">
                <a:pos x="T0" y="T1"/>
              </a:cxn>
              <a:cxn ang="T7">
                <a:pos x="T2" y="T3"/>
              </a:cxn>
              <a:cxn ang="T8">
                <a:pos x="T4" y="T5"/>
              </a:cxn>
            </a:cxnLst>
            <a:rect l="T9" t="T10" r="T11" b="T12"/>
            <a:pathLst>
              <a:path w="418" h="1082">
                <a:moveTo>
                  <a:pt x="0" y="0"/>
                </a:moveTo>
                <a:cubicBezTo>
                  <a:pt x="140" y="221"/>
                  <a:pt x="280" y="443"/>
                  <a:pt x="349" y="623"/>
                </a:cubicBezTo>
                <a:cubicBezTo>
                  <a:pt x="418" y="803"/>
                  <a:pt x="404" y="1006"/>
                  <a:pt x="415" y="1082"/>
                </a:cubicBezTo>
              </a:path>
            </a:pathLst>
          </a:custGeom>
          <a:noFill/>
          <a:ln w="19050">
            <a:solidFill>
              <a:srgbClr val="CC3300"/>
            </a:solidFill>
            <a:round/>
            <a:headEn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50" name="Freeform 48">
            <a:extLst>
              <a:ext uri="{FF2B5EF4-FFF2-40B4-BE49-F238E27FC236}">
                <a16:creationId xmlns:a16="http://schemas.microsoft.com/office/drawing/2014/main" id="{96C248AD-03FD-4953-84CA-B8F8BAF9ACE8}"/>
              </a:ext>
            </a:extLst>
          </p:cNvPr>
          <p:cNvSpPr>
            <a:spLocks/>
          </p:cNvSpPr>
          <p:nvPr/>
        </p:nvSpPr>
        <p:spPr bwMode="auto">
          <a:xfrm>
            <a:off x="2774950" y="2203450"/>
            <a:ext cx="661988" cy="1752600"/>
          </a:xfrm>
          <a:custGeom>
            <a:avLst/>
            <a:gdLst>
              <a:gd name="T0" fmla="*/ 0 w 417"/>
              <a:gd name="T1" fmla="*/ 0 h 1104"/>
              <a:gd name="T2" fmla="*/ 552450 w 417"/>
              <a:gd name="T3" fmla="*/ 1165225 h 1104"/>
              <a:gd name="T4" fmla="*/ 658813 w 417"/>
              <a:gd name="T5" fmla="*/ 1752600 h 1104"/>
              <a:gd name="T6" fmla="*/ 0 60000 65536"/>
              <a:gd name="T7" fmla="*/ 0 60000 65536"/>
              <a:gd name="T8" fmla="*/ 0 60000 65536"/>
              <a:gd name="T9" fmla="*/ 0 w 417"/>
              <a:gd name="T10" fmla="*/ 0 h 1104"/>
              <a:gd name="T11" fmla="*/ 417 w 417"/>
              <a:gd name="T12" fmla="*/ 1104 h 1104"/>
            </a:gdLst>
            <a:ahLst/>
            <a:cxnLst>
              <a:cxn ang="T6">
                <a:pos x="T0" y="T1"/>
              </a:cxn>
              <a:cxn ang="T7">
                <a:pos x="T2" y="T3"/>
              </a:cxn>
              <a:cxn ang="T8">
                <a:pos x="T4" y="T5"/>
              </a:cxn>
            </a:cxnLst>
            <a:rect l="T9" t="T10" r="T11" b="T12"/>
            <a:pathLst>
              <a:path w="417" h="1104">
                <a:moveTo>
                  <a:pt x="0" y="0"/>
                </a:moveTo>
                <a:cubicBezTo>
                  <a:pt x="139" y="275"/>
                  <a:pt x="279" y="550"/>
                  <a:pt x="348" y="734"/>
                </a:cubicBezTo>
                <a:cubicBezTo>
                  <a:pt x="417" y="918"/>
                  <a:pt x="404" y="1044"/>
                  <a:pt x="415" y="1104"/>
                </a:cubicBezTo>
              </a:path>
            </a:pathLst>
          </a:custGeom>
          <a:noFill/>
          <a:ln w="19050">
            <a:solidFill>
              <a:srgbClr val="CC3300"/>
            </a:solidFill>
            <a:round/>
            <a:headEn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51" name="Text Box 49">
            <a:extLst>
              <a:ext uri="{FF2B5EF4-FFF2-40B4-BE49-F238E27FC236}">
                <a16:creationId xmlns:a16="http://schemas.microsoft.com/office/drawing/2014/main" id="{7E71521C-AE26-474F-96E2-4634E194B8CE}"/>
              </a:ext>
            </a:extLst>
          </p:cNvPr>
          <p:cNvSpPr txBox="1">
            <a:spLocks noChangeArrowheads="1"/>
          </p:cNvSpPr>
          <p:nvPr/>
        </p:nvSpPr>
        <p:spPr bwMode="auto">
          <a:xfrm>
            <a:off x="377825" y="5667375"/>
            <a:ext cx="3365500" cy="581025"/>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pPr algn="ctr"/>
            <a:r>
              <a:rPr lang="en-US" altLang="en-US" sz="1600">
                <a:latin typeface="Comic Sans MS" panose="030F0702030302020204" pitchFamily="66" charset="0"/>
              </a:rPr>
              <a:t>Slave places the data on the bus, </a:t>
            </a:r>
          </a:p>
          <a:p>
            <a:pPr algn="ctr"/>
            <a:r>
              <a:rPr lang="en-US" altLang="en-US" sz="1600">
                <a:latin typeface="Comic Sans MS" panose="030F0702030302020204" pitchFamily="66" charset="0"/>
              </a:rPr>
              <a:t>and asserts Slave-ready signal.</a:t>
            </a:r>
          </a:p>
        </p:txBody>
      </p:sp>
      <p:sp>
        <p:nvSpPr>
          <p:cNvPr id="52" name="Text Box 52">
            <a:extLst>
              <a:ext uri="{FF2B5EF4-FFF2-40B4-BE49-F238E27FC236}">
                <a16:creationId xmlns:a16="http://schemas.microsoft.com/office/drawing/2014/main" id="{AB229DC8-0837-4524-B0E8-F976247C27BF}"/>
              </a:ext>
            </a:extLst>
          </p:cNvPr>
          <p:cNvSpPr txBox="1">
            <a:spLocks noChangeArrowheads="1"/>
          </p:cNvSpPr>
          <p:nvPr/>
        </p:nvSpPr>
        <p:spPr bwMode="auto">
          <a:xfrm>
            <a:off x="6575425" y="3998912"/>
            <a:ext cx="2220913" cy="581025"/>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1600">
                <a:latin typeface="Comic Sans MS" panose="030F0702030302020204" pitchFamily="66" charset="0"/>
              </a:rPr>
              <a:t>Master strobes data </a:t>
            </a:r>
          </a:p>
          <a:p>
            <a:r>
              <a:rPr lang="en-US" altLang="en-US" sz="1600">
                <a:latin typeface="Comic Sans MS" panose="030F0702030302020204" pitchFamily="66" charset="0"/>
              </a:rPr>
              <a:t>into the input buffer.</a:t>
            </a:r>
          </a:p>
        </p:txBody>
      </p:sp>
      <p:sp>
        <p:nvSpPr>
          <p:cNvPr id="53" name="Freeform 53">
            <a:extLst>
              <a:ext uri="{FF2B5EF4-FFF2-40B4-BE49-F238E27FC236}">
                <a16:creationId xmlns:a16="http://schemas.microsoft.com/office/drawing/2014/main" id="{00A8BE05-B173-4E15-8AC9-85F5669455D8}"/>
              </a:ext>
            </a:extLst>
          </p:cNvPr>
          <p:cNvSpPr>
            <a:spLocks/>
          </p:cNvSpPr>
          <p:nvPr/>
        </p:nvSpPr>
        <p:spPr bwMode="auto">
          <a:xfrm>
            <a:off x="5926138" y="4270375"/>
            <a:ext cx="669925" cy="179387"/>
          </a:xfrm>
          <a:custGeom>
            <a:avLst/>
            <a:gdLst>
              <a:gd name="T0" fmla="*/ 669925 w 422"/>
              <a:gd name="T1" fmla="*/ 15875 h 113"/>
              <a:gd name="T2" fmla="*/ 282575 w 422"/>
              <a:gd name="T3" fmla="*/ 26987 h 113"/>
              <a:gd name="T4" fmla="*/ 0 w 422"/>
              <a:gd name="T5" fmla="*/ 179387 h 113"/>
              <a:gd name="T6" fmla="*/ 0 60000 65536"/>
              <a:gd name="T7" fmla="*/ 0 60000 65536"/>
              <a:gd name="T8" fmla="*/ 0 60000 65536"/>
              <a:gd name="T9" fmla="*/ 0 w 422"/>
              <a:gd name="T10" fmla="*/ 0 h 113"/>
              <a:gd name="T11" fmla="*/ 422 w 422"/>
              <a:gd name="T12" fmla="*/ 113 h 113"/>
            </a:gdLst>
            <a:ahLst/>
            <a:cxnLst>
              <a:cxn ang="T6">
                <a:pos x="T0" y="T1"/>
              </a:cxn>
              <a:cxn ang="T7">
                <a:pos x="T2" y="T3"/>
              </a:cxn>
              <a:cxn ang="T8">
                <a:pos x="T4" y="T5"/>
              </a:cxn>
            </a:cxnLst>
            <a:rect l="T9" t="T10" r="T11" b="T12"/>
            <a:pathLst>
              <a:path w="422" h="113">
                <a:moveTo>
                  <a:pt x="422" y="10"/>
                </a:moveTo>
                <a:cubicBezTo>
                  <a:pt x="335" y="5"/>
                  <a:pt x="248" y="0"/>
                  <a:pt x="178" y="17"/>
                </a:cubicBezTo>
                <a:cubicBezTo>
                  <a:pt x="108" y="34"/>
                  <a:pt x="31" y="98"/>
                  <a:pt x="0" y="113"/>
                </a:cubicBezTo>
              </a:path>
            </a:pathLst>
          </a:custGeom>
          <a:noFill/>
          <a:ln w="19050">
            <a:solidFill>
              <a:srgbClr val="CC3300"/>
            </a:solidFill>
            <a:round/>
            <a:headEn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54" name="Text Box 55">
            <a:extLst>
              <a:ext uri="{FF2B5EF4-FFF2-40B4-BE49-F238E27FC236}">
                <a16:creationId xmlns:a16="http://schemas.microsoft.com/office/drawing/2014/main" id="{1662AD11-9A7C-441C-932C-FEDD38278A22}"/>
              </a:ext>
            </a:extLst>
          </p:cNvPr>
          <p:cNvSpPr txBox="1">
            <a:spLocks noChangeArrowheads="1"/>
          </p:cNvSpPr>
          <p:nvPr/>
        </p:nvSpPr>
        <p:spPr bwMode="auto">
          <a:xfrm>
            <a:off x="4516438" y="5607050"/>
            <a:ext cx="3975100" cy="641350"/>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pPr algn="ctr"/>
            <a:r>
              <a:rPr lang="en-US" altLang="en-US"/>
              <a:t>Clock changes are seen by all the devices</a:t>
            </a:r>
          </a:p>
          <a:p>
            <a:pPr algn="ctr"/>
            <a:r>
              <a:rPr lang="en-US" altLang="en-US"/>
              <a:t>at the same time.</a:t>
            </a:r>
          </a:p>
        </p:txBody>
      </p:sp>
      <p:sp>
        <p:nvSpPr>
          <p:cNvPr id="55" name="Freeform 56">
            <a:extLst>
              <a:ext uri="{FF2B5EF4-FFF2-40B4-BE49-F238E27FC236}">
                <a16:creationId xmlns:a16="http://schemas.microsoft.com/office/drawing/2014/main" id="{4D7E9147-A47E-402F-A313-8459A64F4C24}"/>
              </a:ext>
            </a:extLst>
          </p:cNvPr>
          <p:cNvSpPr>
            <a:spLocks/>
          </p:cNvSpPr>
          <p:nvPr/>
        </p:nvSpPr>
        <p:spPr bwMode="auto">
          <a:xfrm>
            <a:off x="1516063" y="4630737"/>
            <a:ext cx="3763962" cy="1042988"/>
          </a:xfrm>
          <a:custGeom>
            <a:avLst/>
            <a:gdLst>
              <a:gd name="T0" fmla="*/ 0 w 2371"/>
              <a:gd name="T1" fmla="*/ 1042988 h 657"/>
              <a:gd name="T2" fmla="*/ 1493837 w 2371"/>
              <a:gd name="T3" fmla="*/ 173038 h 657"/>
              <a:gd name="T4" fmla="*/ 3763962 w 2371"/>
              <a:gd name="T5" fmla="*/ 7938 h 657"/>
              <a:gd name="T6" fmla="*/ 0 60000 65536"/>
              <a:gd name="T7" fmla="*/ 0 60000 65536"/>
              <a:gd name="T8" fmla="*/ 0 60000 65536"/>
              <a:gd name="T9" fmla="*/ 0 w 2371"/>
              <a:gd name="T10" fmla="*/ 0 h 657"/>
              <a:gd name="T11" fmla="*/ 2371 w 2371"/>
              <a:gd name="T12" fmla="*/ 657 h 657"/>
            </a:gdLst>
            <a:ahLst/>
            <a:cxnLst>
              <a:cxn ang="T6">
                <a:pos x="T0" y="T1"/>
              </a:cxn>
              <a:cxn ang="T7">
                <a:pos x="T2" y="T3"/>
              </a:cxn>
              <a:cxn ang="T8">
                <a:pos x="T4" y="T5"/>
              </a:cxn>
            </a:cxnLst>
            <a:rect l="T9" t="T10" r="T11" b="T12"/>
            <a:pathLst>
              <a:path w="2371" h="657">
                <a:moveTo>
                  <a:pt x="0" y="657"/>
                </a:moveTo>
                <a:cubicBezTo>
                  <a:pt x="273" y="437"/>
                  <a:pt x="546" y="218"/>
                  <a:pt x="941" y="109"/>
                </a:cubicBezTo>
                <a:cubicBezTo>
                  <a:pt x="1336" y="0"/>
                  <a:pt x="1853" y="2"/>
                  <a:pt x="2371" y="5"/>
                </a:cubicBezTo>
              </a:path>
            </a:pathLst>
          </a:custGeom>
          <a:noFill/>
          <a:ln w="19050">
            <a:solidFill>
              <a:srgbClr val="CC3300"/>
            </a:solidFill>
            <a:round/>
            <a:headEn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56" name="Freeform 57">
            <a:extLst>
              <a:ext uri="{FF2B5EF4-FFF2-40B4-BE49-F238E27FC236}">
                <a16:creationId xmlns:a16="http://schemas.microsoft.com/office/drawing/2014/main" id="{0D1ACFCF-0023-431E-B87E-7B6F3CC72419}"/>
              </a:ext>
            </a:extLst>
          </p:cNvPr>
          <p:cNvSpPr>
            <a:spLocks/>
          </p:cNvSpPr>
          <p:nvPr/>
        </p:nvSpPr>
        <p:spPr bwMode="auto">
          <a:xfrm>
            <a:off x="2657475" y="5226050"/>
            <a:ext cx="2609850" cy="434975"/>
          </a:xfrm>
          <a:custGeom>
            <a:avLst/>
            <a:gdLst>
              <a:gd name="T0" fmla="*/ 0 w 1644"/>
              <a:gd name="T1" fmla="*/ 434975 h 274"/>
              <a:gd name="T2" fmla="*/ 1187450 w 1644"/>
              <a:gd name="T3" fmla="*/ 106363 h 274"/>
              <a:gd name="T4" fmla="*/ 2609850 w 1644"/>
              <a:gd name="T5" fmla="*/ 0 h 274"/>
              <a:gd name="T6" fmla="*/ 0 60000 65536"/>
              <a:gd name="T7" fmla="*/ 0 60000 65536"/>
              <a:gd name="T8" fmla="*/ 0 60000 65536"/>
              <a:gd name="T9" fmla="*/ 0 w 1644"/>
              <a:gd name="T10" fmla="*/ 0 h 274"/>
              <a:gd name="T11" fmla="*/ 1644 w 1644"/>
              <a:gd name="T12" fmla="*/ 274 h 274"/>
            </a:gdLst>
            <a:ahLst/>
            <a:cxnLst>
              <a:cxn ang="T6">
                <a:pos x="T0" y="T1"/>
              </a:cxn>
              <a:cxn ang="T7">
                <a:pos x="T2" y="T3"/>
              </a:cxn>
              <a:cxn ang="T8">
                <a:pos x="T4" y="T5"/>
              </a:cxn>
            </a:cxnLst>
            <a:rect l="T9" t="T10" r="T11" b="T12"/>
            <a:pathLst>
              <a:path w="1644" h="274">
                <a:moveTo>
                  <a:pt x="0" y="274"/>
                </a:moveTo>
                <a:cubicBezTo>
                  <a:pt x="237" y="193"/>
                  <a:pt x="474" y="113"/>
                  <a:pt x="748" y="67"/>
                </a:cubicBezTo>
                <a:cubicBezTo>
                  <a:pt x="1022" y="21"/>
                  <a:pt x="1333" y="10"/>
                  <a:pt x="1644" y="0"/>
                </a:cubicBezTo>
              </a:path>
            </a:pathLst>
          </a:custGeom>
          <a:noFill/>
          <a:ln w="19050">
            <a:solidFill>
              <a:srgbClr val="CC3300"/>
            </a:solidFill>
            <a:round/>
            <a:headEn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3" name="Rectangle 2">
            <a:extLst>
              <a:ext uri="{FF2B5EF4-FFF2-40B4-BE49-F238E27FC236}">
                <a16:creationId xmlns:a16="http://schemas.microsoft.com/office/drawing/2014/main" id="{23EE3970-C1C7-4F7E-A79E-722D3DDB5AFB}"/>
              </a:ext>
            </a:extLst>
          </p:cNvPr>
          <p:cNvSpPr/>
          <p:nvPr/>
        </p:nvSpPr>
        <p:spPr>
          <a:xfrm>
            <a:off x="71438" y="596683"/>
            <a:ext cx="9072562" cy="698717"/>
          </a:xfrm>
          <a:prstGeom prst="rect">
            <a:avLst/>
          </a:prstGeom>
        </p:spPr>
        <p:txBody>
          <a:bodyPr wrap="square">
            <a:spAutoFit/>
          </a:bodyPr>
          <a:lstStyle/>
          <a:p>
            <a:pPr>
              <a:lnSpc>
                <a:spcPct val="150000"/>
              </a:lnSpc>
            </a:pPr>
            <a:r>
              <a:rPr lang="en-US" altLang="en-US" sz="1400" dirty="0">
                <a:solidFill>
                  <a:srgbClr val="FF0000"/>
                </a:solidFill>
              </a:rPr>
              <a:t>Slave-ready signal is an acknowledgement from the slave to the master to confirm that the valid data has been sent. Depending on when the slave-ready signal is asserted, the duration of the data transfer can change.</a:t>
            </a:r>
          </a:p>
        </p:txBody>
      </p:sp>
    </p:spTree>
    <p:extLst>
      <p:ext uri="{BB962C8B-B14F-4D97-AF65-F5344CB8AC3E}">
        <p14:creationId xmlns:p14="http://schemas.microsoft.com/office/powerpoint/2010/main" val="7145447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Google Shape;595;p69"/>
          <p:cNvSpPr>
            <a:spLocks noGrp="1"/>
          </p:cNvSpPr>
          <p:nvPr>
            <p:ph type="title"/>
          </p:nvPr>
        </p:nvSpPr>
        <p:spPr/>
        <p:txBody>
          <a:bodyPr lIns="91425" tIns="45700" rIns="91425" bIns="45700"/>
          <a:lstStyle/>
          <a:p>
            <a:pPr>
              <a:buClr>
                <a:srgbClr val="000000"/>
              </a:buClr>
              <a:buSzPts val="4400"/>
              <a:buFont typeface="Calibri" panose="020F0502020204030204" pitchFamily="34" charset="0"/>
              <a:buNone/>
            </a:pPr>
            <a:r>
              <a:rPr lang="en-GB" altLang="en-US"/>
              <a:t>Synchronous Timing Diagram</a:t>
            </a:r>
            <a:endParaRPr lang="en-US" altLang="en-US"/>
          </a:p>
        </p:txBody>
      </p:sp>
      <p:pic>
        <p:nvPicPr>
          <p:cNvPr id="39939" name="Google Shape;596;p69"/>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l="12700" t="22726" r="26442" b="32576"/>
          <a:stretch>
            <a:fillRect/>
          </a:stretch>
        </p:blipFill>
        <p:spPr bwMode="auto">
          <a:xfrm>
            <a:off x="1143000" y="1066800"/>
            <a:ext cx="6019800" cy="572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DD13C-BB76-40D9-B92E-34BA6CD41A7C}"/>
              </a:ext>
            </a:extLst>
          </p:cNvPr>
          <p:cNvSpPr>
            <a:spLocks noGrp="1"/>
          </p:cNvSpPr>
          <p:nvPr>
            <p:ph type="title"/>
          </p:nvPr>
        </p:nvSpPr>
        <p:spPr/>
        <p:txBody>
          <a:bodyPr/>
          <a:lstStyle/>
          <a:p>
            <a:r>
              <a:rPr lang="en-US" altLang="en-US" sz="3200" dirty="0">
                <a:solidFill>
                  <a:srgbClr val="FF0000"/>
                </a:solidFill>
              </a:rPr>
              <a:t>Asynchronous bus</a:t>
            </a:r>
            <a:endParaRPr lang="en-IN" sz="3200" dirty="0">
              <a:solidFill>
                <a:srgbClr val="FF0000"/>
              </a:solidFill>
            </a:endParaRPr>
          </a:p>
        </p:txBody>
      </p:sp>
      <p:sp>
        <p:nvSpPr>
          <p:cNvPr id="4" name="Slide Number Placeholder 3">
            <a:extLst>
              <a:ext uri="{FF2B5EF4-FFF2-40B4-BE49-F238E27FC236}">
                <a16:creationId xmlns:a16="http://schemas.microsoft.com/office/drawing/2014/main" id="{88282038-394D-401E-94D0-70579858B612}"/>
              </a:ext>
            </a:extLst>
          </p:cNvPr>
          <p:cNvSpPr>
            <a:spLocks noGrp="1"/>
          </p:cNvSpPr>
          <p:nvPr>
            <p:ph type="sldNum" sz="quarter" idx="12"/>
          </p:nvPr>
        </p:nvSpPr>
        <p:spPr/>
        <p:txBody>
          <a:bodyPr/>
          <a:lstStyle/>
          <a:p>
            <a:fld id="{1602180B-D5D1-4398-B8D5-C1EBB73A9C38}" type="slidenum">
              <a:rPr lang="en-US" altLang="en-US" smtClean="0"/>
              <a:pPr/>
              <a:t>36</a:t>
            </a:fld>
            <a:endParaRPr lang="en-US" altLang="en-US"/>
          </a:p>
        </p:txBody>
      </p:sp>
      <p:sp>
        <p:nvSpPr>
          <p:cNvPr id="5" name="Rectangle 3">
            <a:extLst>
              <a:ext uri="{FF2B5EF4-FFF2-40B4-BE49-F238E27FC236}">
                <a16:creationId xmlns:a16="http://schemas.microsoft.com/office/drawing/2014/main" id="{F54256C0-1E59-43FD-A043-D35708AE23DD}"/>
              </a:ext>
            </a:extLst>
          </p:cNvPr>
          <p:cNvSpPr txBox="1">
            <a:spLocks noChangeArrowheads="1"/>
          </p:cNvSpPr>
          <p:nvPr/>
        </p:nvSpPr>
        <p:spPr bwMode="auto">
          <a:xfrm>
            <a:off x="228600" y="1417638"/>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274320" fontAlgn="auto">
              <a:lnSpc>
                <a:spcPct val="160000"/>
              </a:lnSpc>
              <a:spcAft>
                <a:spcPts val="0"/>
              </a:spcAft>
              <a:buClr>
                <a:schemeClr val="accent3"/>
              </a:buClr>
              <a:buFont typeface="Wingdings 2"/>
              <a:buChar char=""/>
              <a:defRPr/>
            </a:pPr>
            <a:r>
              <a:rPr lang="en-US" sz="1800">
                <a:solidFill>
                  <a:schemeClr val="accent2"/>
                </a:solidFill>
              </a:rPr>
              <a:t>Data transfers on the bus is controlled by a handshake between the master and the slave.</a:t>
            </a:r>
            <a:r>
              <a:rPr lang="en-US" sz="1800"/>
              <a:t> </a:t>
            </a:r>
          </a:p>
          <a:p>
            <a:pPr marL="274320" indent="-274320" fontAlgn="auto">
              <a:lnSpc>
                <a:spcPct val="160000"/>
              </a:lnSpc>
              <a:spcAft>
                <a:spcPts val="0"/>
              </a:spcAft>
              <a:buClr>
                <a:schemeClr val="accent3"/>
              </a:buClr>
              <a:buFont typeface="Wingdings 2"/>
              <a:buChar char=""/>
              <a:defRPr/>
            </a:pPr>
            <a:r>
              <a:rPr lang="en-US" sz="1800"/>
              <a:t>Common clock in the synchronous bus case is replaced by two timing control lines:</a:t>
            </a:r>
          </a:p>
          <a:p>
            <a:pPr marL="640080" lvl="1" indent="-246888" fontAlgn="auto">
              <a:lnSpc>
                <a:spcPct val="160000"/>
              </a:lnSpc>
              <a:spcAft>
                <a:spcPts val="0"/>
              </a:spcAft>
              <a:buFont typeface="Wingdings 2"/>
              <a:buChar char=""/>
              <a:defRPr/>
            </a:pPr>
            <a:r>
              <a:rPr lang="en-US" sz="1800">
                <a:solidFill>
                  <a:schemeClr val="accent2"/>
                </a:solidFill>
              </a:rPr>
              <a:t>Master-ready,</a:t>
            </a:r>
          </a:p>
          <a:p>
            <a:pPr marL="640080" lvl="1" indent="-246888" fontAlgn="auto">
              <a:lnSpc>
                <a:spcPct val="160000"/>
              </a:lnSpc>
              <a:spcAft>
                <a:spcPts val="0"/>
              </a:spcAft>
              <a:buFont typeface="Wingdings 2"/>
              <a:buChar char=""/>
              <a:defRPr/>
            </a:pPr>
            <a:r>
              <a:rPr lang="en-US" sz="1800">
                <a:solidFill>
                  <a:schemeClr val="accent2"/>
                </a:solidFill>
              </a:rPr>
              <a:t>Slave-ready.</a:t>
            </a:r>
          </a:p>
          <a:p>
            <a:pPr marL="274320" indent="-274320" fontAlgn="auto">
              <a:lnSpc>
                <a:spcPct val="160000"/>
              </a:lnSpc>
              <a:spcAft>
                <a:spcPts val="0"/>
              </a:spcAft>
              <a:buClr>
                <a:schemeClr val="accent3"/>
              </a:buClr>
              <a:buFont typeface="Wingdings 2"/>
              <a:buChar char=""/>
              <a:defRPr/>
            </a:pPr>
            <a:r>
              <a:rPr lang="en-US" sz="1800">
                <a:solidFill>
                  <a:srgbClr val="CC3300"/>
                </a:solidFill>
              </a:rPr>
              <a:t>Master-ready signal is asserted by the master to indicate to the slave that it is ready to participate in a data transfer. </a:t>
            </a:r>
          </a:p>
          <a:p>
            <a:pPr marL="274320" indent="-274320" fontAlgn="auto">
              <a:lnSpc>
                <a:spcPct val="160000"/>
              </a:lnSpc>
              <a:spcAft>
                <a:spcPts val="0"/>
              </a:spcAft>
              <a:buClr>
                <a:schemeClr val="accent3"/>
              </a:buClr>
              <a:buFont typeface="Wingdings 2"/>
              <a:buChar char=""/>
              <a:defRPr/>
            </a:pPr>
            <a:r>
              <a:rPr lang="en-US" sz="1800">
                <a:solidFill>
                  <a:srgbClr val="CC3300"/>
                </a:solidFill>
              </a:rPr>
              <a:t>Slave-ready signal is asserted by the slave in response to the master-ready from the master, and it indicates to the master that the slave is ready to participate in a data transfer.</a:t>
            </a:r>
            <a:endParaRPr lang="en-US" sz="1800" dirty="0">
              <a:solidFill>
                <a:srgbClr val="CC3300"/>
              </a:solidFill>
            </a:endParaRPr>
          </a:p>
        </p:txBody>
      </p:sp>
    </p:spTree>
    <p:extLst>
      <p:ext uri="{BB962C8B-B14F-4D97-AF65-F5344CB8AC3E}">
        <p14:creationId xmlns:p14="http://schemas.microsoft.com/office/powerpoint/2010/main" val="31631405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DD13C-BB76-40D9-B92E-34BA6CD41A7C}"/>
              </a:ext>
            </a:extLst>
          </p:cNvPr>
          <p:cNvSpPr>
            <a:spLocks noGrp="1"/>
          </p:cNvSpPr>
          <p:nvPr>
            <p:ph type="title"/>
          </p:nvPr>
        </p:nvSpPr>
        <p:spPr/>
        <p:txBody>
          <a:bodyPr/>
          <a:lstStyle/>
          <a:p>
            <a:r>
              <a:rPr lang="en-US" altLang="en-US" sz="3200" dirty="0">
                <a:solidFill>
                  <a:srgbClr val="FF0000"/>
                </a:solidFill>
              </a:rPr>
              <a:t>Asynchronous bus(</a:t>
            </a:r>
            <a:r>
              <a:rPr lang="en-US" altLang="en-US" sz="3200" dirty="0" err="1">
                <a:solidFill>
                  <a:srgbClr val="FF0000"/>
                </a:solidFill>
              </a:rPr>
              <a:t>contnd</a:t>
            </a:r>
            <a:r>
              <a:rPr lang="en-US" altLang="en-US" sz="3200" dirty="0">
                <a:solidFill>
                  <a:srgbClr val="FF0000"/>
                </a:solidFill>
              </a:rPr>
              <a:t>.)</a:t>
            </a:r>
            <a:endParaRPr lang="en-IN" sz="3200" dirty="0">
              <a:solidFill>
                <a:srgbClr val="FF0000"/>
              </a:solidFill>
            </a:endParaRPr>
          </a:p>
        </p:txBody>
      </p:sp>
      <p:sp>
        <p:nvSpPr>
          <p:cNvPr id="4" name="Slide Number Placeholder 3">
            <a:extLst>
              <a:ext uri="{FF2B5EF4-FFF2-40B4-BE49-F238E27FC236}">
                <a16:creationId xmlns:a16="http://schemas.microsoft.com/office/drawing/2014/main" id="{88282038-394D-401E-94D0-70579858B612}"/>
              </a:ext>
            </a:extLst>
          </p:cNvPr>
          <p:cNvSpPr>
            <a:spLocks noGrp="1"/>
          </p:cNvSpPr>
          <p:nvPr>
            <p:ph type="sldNum" sz="quarter" idx="12"/>
          </p:nvPr>
        </p:nvSpPr>
        <p:spPr/>
        <p:txBody>
          <a:bodyPr/>
          <a:lstStyle/>
          <a:p>
            <a:fld id="{1602180B-D5D1-4398-B8D5-C1EBB73A9C38}" type="slidenum">
              <a:rPr lang="en-US" altLang="en-US" smtClean="0"/>
              <a:pPr/>
              <a:t>37</a:t>
            </a:fld>
            <a:endParaRPr lang="en-US" altLang="en-US"/>
          </a:p>
        </p:txBody>
      </p:sp>
      <p:sp>
        <p:nvSpPr>
          <p:cNvPr id="6" name="Rectangle 4">
            <a:extLst>
              <a:ext uri="{FF2B5EF4-FFF2-40B4-BE49-F238E27FC236}">
                <a16:creationId xmlns:a16="http://schemas.microsoft.com/office/drawing/2014/main" id="{2F98D155-01EC-4D42-AF00-9B6629E5CC67}"/>
              </a:ext>
            </a:extLst>
          </p:cNvPr>
          <p:cNvSpPr>
            <a:spLocks noChangeArrowheads="1"/>
          </p:cNvSpPr>
          <p:nvPr/>
        </p:nvSpPr>
        <p:spPr bwMode="auto">
          <a:xfrm>
            <a:off x="1614488" y="2720975"/>
            <a:ext cx="73025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1200">
                <a:solidFill>
                  <a:srgbClr val="000000"/>
                </a:solidFill>
                <a:latin typeface="Nimbus Roman No9 L"/>
              </a:rPr>
              <a:t>Slave-ready</a:t>
            </a:r>
            <a:endParaRPr lang="en-US" altLang="en-US" sz="2400"/>
          </a:p>
        </p:txBody>
      </p:sp>
      <p:sp>
        <p:nvSpPr>
          <p:cNvPr id="7" name="Rectangle 5">
            <a:extLst>
              <a:ext uri="{FF2B5EF4-FFF2-40B4-BE49-F238E27FC236}">
                <a16:creationId xmlns:a16="http://schemas.microsoft.com/office/drawing/2014/main" id="{018F1CE8-8E53-49A9-9188-F80B646195B8}"/>
              </a:ext>
            </a:extLst>
          </p:cNvPr>
          <p:cNvSpPr>
            <a:spLocks noChangeArrowheads="1"/>
          </p:cNvSpPr>
          <p:nvPr/>
        </p:nvSpPr>
        <p:spPr bwMode="auto">
          <a:xfrm>
            <a:off x="2047875" y="3370263"/>
            <a:ext cx="28892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1200">
                <a:solidFill>
                  <a:srgbClr val="000000"/>
                </a:solidFill>
                <a:latin typeface="Nimbus Roman No9 L"/>
              </a:rPr>
              <a:t>Data</a:t>
            </a:r>
            <a:endParaRPr lang="en-US" altLang="en-US" sz="2400"/>
          </a:p>
        </p:txBody>
      </p:sp>
      <p:sp>
        <p:nvSpPr>
          <p:cNvPr id="8" name="Rectangle 6">
            <a:extLst>
              <a:ext uri="{FF2B5EF4-FFF2-40B4-BE49-F238E27FC236}">
                <a16:creationId xmlns:a16="http://schemas.microsoft.com/office/drawing/2014/main" id="{25B88480-57CE-4DF4-870E-41138C41826F}"/>
              </a:ext>
            </a:extLst>
          </p:cNvPr>
          <p:cNvSpPr>
            <a:spLocks noChangeArrowheads="1"/>
          </p:cNvSpPr>
          <p:nvPr/>
        </p:nvSpPr>
        <p:spPr bwMode="auto">
          <a:xfrm>
            <a:off x="1530350" y="2087563"/>
            <a:ext cx="814388"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1200">
                <a:solidFill>
                  <a:srgbClr val="000000"/>
                </a:solidFill>
                <a:latin typeface="Nimbus Roman No9 L"/>
              </a:rPr>
              <a:t>Master-ready</a:t>
            </a:r>
            <a:endParaRPr lang="en-US" altLang="en-US" sz="2400"/>
          </a:p>
        </p:txBody>
      </p:sp>
      <p:sp>
        <p:nvSpPr>
          <p:cNvPr id="9" name="Rectangle 7">
            <a:extLst>
              <a:ext uri="{FF2B5EF4-FFF2-40B4-BE49-F238E27FC236}">
                <a16:creationId xmlns:a16="http://schemas.microsoft.com/office/drawing/2014/main" id="{B6CB00EF-E341-4DCE-A4B3-7D418DC5AA09}"/>
              </a:ext>
            </a:extLst>
          </p:cNvPr>
          <p:cNvSpPr>
            <a:spLocks noChangeArrowheads="1"/>
          </p:cNvSpPr>
          <p:nvPr/>
        </p:nvSpPr>
        <p:spPr bwMode="auto">
          <a:xfrm>
            <a:off x="1481138" y="1487488"/>
            <a:ext cx="862012"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1200">
                <a:solidFill>
                  <a:srgbClr val="000000"/>
                </a:solidFill>
                <a:latin typeface="Nimbus Roman No9 L"/>
              </a:rPr>
              <a:t>and command</a:t>
            </a:r>
            <a:endParaRPr lang="en-US" altLang="en-US" sz="2400"/>
          </a:p>
        </p:txBody>
      </p:sp>
      <p:sp>
        <p:nvSpPr>
          <p:cNvPr id="10" name="Rectangle 8">
            <a:extLst>
              <a:ext uri="{FF2B5EF4-FFF2-40B4-BE49-F238E27FC236}">
                <a16:creationId xmlns:a16="http://schemas.microsoft.com/office/drawing/2014/main" id="{CBA6C629-E741-4EE9-873E-779BF74AC962}"/>
              </a:ext>
            </a:extLst>
          </p:cNvPr>
          <p:cNvSpPr>
            <a:spLocks noChangeArrowheads="1"/>
          </p:cNvSpPr>
          <p:nvPr/>
        </p:nvSpPr>
        <p:spPr bwMode="auto">
          <a:xfrm>
            <a:off x="1830388" y="1320800"/>
            <a:ext cx="49847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1200">
                <a:solidFill>
                  <a:srgbClr val="000000"/>
                </a:solidFill>
                <a:latin typeface="Nimbus Roman No9 L"/>
              </a:rPr>
              <a:t>Address</a:t>
            </a:r>
            <a:endParaRPr lang="en-US" altLang="en-US" sz="2400"/>
          </a:p>
        </p:txBody>
      </p:sp>
      <p:sp>
        <p:nvSpPr>
          <p:cNvPr id="11" name="Freeform 9">
            <a:extLst>
              <a:ext uri="{FF2B5EF4-FFF2-40B4-BE49-F238E27FC236}">
                <a16:creationId xmlns:a16="http://schemas.microsoft.com/office/drawing/2014/main" id="{1737C639-D18D-49E1-9778-56E27CE113C4}"/>
              </a:ext>
            </a:extLst>
          </p:cNvPr>
          <p:cNvSpPr>
            <a:spLocks/>
          </p:cNvSpPr>
          <p:nvPr/>
        </p:nvSpPr>
        <p:spPr bwMode="auto">
          <a:xfrm>
            <a:off x="2697163" y="4586288"/>
            <a:ext cx="117475" cy="50800"/>
          </a:xfrm>
          <a:custGeom>
            <a:avLst/>
            <a:gdLst>
              <a:gd name="T0" fmla="*/ 117475 w 7"/>
              <a:gd name="T1" fmla="*/ 0 h 3"/>
              <a:gd name="T2" fmla="*/ 0 w 7"/>
              <a:gd name="T3" fmla="*/ 16933 h 3"/>
              <a:gd name="T4" fmla="*/ 117475 w 7"/>
              <a:gd name="T5" fmla="*/ 50800 h 3"/>
              <a:gd name="T6" fmla="*/ 117475 w 7"/>
              <a:gd name="T7" fmla="*/ 16933 h 3"/>
              <a:gd name="T8" fmla="*/ 117475 w 7"/>
              <a:gd name="T9" fmla="*/ 0 h 3"/>
              <a:gd name="T10" fmla="*/ 0 60000 65536"/>
              <a:gd name="T11" fmla="*/ 0 60000 65536"/>
              <a:gd name="T12" fmla="*/ 0 60000 65536"/>
              <a:gd name="T13" fmla="*/ 0 60000 65536"/>
              <a:gd name="T14" fmla="*/ 0 60000 65536"/>
              <a:gd name="T15" fmla="*/ 0 w 7"/>
              <a:gd name="T16" fmla="*/ 0 h 3"/>
              <a:gd name="T17" fmla="*/ 7 w 7"/>
              <a:gd name="T18" fmla="*/ 3 h 3"/>
            </a:gdLst>
            <a:ahLst/>
            <a:cxnLst>
              <a:cxn ang="T10">
                <a:pos x="T0" y="T1"/>
              </a:cxn>
              <a:cxn ang="T11">
                <a:pos x="T2" y="T3"/>
              </a:cxn>
              <a:cxn ang="T12">
                <a:pos x="T4" y="T5"/>
              </a:cxn>
              <a:cxn ang="T13">
                <a:pos x="T6" y="T7"/>
              </a:cxn>
              <a:cxn ang="T14">
                <a:pos x="T8" y="T9"/>
              </a:cxn>
            </a:cxnLst>
            <a:rect l="T15" t="T16" r="T17" b="T18"/>
            <a:pathLst>
              <a:path w="7" h="3">
                <a:moveTo>
                  <a:pt x="7" y="0"/>
                </a:moveTo>
                <a:lnTo>
                  <a:pt x="0" y="1"/>
                </a:lnTo>
                <a:lnTo>
                  <a:pt x="7" y="3"/>
                </a:lnTo>
                <a:lnTo>
                  <a:pt x="7" y="1"/>
                </a:lnTo>
                <a:lnTo>
                  <a:pt x="7" y="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 name="Freeform 10">
            <a:extLst>
              <a:ext uri="{FF2B5EF4-FFF2-40B4-BE49-F238E27FC236}">
                <a16:creationId xmlns:a16="http://schemas.microsoft.com/office/drawing/2014/main" id="{06254738-ADE2-40D2-B949-46F020736B1F}"/>
              </a:ext>
            </a:extLst>
          </p:cNvPr>
          <p:cNvSpPr>
            <a:spLocks/>
          </p:cNvSpPr>
          <p:nvPr/>
        </p:nvSpPr>
        <p:spPr bwMode="auto">
          <a:xfrm>
            <a:off x="2697163" y="4586288"/>
            <a:ext cx="117475" cy="50800"/>
          </a:xfrm>
          <a:custGeom>
            <a:avLst/>
            <a:gdLst>
              <a:gd name="T0" fmla="*/ 117475 w 74"/>
              <a:gd name="T1" fmla="*/ 0 h 32"/>
              <a:gd name="T2" fmla="*/ 0 w 74"/>
              <a:gd name="T3" fmla="*/ 17462 h 32"/>
              <a:gd name="T4" fmla="*/ 117475 w 74"/>
              <a:gd name="T5" fmla="*/ 50800 h 32"/>
              <a:gd name="T6" fmla="*/ 117475 w 74"/>
              <a:gd name="T7" fmla="*/ 17462 h 32"/>
              <a:gd name="T8" fmla="*/ 117475 w 74"/>
              <a:gd name="T9" fmla="*/ 0 h 32"/>
              <a:gd name="T10" fmla="*/ 0 60000 65536"/>
              <a:gd name="T11" fmla="*/ 0 60000 65536"/>
              <a:gd name="T12" fmla="*/ 0 60000 65536"/>
              <a:gd name="T13" fmla="*/ 0 60000 65536"/>
              <a:gd name="T14" fmla="*/ 0 60000 65536"/>
              <a:gd name="T15" fmla="*/ 0 w 74"/>
              <a:gd name="T16" fmla="*/ 0 h 32"/>
              <a:gd name="T17" fmla="*/ 74 w 74"/>
              <a:gd name="T18" fmla="*/ 32 h 32"/>
            </a:gdLst>
            <a:ahLst/>
            <a:cxnLst>
              <a:cxn ang="T10">
                <a:pos x="T0" y="T1"/>
              </a:cxn>
              <a:cxn ang="T11">
                <a:pos x="T2" y="T3"/>
              </a:cxn>
              <a:cxn ang="T12">
                <a:pos x="T4" y="T5"/>
              </a:cxn>
              <a:cxn ang="T13">
                <a:pos x="T6" y="T7"/>
              </a:cxn>
              <a:cxn ang="T14">
                <a:pos x="T8" y="T9"/>
              </a:cxn>
            </a:cxnLst>
            <a:rect l="T15" t="T16" r="T17" b="T18"/>
            <a:pathLst>
              <a:path w="74" h="32">
                <a:moveTo>
                  <a:pt x="74" y="0"/>
                </a:moveTo>
                <a:lnTo>
                  <a:pt x="0" y="11"/>
                </a:lnTo>
                <a:lnTo>
                  <a:pt x="74" y="32"/>
                </a:lnTo>
                <a:lnTo>
                  <a:pt x="74" y="11"/>
                </a:lnTo>
                <a:lnTo>
                  <a:pt x="74" y="0"/>
                </a:lnTo>
                <a:close/>
              </a:path>
            </a:pathLst>
          </a:custGeom>
          <a:solidFill>
            <a:srgbClr val="000000"/>
          </a:solidFill>
          <a:ln w="0">
            <a:solidFill>
              <a:srgbClr val="000000"/>
            </a:solidFill>
            <a:round/>
            <a:headEnd/>
            <a:tailEnd/>
          </a:ln>
        </p:spPr>
        <p:txBody>
          <a:bodyPr/>
          <a:lstStyle/>
          <a:p>
            <a:endParaRPr lang="en-IN"/>
          </a:p>
        </p:txBody>
      </p:sp>
      <p:sp>
        <p:nvSpPr>
          <p:cNvPr id="13" name="Freeform 11">
            <a:extLst>
              <a:ext uri="{FF2B5EF4-FFF2-40B4-BE49-F238E27FC236}">
                <a16:creationId xmlns:a16="http://schemas.microsoft.com/office/drawing/2014/main" id="{17EAE92D-BAC4-46AE-BF80-66B7C232A552}"/>
              </a:ext>
            </a:extLst>
          </p:cNvPr>
          <p:cNvSpPr>
            <a:spLocks/>
          </p:cNvSpPr>
          <p:nvPr/>
        </p:nvSpPr>
        <p:spPr bwMode="auto">
          <a:xfrm>
            <a:off x="6778625" y="4586288"/>
            <a:ext cx="100013" cy="50800"/>
          </a:xfrm>
          <a:custGeom>
            <a:avLst/>
            <a:gdLst>
              <a:gd name="T0" fmla="*/ 0 w 6"/>
              <a:gd name="T1" fmla="*/ 50800 h 3"/>
              <a:gd name="T2" fmla="*/ 100013 w 6"/>
              <a:gd name="T3" fmla="*/ 16933 h 3"/>
              <a:gd name="T4" fmla="*/ 0 w 6"/>
              <a:gd name="T5" fmla="*/ 0 h 3"/>
              <a:gd name="T6" fmla="*/ 0 w 6"/>
              <a:gd name="T7" fmla="*/ 16933 h 3"/>
              <a:gd name="T8" fmla="*/ 0 w 6"/>
              <a:gd name="T9" fmla="*/ 5080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4" name="Freeform 12">
            <a:extLst>
              <a:ext uri="{FF2B5EF4-FFF2-40B4-BE49-F238E27FC236}">
                <a16:creationId xmlns:a16="http://schemas.microsoft.com/office/drawing/2014/main" id="{34DFAC58-070F-497E-8F4C-138E3CEA7D49}"/>
              </a:ext>
            </a:extLst>
          </p:cNvPr>
          <p:cNvSpPr>
            <a:spLocks/>
          </p:cNvSpPr>
          <p:nvPr/>
        </p:nvSpPr>
        <p:spPr bwMode="auto">
          <a:xfrm>
            <a:off x="6778625" y="4586288"/>
            <a:ext cx="100013" cy="50800"/>
          </a:xfrm>
          <a:custGeom>
            <a:avLst/>
            <a:gdLst>
              <a:gd name="T0" fmla="*/ 0 w 63"/>
              <a:gd name="T1" fmla="*/ 50800 h 32"/>
              <a:gd name="T2" fmla="*/ 100013 w 63"/>
              <a:gd name="T3" fmla="*/ 17462 h 32"/>
              <a:gd name="T4" fmla="*/ 0 w 63"/>
              <a:gd name="T5" fmla="*/ 0 h 32"/>
              <a:gd name="T6" fmla="*/ 0 w 63"/>
              <a:gd name="T7" fmla="*/ 17462 h 32"/>
              <a:gd name="T8" fmla="*/ 0 w 63"/>
              <a:gd name="T9" fmla="*/ 50800 h 32"/>
              <a:gd name="T10" fmla="*/ 0 60000 65536"/>
              <a:gd name="T11" fmla="*/ 0 60000 65536"/>
              <a:gd name="T12" fmla="*/ 0 60000 65536"/>
              <a:gd name="T13" fmla="*/ 0 60000 65536"/>
              <a:gd name="T14" fmla="*/ 0 60000 65536"/>
              <a:gd name="T15" fmla="*/ 0 w 63"/>
              <a:gd name="T16" fmla="*/ 0 h 32"/>
              <a:gd name="T17" fmla="*/ 63 w 63"/>
              <a:gd name="T18" fmla="*/ 32 h 32"/>
            </a:gdLst>
            <a:ahLst/>
            <a:cxnLst>
              <a:cxn ang="T10">
                <a:pos x="T0" y="T1"/>
              </a:cxn>
              <a:cxn ang="T11">
                <a:pos x="T2" y="T3"/>
              </a:cxn>
              <a:cxn ang="T12">
                <a:pos x="T4" y="T5"/>
              </a:cxn>
              <a:cxn ang="T13">
                <a:pos x="T6" y="T7"/>
              </a:cxn>
              <a:cxn ang="T14">
                <a:pos x="T8" y="T9"/>
              </a:cxn>
            </a:cxnLst>
            <a:rect l="T15" t="T16" r="T17" b="T18"/>
            <a:pathLst>
              <a:path w="63" h="32">
                <a:moveTo>
                  <a:pt x="0" y="32"/>
                </a:moveTo>
                <a:lnTo>
                  <a:pt x="63" y="11"/>
                </a:lnTo>
                <a:lnTo>
                  <a:pt x="0" y="0"/>
                </a:lnTo>
                <a:lnTo>
                  <a:pt x="0" y="11"/>
                </a:lnTo>
                <a:lnTo>
                  <a:pt x="0" y="32"/>
                </a:lnTo>
                <a:close/>
              </a:path>
            </a:pathLst>
          </a:custGeom>
          <a:solidFill>
            <a:srgbClr val="000000"/>
          </a:solidFill>
          <a:ln w="0">
            <a:solidFill>
              <a:srgbClr val="000000"/>
            </a:solidFill>
            <a:round/>
            <a:headEnd/>
            <a:tailEnd/>
          </a:ln>
        </p:spPr>
        <p:txBody>
          <a:bodyPr/>
          <a:lstStyle/>
          <a:p>
            <a:endParaRPr lang="en-IN"/>
          </a:p>
        </p:txBody>
      </p:sp>
      <p:sp>
        <p:nvSpPr>
          <p:cNvPr id="15" name="Line 13">
            <a:extLst>
              <a:ext uri="{FF2B5EF4-FFF2-40B4-BE49-F238E27FC236}">
                <a16:creationId xmlns:a16="http://schemas.microsoft.com/office/drawing/2014/main" id="{D0E798A9-981C-4FD2-AEB1-AAAE1BCD7973}"/>
              </a:ext>
            </a:extLst>
          </p:cNvPr>
          <p:cNvSpPr>
            <a:spLocks noChangeShapeType="1"/>
          </p:cNvSpPr>
          <p:nvPr/>
        </p:nvSpPr>
        <p:spPr bwMode="auto">
          <a:xfrm flipH="1">
            <a:off x="2814638" y="4603750"/>
            <a:ext cx="3963987"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 name="Rectangle 14">
            <a:extLst>
              <a:ext uri="{FF2B5EF4-FFF2-40B4-BE49-F238E27FC236}">
                <a16:creationId xmlns:a16="http://schemas.microsoft.com/office/drawing/2014/main" id="{64778FCB-D26B-4098-A704-3B3EF96199D7}"/>
              </a:ext>
            </a:extLst>
          </p:cNvPr>
          <p:cNvSpPr>
            <a:spLocks noChangeArrowheads="1"/>
          </p:cNvSpPr>
          <p:nvPr/>
        </p:nvSpPr>
        <p:spPr bwMode="auto">
          <a:xfrm>
            <a:off x="4495800" y="4703763"/>
            <a:ext cx="598488"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1200">
                <a:solidFill>
                  <a:srgbClr val="000000"/>
                </a:solidFill>
                <a:latin typeface="Nimbus Roman No9 L"/>
              </a:rPr>
              <a:t>Bus cycle</a:t>
            </a:r>
            <a:endParaRPr lang="en-US" altLang="en-US" sz="2400"/>
          </a:p>
        </p:txBody>
      </p:sp>
      <p:sp>
        <p:nvSpPr>
          <p:cNvPr id="17" name="Line 15">
            <a:extLst>
              <a:ext uri="{FF2B5EF4-FFF2-40B4-BE49-F238E27FC236}">
                <a16:creationId xmlns:a16="http://schemas.microsoft.com/office/drawing/2014/main" id="{CE5875E2-2DED-49C4-A1CB-CCBEF33E0B59}"/>
              </a:ext>
            </a:extLst>
          </p:cNvPr>
          <p:cNvSpPr>
            <a:spLocks noChangeShapeType="1"/>
          </p:cNvSpPr>
          <p:nvPr/>
        </p:nvSpPr>
        <p:spPr bwMode="auto">
          <a:xfrm flipV="1">
            <a:off x="2681288" y="1620838"/>
            <a:ext cx="1587" cy="32321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 name="Line 16">
            <a:extLst>
              <a:ext uri="{FF2B5EF4-FFF2-40B4-BE49-F238E27FC236}">
                <a16:creationId xmlns:a16="http://schemas.microsoft.com/office/drawing/2014/main" id="{9A73B01C-2224-4A9A-9E80-6B3E5D0E76B5}"/>
              </a:ext>
            </a:extLst>
          </p:cNvPr>
          <p:cNvSpPr>
            <a:spLocks noChangeShapeType="1"/>
          </p:cNvSpPr>
          <p:nvPr/>
        </p:nvSpPr>
        <p:spPr bwMode="auto">
          <a:xfrm flipV="1">
            <a:off x="3663950" y="2387600"/>
            <a:ext cx="1588" cy="178276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9" name="Line 17">
            <a:extLst>
              <a:ext uri="{FF2B5EF4-FFF2-40B4-BE49-F238E27FC236}">
                <a16:creationId xmlns:a16="http://schemas.microsoft.com/office/drawing/2014/main" id="{8C913B3C-AFF9-4BE6-B37F-F84EDFCE44B5}"/>
              </a:ext>
            </a:extLst>
          </p:cNvPr>
          <p:cNvSpPr>
            <a:spLocks noChangeShapeType="1"/>
          </p:cNvSpPr>
          <p:nvPr/>
        </p:nvSpPr>
        <p:spPr bwMode="auto">
          <a:xfrm flipV="1">
            <a:off x="4529138" y="3036888"/>
            <a:ext cx="1587" cy="113347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 name="Line 18">
            <a:extLst>
              <a:ext uri="{FF2B5EF4-FFF2-40B4-BE49-F238E27FC236}">
                <a16:creationId xmlns:a16="http://schemas.microsoft.com/office/drawing/2014/main" id="{6A3FA6FF-C17A-4630-98C2-2618210E23A3}"/>
              </a:ext>
            </a:extLst>
          </p:cNvPr>
          <p:cNvSpPr>
            <a:spLocks noChangeShapeType="1"/>
          </p:cNvSpPr>
          <p:nvPr/>
        </p:nvSpPr>
        <p:spPr bwMode="auto">
          <a:xfrm flipV="1">
            <a:off x="5395913" y="2387600"/>
            <a:ext cx="1587" cy="178276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 name="Line 19">
            <a:extLst>
              <a:ext uri="{FF2B5EF4-FFF2-40B4-BE49-F238E27FC236}">
                <a16:creationId xmlns:a16="http://schemas.microsoft.com/office/drawing/2014/main" id="{2C2CC141-9793-43C6-9FB1-228D94DE7DAF}"/>
              </a:ext>
            </a:extLst>
          </p:cNvPr>
          <p:cNvSpPr>
            <a:spLocks noChangeShapeType="1"/>
          </p:cNvSpPr>
          <p:nvPr/>
        </p:nvSpPr>
        <p:spPr bwMode="auto">
          <a:xfrm flipV="1">
            <a:off x="6262688" y="1620838"/>
            <a:ext cx="1587" cy="254952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 name="Line 20">
            <a:extLst>
              <a:ext uri="{FF2B5EF4-FFF2-40B4-BE49-F238E27FC236}">
                <a16:creationId xmlns:a16="http://schemas.microsoft.com/office/drawing/2014/main" id="{8AF1B6AB-F25D-4370-8CB2-29F089E5BECC}"/>
              </a:ext>
            </a:extLst>
          </p:cNvPr>
          <p:cNvSpPr>
            <a:spLocks noChangeShapeType="1"/>
          </p:cNvSpPr>
          <p:nvPr/>
        </p:nvSpPr>
        <p:spPr bwMode="auto">
          <a:xfrm flipV="1">
            <a:off x="6911975" y="3036888"/>
            <a:ext cx="1588" cy="180022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 name="Freeform 21">
            <a:extLst>
              <a:ext uri="{FF2B5EF4-FFF2-40B4-BE49-F238E27FC236}">
                <a16:creationId xmlns:a16="http://schemas.microsoft.com/office/drawing/2014/main" id="{C255DEB2-DD69-407A-A33A-10F0501D8B4F}"/>
              </a:ext>
            </a:extLst>
          </p:cNvPr>
          <p:cNvSpPr>
            <a:spLocks/>
          </p:cNvSpPr>
          <p:nvPr/>
        </p:nvSpPr>
        <p:spPr bwMode="auto">
          <a:xfrm>
            <a:off x="5262563" y="2154238"/>
            <a:ext cx="117475" cy="49212"/>
          </a:xfrm>
          <a:custGeom>
            <a:avLst/>
            <a:gdLst>
              <a:gd name="T0" fmla="*/ 0 w 7"/>
              <a:gd name="T1" fmla="*/ 49212 h 3"/>
              <a:gd name="T2" fmla="*/ 117475 w 7"/>
              <a:gd name="T3" fmla="*/ 16404 h 3"/>
              <a:gd name="T4" fmla="*/ 0 w 7"/>
              <a:gd name="T5" fmla="*/ 0 h 3"/>
              <a:gd name="T6" fmla="*/ 0 w 7"/>
              <a:gd name="T7" fmla="*/ 16404 h 3"/>
              <a:gd name="T8" fmla="*/ 0 w 7"/>
              <a:gd name="T9" fmla="*/ 49212 h 3"/>
              <a:gd name="T10" fmla="*/ 0 60000 65536"/>
              <a:gd name="T11" fmla="*/ 0 60000 65536"/>
              <a:gd name="T12" fmla="*/ 0 60000 65536"/>
              <a:gd name="T13" fmla="*/ 0 60000 65536"/>
              <a:gd name="T14" fmla="*/ 0 60000 65536"/>
              <a:gd name="T15" fmla="*/ 0 w 7"/>
              <a:gd name="T16" fmla="*/ 0 h 3"/>
              <a:gd name="T17" fmla="*/ 7 w 7"/>
              <a:gd name="T18" fmla="*/ 3 h 3"/>
            </a:gdLst>
            <a:ahLst/>
            <a:cxnLst>
              <a:cxn ang="T10">
                <a:pos x="T0" y="T1"/>
              </a:cxn>
              <a:cxn ang="T11">
                <a:pos x="T2" y="T3"/>
              </a:cxn>
              <a:cxn ang="T12">
                <a:pos x="T4" y="T5"/>
              </a:cxn>
              <a:cxn ang="T13">
                <a:pos x="T6" y="T7"/>
              </a:cxn>
              <a:cxn ang="T14">
                <a:pos x="T8" y="T9"/>
              </a:cxn>
            </a:cxnLst>
            <a:rect l="T15" t="T16" r="T17" b="T18"/>
            <a:pathLst>
              <a:path w="7" h="3">
                <a:moveTo>
                  <a:pt x="0" y="3"/>
                </a:moveTo>
                <a:lnTo>
                  <a:pt x="7" y="1"/>
                </a:lnTo>
                <a:lnTo>
                  <a:pt x="0" y="0"/>
                </a:lnTo>
                <a:lnTo>
                  <a:pt x="0" y="1"/>
                </a:lnTo>
                <a:lnTo>
                  <a:pt x="0" y="3"/>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4" name="Freeform 22">
            <a:extLst>
              <a:ext uri="{FF2B5EF4-FFF2-40B4-BE49-F238E27FC236}">
                <a16:creationId xmlns:a16="http://schemas.microsoft.com/office/drawing/2014/main" id="{4F2F6250-9D41-4404-BFA5-BA8011B346FB}"/>
              </a:ext>
            </a:extLst>
          </p:cNvPr>
          <p:cNvSpPr>
            <a:spLocks/>
          </p:cNvSpPr>
          <p:nvPr/>
        </p:nvSpPr>
        <p:spPr bwMode="auto">
          <a:xfrm>
            <a:off x="5262563" y="2154238"/>
            <a:ext cx="117475" cy="49212"/>
          </a:xfrm>
          <a:custGeom>
            <a:avLst/>
            <a:gdLst>
              <a:gd name="T0" fmla="*/ 0 w 74"/>
              <a:gd name="T1" fmla="*/ 49212 h 31"/>
              <a:gd name="T2" fmla="*/ 117475 w 74"/>
              <a:gd name="T3" fmla="*/ 15875 h 31"/>
              <a:gd name="T4" fmla="*/ 0 w 74"/>
              <a:gd name="T5" fmla="*/ 0 h 31"/>
              <a:gd name="T6" fmla="*/ 0 w 74"/>
              <a:gd name="T7" fmla="*/ 15875 h 31"/>
              <a:gd name="T8" fmla="*/ 0 w 74"/>
              <a:gd name="T9" fmla="*/ 49212 h 31"/>
              <a:gd name="T10" fmla="*/ 0 60000 65536"/>
              <a:gd name="T11" fmla="*/ 0 60000 65536"/>
              <a:gd name="T12" fmla="*/ 0 60000 65536"/>
              <a:gd name="T13" fmla="*/ 0 60000 65536"/>
              <a:gd name="T14" fmla="*/ 0 60000 65536"/>
              <a:gd name="T15" fmla="*/ 0 w 74"/>
              <a:gd name="T16" fmla="*/ 0 h 31"/>
              <a:gd name="T17" fmla="*/ 74 w 74"/>
              <a:gd name="T18" fmla="*/ 31 h 31"/>
            </a:gdLst>
            <a:ahLst/>
            <a:cxnLst>
              <a:cxn ang="T10">
                <a:pos x="T0" y="T1"/>
              </a:cxn>
              <a:cxn ang="T11">
                <a:pos x="T2" y="T3"/>
              </a:cxn>
              <a:cxn ang="T12">
                <a:pos x="T4" y="T5"/>
              </a:cxn>
              <a:cxn ang="T13">
                <a:pos x="T6" y="T7"/>
              </a:cxn>
              <a:cxn ang="T14">
                <a:pos x="T8" y="T9"/>
              </a:cxn>
            </a:cxnLst>
            <a:rect l="T15" t="T16" r="T17" b="T18"/>
            <a:pathLst>
              <a:path w="74" h="31">
                <a:moveTo>
                  <a:pt x="0" y="31"/>
                </a:moveTo>
                <a:lnTo>
                  <a:pt x="74" y="10"/>
                </a:lnTo>
                <a:lnTo>
                  <a:pt x="0" y="0"/>
                </a:lnTo>
                <a:lnTo>
                  <a:pt x="0" y="10"/>
                </a:lnTo>
                <a:lnTo>
                  <a:pt x="0" y="31"/>
                </a:lnTo>
                <a:close/>
              </a:path>
            </a:pathLst>
          </a:custGeom>
          <a:solidFill>
            <a:srgbClr val="000000"/>
          </a:solidFill>
          <a:ln w="0">
            <a:solidFill>
              <a:srgbClr val="000000"/>
            </a:solidFill>
            <a:round/>
            <a:headEnd/>
            <a:tailEnd/>
          </a:ln>
        </p:spPr>
        <p:txBody>
          <a:bodyPr/>
          <a:lstStyle/>
          <a:p>
            <a:endParaRPr lang="en-IN"/>
          </a:p>
        </p:txBody>
      </p:sp>
      <p:sp>
        <p:nvSpPr>
          <p:cNvPr id="25" name="Freeform 23">
            <a:extLst>
              <a:ext uri="{FF2B5EF4-FFF2-40B4-BE49-F238E27FC236}">
                <a16:creationId xmlns:a16="http://schemas.microsoft.com/office/drawing/2014/main" id="{1DA9BCA8-908B-4035-A113-9B680DC29D10}"/>
              </a:ext>
            </a:extLst>
          </p:cNvPr>
          <p:cNvSpPr>
            <a:spLocks/>
          </p:cNvSpPr>
          <p:nvPr/>
        </p:nvSpPr>
        <p:spPr bwMode="auto">
          <a:xfrm>
            <a:off x="4529138" y="2170113"/>
            <a:ext cx="733425" cy="650875"/>
          </a:xfrm>
          <a:custGeom>
            <a:avLst/>
            <a:gdLst>
              <a:gd name="T0" fmla="*/ 0 w 44"/>
              <a:gd name="T1" fmla="*/ 650875 h 39"/>
              <a:gd name="T2" fmla="*/ 116681 w 44"/>
              <a:gd name="T3" fmla="*/ 650875 h 39"/>
              <a:gd name="T4" fmla="*/ 350044 w 44"/>
              <a:gd name="T5" fmla="*/ 650875 h 39"/>
              <a:gd name="T6" fmla="*/ 366713 w 44"/>
              <a:gd name="T7" fmla="*/ 650875 h 39"/>
              <a:gd name="T8" fmla="*/ 416719 w 44"/>
              <a:gd name="T9" fmla="*/ 634186 h 39"/>
              <a:gd name="T10" fmla="*/ 450056 w 44"/>
              <a:gd name="T11" fmla="*/ 617497 h 39"/>
              <a:gd name="T12" fmla="*/ 466725 w 44"/>
              <a:gd name="T13" fmla="*/ 584119 h 39"/>
              <a:gd name="T14" fmla="*/ 483394 w 44"/>
              <a:gd name="T15" fmla="*/ 534051 h 39"/>
              <a:gd name="T16" fmla="*/ 483394 w 44"/>
              <a:gd name="T17" fmla="*/ 517362 h 39"/>
              <a:gd name="T18" fmla="*/ 483394 w 44"/>
              <a:gd name="T19" fmla="*/ 400538 h 39"/>
              <a:gd name="T20" fmla="*/ 483394 w 44"/>
              <a:gd name="T21" fmla="*/ 350471 h 39"/>
              <a:gd name="T22" fmla="*/ 483394 w 44"/>
              <a:gd name="T23" fmla="*/ 300404 h 39"/>
              <a:gd name="T24" fmla="*/ 483394 w 44"/>
              <a:gd name="T25" fmla="*/ 200269 h 39"/>
              <a:gd name="T26" fmla="*/ 483394 w 44"/>
              <a:gd name="T27" fmla="*/ 166891 h 39"/>
              <a:gd name="T28" fmla="*/ 483394 w 44"/>
              <a:gd name="T29" fmla="*/ 116824 h 39"/>
              <a:gd name="T30" fmla="*/ 516731 w 44"/>
              <a:gd name="T31" fmla="*/ 50067 h 39"/>
              <a:gd name="T32" fmla="*/ 550069 w 44"/>
              <a:gd name="T33" fmla="*/ 16689 h 39"/>
              <a:gd name="T34" fmla="*/ 600075 w 44"/>
              <a:gd name="T35" fmla="*/ 0 h 39"/>
              <a:gd name="T36" fmla="*/ 616744 w 44"/>
              <a:gd name="T37" fmla="*/ 0 h 39"/>
              <a:gd name="T38" fmla="*/ 666750 w 44"/>
              <a:gd name="T39" fmla="*/ 0 h 39"/>
              <a:gd name="T40" fmla="*/ 733425 w 44"/>
              <a:gd name="T41" fmla="*/ 0 h 3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4"/>
              <a:gd name="T64" fmla="*/ 0 h 39"/>
              <a:gd name="T65" fmla="*/ 44 w 44"/>
              <a:gd name="T66" fmla="*/ 39 h 3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4" h="39">
                <a:moveTo>
                  <a:pt x="0" y="39"/>
                </a:moveTo>
                <a:lnTo>
                  <a:pt x="7" y="39"/>
                </a:lnTo>
                <a:lnTo>
                  <a:pt x="21" y="39"/>
                </a:lnTo>
                <a:lnTo>
                  <a:pt x="22" y="39"/>
                </a:lnTo>
                <a:lnTo>
                  <a:pt x="25" y="38"/>
                </a:lnTo>
                <a:lnTo>
                  <a:pt x="27" y="37"/>
                </a:lnTo>
                <a:lnTo>
                  <a:pt x="28" y="35"/>
                </a:lnTo>
                <a:lnTo>
                  <a:pt x="29" y="32"/>
                </a:lnTo>
                <a:lnTo>
                  <a:pt x="29" y="31"/>
                </a:lnTo>
                <a:lnTo>
                  <a:pt x="29" y="24"/>
                </a:lnTo>
                <a:lnTo>
                  <a:pt x="29" y="21"/>
                </a:lnTo>
                <a:lnTo>
                  <a:pt x="29" y="18"/>
                </a:lnTo>
                <a:lnTo>
                  <a:pt x="29" y="12"/>
                </a:lnTo>
                <a:lnTo>
                  <a:pt x="29" y="10"/>
                </a:lnTo>
                <a:lnTo>
                  <a:pt x="29" y="7"/>
                </a:lnTo>
                <a:lnTo>
                  <a:pt x="31" y="3"/>
                </a:lnTo>
                <a:lnTo>
                  <a:pt x="33" y="1"/>
                </a:lnTo>
                <a:lnTo>
                  <a:pt x="36" y="0"/>
                </a:lnTo>
                <a:lnTo>
                  <a:pt x="37" y="0"/>
                </a:lnTo>
                <a:lnTo>
                  <a:pt x="40" y="0"/>
                </a:lnTo>
                <a:lnTo>
                  <a:pt x="44" y="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6" name="Freeform 24">
            <a:extLst>
              <a:ext uri="{FF2B5EF4-FFF2-40B4-BE49-F238E27FC236}">
                <a16:creationId xmlns:a16="http://schemas.microsoft.com/office/drawing/2014/main" id="{AEB5B972-33A6-4535-8F74-3DF021401153}"/>
              </a:ext>
            </a:extLst>
          </p:cNvPr>
          <p:cNvSpPr>
            <a:spLocks/>
          </p:cNvSpPr>
          <p:nvPr/>
        </p:nvSpPr>
        <p:spPr bwMode="auto">
          <a:xfrm>
            <a:off x="4413250" y="2803525"/>
            <a:ext cx="100013" cy="33338"/>
          </a:xfrm>
          <a:custGeom>
            <a:avLst/>
            <a:gdLst>
              <a:gd name="T0" fmla="*/ 0 w 6"/>
              <a:gd name="T1" fmla="*/ 33338 h 2"/>
              <a:gd name="T2" fmla="*/ 100013 w 6"/>
              <a:gd name="T3" fmla="*/ 16669 h 2"/>
              <a:gd name="T4" fmla="*/ 0 w 6"/>
              <a:gd name="T5" fmla="*/ 0 h 2"/>
              <a:gd name="T6" fmla="*/ 0 w 6"/>
              <a:gd name="T7" fmla="*/ 16669 h 2"/>
              <a:gd name="T8" fmla="*/ 0 w 6"/>
              <a:gd name="T9" fmla="*/ 33338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7" name="Freeform 25">
            <a:extLst>
              <a:ext uri="{FF2B5EF4-FFF2-40B4-BE49-F238E27FC236}">
                <a16:creationId xmlns:a16="http://schemas.microsoft.com/office/drawing/2014/main" id="{BD0F4439-B3BF-4E1B-9B40-ED28EFAF8B9E}"/>
              </a:ext>
            </a:extLst>
          </p:cNvPr>
          <p:cNvSpPr>
            <a:spLocks/>
          </p:cNvSpPr>
          <p:nvPr/>
        </p:nvSpPr>
        <p:spPr bwMode="auto">
          <a:xfrm>
            <a:off x="4413250" y="2803525"/>
            <a:ext cx="100013" cy="33338"/>
          </a:xfrm>
          <a:custGeom>
            <a:avLst/>
            <a:gdLst>
              <a:gd name="T0" fmla="*/ 0 w 63"/>
              <a:gd name="T1" fmla="*/ 33338 h 21"/>
              <a:gd name="T2" fmla="*/ 100013 w 63"/>
              <a:gd name="T3" fmla="*/ 17463 h 21"/>
              <a:gd name="T4" fmla="*/ 0 w 63"/>
              <a:gd name="T5" fmla="*/ 0 h 21"/>
              <a:gd name="T6" fmla="*/ 0 w 63"/>
              <a:gd name="T7" fmla="*/ 17463 h 21"/>
              <a:gd name="T8" fmla="*/ 0 w 63"/>
              <a:gd name="T9" fmla="*/ 33338 h 21"/>
              <a:gd name="T10" fmla="*/ 0 60000 65536"/>
              <a:gd name="T11" fmla="*/ 0 60000 65536"/>
              <a:gd name="T12" fmla="*/ 0 60000 65536"/>
              <a:gd name="T13" fmla="*/ 0 60000 65536"/>
              <a:gd name="T14" fmla="*/ 0 60000 65536"/>
              <a:gd name="T15" fmla="*/ 0 w 63"/>
              <a:gd name="T16" fmla="*/ 0 h 21"/>
              <a:gd name="T17" fmla="*/ 63 w 63"/>
              <a:gd name="T18" fmla="*/ 21 h 21"/>
            </a:gdLst>
            <a:ahLst/>
            <a:cxnLst>
              <a:cxn ang="T10">
                <a:pos x="T0" y="T1"/>
              </a:cxn>
              <a:cxn ang="T11">
                <a:pos x="T2" y="T3"/>
              </a:cxn>
              <a:cxn ang="T12">
                <a:pos x="T4" y="T5"/>
              </a:cxn>
              <a:cxn ang="T13">
                <a:pos x="T6" y="T7"/>
              </a:cxn>
              <a:cxn ang="T14">
                <a:pos x="T8" y="T9"/>
              </a:cxn>
            </a:cxnLst>
            <a:rect l="T15" t="T16" r="T17" b="T18"/>
            <a:pathLst>
              <a:path w="63" h="21">
                <a:moveTo>
                  <a:pt x="0" y="21"/>
                </a:moveTo>
                <a:lnTo>
                  <a:pt x="63" y="11"/>
                </a:lnTo>
                <a:lnTo>
                  <a:pt x="0" y="0"/>
                </a:lnTo>
                <a:lnTo>
                  <a:pt x="0" y="11"/>
                </a:lnTo>
                <a:lnTo>
                  <a:pt x="0" y="21"/>
                </a:lnTo>
                <a:close/>
              </a:path>
            </a:pathLst>
          </a:custGeom>
          <a:solidFill>
            <a:srgbClr val="000000"/>
          </a:solidFill>
          <a:ln w="0">
            <a:solidFill>
              <a:srgbClr val="000000"/>
            </a:solidFill>
            <a:round/>
            <a:headEnd/>
            <a:tailEnd/>
          </a:ln>
        </p:spPr>
        <p:txBody>
          <a:bodyPr/>
          <a:lstStyle/>
          <a:p>
            <a:endParaRPr lang="en-IN"/>
          </a:p>
        </p:txBody>
      </p:sp>
      <p:sp>
        <p:nvSpPr>
          <p:cNvPr id="28" name="Freeform 26">
            <a:extLst>
              <a:ext uri="{FF2B5EF4-FFF2-40B4-BE49-F238E27FC236}">
                <a16:creationId xmlns:a16="http://schemas.microsoft.com/office/drawing/2014/main" id="{AAF63BB6-4888-4CD6-8C71-5230D15A9736}"/>
              </a:ext>
            </a:extLst>
          </p:cNvPr>
          <p:cNvSpPr>
            <a:spLocks/>
          </p:cNvSpPr>
          <p:nvPr/>
        </p:nvSpPr>
        <p:spPr bwMode="auto">
          <a:xfrm>
            <a:off x="3663950" y="2170113"/>
            <a:ext cx="749300" cy="650875"/>
          </a:xfrm>
          <a:custGeom>
            <a:avLst/>
            <a:gdLst>
              <a:gd name="T0" fmla="*/ 0 w 45"/>
              <a:gd name="T1" fmla="*/ 0 h 39"/>
              <a:gd name="T2" fmla="*/ 133209 w 45"/>
              <a:gd name="T3" fmla="*/ 0 h 39"/>
              <a:gd name="T4" fmla="*/ 366324 w 45"/>
              <a:gd name="T5" fmla="*/ 0 h 39"/>
              <a:gd name="T6" fmla="*/ 382976 w 45"/>
              <a:gd name="T7" fmla="*/ 0 h 39"/>
              <a:gd name="T8" fmla="*/ 416278 w 45"/>
              <a:gd name="T9" fmla="*/ 16689 h 39"/>
              <a:gd name="T10" fmla="*/ 449580 w 45"/>
              <a:gd name="T11" fmla="*/ 50067 h 39"/>
              <a:gd name="T12" fmla="*/ 482882 w 45"/>
              <a:gd name="T13" fmla="*/ 83446 h 39"/>
              <a:gd name="T14" fmla="*/ 482882 w 45"/>
              <a:gd name="T15" fmla="*/ 133513 h 39"/>
              <a:gd name="T16" fmla="*/ 482882 w 45"/>
              <a:gd name="T17" fmla="*/ 150202 h 39"/>
              <a:gd name="T18" fmla="*/ 482882 w 45"/>
              <a:gd name="T19" fmla="*/ 250337 h 39"/>
              <a:gd name="T20" fmla="*/ 482882 w 45"/>
              <a:gd name="T21" fmla="*/ 300404 h 39"/>
              <a:gd name="T22" fmla="*/ 482882 w 45"/>
              <a:gd name="T23" fmla="*/ 367160 h 39"/>
              <a:gd name="T24" fmla="*/ 482882 w 45"/>
              <a:gd name="T25" fmla="*/ 467295 h 39"/>
              <a:gd name="T26" fmla="*/ 482882 w 45"/>
              <a:gd name="T27" fmla="*/ 483984 h 39"/>
              <a:gd name="T28" fmla="*/ 499533 w 45"/>
              <a:gd name="T29" fmla="*/ 550740 h 39"/>
              <a:gd name="T30" fmla="*/ 532836 w 45"/>
              <a:gd name="T31" fmla="*/ 600808 h 39"/>
              <a:gd name="T32" fmla="*/ 566138 w 45"/>
              <a:gd name="T33" fmla="*/ 634186 h 39"/>
              <a:gd name="T34" fmla="*/ 599440 w 45"/>
              <a:gd name="T35" fmla="*/ 650875 h 39"/>
              <a:gd name="T36" fmla="*/ 632742 w 45"/>
              <a:gd name="T37" fmla="*/ 650875 h 39"/>
              <a:gd name="T38" fmla="*/ 682696 w 45"/>
              <a:gd name="T39" fmla="*/ 650875 h 39"/>
              <a:gd name="T40" fmla="*/ 749300 w 45"/>
              <a:gd name="T41" fmla="*/ 650875 h 3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5"/>
              <a:gd name="T64" fmla="*/ 0 h 39"/>
              <a:gd name="T65" fmla="*/ 45 w 45"/>
              <a:gd name="T66" fmla="*/ 39 h 3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5" h="39">
                <a:moveTo>
                  <a:pt x="0" y="0"/>
                </a:moveTo>
                <a:lnTo>
                  <a:pt x="8" y="0"/>
                </a:lnTo>
                <a:lnTo>
                  <a:pt x="22" y="0"/>
                </a:lnTo>
                <a:lnTo>
                  <a:pt x="23" y="0"/>
                </a:lnTo>
                <a:lnTo>
                  <a:pt x="25" y="1"/>
                </a:lnTo>
                <a:lnTo>
                  <a:pt x="27" y="3"/>
                </a:lnTo>
                <a:lnTo>
                  <a:pt x="29" y="5"/>
                </a:lnTo>
                <a:lnTo>
                  <a:pt x="29" y="8"/>
                </a:lnTo>
                <a:lnTo>
                  <a:pt x="29" y="9"/>
                </a:lnTo>
                <a:lnTo>
                  <a:pt x="29" y="15"/>
                </a:lnTo>
                <a:lnTo>
                  <a:pt x="29" y="18"/>
                </a:lnTo>
                <a:lnTo>
                  <a:pt x="29" y="22"/>
                </a:lnTo>
                <a:lnTo>
                  <a:pt x="29" y="28"/>
                </a:lnTo>
                <a:lnTo>
                  <a:pt x="29" y="29"/>
                </a:lnTo>
                <a:lnTo>
                  <a:pt x="30" y="33"/>
                </a:lnTo>
                <a:lnTo>
                  <a:pt x="32" y="36"/>
                </a:lnTo>
                <a:lnTo>
                  <a:pt x="34" y="38"/>
                </a:lnTo>
                <a:lnTo>
                  <a:pt x="36" y="39"/>
                </a:lnTo>
                <a:lnTo>
                  <a:pt x="38" y="39"/>
                </a:lnTo>
                <a:lnTo>
                  <a:pt x="41" y="39"/>
                </a:lnTo>
                <a:lnTo>
                  <a:pt x="45" y="39"/>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9" name="Freeform 27">
            <a:extLst>
              <a:ext uri="{FF2B5EF4-FFF2-40B4-BE49-F238E27FC236}">
                <a16:creationId xmlns:a16="http://schemas.microsoft.com/office/drawing/2014/main" id="{7C1387DF-9057-4971-B6C0-04D45887A073}"/>
              </a:ext>
            </a:extLst>
          </p:cNvPr>
          <p:cNvSpPr>
            <a:spLocks/>
          </p:cNvSpPr>
          <p:nvPr/>
        </p:nvSpPr>
        <p:spPr bwMode="auto">
          <a:xfrm>
            <a:off x="6129338" y="1503363"/>
            <a:ext cx="100012" cy="50800"/>
          </a:xfrm>
          <a:custGeom>
            <a:avLst/>
            <a:gdLst>
              <a:gd name="T0" fmla="*/ 0 w 6"/>
              <a:gd name="T1" fmla="*/ 50800 h 3"/>
              <a:gd name="T2" fmla="*/ 100012 w 6"/>
              <a:gd name="T3" fmla="*/ 33867 h 3"/>
              <a:gd name="T4" fmla="*/ 0 w 6"/>
              <a:gd name="T5" fmla="*/ 0 h 3"/>
              <a:gd name="T6" fmla="*/ 0 w 6"/>
              <a:gd name="T7" fmla="*/ 33867 h 3"/>
              <a:gd name="T8" fmla="*/ 0 w 6"/>
              <a:gd name="T9" fmla="*/ 5080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0" name="Freeform 28">
            <a:extLst>
              <a:ext uri="{FF2B5EF4-FFF2-40B4-BE49-F238E27FC236}">
                <a16:creationId xmlns:a16="http://schemas.microsoft.com/office/drawing/2014/main" id="{317876E7-5B30-4F85-8950-D1BD8D3B6373}"/>
              </a:ext>
            </a:extLst>
          </p:cNvPr>
          <p:cNvSpPr>
            <a:spLocks/>
          </p:cNvSpPr>
          <p:nvPr/>
        </p:nvSpPr>
        <p:spPr bwMode="auto">
          <a:xfrm>
            <a:off x="6129338" y="1503363"/>
            <a:ext cx="100012" cy="50800"/>
          </a:xfrm>
          <a:custGeom>
            <a:avLst/>
            <a:gdLst>
              <a:gd name="T0" fmla="*/ 0 w 63"/>
              <a:gd name="T1" fmla="*/ 50800 h 32"/>
              <a:gd name="T2" fmla="*/ 100012 w 63"/>
              <a:gd name="T3" fmla="*/ 33337 h 32"/>
              <a:gd name="T4" fmla="*/ 0 w 63"/>
              <a:gd name="T5" fmla="*/ 0 h 32"/>
              <a:gd name="T6" fmla="*/ 0 w 63"/>
              <a:gd name="T7" fmla="*/ 33337 h 32"/>
              <a:gd name="T8" fmla="*/ 0 w 63"/>
              <a:gd name="T9" fmla="*/ 50800 h 32"/>
              <a:gd name="T10" fmla="*/ 0 60000 65536"/>
              <a:gd name="T11" fmla="*/ 0 60000 65536"/>
              <a:gd name="T12" fmla="*/ 0 60000 65536"/>
              <a:gd name="T13" fmla="*/ 0 60000 65536"/>
              <a:gd name="T14" fmla="*/ 0 60000 65536"/>
              <a:gd name="T15" fmla="*/ 0 w 63"/>
              <a:gd name="T16" fmla="*/ 0 h 32"/>
              <a:gd name="T17" fmla="*/ 63 w 63"/>
              <a:gd name="T18" fmla="*/ 32 h 32"/>
            </a:gdLst>
            <a:ahLst/>
            <a:cxnLst>
              <a:cxn ang="T10">
                <a:pos x="T0" y="T1"/>
              </a:cxn>
              <a:cxn ang="T11">
                <a:pos x="T2" y="T3"/>
              </a:cxn>
              <a:cxn ang="T12">
                <a:pos x="T4" y="T5"/>
              </a:cxn>
              <a:cxn ang="T13">
                <a:pos x="T6" y="T7"/>
              </a:cxn>
              <a:cxn ang="T14">
                <a:pos x="T8" y="T9"/>
              </a:cxn>
            </a:cxnLst>
            <a:rect l="T15" t="T16" r="T17" b="T18"/>
            <a:pathLst>
              <a:path w="63" h="32">
                <a:moveTo>
                  <a:pt x="0" y="32"/>
                </a:moveTo>
                <a:lnTo>
                  <a:pt x="63" y="21"/>
                </a:lnTo>
                <a:lnTo>
                  <a:pt x="0" y="0"/>
                </a:lnTo>
                <a:lnTo>
                  <a:pt x="0" y="21"/>
                </a:lnTo>
                <a:lnTo>
                  <a:pt x="0" y="32"/>
                </a:lnTo>
                <a:close/>
              </a:path>
            </a:pathLst>
          </a:custGeom>
          <a:solidFill>
            <a:srgbClr val="000000"/>
          </a:solidFill>
          <a:ln w="0">
            <a:solidFill>
              <a:srgbClr val="000000"/>
            </a:solidFill>
            <a:round/>
            <a:headEnd/>
            <a:tailEnd/>
          </a:ln>
        </p:spPr>
        <p:txBody>
          <a:bodyPr/>
          <a:lstStyle/>
          <a:p>
            <a:endParaRPr lang="en-IN"/>
          </a:p>
        </p:txBody>
      </p:sp>
      <p:sp>
        <p:nvSpPr>
          <p:cNvPr id="31" name="Freeform 29">
            <a:extLst>
              <a:ext uri="{FF2B5EF4-FFF2-40B4-BE49-F238E27FC236}">
                <a16:creationId xmlns:a16="http://schemas.microsoft.com/office/drawing/2014/main" id="{B11DBF1F-5BE2-4AFF-9261-C5EF10C04E3C}"/>
              </a:ext>
            </a:extLst>
          </p:cNvPr>
          <p:cNvSpPr>
            <a:spLocks/>
          </p:cNvSpPr>
          <p:nvPr/>
        </p:nvSpPr>
        <p:spPr bwMode="auto">
          <a:xfrm>
            <a:off x="5380038" y="1536700"/>
            <a:ext cx="731837" cy="633413"/>
          </a:xfrm>
          <a:custGeom>
            <a:avLst/>
            <a:gdLst>
              <a:gd name="T0" fmla="*/ 0 w 44"/>
              <a:gd name="T1" fmla="*/ 633413 h 38"/>
              <a:gd name="T2" fmla="*/ 116429 w 44"/>
              <a:gd name="T3" fmla="*/ 633413 h 38"/>
              <a:gd name="T4" fmla="*/ 365918 w 44"/>
              <a:gd name="T5" fmla="*/ 633413 h 38"/>
              <a:gd name="T6" fmla="*/ 382551 w 44"/>
              <a:gd name="T7" fmla="*/ 633413 h 38"/>
              <a:gd name="T8" fmla="*/ 415816 w 44"/>
              <a:gd name="T9" fmla="*/ 633413 h 38"/>
              <a:gd name="T10" fmla="*/ 449082 w 44"/>
              <a:gd name="T11" fmla="*/ 600075 h 38"/>
              <a:gd name="T12" fmla="*/ 465714 w 44"/>
              <a:gd name="T13" fmla="*/ 566738 h 38"/>
              <a:gd name="T14" fmla="*/ 482347 w 44"/>
              <a:gd name="T15" fmla="*/ 516732 h 38"/>
              <a:gd name="T16" fmla="*/ 482347 w 44"/>
              <a:gd name="T17" fmla="*/ 500063 h 38"/>
              <a:gd name="T18" fmla="*/ 482347 w 44"/>
              <a:gd name="T19" fmla="*/ 400050 h 38"/>
              <a:gd name="T20" fmla="*/ 482347 w 44"/>
              <a:gd name="T21" fmla="*/ 333375 h 38"/>
              <a:gd name="T22" fmla="*/ 482347 w 44"/>
              <a:gd name="T23" fmla="*/ 283369 h 38"/>
              <a:gd name="T24" fmla="*/ 482347 w 44"/>
              <a:gd name="T25" fmla="*/ 183356 h 38"/>
              <a:gd name="T26" fmla="*/ 482347 w 44"/>
              <a:gd name="T27" fmla="*/ 166688 h 38"/>
              <a:gd name="T28" fmla="*/ 482347 w 44"/>
              <a:gd name="T29" fmla="*/ 100013 h 38"/>
              <a:gd name="T30" fmla="*/ 515612 w 44"/>
              <a:gd name="T31" fmla="*/ 50006 h 38"/>
              <a:gd name="T32" fmla="*/ 548878 w 44"/>
              <a:gd name="T33" fmla="*/ 16669 h 38"/>
              <a:gd name="T34" fmla="*/ 598776 w 44"/>
              <a:gd name="T35" fmla="*/ 0 h 38"/>
              <a:gd name="T36" fmla="*/ 632041 w 44"/>
              <a:gd name="T37" fmla="*/ 0 h 38"/>
              <a:gd name="T38" fmla="*/ 681939 w 44"/>
              <a:gd name="T39" fmla="*/ 0 h 38"/>
              <a:gd name="T40" fmla="*/ 731837 w 44"/>
              <a:gd name="T41" fmla="*/ 0 h 3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4"/>
              <a:gd name="T64" fmla="*/ 0 h 38"/>
              <a:gd name="T65" fmla="*/ 44 w 44"/>
              <a:gd name="T66" fmla="*/ 38 h 3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4" h="38">
                <a:moveTo>
                  <a:pt x="0" y="38"/>
                </a:moveTo>
                <a:lnTo>
                  <a:pt x="7" y="38"/>
                </a:lnTo>
                <a:lnTo>
                  <a:pt x="22" y="38"/>
                </a:lnTo>
                <a:lnTo>
                  <a:pt x="23" y="38"/>
                </a:lnTo>
                <a:lnTo>
                  <a:pt x="25" y="38"/>
                </a:lnTo>
                <a:lnTo>
                  <a:pt x="27" y="36"/>
                </a:lnTo>
                <a:lnTo>
                  <a:pt x="28" y="34"/>
                </a:lnTo>
                <a:lnTo>
                  <a:pt x="29" y="31"/>
                </a:lnTo>
                <a:lnTo>
                  <a:pt x="29" y="30"/>
                </a:lnTo>
                <a:lnTo>
                  <a:pt x="29" y="24"/>
                </a:lnTo>
                <a:lnTo>
                  <a:pt x="29" y="20"/>
                </a:lnTo>
                <a:lnTo>
                  <a:pt x="29" y="17"/>
                </a:lnTo>
                <a:lnTo>
                  <a:pt x="29" y="11"/>
                </a:lnTo>
                <a:lnTo>
                  <a:pt x="29" y="10"/>
                </a:lnTo>
                <a:lnTo>
                  <a:pt x="29" y="6"/>
                </a:lnTo>
                <a:lnTo>
                  <a:pt x="31" y="3"/>
                </a:lnTo>
                <a:lnTo>
                  <a:pt x="33" y="1"/>
                </a:lnTo>
                <a:lnTo>
                  <a:pt x="36" y="0"/>
                </a:lnTo>
                <a:lnTo>
                  <a:pt x="38" y="0"/>
                </a:lnTo>
                <a:lnTo>
                  <a:pt x="41" y="0"/>
                </a:lnTo>
                <a:lnTo>
                  <a:pt x="44" y="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2" name="Freeform 30">
            <a:extLst>
              <a:ext uri="{FF2B5EF4-FFF2-40B4-BE49-F238E27FC236}">
                <a16:creationId xmlns:a16="http://schemas.microsoft.com/office/drawing/2014/main" id="{9CF3470C-5EEE-488B-B143-80423B878A7D}"/>
              </a:ext>
            </a:extLst>
          </p:cNvPr>
          <p:cNvSpPr>
            <a:spLocks/>
          </p:cNvSpPr>
          <p:nvPr/>
        </p:nvSpPr>
        <p:spPr bwMode="auto">
          <a:xfrm>
            <a:off x="6778625" y="2803525"/>
            <a:ext cx="100013" cy="50800"/>
          </a:xfrm>
          <a:custGeom>
            <a:avLst/>
            <a:gdLst>
              <a:gd name="T0" fmla="*/ 0 w 6"/>
              <a:gd name="T1" fmla="*/ 50800 h 3"/>
              <a:gd name="T2" fmla="*/ 100013 w 6"/>
              <a:gd name="T3" fmla="*/ 16933 h 3"/>
              <a:gd name="T4" fmla="*/ 0 w 6"/>
              <a:gd name="T5" fmla="*/ 0 h 3"/>
              <a:gd name="T6" fmla="*/ 0 w 6"/>
              <a:gd name="T7" fmla="*/ 16933 h 3"/>
              <a:gd name="T8" fmla="*/ 0 w 6"/>
              <a:gd name="T9" fmla="*/ 5080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3" name="Freeform 31">
            <a:extLst>
              <a:ext uri="{FF2B5EF4-FFF2-40B4-BE49-F238E27FC236}">
                <a16:creationId xmlns:a16="http://schemas.microsoft.com/office/drawing/2014/main" id="{A31DA071-4E5D-4FF3-BFF4-9B19B1E364C6}"/>
              </a:ext>
            </a:extLst>
          </p:cNvPr>
          <p:cNvSpPr>
            <a:spLocks/>
          </p:cNvSpPr>
          <p:nvPr/>
        </p:nvSpPr>
        <p:spPr bwMode="auto">
          <a:xfrm>
            <a:off x="6778625" y="2803525"/>
            <a:ext cx="100013" cy="50800"/>
          </a:xfrm>
          <a:custGeom>
            <a:avLst/>
            <a:gdLst>
              <a:gd name="T0" fmla="*/ 0 w 63"/>
              <a:gd name="T1" fmla="*/ 50800 h 32"/>
              <a:gd name="T2" fmla="*/ 100013 w 63"/>
              <a:gd name="T3" fmla="*/ 17462 h 32"/>
              <a:gd name="T4" fmla="*/ 0 w 63"/>
              <a:gd name="T5" fmla="*/ 0 h 32"/>
              <a:gd name="T6" fmla="*/ 0 w 63"/>
              <a:gd name="T7" fmla="*/ 17462 h 32"/>
              <a:gd name="T8" fmla="*/ 0 w 63"/>
              <a:gd name="T9" fmla="*/ 50800 h 32"/>
              <a:gd name="T10" fmla="*/ 0 60000 65536"/>
              <a:gd name="T11" fmla="*/ 0 60000 65536"/>
              <a:gd name="T12" fmla="*/ 0 60000 65536"/>
              <a:gd name="T13" fmla="*/ 0 60000 65536"/>
              <a:gd name="T14" fmla="*/ 0 60000 65536"/>
              <a:gd name="T15" fmla="*/ 0 w 63"/>
              <a:gd name="T16" fmla="*/ 0 h 32"/>
              <a:gd name="T17" fmla="*/ 63 w 63"/>
              <a:gd name="T18" fmla="*/ 32 h 32"/>
            </a:gdLst>
            <a:ahLst/>
            <a:cxnLst>
              <a:cxn ang="T10">
                <a:pos x="T0" y="T1"/>
              </a:cxn>
              <a:cxn ang="T11">
                <a:pos x="T2" y="T3"/>
              </a:cxn>
              <a:cxn ang="T12">
                <a:pos x="T4" y="T5"/>
              </a:cxn>
              <a:cxn ang="T13">
                <a:pos x="T6" y="T7"/>
              </a:cxn>
              <a:cxn ang="T14">
                <a:pos x="T8" y="T9"/>
              </a:cxn>
            </a:cxnLst>
            <a:rect l="T15" t="T16" r="T17" b="T18"/>
            <a:pathLst>
              <a:path w="63" h="32">
                <a:moveTo>
                  <a:pt x="0" y="32"/>
                </a:moveTo>
                <a:lnTo>
                  <a:pt x="63" y="11"/>
                </a:lnTo>
                <a:lnTo>
                  <a:pt x="0" y="0"/>
                </a:lnTo>
                <a:lnTo>
                  <a:pt x="0" y="11"/>
                </a:lnTo>
                <a:lnTo>
                  <a:pt x="0" y="32"/>
                </a:lnTo>
                <a:close/>
              </a:path>
            </a:pathLst>
          </a:custGeom>
          <a:solidFill>
            <a:srgbClr val="000000"/>
          </a:solidFill>
          <a:ln w="0">
            <a:solidFill>
              <a:srgbClr val="000000"/>
            </a:solidFill>
            <a:round/>
            <a:headEnd/>
            <a:tailEnd/>
          </a:ln>
        </p:spPr>
        <p:txBody>
          <a:bodyPr/>
          <a:lstStyle/>
          <a:p>
            <a:endParaRPr lang="en-IN"/>
          </a:p>
        </p:txBody>
      </p:sp>
      <p:sp>
        <p:nvSpPr>
          <p:cNvPr id="34" name="Freeform 32">
            <a:extLst>
              <a:ext uri="{FF2B5EF4-FFF2-40B4-BE49-F238E27FC236}">
                <a16:creationId xmlns:a16="http://schemas.microsoft.com/office/drawing/2014/main" id="{9EC72FC6-2D87-439B-B5E7-4DE31B23815A}"/>
              </a:ext>
            </a:extLst>
          </p:cNvPr>
          <p:cNvSpPr>
            <a:spLocks/>
          </p:cNvSpPr>
          <p:nvPr/>
        </p:nvSpPr>
        <p:spPr bwMode="auto">
          <a:xfrm>
            <a:off x="5380038" y="2187575"/>
            <a:ext cx="1398587" cy="633413"/>
          </a:xfrm>
          <a:custGeom>
            <a:avLst/>
            <a:gdLst>
              <a:gd name="T0" fmla="*/ 0 w 84"/>
              <a:gd name="T1" fmla="*/ 0 h 38"/>
              <a:gd name="T2" fmla="*/ 116549 w 84"/>
              <a:gd name="T3" fmla="*/ 0 h 38"/>
              <a:gd name="T4" fmla="*/ 366297 w 84"/>
              <a:gd name="T5" fmla="*/ 0 h 38"/>
              <a:gd name="T6" fmla="*/ 382946 w 84"/>
              <a:gd name="T7" fmla="*/ 0 h 38"/>
              <a:gd name="T8" fmla="*/ 416246 w 84"/>
              <a:gd name="T9" fmla="*/ 0 h 38"/>
              <a:gd name="T10" fmla="*/ 449546 w 84"/>
              <a:gd name="T11" fmla="*/ 33338 h 38"/>
              <a:gd name="T12" fmla="*/ 466196 w 84"/>
              <a:gd name="T13" fmla="*/ 66675 h 38"/>
              <a:gd name="T14" fmla="*/ 482845 w 84"/>
              <a:gd name="T15" fmla="*/ 116681 h 38"/>
              <a:gd name="T16" fmla="*/ 482845 w 84"/>
              <a:gd name="T17" fmla="*/ 133350 h 38"/>
              <a:gd name="T18" fmla="*/ 482845 w 84"/>
              <a:gd name="T19" fmla="*/ 233363 h 38"/>
              <a:gd name="T20" fmla="*/ 482845 w 84"/>
              <a:gd name="T21" fmla="*/ 300038 h 38"/>
              <a:gd name="T22" fmla="*/ 482845 w 84"/>
              <a:gd name="T23" fmla="*/ 350044 h 38"/>
              <a:gd name="T24" fmla="*/ 482845 w 84"/>
              <a:gd name="T25" fmla="*/ 450057 h 38"/>
              <a:gd name="T26" fmla="*/ 482845 w 84"/>
              <a:gd name="T27" fmla="*/ 466725 h 38"/>
              <a:gd name="T28" fmla="*/ 482845 w 84"/>
              <a:gd name="T29" fmla="*/ 533400 h 38"/>
              <a:gd name="T30" fmla="*/ 516145 w 84"/>
              <a:gd name="T31" fmla="*/ 583407 h 38"/>
              <a:gd name="T32" fmla="*/ 549445 w 84"/>
              <a:gd name="T33" fmla="*/ 616744 h 38"/>
              <a:gd name="T34" fmla="*/ 599394 w 84"/>
              <a:gd name="T35" fmla="*/ 633413 h 38"/>
              <a:gd name="T36" fmla="*/ 632694 w 84"/>
              <a:gd name="T37" fmla="*/ 633413 h 38"/>
              <a:gd name="T38" fmla="*/ 1282038 w 84"/>
              <a:gd name="T39" fmla="*/ 633413 h 38"/>
              <a:gd name="T40" fmla="*/ 1398587 w 84"/>
              <a:gd name="T41" fmla="*/ 633413 h 3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4"/>
              <a:gd name="T64" fmla="*/ 0 h 38"/>
              <a:gd name="T65" fmla="*/ 84 w 84"/>
              <a:gd name="T66" fmla="*/ 38 h 3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4" h="38">
                <a:moveTo>
                  <a:pt x="0" y="0"/>
                </a:moveTo>
                <a:lnTo>
                  <a:pt x="7" y="0"/>
                </a:lnTo>
                <a:lnTo>
                  <a:pt x="22" y="0"/>
                </a:lnTo>
                <a:lnTo>
                  <a:pt x="23" y="0"/>
                </a:lnTo>
                <a:lnTo>
                  <a:pt x="25" y="0"/>
                </a:lnTo>
                <a:lnTo>
                  <a:pt x="27" y="2"/>
                </a:lnTo>
                <a:lnTo>
                  <a:pt x="28" y="4"/>
                </a:lnTo>
                <a:lnTo>
                  <a:pt x="29" y="7"/>
                </a:lnTo>
                <a:lnTo>
                  <a:pt x="29" y="8"/>
                </a:lnTo>
                <a:lnTo>
                  <a:pt x="29" y="14"/>
                </a:lnTo>
                <a:lnTo>
                  <a:pt x="29" y="18"/>
                </a:lnTo>
                <a:lnTo>
                  <a:pt x="29" y="21"/>
                </a:lnTo>
                <a:lnTo>
                  <a:pt x="29" y="27"/>
                </a:lnTo>
                <a:lnTo>
                  <a:pt x="29" y="28"/>
                </a:lnTo>
                <a:lnTo>
                  <a:pt x="29" y="32"/>
                </a:lnTo>
                <a:lnTo>
                  <a:pt x="31" y="35"/>
                </a:lnTo>
                <a:lnTo>
                  <a:pt x="33" y="37"/>
                </a:lnTo>
                <a:lnTo>
                  <a:pt x="36" y="38"/>
                </a:lnTo>
                <a:lnTo>
                  <a:pt x="38" y="38"/>
                </a:lnTo>
                <a:lnTo>
                  <a:pt x="77" y="38"/>
                </a:lnTo>
                <a:lnTo>
                  <a:pt x="84" y="38"/>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5" name="Freeform 33">
            <a:extLst>
              <a:ext uri="{FF2B5EF4-FFF2-40B4-BE49-F238E27FC236}">
                <a16:creationId xmlns:a16="http://schemas.microsoft.com/office/drawing/2014/main" id="{9B89180E-DD8E-486F-A107-8890A4900CBB}"/>
              </a:ext>
            </a:extLst>
          </p:cNvPr>
          <p:cNvSpPr>
            <a:spLocks/>
          </p:cNvSpPr>
          <p:nvPr/>
        </p:nvSpPr>
        <p:spPr bwMode="auto">
          <a:xfrm>
            <a:off x="4413250" y="3386138"/>
            <a:ext cx="100013" cy="66675"/>
          </a:xfrm>
          <a:custGeom>
            <a:avLst/>
            <a:gdLst>
              <a:gd name="T0" fmla="*/ 0 w 6"/>
              <a:gd name="T1" fmla="*/ 33338 h 4"/>
              <a:gd name="T2" fmla="*/ 100013 w 6"/>
              <a:gd name="T3" fmla="*/ 66675 h 4"/>
              <a:gd name="T4" fmla="*/ 16669 w 6"/>
              <a:gd name="T5" fmla="*/ 0 h 4"/>
              <a:gd name="T6" fmla="*/ 16669 w 6"/>
              <a:gd name="T7" fmla="*/ 16669 h 4"/>
              <a:gd name="T8" fmla="*/ 0 w 6"/>
              <a:gd name="T9" fmla="*/ 33338 h 4"/>
              <a:gd name="T10" fmla="*/ 0 60000 65536"/>
              <a:gd name="T11" fmla="*/ 0 60000 65536"/>
              <a:gd name="T12" fmla="*/ 0 60000 65536"/>
              <a:gd name="T13" fmla="*/ 0 60000 65536"/>
              <a:gd name="T14" fmla="*/ 0 60000 65536"/>
              <a:gd name="T15" fmla="*/ 0 w 6"/>
              <a:gd name="T16" fmla="*/ 0 h 4"/>
              <a:gd name="T17" fmla="*/ 6 w 6"/>
              <a:gd name="T18" fmla="*/ 4 h 4"/>
            </a:gdLst>
            <a:ahLst/>
            <a:cxnLst>
              <a:cxn ang="T10">
                <a:pos x="T0" y="T1"/>
              </a:cxn>
              <a:cxn ang="T11">
                <a:pos x="T2" y="T3"/>
              </a:cxn>
              <a:cxn ang="T12">
                <a:pos x="T4" y="T5"/>
              </a:cxn>
              <a:cxn ang="T13">
                <a:pos x="T6" y="T7"/>
              </a:cxn>
              <a:cxn ang="T14">
                <a:pos x="T8" y="T9"/>
              </a:cxn>
            </a:cxnLst>
            <a:rect l="T15" t="T16" r="T17" b="T18"/>
            <a:pathLst>
              <a:path w="6" h="4">
                <a:moveTo>
                  <a:pt x="0" y="2"/>
                </a:moveTo>
                <a:lnTo>
                  <a:pt x="6" y="4"/>
                </a:lnTo>
                <a:lnTo>
                  <a:pt x="1" y="0"/>
                </a:lnTo>
                <a:lnTo>
                  <a:pt x="1" y="1"/>
                </a:lnTo>
                <a:lnTo>
                  <a:pt x="0" y="2"/>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6" name="Freeform 34">
            <a:extLst>
              <a:ext uri="{FF2B5EF4-FFF2-40B4-BE49-F238E27FC236}">
                <a16:creationId xmlns:a16="http://schemas.microsoft.com/office/drawing/2014/main" id="{E8B14095-9B2A-4E96-B67C-4C4C32A4EC87}"/>
              </a:ext>
            </a:extLst>
          </p:cNvPr>
          <p:cNvSpPr>
            <a:spLocks/>
          </p:cNvSpPr>
          <p:nvPr/>
        </p:nvSpPr>
        <p:spPr bwMode="auto">
          <a:xfrm>
            <a:off x="4413250" y="3386138"/>
            <a:ext cx="100013" cy="66675"/>
          </a:xfrm>
          <a:custGeom>
            <a:avLst/>
            <a:gdLst>
              <a:gd name="T0" fmla="*/ 0 w 63"/>
              <a:gd name="T1" fmla="*/ 33338 h 42"/>
              <a:gd name="T2" fmla="*/ 100013 w 63"/>
              <a:gd name="T3" fmla="*/ 66675 h 42"/>
              <a:gd name="T4" fmla="*/ 15875 w 63"/>
              <a:gd name="T5" fmla="*/ 0 h 42"/>
              <a:gd name="T6" fmla="*/ 15875 w 63"/>
              <a:gd name="T7" fmla="*/ 17462 h 42"/>
              <a:gd name="T8" fmla="*/ 0 w 63"/>
              <a:gd name="T9" fmla="*/ 33338 h 42"/>
              <a:gd name="T10" fmla="*/ 0 60000 65536"/>
              <a:gd name="T11" fmla="*/ 0 60000 65536"/>
              <a:gd name="T12" fmla="*/ 0 60000 65536"/>
              <a:gd name="T13" fmla="*/ 0 60000 65536"/>
              <a:gd name="T14" fmla="*/ 0 60000 65536"/>
              <a:gd name="T15" fmla="*/ 0 w 63"/>
              <a:gd name="T16" fmla="*/ 0 h 42"/>
              <a:gd name="T17" fmla="*/ 63 w 63"/>
              <a:gd name="T18" fmla="*/ 42 h 42"/>
            </a:gdLst>
            <a:ahLst/>
            <a:cxnLst>
              <a:cxn ang="T10">
                <a:pos x="T0" y="T1"/>
              </a:cxn>
              <a:cxn ang="T11">
                <a:pos x="T2" y="T3"/>
              </a:cxn>
              <a:cxn ang="T12">
                <a:pos x="T4" y="T5"/>
              </a:cxn>
              <a:cxn ang="T13">
                <a:pos x="T6" y="T7"/>
              </a:cxn>
              <a:cxn ang="T14">
                <a:pos x="T8" y="T9"/>
              </a:cxn>
            </a:cxnLst>
            <a:rect l="T15" t="T16" r="T17" b="T18"/>
            <a:pathLst>
              <a:path w="63" h="42">
                <a:moveTo>
                  <a:pt x="0" y="21"/>
                </a:moveTo>
                <a:lnTo>
                  <a:pt x="63" y="42"/>
                </a:lnTo>
                <a:lnTo>
                  <a:pt x="10" y="0"/>
                </a:lnTo>
                <a:lnTo>
                  <a:pt x="10" y="11"/>
                </a:lnTo>
                <a:lnTo>
                  <a:pt x="0" y="21"/>
                </a:lnTo>
                <a:close/>
              </a:path>
            </a:pathLst>
          </a:custGeom>
          <a:solidFill>
            <a:srgbClr val="000000"/>
          </a:solidFill>
          <a:ln w="0">
            <a:solidFill>
              <a:srgbClr val="000000"/>
            </a:solidFill>
            <a:round/>
            <a:headEnd/>
            <a:tailEnd/>
          </a:ln>
        </p:spPr>
        <p:txBody>
          <a:bodyPr/>
          <a:lstStyle/>
          <a:p>
            <a:endParaRPr lang="en-IN"/>
          </a:p>
        </p:txBody>
      </p:sp>
      <p:sp>
        <p:nvSpPr>
          <p:cNvPr id="37" name="Freeform 35">
            <a:extLst>
              <a:ext uri="{FF2B5EF4-FFF2-40B4-BE49-F238E27FC236}">
                <a16:creationId xmlns:a16="http://schemas.microsoft.com/office/drawing/2014/main" id="{B90DB399-9E4F-4C15-A254-090B9504FD1B}"/>
              </a:ext>
            </a:extLst>
          </p:cNvPr>
          <p:cNvSpPr>
            <a:spLocks/>
          </p:cNvSpPr>
          <p:nvPr/>
        </p:nvSpPr>
        <p:spPr bwMode="auto">
          <a:xfrm>
            <a:off x="4146550" y="2587625"/>
            <a:ext cx="266700" cy="815975"/>
          </a:xfrm>
          <a:custGeom>
            <a:avLst/>
            <a:gdLst>
              <a:gd name="T0" fmla="*/ 0 w 16"/>
              <a:gd name="T1" fmla="*/ 0 h 49"/>
              <a:gd name="T2" fmla="*/ 0 w 16"/>
              <a:gd name="T3" fmla="*/ 199831 h 49"/>
              <a:gd name="T4" fmla="*/ 0 w 16"/>
              <a:gd name="T5" fmla="*/ 383009 h 49"/>
              <a:gd name="T6" fmla="*/ 0 w 16"/>
              <a:gd name="T7" fmla="*/ 449619 h 49"/>
              <a:gd name="T8" fmla="*/ 0 w 16"/>
              <a:gd name="T9" fmla="*/ 499577 h 49"/>
              <a:gd name="T10" fmla="*/ 0 w 16"/>
              <a:gd name="T11" fmla="*/ 532882 h 49"/>
              <a:gd name="T12" fmla="*/ 16669 w 16"/>
              <a:gd name="T13" fmla="*/ 566187 h 49"/>
              <a:gd name="T14" fmla="*/ 16669 w 16"/>
              <a:gd name="T15" fmla="*/ 599492 h 49"/>
              <a:gd name="T16" fmla="*/ 33338 w 16"/>
              <a:gd name="T17" fmla="*/ 632797 h 49"/>
              <a:gd name="T18" fmla="*/ 33338 w 16"/>
              <a:gd name="T19" fmla="*/ 649450 h 49"/>
              <a:gd name="T20" fmla="*/ 50006 w 16"/>
              <a:gd name="T21" fmla="*/ 666102 h 49"/>
              <a:gd name="T22" fmla="*/ 66675 w 16"/>
              <a:gd name="T23" fmla="*/ 699407 h 49"/>
              <a:gd name="T24" fmla="*/ 83344 w 16"/>
              <a:gd name="T25" fmla="*/ 699407 h 49"/>
              <a:gd name="T26" fmla="*/ 100012 w 16"/>
              <a:gd name="T27" fmla="*/ 716060 h 49"/>
              <a:gd name="T28" fmla="*/ 100012 w 16"/>
              <a:gd name="T29" fmla="*/ 716060 h 49"/>
              <a:gd name="T30" fmla="*/ 133350 w 16"/>
              <a:gd name="T31" fmla="*/ 732712 h 49"/>
              <a:gd name="T32" fmla="*/ 150019 w 16"/>
              <a:gd name="T33" fmla="*/ 749365 h 49"/>
              <a:gd name="T34" fmla="*/ 183356 w 16"/>
              <a:gd name="T35" fmla="*/ 766017 h 49"/>
              <a:gd name="T36" fmla="*/ 216694 w 16"/>
              <a:gd name="T37" fmla="*/ 782670 h 49"/>
              <a:gd name="T38" fmla="*/ 266700 w 16"/>
              <a:gd name="T39" fmla="*/ 815975 h 4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6"/>
              <a:gd name="T61" fmla="*/ 0 h 49"/>
              <a:gd name="T62" fmla="*/ 16 w 16"/>
              <a:gd name="T63" fmla="*/ 49 h 4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6" h="49">
                <a:moveTo>
                  <a:pt x="0" y="0"/>
                </a:moveTo>
                <a:lnTo>
                  <a:pt x="0" y="12"/>
                </a:lnTo>
                <a:lnTo>
                  <a:pt x="0" y="23"/>
                </a:lnTo>
                <a:lnTo>
                  <a:pt x="0" y="27"/>
                </a:lnTo>
                <a:lnTo>
                  <a:pt x="0" y="30"/>
                </a:lnTo>
                <a:lnTo>
                  <a:pt x="0" y="32"/>
                </a:lnTo>
                <a:lnTo>
                  <a:pt x="1" y="34"/>
                </a:lnTo>
                <a:lnTo>
                  <a:pt x="1" y="36"/>
                </a:lnTo>
                <a:lnTo>
                  <a:pt x="2" y="38"/>
                </a:lnTo>
                <a:lnTo>
                  <a:pt x="2" y="39"/>
                </a:lnTo>
                <a:lnTo>
                  <a:pt x="3" y="40"/>
                </a:lnTo>
                <a:lnTo>
                  <a:pt x="4" y="42"/>
                </a:lnTo>
                <a:lnTo>
                  <a:pt x="5" y="42"/>
                </a:lnTo>
                <a:lnTo>
                  <a:pt x="6" y="43"/>
                </a:lnTo>
                <a:lnTo>
                  <a:pt x="8" y="44"/>
                </a:lnTo>
                <a:lnTo>
                  <a:pt x="9" y="45"/>
                </a:lnTo>
                <a:lnTo>
                  <a:pt x="11" y="46"/>
                </a:lnTo>
                <a:lnTo>
                  <a:pt x="13" y="47"/>
                </a:lnTo>
                <a:lnTo>
                  <a:pt x="16" y="49"/>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8" name="Freeform 36">
            <a:extLst>
              <a:ext uri="{FF2B5EF4-FFF2-40B4-BE49-F238E27FC236}">
                <a16:creationId xmlns:a16="http://schemas.microsoft.com/office/drawing/2014/main" id="{ADA532D2-D5B7-422D-9648-9EAC2677F7F8}"/>
              </a:ext>
            </a:extLst>
          </p:cNvPr>
          <p:cNvSpPr>
            <a:spLocks/>
          </p:cNvSpPr>
          <p:nvPr/>
        </p:nvSpPr>
        <p:spPr bwMode="auto">
          <a:xfrm>
            <a:off x="2414588" y="1370013"/>
            <a:ext cx="4714875" cy="317500"/>
          </a:xfrm>
          <a:custGeom>
            <a:avLst/>
            <a:gdLst>
              <a:gd name="T0" fmla="*/ 4714875 w 283"/>
              <a:gd name="T1" fmla="*/ 0 h 19"/>
              <a:gd name="T2" fmla="*/ 3898518 w 283"/>
              <a:gd name="T3" fmla="*/ 0 h 19"/>
              <a:gd name="T4" fmla="*/ 3798556 w 283"/>
              <a:gd name="T5" fmla="*/ 317500 h 19"/>
              <a:gd name="T6" fmla="*/ 316546 w 283"/>
              <a:gd name="T7" fmla="*/ 317500 h 19"/>
              <a:gd name="T8" fmla="*/ 216584 w 283"/>
              <a:gd name="T9" fmla="*/ 0 h 19"/>
              <a:gd name="T10" fmla="*/ 0 w 283"/>
              <a:gd name="T11" fmla="*/ 0 h 19"/>
              <a:gd name="T12" fmla="*/ 0 60000 65536"/>
              <a:gd name="T13" fmla="*/ 0 60000 65536"/>
              <a:gd name="T14" fmla="*/ 0 60000 65536"/>
              <a:gd name="T15" fmla="*/ 0 60000 65536"/>
              <a:gd name="T16" fmla="*/ 0 60000 65536"/>
              <a:gd name="T17" fmla="*/ 0 60000 65536"/>
              <a:gd name="T18" fmla="*/ 0 w 283"/>
              <a:gd name="T19" fmla="*/ 0 h 19"/>
              <a:gd name="T20" fmla="*/ 283 w 283"/>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83" h="19">
                <a:moveTo>
                  <a:pt x="283" y="0"/>
                </a:moveTo>
                <a:lnTo>
                  <a:pt x="234" y="0"/>
                </a:lnTo>
                <a:lnTo>
                  <a:pt x="228" y="19"/>
                </a:lnTo>
                <a:lnTo>
                  <a:pt x="19" y="19"/>
                </a:lnTo>
                <a:lnTo>
                  <a:pt x="13" y="0"/>
                </a:lnTo>
                <a:lnTo>
                  <a:pt x="0" y="0"/>
                </a:lnTo>
              </a:path>
            </a:pathLst>
          </a:cu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9" name="Freeform 37">
            <a:extLst>
              <a:ext uri="{FF2B5EF4-FFF2-40B4-BE49-F238E27FC236}">
                <a16:creationId xmlns:a16="http://schemas.microsoft.com/office/drawing/2014/main" id="{F15D5CBF-E6E9-4333-8331-A7BAA67A6000}"/>
              </a:ext>
            </a:extLst>
          </p:cNvPr>
          <p:cNvSpPr>
            <a:spLocks/>
          </p:cNvSpPr>
          <p:nvPr/>
        </p:nvSpPr>
        <p:spPr bwMode="auto">
          <a:xfrm>
            <a:off x="2414588" y="1370013"/>
            <a:ext cx="4714875" cy="317500"/>
          </a:xfrm>
          <a:custGeom>
            <a:avLst/>
            <a:gdLst>
              <a:gd name="T0" fmla="*/ 4714875 w 283"/>
              <a:gd name="T1" fmla="*/ 317500 h 19"/>
              <a:gd name="T2" fmla="*/ 3898518 w 283"/>
              <a:gd name="T3" fmla="*/ 317500 h 19"/>
              <a:gd name="T4" fmla="*/ 3798556 w 283"/>
              <a:gd name="T5" fmla="*/ 0 h 19"/>
              <a:gd name="T6" fmla="*/ 316546 w 283"/>
              <a:gd name="T7" fmla="*/ 0 h 19"/>
              <a:gd name="T8" fmla="*/ 216584 w 283"/>
              <a:gd name="T9" fmla="*/ 317500 h 19"/>
              <a:gd name="T10" fmla="*/ 0 w 283"/>
              <a:gd name="T11" fmla="*/ 317500 h 19"/>
              <a:gd name="T12" fmla="*/ 0 60000 65536"/>
              <a:gd name="T13" fmla="*/ 0 60000 65536"/>
              <a:gd name="T14" fmla="*/ 0 60000 65536"/>
              <a:gd name="T15" fmla="*/ 0 60000 65536"/>
              <a:gd name="T16" fmla="*/ 0 60000 65536"/>
              <a:gd name="T17" fmla="*/ 0 60000 65536"/>
              <a:gd name="T18" fmla="*/ 0 w 283"/>
              <a:gd name="T19" fmla="*/ 0 h 19"/>
              <a:gd name="T20" fmla="*/ 283 w 283"/>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83" h="19">
                <a:moveTo>
                  <a:pt x="283" y="19"/>
                </a:moveTo>
                <a:lnTo>
                  <a:pt x="234" y="19"/>
                </a:lnTo>
                <a:lnTo>
                  <a:pt x="228" y="0"/>
                </a:lnTo>
                <a:lnTo>
                  <a:pt x="19" y="0"/>
                </a:lnTo>
                <a:lnTo>
                  <a:pt x="13" y="19"/>
                </a:lnTo>
                <a:lnTo>
                  <a:pt x="0" y="19"/>
                </a:lnTo>
              </a:path>
            </a:pathLst>
          </a:custGeom>
          <a:noFill/>
          <a:ln w="15875">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0" name="Freeform 38">
            <a:extLst>
              <a:ext uri="{FF2B5EF4-FFF2-40B4-BE49-F238E27FC236}">
                <a16:creationId xmlns:a16="http://schemas.microsoft.com/office/drawing/2014/main" id="{657AD69A-471B-4EED-A782-FC5DB6B90C1A}"/>
              </a:ext>
            </a:extLst>
          </p:cNvPr>
          <p:cNvSpPr>
            <a:spLocks/>
          </p:cNvSpPr>
          <p:nvPr/>
        </p:nvSpPr>
        <p:spPr bwMode="auto">
          <a:xfrm>
            <a:off x="4529138" y="3470275"/>
            <a:ext cx="2382837" cy="166688"/>
          </a:xfrm>
          <a:custGeom>
            <a:avLst/>
            <a:gdLst>
              <a:gd name="T0" fmla="*/ 2382837 w 143"/>
              <a:gd name="T1" fmla="*/ 0 h 10"/>
              <a:gd name="T2" fmla="*/ 2316184 w 143"/>
              <a:gd name="T3" fmla="*/ 166688 h 10"/>
              <a:gd name="T4" fmla="*/ 49990 w 143"/>
              <a:gd name="T5" fmla="*/ 166688 h 10"/>
              <a:gd name="T6" fmla="*/ 0 w 143"/>
              <a:gd name="T7" fmla="*/ 0 h 10"/>
              <a:gd name="T8" fmla="*/ 0 60000 65536"/>
              <a:gd name="T9" fmla="*/ 0 60000 65536"/>
              <a:gd name="T10" fmla="*/ 0 60000 65536"/>
              <a:gd name="T11" fmla="*/ 0 60000 65536"/>
              <a:gd name="T12" fmla="*/ 0 w 143"/>
              <a:gd name="T13" fmla="*/ 0 h 10"/>
              <a:gd name="T14" fmla="*/ 143 w 143"/>
              <a:gd name="T15" fmla="*/ 10 h 10"/>
            </a:gdLst>
            <a:ahLst/>
            <a:cxnLst>
              <a:cxn ang="T8">
                <a:pos x="T0" y="T1"/>
              </a:cxn>
              <a:cxn ang="T9">
                <a:pos x="T2" y="T3"/>
              </a:cxn>
              <a:cxn ang="T10">
                <a:pos x="T4" y="T5"/>
              </a:cxn>
              <a:cxn ang="T11">
                <a:pos x="T6" y="T7"/>
              </a:cxn>
            </a:cxnLst>
            <a:rect l="T12" t="T13" r="T14" b="T15"/>
            <a:pathLst>
              <a:path w="143" h="10">
                <a:moveTo>
                  <a:pt x="143" y="0"/>
                </a:moveTo>
                <a:lnTo>
                  <a:pt x="139" y="10"/>
                </a:lnTo>
                <a:lnTo>
                  <a:pt x="3" y="10"/>
                </a:lnTo>
                <a:lnTo>
                  <a:pt x="0" y="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1" name="Freeform 39">
            <a:extLst>
              <a:ext uri="{FF2B5EF4-FFF2-40B4-BE49-F238E27FC236}">
                <a16:creationId xmlns:a16="http://schemas.microsoft.com/office/drawing/2014/main" id="{4EBB764D-4608-41C7-AA2E-BF7CC9080A5B}"/>
              </a:ext>
            </a:extLst>
          </p:cNvPr>
          <p:cNvSpPr>
            <a:spLocks/>
          </p:cNvSpPr>
          <p:nvPr/>
        </p:nvSpPr>
        <p:spPr bwMode="auto">
          <a:xfrm>
            <a:off x="2414588" y="3321050"/>
            <a:ext cx="4714875" cy="149225"/>
          </a:xfrm>
          <a:custGeom>
            <a:avLst/>
            <a:gdLst>
              <a:gd name="T0" fmla="*/ 4714875 w 283"/>
              <a:gd name="T1" fmla="*/ 149225 h 9"/>
              <a:gd name="T2" fmla="*/ 4498291 w 283"/>
              <a:gd name="T3" fmla="*/ 149225 h 9"/>
              <a:gd name="T4" fmla="*/ 4431649 w 283"/>
              <a:gd name="T5" fmla="*/ 0 h 9"/>
              <a:gd name="T6" fmla="*/ 2165844 w 283"/>
              <a:gd name="T7" fmla="*/ 0 h 9"/>
              <a:gd name="T8" fmla="*/ 2115862 w 283"/>
              <a:gd name="T9" fmla="*/ 149225 h 9"/>
              <a:gd name="T10" fmla="*/ 0 w 283"/>
              <a:gd name="T11" fmla="*/ 149225 h 9"/>
              <a:gd name="T12" fmla="*/ 0 60000 65536"/>
              <a:gd name="T13" fmla="*/ 0 60000 65536"/>
              <a:gd name="T14" fmla="*/ 0 60000 65536"/>
              <a:gd name="T15" fmla="*/ 0 60000 65536"/>
              <a:gd name="T16" fmla="*/ 0 60000 65536"/>
              <a:gd name="T17" fmla="*/ 0 60000 65536"/>
              <a:gd name="T18" fmla="*/ 0 w 283"/>
              <a:gd name="T19" fmla="*/ 0 h 9"/>
              <a:gd name="T20" fmla="*/ 283 w 283"/>
              <a:gd name="T21" fmla="*/ 9 h 9"/>
            </a:gdLst>
            <a:ahLst/>
            <a:cxnLst>
              <a:cxn ang="T12">
                <a:pos x="T0" y="T1"/>
              </a:cxn>
              <a:cxn ang="T13">
                <a:pos x="T2" y="T3"/>
              </a:cxn>
              <a:cxn ang="T14">
                <a:pos x="T4" y="T5"/>
              </a:cxn>
              <a:cxn ang="T15">
                <a:pos x="T6" y="T7"/>
              </a:cxn>
              <a:cxn ang="T16">
                <a:pos x="T8" y="T9"/>
              </a:cxn>
              <a:cxn ang="T17">
                <a:pos x="T10" y="T11"/>
              </a:cxn>
            </a:cxnLst>
            <a:rect l="T18" t="T19" r="T20" b="T21"/>
            <a:pathLst>
              <a:path w="283" h="9">
                <a:moveTo>
                  <a:pt x="283" y="9"/>
                </a:moveTo>
                <a:lnTo>
                  <a:pt x="270" y="9"/>
                </a:lnTo>
                <a:lnTo>
                  <a:pt x="266" y="0"/>
                </a:lnTo>
                <a:lnTo>
                  <a:pt x="130" y="0"/>
                </a:lnTo>
                <a:lnTo>
                  <a:pt x="127" y="9"/>
                </a:lnTo>
                <a:lnTo>
                  <a:pt x="0" y="9"/>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2" name="Freeform 40">
            <a:extLst>
              <a:ext uri="{FF2B5EF4-FFF2-40B4-BE49-F238E27FC236}">
                <a16:creationId xmlns:a16="http://schemas.microsoft.com/office/drawing/2014/main" id="{946E22F2-858B-43C7-9668-B814664F6886}"/>
              </a:ext>
            </a:extLst>
          </p:cNvPr>
          <p:cNvSpPr>
            <a:spLocks/>
          </p:cNvSpPr>
          <p:nvPr/>
        </p:nvSpPr>
        <p:spPr bwMode="auto">
          <a:xfrm>
            <a:off x="2414588" y="2020888"/>
            <a:ext cx="4714875" cy="315912"/>
          </a:xfrm>
          <a:custGeom>
            <a:avLst/>
            <a:gdLst>
              <a:gd name="T0" fmla="*/ 4714875 w 283"/>
              <a:gd name="T1" fmla="*/ 315912 h 19"/>
              <a:gd name="T2" fmla="*/ 2982200 w 283"/>
              <a:gd name="T3" fmla="*/ 315912 h 19"/>
              <a:gd name="T4" fmla="*/ 2982200 w 283"/>
              <a:gd name="T5" fmla="*/ 0 h 19"/>
              <a:gd name="T6" fmla="*/ 1249525 w 283"/>
              <a:gd name="T7" fmla="*/ 0 h 19"/>
              <a:gd name="T8" fmla="*/ 1249525 w 283"/>
              <a:gd name="T9" fmla="*/ 315912 h 19"/>
              <a:gd name="T10" fmla="*/ 0 w 283"/>
              <a:gd name="T11" fmla="*/ 315912 h 19"/>
              <a:gd name="T12" fmla="*/ 0 60000 65536"/>
              <a:gd name="T13" fmla="*/ 0 60000 65536"/>
              <a:gd name="T14" fmla="*/ 0 60000 65536"/>
              <a:gd name="T15" fmla="*/ 0 60000 65536"/>
              <a:gd name="T16" fmla="*/ 0 60000 65536"/>
              <a:gd name="T17" fmla="*/ 0 60000 65536"/>
              <a:gd name="T18" fmla="*/ 0 w 283"/>
              <a:gd name="T19" fmla="*/ 0 h 19"/>
              <a:gd name="T20" fmla="*/ 283 w 283"/>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83" h="19">
                <a:moveTo>
                  <a:pt x="283" y="19"/>
                </a:moveTo>
                <a:lnTo>
                  <a:pt x="179" y="19"/>
                </a:lnTo>
                <a:lnTo>
                  <a:pt x="179" y="0"/>
                </a:lnTo>
                <a:lnTo>
                  <a:pt x="75" y="0"/>
                </a:lnTo>
                <a:lnTo>
                  <a:pt x="75" y="19"/>
                </a:lnTo>
                <a:lnTo>
                  <a:pt x="0" y="19"/>
                </a:lnTo>
              </a:path>
            </a:pathLst>
          </a:custGeom>
          <a:noFill/>
          <a:ln w="28575">
            <a:solidFill>
              <a:srgbClr val="C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3" name="Freeform 41">
            <a:extLst>
              <a:ext uri="{FF2B5EF4-FFF2-40B4-BE49-F238E27FC236}">
                <a16:creationId xmlns:a16="http://schemas.microsoft.com/office/drawing/2014/main" id="{A61985DA-B793-40D3-BFBA-E108D08012C1}"/>
              </a:ext>
            </a:extLst>
          </p:cNvPr>
          <p:cNvSpPr>
            <a:spLocks/>
          </p:cNvSpPr>
          <p:nvPr/>
        </p:nvSpPr>
        <p:spPr bwMode="auto">
          <a:xfrm>
            <a:off x="2414588" y="2670175"/>
            <a:ext cx="4714875" cy="317500"/>
          </a:xfrm>
          <a:custGeom>
            <a:avLst/>
            <a:gdLst>
              <a:gd name="T0" fmla="*/ 4714875 w 283"/>
              <a:gd name="T1" fmla="*/ 317500 h 19"/>
              <a:gd name="T2" fmla="*/ 4498291 w 283"/>
              <a:gd name="T3" fmla="*/ 317500 h 19"/>
              <a:gd name="T4" fmla="*/ 4498291 w 283"/>
              <a:gd name="T5" fmla="*/ 0 h 19"/>
              <a:gd name="T6" fmla="*/ 2115862 w 283"/>
              <a:gd name="T7" fmla="*/ 0 h 19"/>
              <a:gd name="T8" fmla="*/ 2115862 w 283"/>
              <a:gd name="T9" fmla="*/ 317500 h 19"/>
              <a:gd name="T10" fmla="*/ 0 w 283"/>
              <a:gd name="T11" fmla="*/ 317500 h 19"/>
              <a:gd name="T12" fmla="*/ 0 60000 65536"/>
              <a:gd name="T13" fmla="*/ 0 60000 65536"/>
              <a:gd name="T14" fmla="*/ 0 60000 65536"/>
              <a:gd name="T15" fmla="*/ 0 60000 65536"/>
              <a:gd name="T16" fmla="*/ 0 60000 65536"/>
              <a:gd name="T17" fmla="*/ 0 60000 65536"/>
              <a:gd name="T18" fmla="*/ 0 w 283"/>
              <a:gd name="T19" fmla="*/ 0 h 19"/>
              <a:gd name="T20" fmla="*/ 283 w 283"/>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83" h="19">
                <a:moveTo>
                  <a:pt x="283" y="19"/>
                </a:moveTo>
                <a:lnTo>
                  <a:pt x="270" y="19"/>
                </a:lnTo>
                <a:lnTo>
                  <a:pt x="270" y="0"/>
                </a:lnTo>
                <a:lnTo>
                  <a:pt x="127" y="0"/>
                </a:lnTo>
                <a:lnTo>
                  <a:pt x="127" y="19"/>
                </a:lnTo>
                <a:lnTo>
                  <a:pt x="0" y="19"/>
                </a:lnTo>
              </a:path>
            </a:pathLst>
          </a:custGeom>
          <a:noFill/>
          <a:ln w="28575">
            <a:solidFill>
              <a:srgbClr val="C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4" name="Rectangle 42">
            <a:extLst>
              <a:ext uri="{FF2B5EF4-FFF2-40B4-BE49-F238E27FC236}">
                <a16:creationId xmlns:a16="http://schemas.microsoft.com/office/drawing/2014/main" id="{AB31AB3F-84E9-433A-8A5C-C2988D3A5CF7}"/>
              </a:ext>
            </a:extLst>
          </p:cNvPr>
          <p:cNvSpPr>
            <a:spLocks noChangeArrowheads="1"/>
          </p:cNvSpPr>
          <p:nvPr/>
        </p:nvSpPr>
        <p:spPr bwMode="auto">
          <a:xfrm>
            <a:off x="3613150" y="4254500"/>
            <a:ext cx="4286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1200">
                <a:solidFill>
                  <a:srgbClr val="000000"/>
                </a:solidFill>
                <a:latin typeface="Nimbus Roman No9 L"/>
              </a:rPr>
              <a:t>t</a:t>
            </a:r>
            <a:endParaRPr lang="en-US" altLang="en-US" sz="2400"/>
          </a:p>
        </p:txBody>
      </p:sp>
      <p:sp>
        <p:nvSpPr>
          <p:cNvPr id="45" name="Rectangle 43">
            <a:extLst>
              <a:ext uri="{FF2B5EF4-FFF2-40B4-BE49-F238E27FC236}">
                <a16:creationId xmlns:a16="http://schemas.microsoft.com/office/drawing/2014/main" id="{7290E537-8A62-4DBA-8574-D55AC3575F46}"/>
              </a:ext>
            </a:extLst>
          </p:cNvPr>
          <p:cNvSpPr>
            <a:spLocks noChangeArrowheads="1"/>
          </p:cNvSpPr>
          <p:nvPr/>
        </p:nvSpPr>
        <p:spPr bwMode="auto">
          <a:xfrm>
            <a:off x="3663950" y="4337050"/>
            <a:ext cx="571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900">
                <a:solidFill>
                  <a:srgbClr val="000000"/>
                </a:solidFill>
                <a:latin typeface="Nimbus Roman No9 L"/>
              </a:rPr>
              <a:t>1</a:t>
            </a:r>
            <a:endParaRPr lang="en-US" altLang="en-US" sz="2400"/>
          </a:p>
        </p:txBody>
      </p:sp>
      <p:sp>
        <p:nvSpPr>
          <p:cNvPr id="46" name="Rectangle 44">
            <a:extLst>
              <a:ext uri="{FF2B5EF4-FFF2-40B4-BE49-F238E27FC236}">
                <a16:creationId xmlns:a16="http://schemas.microsoft.com/office/drawing/2014/main" id="{838B02A7-D1DB-4BEE-85C7-B554035CF1F6}"/>
              </a:ext>
            </a:extLst>
          </p:cNvPr>
          <p:cNvSpPr>
            <a:spLocks noChangeArrowheads="1"/>
          </p:cNvSpPr>
          <p:nvPr/>
        </p:nvSpPr>
        <p:spPr bwMode="auto">
          <a:xfrm>
            <a:off x="4479925" y="4254500"/>
            <a:ext cx="4286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1200">
                <a:solidFill>
                  <a:srgbClr val="000000"/>
                </a:solidFill>
                <a:latin typeface="Nimbus Roman No9 L"/>
              </a:rPr>
              <a:t>t</a:t>
            </a:r>
            <a:endParaRPr lang="en-US" altLang="en-US" sz="2400"/>
          </a:p>
        </p:txBody>
      </p:sp>
      <p:sp>
        <p:nvSpPr>
          <p:cNvPr id="47" name="Rectangle 45">
            <a:extLst>
              <a:ext uri="{FF2B5EF4-FFF2-40B4-BE49-F238E27FC236}">
                <a16:creationId xmlns:a16="http://schemas.microsoft.com/office/drawing/2014/main" id="{AA9C4648-F31D-4C8F-9304-B790BF55E341}"/>
              </a:ext>
            </a:extLst>
          </p:cNvPr>
          <p:cNvSpPr>
            <a:spLocks noChangeArrowheads="1"/>
          </p:cNvSpPr>
          <p:nvPr/>
        </p:nvSpPr>
        <p:spPr bwMode="auto">
          <a:xfrm>
            <a:off x="4529138" y="4337050"/>
            <a:ext cx="571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900">
                <a:solidFill>
                  <a:srgbClr val="000000"/>
                </a:solidFill>
                <a:latin typeface="Nimbus Roman No9 L"/>
              </a:rPr>
              <a:t>2</a:t>
            </a:r>
            <a:endParaRPr lang="en-US" altLang="en-US" sz="2400"/>
          </a:p>
        </p:txBody>
      </p:sp>
      <p:sp>
        <p:nvSpPr>
          <p:cNvPr id="48" name="Rectangle 46">
            <a:extLst>
              <a:ext uri="{FF2B5EF4-FFF2-40B4-BE49-F238E27FC236}">
                <a16:creationId xmlns:a16="http://schemas.microsoft.com/office/drawing/2014/main" id="{EF0098F2-4301-4168-AB50-FD23DBCE05D2}"/>
              </a:ext>
            </a:extLst>
          </p:cNvPr>
          <p:cNvSpPr>
            <a:spLocks noChangeArrowheads="1"/>
          </p:cNvSpPr>
          <p:nvPr/>
        </p:nvSpPr>
        <p:spPr bwMode="auto">
          <a:xfrm>
            <a:off x="5346700" y="4254500"/>
            <a:ext cx="4286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1200">
                <a:solidFill>
                  <a:srgbClr val="000000"/>
                </a:solidFill>
                <a:latin typeface="Nimbus Roman No9 L"/>
              </a:rPr>
              <a:t>t</a:t>
            </a:r>
            <a:endParaRPr lang="en-US" altLang="en-US" sz="2400"/>
          </a:p>
        </p:txBody>
      </p:sp>
      <p:sp>
        <p:nvSpPr>
          <p:cNvPr id="49" name="Rectangle 47">
            <a:extLst>
              <a:ext uri="{FF2B5EF4-FFF2-40B4-BE49-F238E27FC236}">
                <a16:creationId xmlns:a16="http://schemas.microsoft.com/office/drawing/2014/main" id="{B2C4D69B-F742-4495-9103-1CC515C074E6}"/>
              </a:ext>
            </a:extLst>
          </p:cNvPr>
          <p:cNvSpPr>
            <a:spLocks noChangeArrowheads="1"/>
          </p:cNvSpPr>
          <p:nvPr/>
        </p:nvSpPr>
        <p:spPr bwMode="auto">
          <a:xfrm>
            <a:off x="5380038" y="4337050"/>
            <a:ext cx="571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900">
                <a:solidFill>
                  <a:srgbClr val="000000"/>
                </a:solidFill>
                <a:latin typeface="Nimbus Roman No9 L"/>
              </a:rPr>
              <a:t>3</a:t>
            </a:r>
            <a:endParaRPr lang="en-US" altLang="en-US" sz="2400"/>
          </a:p>
        </p:txBody>
      </p:sp>
      <p:sp>
        <p:nvSpPr>
          <p:cNvPr id="50" name="Rectangle 48">
            <a:extLst>
              <a:ext uri="{FF2B5EF4-FFF2-40B4-BE49-F238E27FC236}">
                <a16:creationId xmlns:a16="http://schemas.microsoft.com/office/drawing/2014/main" id="{84BBB4C5-884E-4440-A4A7-7274D609A272}"/>
              </a:ext>
            </a:extLst>
          </p:cNvPr>
          <p:cNvSpPr>
            <a:spLocks noChangeArrowheads="1"/>
          </p:cNvSpPr>
          <p:nvPr/>
        </p:nvSpPr>
        <p:spPr bwMode="auto">
          <a:xfrm>
            <a:off x="6211888" y="4254500"/>
            <a:ext cx="42862"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1200">
                <a:solidFill>
                  <a:srgbClr val="000000"/>
                </a:solidFill>
                <a:latin typeface="Nimbus Roman No9 L"/>
              </a:rPr>
              <a:t>t</a:t>
            </a:r>
            <a:endParaRPr lang="en-US" altLang="en-US" sz="2400"/>
          </a:p>
        </p:txBody>
      </p:sp>
      <p:sp>
        <p:nvSpPr>
          <p:cNvPr id="51" name="Rectangle 49">
            <a:extLst>
              <a:ext uri="{FF2B5EF4-FFF2-40B4-BE49-F238E27FC236}">
                <a16:creationId xmlns:a16="http://schemas.microsoft.com/office/drawing/2014/main" id="{E666E35F-FA68-4CA3-BB49-0B1D01584733}"/>
              </a:ext>
            </a:extLst>
          </p:cNvPr>
          <p:cNvSpPr>
            <a:spLocks noChangeArrowheads="1"/>
          </p:cNvSpPr>
          <p:nvPr/>
        </p:nvSpPr>
        <p:spPr bwMode="auto">
          <a:xfrm>
            <a:off x="6245225" y="4337050"/>
            <a:ext cx="571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900">
                <a:solidFill>
                  <a:srgbClr val="000000"/>
                </a:solidFill>
                <a:latin typeface="Nimbus Roman No9 L"/>
              </a:rPr>
              <a:t>4</a:t>
            </a:r>
            <a:endParaRPr lang="en-US" altLang="en-US" sz="2400"/>
          </a:p>
        </p:txBody>
      </p:sp>
      <p:sp>
        <p:nvSpPr>
          <p:cNvPr id="52" name="Rectangle 50">
            <a:extLst>
              <a:ext uri="{FF2B5EF4-FFF2-40B4-BE49-F238E27FC236}">
                <a16:creationId xmlns:a16="http://schemas.microsoft.com/office/drawing/2014/main" id="{1D9443AF-3262-4289-BA07-33F6B7891FBF}"/>
              </a:ext>
            </a:extLst>
          </p:cNvPr>
          <p:cNvSpPr>
            <a:spLocks noChangeArrowheads="1"/>
          </p:cNvSpPr>
          <p:nvPr/>
        </p:nvSpPr>
        <p:spPr bwMode="auto">
          <a:xfrm>
            <a:off x="6745288" y="4254500"/>
            <a:ext cx="42862"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1200">
                <a:solidFill>
                  <a:srgbClr val="000000"/>
                </a:solidFill>
                <a:latin typeface="Nimbus Roman No9 L"/>
              </a:rPr>
              <a:t>t</a:t>
            </a:r>
            <a:endParaRPr lang="en-US" altLang="en-US" sz="2400"/>
          </a:p>
        </p:txBody>
      </p:sp>
      <p:sp>
        <p:nvSpPr>
          <p:cNvPr id="53" name="Rectangle 51">
            <a:extLst>
              <a:ext uri="{FF2B5EF4-FFF2-40B4-BE49-F238E27FC236}">
                <a16:creationId xmlns:a16="http://schemas.microsoft.com/office/drawing/2014/main" id="{72D5449C-4DB5-4D19-8AF8-48AB522B9F98}"/>
              </a:ext>
            </a:extLst>
          </p:cNvPr>
          <p:cNvSpPr>
            <a:spLocks noChangeArrowheads="1"/>
          </p:cNvSpPr>
          <p:nvPr/>
        </p:nvSpPr>
        <p:spPr bwMode="auto">
          <a:xfrm>
            <a:off x="6778625" y="4337050"/>
            <a:ext cx="571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900">
                <a:solidFill>
                  <a:srgbClr val="000000"/>
                </a:solidFill>
                <a:latin typeface="Nimbus Roman No9 L"/>
              </a:rPr>
              <a:t>5</a:t>
            </a:r>
            <a:endParaRPr lang="en-US" altLang="en-US" sz="2400"/>
          </a:p>
        </p:txBody>
      </p:sp>
      <p:sp>
        <p:nvSpPr>
          <p:cNvPr id="54" name="Rectangle 52">
            <a:extLst>
              <a:ext uri="{FF2B5EF4-FFF2-40B4-BE49-F238E27FC236}">
                <a16:creationId xmlns:a16="http://schemas.microsoft.com/office/drawing/2014/main" id="{65286F6B-FE15-4519-A093-E4D7204D9B3D}"/>
              </a:ext>
            </a:extLst>
          </p:cNvPr>
          <p:cNvSpPr>
            <a:spLocks noChangeArrowheads="1"/>
          </p:cNvSpPr>
          <p:nvPr/>
        </p:nvSpPr>
        <p:spPr bwMode="auto">
          <a:xfrm>
            <a:off x="2747963" y="4254500"/>
            <a:ext cx="42862"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1200">
                <a:solidFill>
                  <a:srgbClr val="000000"/>
                </a:solidFill>
                <a:latin typeface="Nimbus Roman No9 L"/>
              </a:rPr>
              <a:t>t</a:t>
            </a:r>
            <a:endParaRPr lang="en-US" altLang="en-US" sz="2400"/>
          </a:p>
        </p:txBody>
      </p:sp>
      <p:sp>
        <p:nvSpPr>
          <p:cNvPr id="55" name="Rectangle 53">
            <a:extLst>
              <a:ext uri="{FF2B5EF4-FFF2-40B4-BE49-F238E27FC236}">
                <a16:creationId xmlns:a16="http://schemas.microsoft.com/office/drawing/2014/main" id="{DCC3E40D-BDF8-4A53-AA7A-B6F3C1963A4B}"/>
              </a:ext>
            </a:extLst>
          </p:cNvPr>
          <p:cNvSpPr>
            <a:spLocks noChangeArrowheads="1"/>
          </p:cNvSpPr>
          <p:nvPr/>
        </p:nvSpPr>
        <p:spPr bwMode="auto">
          <a:xfrm>
            <a:off x="2797175" y="4337050"/>
            <a:ext cx="571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900">
                <a:solidFill>
                  <a:srgbClr val="000000"/>
                </a:solidFill>
                <a:latin typeface="Nimbus Roman No9 L"/>
              </a:rPr>
              <a:t>0</a:t>
            </a:r>
            <a:endParaRPr lang="en-US" altLang="en-US" sz="2400"/>
          </a:p>
        </p:txBody>
      </p:sp>
      <p:grpSp>
        <p:nvGrpSpPr>
          <p:cNvPr id="56" name="Group 60">
            <a:extLst>
              <a:ext uri="{FF2B5EF4-FFF2-40B4-BE49-F238E27FC236}">
                <a16:creationId xmlns:a16="http://schemas.microsoft.com/office/drawing/2014/main" id="{04064CBB-9C71-492D-BD39-A1DF75A464C0}"/>
              </a:ext>
            </a:extLst>
          </p:cNvPr>
          <p:cNvGrpSpPr>
            <a:grpSpLocks/>
          </p:cNvGrpSpPr>
          <p:nvPr/>
        </p:nvGrpSpPr>
        <p:grpSpPr bwMode="auto">
          <a:xfrm>
            <a:off x="5945188" y="1176338"/>
            <a:ext cx="981075" cy="182562"/>
            <a:chOff x="3745" y="755"/>
            <a:chExt cx="618" cy="115"/>
          </a:xfrm>
        </p:grpSpPr>
        <p:sp>
          <p:nvSpPr>
            <p:cNvPr id="57" name="Freeform 54">
              <a:extLst>
                <a:ext uri="{FF2B5EF4-FFF2-40B4-BE49-F238E27FC236}">
                  <a16:creationId xmlns:a16="http://schemas.microsoft.com/office/drawing/2014/main" id="{C1C2D1AD-CE69-45E4-AE8D-FB8657D4621B}"/>
                </a:ext>
              </a:extLst>
            </p:cNvPr>
            <p:cNvSpPr>
              <a:spLocks/>
            </p:cNvSpPr>
            <p:nvPr/>
          </p:nvSpPr>
          <p:spPr bwMode="auto">
            <a:xfrm>
              <a:off x="4039" y="828"/>
              <a:ext cx="63" cy="21"/>
            </a:xfrm>
            <a:custGeom>
              <a:avLst/>
              <a:gdLst>
                <a:gd name="T0" fmla="*/ 0 w 6"/>
                <a:gd name="T1" fmla="*/ 21 h 2"/>
                <a:gd name="T2" fmla="*/ 63 w 6"/>
                <a:gd name="T3" fmla="*/ 11 h 2"/>
                <a:gd name="T4" fmla="*/ 0 w 6"/>
                <a:gd name="T5" fmla="*/ 0 h 2"/>
                <a:gd name="T6" fmla="*/ 0 w 6"/>
                <a:gd name="T7" fmla="*/ 11 h 2"/>
                <a:gd name="T8" fmla="*/ 0 w 6"/>
                <a:gd name="T9" fmla="*/ 21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8" name="Freeform 55">
              <a:extLst>
                <a:ext uri="{FF2B5EF4-FFF2-40B4-BE49-F238E27FC236}">
                  <a16:creationId xmlns:a16="http://schemas.microsoft.com/office/drawing/2014/main" id="{5017BDED-F370-4CB3-B620-6B0F8B256D39}"/>
                </a:ext>
              </a:extLst>
            </p:cNvPr>
            <p:cNvSpPr>
              <a:spLocks/>
            </p:cNvSpPr>
            <p:nvPr/>
          </p:nvSpPr>
          <p:spPr bwMode="auto">
            <a:xfrm>
              <a:off x="4039" y="828"/>
              <a:ext cx="63" cy="21"/>
            </a:xfrm>
            <a:custGeom>
              <a:avLst/>
              <a:gdLst>
                <a:gd name="T0" fmla="*/ 0 w 63"/>
                <a:gd name="T1" fmla="*/ 21 h 21"/>
                <a:gd name="T2" fmla="*/ 63 w 63"/>
                <a:gd name="T3" fmla="*/ 11 h 21"/>
                <a:gd name="T4" fmla="*/ 0 w 63"/>
                <a:gd name="T5" fmla="*/ 0 h 21"/>
                <a:gd name="T6" fmla="*/ 0 w 63"/>
                <a:gd name="T7" fmla="*/ 11 h 21"/>
                <a:gd name="T8" fmla="*/ 0 w 63"/>
                <a:gd name="T9" fmla="*/ 21 h 21"/>
                <a:gd name="T10" fmla="*/ 0 60000 65536"/>
                <a:gd name="T11" fmla="*/ 0 60000 65536"/>
                <a:gd name="T12" fmla="*/ 0 60000 65536"/>
                <a:gd name="T13" fmla="*/ 0 60000 65536"/>
                <a:gd name="T14" fmla="*/ 0 60000 65536"/>
                <a:gd name="T15" fmla="*/ 0 w 63"/>
                <a:gd name="T16" fmla="*/ 0 h 21"/>
                <a:gd name="T17" fmla="*/ 63 w 63"/>
                <a:gd name="T18" fmla="*/ 21 h 21"/>
              </a:gdLst>
              <a:ahLst/>
              <a:cxnLst>
                <a:cxn ang="T10">
                  <a:pos x="T0" y="T1"/>
                </a:cxn>
                <a:cxn ang="T11">
                  <a:pos x="T2" y="T3"/>
                </a:cxn>
                <a:cxn ang="T12">
                  <a:pos x="T4" y="T5"/>
                </a:cxn>
                <a:cxn ang="T13">
                  <a:pos x="T6" y="T7"/>
                </a:cxn>
                <a:cxn ang="T14">
                  <a:pos x="T8" y="T9"/>
                </a:cxn>
              </a:cxnLst>
              <a:rect l="T15" t="T16" r="T17" b="T18"/>
              <a:pathLst>
                <a:path w="63" h="21">
                  <a:moveTo>
                    <a:pt x="0" y="21"/>
                  </a:moveTo>
                  <a:lnTo>
                    <a:pt x="63" y="11"/>
                  </a:lnTo>
                  <a:lnTo>
                    <a:pt x="0" y="0"/>
                  </a:lnTo>
                  <a:lnTo>
                    <a:pt x="0" y="11"/>
                  </a:lnTo>
                  <a:lnTo>
                    <a:pt x="0" y="21"/>
                  </a:lnTo>
                  <a:close/>
                </a:path>
              </a:pathLst>
            </a:custGeom>
            <a:solidFill>
              <a:srgbClr val="000000"/>
            </a:solidFill>
            <a:ln w="0">
              <a:solidFill>
                <a:srgbClr val="000000"/>
              </a:solidFill>
              <a:round/>
              <a:headEnd/>
              <a:tailEnd/>
            </a:ln>
          </p:spPr>
          <p:txBody>
            <a:bodyPr/>
            <a:lstStyle/>
            <a:p>
              <a:endParaRPr lang="en-IN"/>
            </a:p>
          </p:txBody>
        </p:sp>
        <p:sp>
          <p:nvSpPr>
            <p:cNvPr id="59" name="Line 56">
              <a:extLst>
                <a:ext uri="{FF2B5EF4-FFF2-40B4-BE49-F238E27FC236}">
                  <a16:creationId xmlns:a16="http://schemas.microsoft.com/office/drawing/2014/main" id="{A92F2928-4292-4ACB-91A2-20E8E5DE96F8}"/>
                </a:ext>
              </a:extLst>
            </p:cNvPr>
            <p:cNvSpPr>
              <a:spLocks noChangeShapeType="1"/>
            </p:cNvSpPr>
            <p:nvPr/>
          </p:nvSpPr>
          <p:spPr bwMode="auto">
            <a:xfrm flipH="1">
              <a:off x="3745" y="839"/>
              <a:ext cx="294"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0" name="Rectangle 57">
              <a:extLst>
                <a:ext uri="{FF2B5EF4-FFF2-40B4-BE49-F238E27FC236}">
                  <a16:creationId xmlns:a16="http://schemas.microsoft.com/office/drawing/2014/main" id="{BC7B9CEE-EA91-407E-A566-6780404FBB49}"/>
                </a:ext>
              </a:extLst>
            </p:cNvPr>
            <p:cNvSpPr>
              <a:spLocks noChangeArrowheads="1"/>
            </p:cNvSpPr>
            <p:nvPr/>
          </p:nvSpPr>
          <p:spPr bwMode="auto">
            <a:xfrm>
              <a:off x="4155" y="755"/>
              <a:ext cx="5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1200">
                  <a:solidFill>
                    <a:srgbClr val="000000"/>
                  </a:solidFill>
                  <a:latin typeface="Nimbus Roman No9 L"/>
                </a:rPr>
                <a:t>T</a:t>
              </a:r>
              <a:endParaRPr lang="en-US" altLang="en-US" sz="2400"/>
            </a:p>
          </p:txBody>
        </p:sp>
        <p:sp>
          <p:nvSpPr>
            <p:cNvPr id="61" name="Rectangle 58">
              <a:extLst>
                <a:ext uri="{FF2B5EF4-FFF2-40B4-BE49-F238E27FC236}">
                  <a16:creationId xmlns:a16="http://schemas.microsoft.com/office/drawing/2014/main" id="{BE1590B8-5BF4-4267-ADBF-585C92DE5111}"/>
                </a:ext>
              </a:extLst>
            </p:cNvPr>
            <p:cNvSpPr>
              <a:spLocks noChangeArrowheads="1"/>
            </p:cNvSpPr>
            <p:nvPr/>
          </p:nvSpPr>
          <p:spPr bwMode="auto">
            <a:xfrm>
              <a:off x="4218" y="755"/>
              <a:ext cx="14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1200">
                  <a:solidFill>
                    <a:srgbClr val="000000"/>
                  </a:solidFill>
                  <a:latin typeface="Nimbus Roman No9 L"/>
                </a:rPr>
                <a:t>ime</a:t>
              </a:r>
              <a:endParaRPr lang="en-US" altLang="en-US" sz="2400"/>
            </a:p>
          </p:txBody>
        </p:sp>
      </p:grpSp>
      <p:sp>
        <p:nvSpPr>
          <p:cNvPr id="62" name="Text Box 59">
            <a:extLst>
              <a:ext uri="{FF2B5EF4-FFF2-40B4-BE49-F238E27FC236}">
                <a16:creationId xmlns:a16="http://schemas.microsoft.com/office/drawing/2014/main" id="{41D9C09D-D37E-4C08-865D-D7E5073496F3}"/>
              </a:ext>
            </a:extLst>
          </p:cNvPr>
          <p:cNvSpPr txBox="1">
            <a:spLocks noChangeArrowheads="1"/>
          </p:cNvSpPr>
          <p:nvPr/>
        </p:nvSpPr>
        <p:spPr bwMode="auto">
          <a:xfrm>
            <a:off x="152400" y="4813300"/>
            <a:ext cx="88392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1600" b="1" i="1"/>
              <a:t>t</a:t>
            </a:r>
            <a:r>
              <a:rPr lang="en-US" altLang="en-US" sz="1600" b="1" i="1" baseline="-25000"/>
              <a:t>0</a:t>
            </a:r>
            <a:r>
              <a:rPr lang="en-US" altLang="en-US" sz="1600" b="1" i="1"/>
              <a:t> - Master places the address and command information on the bus.</a:t>
            </a:r>
          </a:p>
          <a:p>
            <a:r>
              <a:rPr lang="en-US" altLang="en-US" sz="1600" b="1" i="1"/>
              <a:t>t</a:t>
            </a:r>
            <a:r>
              <a:rPr lang="en-US" altLang="en-US" sz="1600" b="1" i="1" baseline="-25000"/>
              <a:t>1</a:t>
            </a:r>
            <a:r>
              <a:rPr lang="en-US" altLang="en-US" sz="1600" b="1" i="1"/>
              <a:t> - Master asserts the Master-ready signal. Master-ready signal is asserted at t</a:t>
            </a:r>
            <a:r>
              <a:rPr lang="en-US" altLang="en-US" sz="1600" b="1" i="1" baseline="-25000"/>
              <a:t>1 </a:t>
            </a:r>
            <a:r>
              <a:rPr lang="en-US" altLang="en-US" sz="1600" b="1" i="1"/>
              <a:t>instead of t</a:t>
            </a:r>
            <a:r>
              <a:rPr lang="en-US" altLang="en-US" sz="1600" b="1" i="1" baseline="-25000"/>
              <a:t>0</a:t>
            </a:r>
            <a:endParaRPr lang="en-US" altLang="en-US" sz="1600" b="1" i="1"/>
          </a:p>
          <a:p>
            <a:r>
              <a:rPr lang="en-US" altLang="en-US" sz="1600" b="1" i="1"/>
              <a:t>t</a:t>
            </a:r>
            <a:r>
              <a:rPr lang="en-US" altLang="en-US" sz="1600" b="1" i="1" baseline="-25000"/>
              <a:t>2</a:t>
            </a:r>
            <a:r>
              <a:rPr lang="en-US" altLang="en-US" sz="1600" b="1" i="1"/>
              <a:t> - Addressed slave places the data on the bus and asserts the Slave-ready signal. </a:t>
            </a:r>
          </a:p>
          <a:p>
            <a:r>
              <a:rPr lang="en-US" altLang="en-US" sz="1600" b="1" i="1"/>
              <a:t>t</a:t>
            </a:r>
            <a:r>
              <a:rPr lang="en-US" altLang="en-US" sz="1600" b="1" i="1" baseline="-25000"/>
              <a:t>3</a:t>
            </a:r>
            <a:r>
              <a:rPr lang="en-US" altLang="en-US" sz="1600" b="1" i="1"/>
              <a:t> - Slave-ready signal arrives at the master.</a:t>
            </a:r>
          </a:p>
          <a:p>
            <a:r>
              <a:rPr lang="en-US" altLang="en-US" sz="1600" b="1" i="1"/>
              <a:t>t</a:t>
            </a:r>
            <a:r>
              <a:rPr lang="en-US" altLang="en-US" sz="1600" b="1" i="1" baseline="-25000"/>
              <a:t>4</a:t>
            </a:r>
            <a:r>
              <a:rPr lang="en-US" altLang="en-US" sz="1600" b="1" i="1"/>
              <a:t> - Master removes the address and command information.</a:t>
            </a:r>
          </a:p>
          <a:p>
            <a:r>
              <a:rPr lang="en-US" altLang="en-US" sz="1600" b="1" i="1"/>
              <a:t>t</a:t>
            </a:r>
            <a:r>
              <a:rPr lang="en-US" altLang="en-US" sz="1600" b="1" i="1" baseline="-25000"/>
              <a:t>5</a:t>
            </a:r>
            <a:r>
              <a:rPr lang="en-US" altLang="en-US" sz="1600" b="1" i="1"/>
              <a:t> - Slave receives the transition of the Master-ready signal from 1 to 0. It removes the data and the Slave-ready signal from the bus.</a:t>
            </a:r>
            <a:endParaRPr lang="en-US" altLang="en-US" b="1" i="1"/>
          </a:p>
        </p:txBody>
      </p:sp>
    </p:spTree>
    <p:extLst>
      <p:ext uri="{BB962C8B-B14F-4D97-AF65-F5344CB8AC3E}">
        <p14:creationId xmlns:p14="http://schemas.microsoft.com/office/powerpoint/2010/main" val="35836459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DD13C-BB76-40D9-B92E-34BA6CD41A7C}"/>
              </a:ext>
            </a:extLst>
          </p:cNvPr>
          <p:cNvSpPr>
            <a:spLocks noGrp="1"/>
          </p:cNvSpPr>
          <p:nvPr>
            <p:ph type="title"/>
          </p:nvPr>
        </p:nvSpPr>
        <p:spPr>
          <a:xfrm>
            <a:off x="0" y="278373"/>
            <a:ext cx="8229600" cy="1143000"/>
          </a:xfrm>
        </p:spPr>
        <p:txBody>
          <a:bodyPr/>
          <a:lstStyle/>
          <a:p>
            <a:r>
              <a:rPr lang="en-US" sz="3200" dirty="0">
                <a:solidFill>
                  <a:srgbClr val="FF0000"/>
                </a:solidFill>
              </a:rPr>
              <a:t>Asynchronous vs. Synchronous bus</a:t>
            </a:r>
            <a:endParaRPr lang="en-IN" sz="3200" dirty="0">
              <a:solidFill>
                <a:srgbClr val="FF0000"/>
              </a:solidFill>
            </a:endParaRPr>
          </a:p>
        </p:txBody>
      </p:sp>
      <p:sp>
        <p:nvSpPr>
          <p:cNvPr id="4" name="Slide Number Placeholder 3">
            <a:extLst>
              <a:ext uri="{FF2B5EF4-FFF2-40B4-BE49-F238E27FC236}">
                <a16:creationId xmlns:a16="http://schemas.microsoft.com/office/drawing/2014/main" id="{88282038-394D-401E-94D0-70579858B612}"/>
              </a:ext>
            </a:extLst>
          </p:cNvPr>
          <p:cNvSpPr>
            <a:spLocks noGrp="1"/>
          </p:cNvSpPr>
          <p:nvPr>
            <p:ph type="sldNum" sz="quarter" idx="12"/>
          </p:nvPr>
        </p:nvSpPr>
        <p:spPr/>
        <p:txBody>
          <a:bodyPr/>
          <a:lstStyle/>
          <a:p>
            <a:fld id="{1602180B-D5D1-4398-B8D5-C1EBB73A9C38}" type="slidenum">
              <a:rPr lang="en-US" altLang="en-US" smtClean="0"/>
              <a:pPr/>
              <a:t>38</a:t>
            </a:fld>
            <a:endParaRPr lang="en-US" altLang="en-US"/>
          </a:p>
        </p:txBody>
      </p:sp>
      <p:sp>
        <p:nvSpPr>
          <p:cNvPr id="5" name="Rectangle 3">
            <a:extLst>
              <a:ext uri="{FF2B5EF4-FFF2-40B4-BE49-F238E27FC236}">
                <a16:creationId xmlns:a16="http://schemas.microsoft.com/office/drawing/2014/main" id="{769B1181-D856-43D7-A46A-F69F50612102}"/>
              </a:ext>
            </a:extLst>
          </p:cNvPr>
          <p:cNvSpPr txBox="1">
            <a:spLocks noChangeArrowheads="1"/>
          </p:cNvSpPr>
          <p:nvPr/>
        </p:nvSpPr>
        <p:spPr bwMode="auto">
          <a:xfrm>
            <a:off x="457200" y="1808334"/>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a:solidFill>
                  <a:schemeClr val="accent2"/>
                </a:solidFill>
              </a:rPr>
              <a:t>Advantages of asynchronous bus:</a:t>
            </a:r>
            <a:endParaRPr lang="en-US" altLang="en-US"/>
          </a:p>
          <a:p>
            <a:pPr lvl="1"/>
            <a:r>
              <a:rPr lang="en-US" altLang="en-US" sz="1800"/>
              <a:t>Eliminates the need for synchronization between the sender and the receiver. </a:t>
            </a:r>
          </a:p>
          <a:p>
            <a:pPr lvl="1"/>
            <a:r>
              <a:rPr lang="en-US" altLang="en-US" sz="1800"/>
              <a:t>Can accommodate varying delays automatically, using the Slave-ready signal.</a:t>
            </a:r>
            <a:r>
              <a:rPr lang="en-US" altLang="en-US"/>
              <a:t> </a:t>
            </a:r>
          </a:p>
          <a:p>
            <a:r>
              <a:rPr lang="en-US" altLang="en-US">
                <a:solidFill>
                  <a:schemeClr val="accent2"/>
                </a:solidFill>
              </a:rPr>
              <a:t>Disadvantages of asynchronous bus:</a:t>
            </a:r>
          </a:p>
          <a:p>
            <a:pPr lvl="1"/>
            <a:r>
              <a:rPr lang="en-US" altLang="en-US" sz="1800"/>
              <a:t>Data transfer rate with full handshake is limited by two-round trip delays.</a:t>
            </a:r>
          </a:p>
          <a:p>
            <a:pPr lvl="1"/>
            <a:r>
              <a:rPr lang="en-US" altLang="en-US" sz="1800"/>
              <a:t>Data transfers using a synchronous bus involves only one round trip delay, and hence a synchronous bus can achieve faster rates.</a:t>
            </a:r>
            <a:r>
              <a:rPr lang="en-US" altLang="en-US"/>
              <a:t> </a:t>
            </a:r>
          </a:p>
          <a:p>
            <a:pPr lvl="1"/>
            <a:endParaRPr lang="en-US" altLang="en-US" dirty="0"/>
          </a:p>
        </p:txBody>
      </p:sp>
    </p:spTree>
    <p:extLst>
      <p:ext uri="{BB962C8B-B14F-4D97-AF65-F5344CB8AC3E}">
        <p14:creationId xmlns:p14="http://schemas.microsoft.com/office/powerpoint/2010/main" val="21529819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 name="Google Shape;602;p70"/>
          <p:cNvSpPr txBox="1">
            <a:spLocks noGrp="1"/>
          </p:cNvSpPr>
          <p:nvPr>
            <p:ph type="title"/>
          </p:nvPr>
        </p:nvSpPr>
        <p:spPr/>
        <p:txBody>
          <a:bodyPr spcFirstLastPara="1" lIns="91425" tIns="45700" rIns="91425" bIns="45700">
            <a:normAutofit fontScale="90000"/>
          </a:bodyPr>
          <a:lstStyle/>
          <a:p>
            <a:pPr>
              <a:spcBef>
                <a:spcPts val="0"/>
              </a:spcBef>
              <a:spcAft>
                <a:spcPts val="0"/>
              </a:spcAft>
              <a:buClr>
                <a:schemeClr val="dk1"/>
              </a:buClr>
              <a:buSzPct val="100000"/>
              <a:buFont typeface="Calibri"/>
              <a:buNone/>
              <a:defRPr/>
            </a:pPr>
            <a:r>
              <a:rPr lang="en-GB"/>
              <a:t>Asynchronous Timing – Read Diagram</a:t>
            </a:r>
            <a:endParaRPr/>
          </a:p>
        </p:txBody>
      </p:sp>
      <p:pic>
        <p:nvPicPr>
          <p:cNvPr id="40963" name="Google Shape;603;p70"/>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l="8772" t="10117" r="23497" b="61363"/>
          <a:stretch>
            <a:fillRect/>
          </a:stretch>
        </p:blipFill>
        <p:spPr bwMode="auto">
          <a:xfrm>
            <a:off x="381000" y="1446213"/>
            <a:ext cx="8382000" cy="457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1"/>
          <p:cNvSpPr>
            <a:spLocks noGrp="1"/>
          </p:cNvSpPr>
          <p:nvPr>
            <p:ph idx="1"/>
          </p:nvPr>
        </p:nvSpPr>
        <p:spPr/>
        <p:txBody>
          <a:bodyPr/>
          <a:lstStyle/>
          <a:p>
            <a:pPr algn="just">
              <a:lnSpc>
                <a:spcPct val="150000"/>
              </a:lnSpc>
              <a:spcBef>
                <a:spcPct val="0"/>
              </a:spcBef>
              <a:buFont typeface="Wingdings" panose="05000000000000000000" pitchFamily="2" charset="2"/>
              <a:buChar char="Ø"/>
            </a:pPr>
            <a:r>
              <a:rPr lang="en-IN" altLang="en-US" sz="2400"/>
              <a:t>It is important  to know that just login to the session does not guarantee the  attendance.</a:t>
            </a:r>
          </a:p>
          <a:p>
            <a:pPr algn="just">
              <a:lnSpc>
                <a:spcPct val="150000"/>
              </a:lnSpc>
              <a:spcBef>
                <a:spcPct val="0"/>
              </a:spcBef>
              <a:buFont typeface="Wingdings" panose="05000000000000000000" pitchFamily="2" charset="2"/>
              <a:buChar char="Ø"/>
            </a:pPr>
            <a:r>
              <a:rPr lang="en-IN" altLang="en-US" sz="2400"/>
              <a:t>Once you join the session, continue till the end to consider you as present in the class.</a:t>
            </a:r>
          </a:p>
          <a:p>
            <a:pPr algn="just">
              <a:lnSpc>
                <a:spcPct val="150000"/>
              </a:lnSpc>
              <a:spcBef>
                <a:spcPct val="0"/>
              </a:spcBef>
              <a:buFont typeface="Wingdings" panose="05000000000000000000" pitchFamily="2" charset="2"/>
              <a:buChar char="Ø"/>
            </a:pPr>
            <a:r>
              <a:rPr lang="en-IN" altLang="en-US" sz="2400"/>
              <a:t>IMPORTANTLY, you need to make the class more interactive by responding to Professors queries in the session.</a:t>
            </a:r>
          </a:p>
          <a:p>
            <a:pPr algn="just">
              <a:lnSpc>
                <a:spcPct val="150000"/>
              </a:lnSpc>
              <a:spcBef>
                <a:spcPct val="0"/>
              </a:spcBef>
              <a:buFont typeface="Wingdings" panose="05000000000000000000" pitchFamily="2" charset="2"/>
              <a:buChar char="Ø"/>
            </a:pPr>
            <a:r>
              <a:rPr lang="en-IN" altLang="en-US" sz="2400"/>
              <a:t> </a:t>
            </a:r>
            <a:r>
              <a:rPr lang="en-IN" altLang="en-US" sz="2400" b="1">
                <a:solidFill>
                  <a:srgbClr val="FF0000"/>
                </a:solidFill>
              </a:rPr>
              <a:t>Whenever Professor calls your number / name ,you need to respond, otherwise it will be considered as ABSENT</a:t>
            </a:r>
          </a:p>
        </p:txBody>
      </p:sp>
      <p:sp>
        <p:nvSpPr>
          <p:cNvPr id="12291" name="Title 2"/>
          <p:cNvSpPr>
            <a:spLocks noGrp="1"/>
          </p:cNvSpPr>
          <p:nvPr>
            <p:ph type="title" idx="4294967295"/>
          </p:nvPr>
        </p:nvSpPr>
        <p:spPr>
          <a:xfrm>
            <a:off x="457200" y="274638"/>
            <a:ext cx="6491288" cy="1143000"/>
          </a:xfrm>
        </p:spPr>
        <p:txBody>
          <a:bodyPr/>
          <a:lstStyle/>
          <a:p>
            <a:r>
              <a:rPr lang="en-IN" altLang="en-US" b="1"/>
              <a:t>IMP Note to Students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 name="Google Shape;608;p71"/>
          <p:cNvSpPr txBox="1">
            <a:spLocks noGrp="1"/>
          </p:cNvSpPr>
          <p:nvPr>
            <p:ph type="title"/>
          </p:nvPr>
        </p:nvSpPr>
        <p:spPr/>
        <p:txBody>
          <a:bodyPr spcFirstLastPara="1" lIns="91425" tIns="45700" rIns="91425" bIns="45700">
            <a:normAutofit fontScale="90000"/>
          </a:bodyPr>
          <a:lstStyle/>
          <a:p>
            <a:pPr>
              <a:spcBef>
                <a:spcPts val="0"/>
              </a:spcBef>
              <a:spcAft>
                <a:spcPts val="0"/>
              </a:spcAft>
              <a:buClr>
                <a:schemeClr val="dk1"/>
              </a:buClr>
              <a:buSzPct val="100000"/>
              <a:buFont typeface="Calibri"/>
              <a:buNone/>
              <a:defRPr/>
            </a:pPr>
            <a:r>
              <a:rPr lang="en-GB"/>
              <a:t>Asynchronous Timing – Write Diagram</a:t>
            </a:r>
            <a:endParaRPr/>
          </a:p>
        </p:txBody>
      </p:sp>
      <p:pic>
        <p:nvPicPr>
          <p:cNvPr id="41987" name="Google Shape;609;p71"/>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l="8772" t="46970" r="23497" b="24998"/>
          <a:stretch>
            <a:fillRect/>
          </a:stretch>
        </p:blipFill>
        <p:spPr bwMode="auto">
          <a:xfrm>
            <a:off x="0" y="1574800"/>
            <a:ext cx="9144000" cy="490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Google Shape;615;p72"/>
          <p:cNvSpPr>
            <a:spLocks noGrp="1"/>
          </p:cNvSpPr>
          <p:nvPr>
            <p:ph type="title"/>
          </p:nvPr>
        </p:nvSpPr>
        <p:spPr/>
        <p:txBody>
          <a:bodyPr lIns="91425" tIns="45700" rIns="91425" bIns="45700"/>
          <a:lstStyle/>
          <a:p>
            <a:pPr>
              <a:buClr>
                <a:srgbClr val="000000"/>
              </a:buClr>
              <a:buSzPts val="4400"/>
              <a:buFont typeface="Calibri" panose="020F0502020204030204" pitchFamily="34" charset="0"/>
              <a:buNone/>
            </a:pPr>
            <a:r>
              <a:rPr lang="en-GB" altLang="en-US"/>
              <a:t>PCI Bus</a:t>
            </a:r>
            <a:endParaRPr lang="en-US" altLang="en-US"/>
          </a:p>
        </p:txBody>
      </p:sp>
      <p:sp>
        <p:nvSpPr>
          <p:cNvPr id="6" name="Rectangle 3">
            <a:extLst>
              <a:ext uri="{FF2B5EF4-FFF2-40B4-BE49-F238E27FC236}">
                <a16:creationId xmlns:a16="http://schemas.microsoft.com/office/drawing/2014/main" id="{5DBA2767-9345-46AD-8F4A-057122972F93}"/>
              </a:ext>
            </a:extLst>
          </p:cNvPr>
          <p:cNvSpPr txBox="1">
            <a:spLocks noChangeArrowheads="1"/>
          </p:cNvSpPr>
          <p:nvPr/>
        </p:nvSpPr>
        <p:spPr bwMode="auto">
          <a:xfrm>
            <a:off x="228600" y="1143000"/>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274320" fontAlgn="auto">
              <a:lnSpc>
                <a:spcPct val="150000"/>
              </a:lnSpc>
              <a:spcAft>
                <a:spcPts val="0"/>
              </a:spcAft>
              <a:buClr>
                <a:schemeClr val="accent3"/>
              </a:buClr>
              <a:buFont typeface="Wingdings 2"/>
              <a:buChar char=""/>
              <a:defRPr/>
            </a:pPr>
            <a:r>
              <a:rPr lang="en-US" sz="1600" i="1"/>
              <a:t>Peripheral Component Interconnect</a:t>
            </a:r>
          </a:p>
          <a:p>
            <a:pPr marL="274320" indent="-274320" fontAlgn="auto">
              <a:lnSpc>
                <a:spcPct val="150000"/>
              </a:lnSpc>
              <a:spcAft>
                <a:spcPts val="0"/>
              </a:spcAft>
              <a:buClr>
                <a:schemeClr val="accent3"/>
              </a:buClr>
              <a:buFont typeface="Wingdings 2"/>
              <a:buChar char=""/>
              <a:defRPr/>
            </a:pPr>
            <a:r>
              <a:rPr lang="en-US" sz="1600"/>
              <a:t>Introduced in 1992</a:t>
            </a:r>
          </a:p>
          <a:p>
            <a:pPr marL="274320" indent="-274320" fontAlgn="auto">
              <a:lnSpc>
                <a:spcPct val="150000"/>
              </a:lnSpc>
              <a:spcAft>
                <a:spcPts val="0"/>
              </a:spcAft>
              <a:buClr>
                <a:schemeClr val="accent3"/>
              </a:buClr>
              <a:buFont typeface="Wingdings 2"/>
              <a:buChar char=""/>
              <a:defRPr/>
            </a:pPr>
            <a:r>
              <a:rPr lang="en-US" sz="1600"/>
              <a:t>Low-cost bus</a:t>
            </a:r>
          </a:p>
          <a:p>
            <a:pPr marL="274320" indent="-274320" fontAlgn="auto">
              <a:lnSpc>
                <a:spcPct val="150000"/>
              </a:lnSpc>
              <a:spcAft>
                <a:spcPts val="0"/>
              </a:spcAft>
              <a:buClr>
                <a:schemeClr val="accent3"/>
              </a:buClr>
              <a:buFont typeface="Wingdings 2"/>
              <a:buChar char=""/>
              <a:defRPr/>
            </a:pPr>
            <a:r>
              <a:rPr lang="en-US" sz="1600"/>
              <a:t>Processor independent</a:t>
            </a:r>
          </a:p>
          <a:p>
            <a:pPr marL="274320" indent="-274320" fontAlgn="auto">
              <a:lnSpc>
                <a:spcPct val="150000"/>
              </a:lnSpc>
              <a:spcAft>
                <a:spcPts val="0"/>
              </a:spcAft>
              <a:buClr>
                <a:schemeClr val="accent3"/>
              </a:buClr>
              <a:buFont typeface="Wingdings 2"/>
              <a:buChar char=""/>
              <a:defRPr/>
            </a:pPr>
            <a:r>
              <a:rPr lang="en-US" sz="1600"/>
              <a:t>Plug-and-play capability</a:t>
            </a:r>
          </a:p>
          <a:p>
            <a:pPr marL="274320" indent="-274320" fontAlgn="auto">
              <a:lnSpc>
                <a:spcPct val="150000"/>
              </a:lnSpc>
              <a:spcAft>
                <a:spcPts val="0"/>
              </a:spcAft>
              <a:buClr>
                <a:schemeClr val="accent3"/>
              </a:buClr>
              <a:buFont typeface="Wingdings 2"/>
              <a:buChar char=""/>
              <a:defRPr/>
            </a:pPr>
            <a:r>
              <a:rPr lang="en-US" sz="1600"/>
              <a:t>In today’s computers, most memory transfers involve a burst of data rather than just one word. The PCI is designed primarily to support this mode of operation.</a:t>
            </a:r>
          </a:p>
          <a:p>
            <a:pPr marL="274320" indent="-274320" fontAlgn="auto">
              <a:lnSpc>
                <a:spcPct val="150000"/>
              </a:lnSpc>
              <a:spcAft>
                <a:spcPts val="0"/>
              </a:spcAft>
              <a:buClr>
                <a:schemeClr val="accent3"/>
              </a:buClr>
              <a:buFont typeface="Wingdings 2"/>
              <a:buChar char=""/>
              <a:defRPr/>
            </a:pPr>
            <a:r>
              <a:rPr lang="en-US" sz="1600"/>
              <a:t>The bus supports three independent address spaces: memory, I/O, and configuration.</a:t>
            </a:r>
          </a:p>
          <a:p>
            <a:pPr marL="274320" indent="-274320" fontAlgn="auto">
              <a:lnSpc>
                <a:spcPct val="150000"/>
              </a:lnSpc>
              <a:spcAft>
                <a:spcPts val="0"/>
              </a:spcAft>
              <a:buClr>
                <a:schemeClr val="accent3"/>
              </a:buClr>
              <a:buFont typeface="Wingdings 2"/>
              <a:buChar char=""/>
              <a:defRPr/>
            </a:pPr>
            <a:r>
              <a:rPr lang="en-US" sz="1600"/>
              <a:t>we assumed that the master maintains the address information on the bus until data transfer is completed. But, the address is needed only long enough for the slave to be selected. Thus, the address is needed on the bus for one clock cycle only, freeing the address lines to be used for sending data in subsequent clock cycles. The result is a significant cost reduction.</a:t>
            </a:r>
          </a:p>
          <a:p>
            <a:pPr marL="274320" indent="-274320" fontAlgn="auto">
              <a:lnSpc>
                <a:spcPct val="150000"/>
              </a:lnSpc>
              <a:spcAft>
                <a:spcPts val="0"/>
              </a:spcAft>
              <a:buClr>
                <a:schemeClr val="accent3"/>
              </a:buClr>
              <a:buFont typeface="Wingdings 2"/>
              <a:buChar char=""/>
              <a:defRPr/>
            </a:pPr>
            <a:r>
              <a:rPr lang="en-US" sz="1600"/>
              <a:t>A master is called an initiator in PCI terminology. The addressed device that responds to read and write commands is called a target.</a:t>
            </a:r>
            <a:endParaRPr lang="en-US" sz="16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Google Shape;649;p77"/>
          <p:cNvSpPr>
            <a:spLocks noGrp="1"/>
          </p:cNvSpPr>
          <p:nvPr>
            <p:ph type="title"/>
          </p:nvPr>
        </p:nvSpPr>
        <p:spPr/>
        <p:txBody>
          <a:bodyPr lIns="91425" tIns="45700" rIns="91425" bIns="45700"/>
          <a:lstStyle/>
          <a:p>
            <a:pPr>
              <a:buClr>
                <a:srgbClr val="000000"/>
              </a:buClr>
              <a:buSzPts val="4400"/>
              <a:buFont typeface="Calibri" panose="020F0502020204030204" pitchFamily="34" charset="0"/>
              <a:buNone/>
            </a:pPr>
            <a:r>
              <a:rPr lang="en-GB" altLang="en-US" dirty="0"/>
              <a:t>PCI Bus Arbiter</a:t>
            </a:r>
            <a:endParaRPr lang="en-US" altLang="en-US" sz="2800" dirty="0">
              <a:solidFill>
                <a:srgbClr val="7030A0"/>
              </a:solidFill>
            </a:endParaRPr>
          </a:p>
        </p:txBody>
      </p:sp>
      <p:pic>
        <p:nvPicPr>
          <p:cNvPr id="48131" name="Google Shape;650;p77"/>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b="31841"/>
          <a:stretch>
            <a:fillRect/>
          </a:stretch>
        </p:blipFill>
        <p:spPr bwMode="auto">
          <a:xfrm>
            <a:off x="27709" y="1417638"/>
            <a:ext cx="8915400" cy="249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304800" y="3886200"/>
            <a:ext cx="8458200" cy="2585323"/>
          </a:xfrm>
          <a:prstGeom prst="rect">
            <a:avLst/>
          </a:prstGeom>
        </p:spPr>
        <p:txBody>
          <a:bodyPr wrap="square">
            <a:spAutoFit/>
          </a:bodyPr>
          <a:lstStyle/>
          <a:p>
            <a:pPr marL="285750" indent="-285750">
              <a:lnSpc>
                <a:spcPct val="150000"/>
              </a:lnSpc>
              <a:buFont typeface="Wingdings" panose="05000000000000000000" pitchFamily="2" charset="2"/>
              <a:buChar char="q"/>
            </a:pPr>
            <a:r>
              <a:rPr lang="en-US" dirty="0"/>
              <a:t>PCI makes use of a centralized, synchronous arbitration scheme</a:t>
            </a:r>
          </a:p>
          <a:p>
            <a:pPr marL="285750" indent="-285750">
              <a:lnSpc>
                <a:spcPct val="150000"/>
              </a:lnSpc>
              <a:buFont typeface="Wingdings" panose="05000000000000000000" pitchFamily="2" charset="2"/>
              <a:buChar char="q"/>
            </a:pPr>
            <a:r>
              <a:rPr lang="en-US" dirty="0"/>
              <a:t> each master has a unique request (REQ) and grant (GNT) signal</a:t>
            </a:r>
          </a:p>
          <a:p>
            <a:pPr marL="285750" indent="-285750">
              <a:lnSpc>
                <a:spcPct val="150000"/>
              </a:lnSpc>
              <a:buFont typeface="Wingdings" panose="05000000000000000000" pitchFamily="2" charset="2"/>
              <a:buChar char="q"/>
            </a:pPr>
            <a:r>
              <a:rPr lang="en-US" dirty="0"/>
              <a:t> does not dictate a particular arbitration algorithm</a:t>
            </a:r>
          </a:p>
          <a:p>
            <a:pPr marL="285750" indent="-285750">
              <a:lnSpc>
                <a:spcPct val="150000"/>
              </a:lnSpc>
              <a:buFont typeface="Wingdings" panose="05000000000000000000" pitchFamily="2" charset="2"/>
              <a:buChar char="ü"/>
            </a:pPr>
            <a:r>
              <a:rPr lang="en-US" dirty="0"/>
              <a:t> </a:t>
            </a:r>
            <a:r>
              <a:rPr lang="en-IN" dirty="0"/>
              <a:t>a first-come-first-served approach</a:t>
            </a:r>
          </a:p>
          <a:p>
            <a:pPr marL="285750" indent="-285750">
              <a:lnSpc>
                <a:spcPct val="150000"/>
              </a:lnSpc>
              <a:buFont typeface="Wingdings" panose="05000000000000000000" pitchFamily="2" charset="2"/>
              <a:buChar char="ü"/>
            </a:pPr>
            <a:r>
              <a:rPr lang="en-US" dirty="0"/>
              <a:t> </a:t>
            </a:r>
            <a:r>
              <a:rPr lang="en-IN" dirty="0"/>
              <a:t>a round-robin approach</a:t>
            </a:r>
          </a:p>
          <a:p>
            <a:pPr marL="285750" indent="-285750">
              <a:lnSpc>
                <a:spcPct val="150000"/>
              </a:lnSpc>
              <a:buFont typeface="Wingdings" panose="05000000000000000000" pitchFamily="2" charset="2"/>
              <a:buChar char="ü"/>
            </a:pPr>
            <a:r>
              <a:rPr lang="en-US" dirty="0"/>
              <a:t>or some sort of priority scheme.</a:t>
            </a:r>
            <a:endParaRPr lang="en-I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Google Shape;656;p78"/>
          <p:cNvSpPr>
            <a:spLocks noGrp="1"/>
          </p:cNvSpPr>
          <p:nvPr>
            <p:ph type="title"/>
          </p:nvPr>
        </p:nvSpPr>
        <p:spPr>
          <a:xfrm>
            <a:off x="304800" y="27709"/>
            <a:ext cx="4876800" cy="485129"/>
          </a:xfrm>
        </p:spPr>
        <p:txBody>
          <a:bodyPr lIns="91425" tIns="45700" rIns="91425" bIns="45700"/>
          <a:lstStyle/>
          <a:p>
            <a:pPr>
              <a:buClr>
                <a:srgbClr val="000000"/>
              </a:buClr>
              <a:buSzPts val="4400"/>
              <a:buFont typeface="Calibri" panose="020F0502020204030204" pitchFamily="34" charset="0"/>
              <a:buNone/>
            </a:pPr>
            <a:r>
              <a:rPr lang="en-GB" altLang="en-US" sz="2800" dirty="0"/>
              <a:t>PCI Bus Arbitration</a:t>
            </a:r>
            <a:endParaRPr lang="en-US" altLang="en-US" sz="2800" dirty="0"/>
          </a:p>
        </p:txBody>
      </p:sp>
      <p:sp>
        <p:nvSpPr>
          <p:cNvPr id="2" name="Rectangle 1"/>
          <p:cNvSpPr/>
          <p:nvPr/>
        </p:nvSpPr>
        <p:spPr>
          <a:xfrm>
            <a:off x="304800" y="512838"/>
            <a:ext cx="4361771" cy="461665"/>
          </a:xfrm>
          <a:prstGeom prst="rect">
            <a:avLst/>
          </a:prstGeom>
        </p:spPr>
        <p:txBody>
          <a:bodyPr wrap="none">
            <a:spAutoFit/>
          </a:bodyPr>
          <a:lstStyle/>
          <a:p>
            <a:r>
              <a:rPr lang="en-US" sz="2400" dirty="0"/>
              <a:t>devices A and B are arbitrating</a:t>
            </a:r>
            <a:endParaRPr lang="en-IN" sz="2400" dirty="0"/>
          </a:p>
        </p:txBody>
      </p:sp>
      <p:pic>
        <p:nvPicPr>
          <p:cNvPr id="3" name="Picture 2"/>
          <p:cNvPicPr>
            <a:picLocks noChangeAspect="1"/>
          </p:cNvPicPr>
          <p:nvPr/>
        </p:nvPicPr>
        <p:blipFill>
          <a:blip r:embed="rId3"/>
          <a:stretch>
            <a:fillRect/>
          </a:stretch>
        </p:blipFill>
        <p:spPr>
          <a:xfrm>
            <a:off x="0" y="1032603"/>
            <a:ext cx="6324600" cy="5381625"/>
          </a:xfrm>
          <a:prstGeom prst="rect">
            <a:avLst/>
          </a:prstGeom>
        </p:spPr>
      </p:pic>
      <p:sp>
        <p:nvSpPr>
          <p:cNvPr id="4" name="Rectangle 3"/>
          <p:cNvSpPr/>
          <p:nvPr/>
        </p:nvSpPr>
        <p:spPr>
          <a:xfrm>
            <a:off x="6477000" y="671691"/>
            <a:ext cx="2438400" cy="5546198"/>
          </a:xfrm>
          <a:prstGeom prst="rect">
            <a:avLst/>
          </a:prstGeom>
        </p:spPr>
        <p:txBody>
          <a:bodyPr wrap="square">
            <a:spAutoFit/>
          </a:bodyPr>
          <a:lstStyle/>
          <a:p>
            <a:pPr>
              <a:lnSpc>
                <a:spcPct val="150000"/>
              </a:lnSpc>
            </a:pPr>
            <a:r>
              <a:rPr lang="en-US" sz="1400" b="1" dirty="0">
                <a:solidFill>
                  <a:srgbClr val="7030A0"/>
                </a:solidFill>
              </a:rPr>
              <a:t>IRDY#</a:t>
            </a:r>
            <a:r>
              <a:rPr lang="en-US" sz="1400" dirty="0">
                <a:solidFill>
                  <a:srgbClr val="7030A0"/>
                </a:solidFill>
              </a:rPr>
              <a:t> s/t/s Initiator Ready.</a:t>
            </a:r>
          </a:p>
          <a:p>
            <a:pPr>
              <a:lnSpc>
                <a:spcPct val="150000"/>
              </a:lnSpc>
            </a:pPr>
            <a:r>
              <a:rPr lang="en-US" sz="1400" dirty="0">
                <a:solidFill>
                  <a:srgbClr val="7030A0"/>
                </a:solidFill>
              </a:rPr>
              <a:t> Driven by current bus master  (initiator of transaction).  During a read, indicates that the master is prepared to accept data; during a write, indicates that valid data are present on AD. </a:t>
            </a:r>
          </a:p>
          <a:p>
            <a:pPr>
              <a:lnSpc>
                <a:spcPct val="150000"/>
              </a:lnSpc>
            </a:pPr>
            <a:r>
              <a:rPr lang="en-US" sz="1400" b="1" dirty="0">
                <a:solidFill>
                  <a:srgbClr val="7030A0"/>
                </a:solidFill>
              </a:rPr>
              <a:t>TRDY#</a:t>
            </a:r>
            <a:r>
              <a:rPr lang="en-US" sz="1400" dirty="0">
                <a:solidFill>
                  <a:srgbClr val="7030A0"/>
                </a:solidFill>
              </a:rPr>
              <a:t> s/t/s Target Ready.</a:t>
            </a:r>
          </a:p>
          <a:p>
            <a:pPr>
              <a:lnSpc>
                <a:spcPct val="150000"/>
              </a:lnSpc>
            </a:pPr>
            <a:r>
              <a:rPr lang="en-US" sz="1400" dirty="0">
                <a:solidFill>
                  <a:srgbClr val="7030A0"/>
                </a:solidFill>
              </a:rPr>
              <a:t> Driven by the target (selected device). During a read, indicates that valid data are present on AD; during a write, indicates that target is ready to accept data</a:t>
            </a:r>
            <a:endParaRPr lang="en-IN" sz="1400" dirty="0">
              <a:solidFill>
                <a:srgbClr val="7030A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6477000" cy="539889"/>
          </a:xfrm>
        </p:spPr>
        <p:txBody>
          <a:bodyPr/>
          <a:lstStyle/>
          <a:p>
            <a:r>
              <a:rPr lang="en-US" sz="2000" dirty="0">
                <a:solidFill>
                  <a:srgbClr val="FF0000"/>
                </a:solidFill>
              </a:rPr>
              <a:t>PCI Bus Arbitration between Two Masters</a:t>
            </a:r>
            <a:endParaRPr lang="en-IN" sz="2000" dirty="0">
              <a:solidFill>
                <a:srgbClr val="FF0000"/>
              </a:solidFill>
            </a:endParaRPr>
          </a:p>
        </p:txBody>
      </p:sp>
      <p:sp>
        <p:nvSpPr>
          <p:cNvPr id="3" name="Slide Number Placeholder 2"/>
          <p:cNvSpPr>
            <a:spLocks noGrp="1"/>
          </p:cNvSpPr>
          <p:nvPr>
            <p:ph type="sldNum" sz="quarter" idx="12"/>
          </p:nvPr>
        </p:nvSpPr>
        <p:spPr/>
        <p:txBody>
          <a:bodyPr/>
          <a:lstStyle/>
          <a:p>
            <a:fld id="{50D25480-026F-4AF8-B929-3ABBE43E62F8}" type="slidenum">
              <a:rPr lang="en-US" altLang="en-US" smtClean="0"/>
              <a:pPr/>
              <a:t>44</a:t>
            </a:fld>
            <a:endParaRPr lang="en-US" altLang="en-US"/>
          </a:p>
        </p:txBody>
      </p:sp>
      <p:sp>
        <p:nvSpPr>
          <p:cNvPr id="4" name="Rectangle 3"/>
          <p:cNvSpPr/>
          <p:nvPr/>
        </p:nvSpPr>
        <p:spPr>
          <a:xfrm>
            <a:off x="457200" y="609600"/>
            <a:ext cx="8491538" cy="5632311"/>
          </a:xfrm>
          <a:prstGeom prst="rect">
            <a:avLst/>
          </a:prstGeom>
        </p:spPr>
        <p:txBody>
          <a:bodyPr wrap="square">
            <a:spAutoFit/>
          </a:bodyPr>
          <a:lstStyle/>
          <a:p>
            <a:pPr marL="342900" indent="-342900">
              <a:lnSpc>
                <a:spcPct val="200000"/>
              </a:lnSpc>
              <a:buAutoNum type="alphaLcPeriod"/>
            </a:pPr>
            <a:r>
              <a:rPr lang="en-US" dirty="0"/>
              <a:t>At some point prior to the start of clock 1, A has asserted its REQ signal. The arbiter samples this signal at the beginning of clock cycle 1.</a:t>
            </a:r>
          </a:p>
          <a:p>
            <a:pPr marL="342900" indent="-342900">
              <a:lnSpc>
                <a:spcPct val="200000"/>
              </a:lnSpc>
              <a:buAutoNum type="alphaLcPeriod"/>
            </a:pPr>
            <a:r>
              <a:rPr lang="en-US" dirty="0"/>
              <a:t> During clock cycle 1, B requests use of the bus by asserting its REQ signal. </a:t>
            </a:r>
          </a:p>
          <a:p>
            <a:pPr marL="342900" indent="-342900">
              <a:lnSpc>
                <a:spcPct val="200000"/>
              </a:lnSpc>
              <a:buAutoNum type="alphaLcPeriod"/>
            </a:pPr>
            <a:r>
              <a:rPr lang="en-US" dirty="0"/>
              <a:t> At the same time, the arbiter asserts GNT-A to grant bus access to A.</a:t>
            </a:r>
          </a:p>
          <a:p>
            <a:pPr marL="342900" indent="-342900">
              <a:lnSpc>
                <a:spcPct val="200000"/>
              </a:lnSpc>
              <a:buAutoNum type="alphaLcPeriod"/>
            </a:pPr>
            <a:r>
              <a:rPr lang="en-US" dirty="0"/>
              <a:t> Bus master A samples GNT-A at the </a:t>
            </a:r>
            <a:r>
              <a:rPr lang="en-US" sz="1600" dirty="0"/>
              <a:t>beginning</a:t>
            </a:r>
            <a:r>
              <a:rPr lang="en-US" dirty="0"/>
              <a:t> of clock 2 and learns that it has been granted bus access. It also finds IRDY and TRDY de-asserted, indicating that the bus is idle. Accordingly, it asserts FRAME and places the address information on the address bus and the command on the C/BE bus (not shown). It also continues to assert REQ-A, because it has a second transaction to perform after this one</a:t>
            </a:r>
            <a:endParaRPr lang="en-IN" dirty="0"/>
          </a:p>
        </p:txBody>
      </p:sp>
    </p:spTree>
    <p:extLst>
      <p:ext uri="{BB962C8B-B14F-4D97-AF65-F5344CB8AC3E}">
        <p14:creationId xmlns:p14="http://schemas.microsoft.com/office/powerpoint/2010/main" val="32919582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6400800" cy="609600"/>
          </a:xfrm>
        </p:spPr>
        <p:txBody>
          <a:bodyPr/>
          <a:lstStyle/>
          <a:p>
            <a:r>
              <a:rPr lang="en-US" sz="2000" dirty="0">
                <a:solidFill>
                  <a:srgbClr val="FF0000"/>
                </a:solidFill>
              </a:rPr>
              <a:t>PCI Bus Arbitration between Two Masters</a:t>
            </a:r>
            <a:endParaRPr lang="en-IN" sz="2000" dirty="0">
              <a:solidFill>
                <a:srgbClr val="FF0000"/>
              </a:solidFill>
            </a:endParaRPr>
          </a:p>
        </p:txBody>
      </p:sp>
      <p:sp>
        <p:nvSpPr>
          <p:cNvPr id="3" name="Slide Number Placeholder 2"/>
          <p:cNvSpPr>
            <a:spLocks noGrp="1"/>
          </p:cNvSpPr>
          <p:nvPr>
            <p:ph type="sldNum" sz="quarter" idx="12"/>
          </p:nvPr>
        </p:nvSpPr>
        <p:spPr/>
        <p:txBody>
          <a:bodyPr/>
          <a:lstStyle/>
          <a:p>
            <a:fld id="{50D25480-026F-4AF8-B929-3ABBE43E62F8}" type="slidenum">
              <a:rPr lang="en-US" altLang="en-US" smtClean="0"/>
              <a:pPr/>
              <a:t>45</a:t>
            </a:fld>
            <a:endParaRPr lang="en-US" altLang="en-US"/>
          </a:p>
        </p:txBody>
      </p:sp>
      <p:sp>
        <p:nvSpPr>
          <p:cNvPr id="4" name="Rectangle 3"/>
          <p:cNvSpPr/>
          <p:nvPr/>
        </p:nvSpPr>
        <p:spPr>
          <a:xfrm>
            <a:off x="195262" y="698473"/>
            <a:ext cx="8753476" cy="4940327"/>
          </a:xfrm>
          <a:prstGeom prst="rect">
            <a:avLst/>
          </a:prstGeom>
        </p:spPr>
        <p:txBody>
          <a:bodyPr wrap="square">
            <a:spAutoFit/>
          </a:bodyPr>
          <a:lstStyle/>
          <a:p>
            <a:pPr>
              <a:lnSpc>
                <a:spcPct val="200000"/>
              </a:lnSpc>
            </a:pPr>
            <a:r>
              <a:rPr lang="en-US" sz="1600" dirty="0"/>
              <a:t>e. The bus arbiter samples all REQ lines at the beginning of clock 3 and makes an arbitration decision to grant the bus to B for the next transaction. It then asserts GNT-B and </a:t>
            </a:r>
            <a:r>
              <a:rPr lang="en-US" sz="1600" dirty="0" err="1"/>
              <a:t>deasserts</a:t>
            </a:r>
            <a:r>
              <a:rPr lang="en-US" sz="1600" dirty="0"/>
              <a:t> GNT-A. B will not be able to use the bus until it returns to an idle state.</a:t>
            </a:r>
          </a:p>
          <a:p>
            <a:pPr>
              <a:lnSpc>
                <a:spcPct val="200000"/>
              </a:lnSpc>
            </a:pPr>
            <a:r>
              <a:rPr lang="en-US" sz="1600" dirty="0"/>
              <a:t> f. A </a:t>
            </a:r>
            <a:r>
              <a:rPr lang="en-US" sz="1600" dirty="0" err="1"/>
              <a:t>deasserts</a:t>
            </a:r>
            <a:r>
              <a:rPr lang="en-US" sz="1600" dirty="0"/>
              <a:t> FRAME to indicate that the last (and only) data transfer is in progress. It puts the data on the data bus and signals the target with </a:t>
            </a:r>
            <a:r>
              <a:rPr lang="en-US" sz="1600" dirty="0" err="1"/>
              <a:t>IRDY.The</a:t>
            </a:r>
            <a:r>
              <a:rPr lang="en-US" sz="1600" dirty="0"/>
              <a:t> target reads the data at the beginning of the next clock cycle. </a:t>
            </a:r>
          </a:p>
          <a:p>
            <a:pPr>
              <a:lnSpc>
                <a:spcPct val="200000"/>
              </a:lnSpc>
            </a:pPr>
            <a:r>
              <a:rPr lang="en-US" sz="1600" dirty="0"/>
              <a:t>g. At the beginning of clock 5, B finds IRDY and FRAME </a:t>
            </a:r>
            <a:r>
              <a:rPr lang="en-US" sz="1600" dirty="0" err="1"/>
              <a:t>deasserted</a:t>
            </a:r>
            <a:r>
              <a:rPr lang="en-US" sz="1600" dirty="0"/>
              <a:t> and so is able to take control of the bus by asserting FRAME. It also </a:t>
            </a:r>
            <a:r>
              <a:rPr lang="en-US" sz="1600" dirty="0" err="1"/>
              <a:t>deasserts</a:t>
            </a:r>
            <a:r>
              <a:rPr lang="en-US" sz="1600" dirty="0"/>
              <a:t> its REQ line, because it only wants to perform one transaction. </a:t>
            </a:r>
          </a:p>
          <a:p>
            <a:pPr>
              <a:lnSpc>
                <a:spcPct val="200000"/>
              </a:lnSpc>
            </a:pPr>
            <a:r>
              <a:rPr lang="en-US" sz="1600" b="1" dirty="0"/>
              <a:t>Subsequently, master A is granted access to the bus for its next transaction.</a:t>
            </a:r>
            <a:endParaRPr lang="en-IN" sz="1600" b="1" dirty="0"/>
          </a:p>
        </p:txBody>
      </p:sp>
    </p:spTree>
    <p:extLst>
      <p:ext uri="{BB962C8B-B14F-4D97-AF65-F5344CB8AC3E}">
        <p14:creationId xmlns:p14="http://schemas.microsoft.com/office/powerpoint/2010/main" val="232527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a:t>
            </a:r>
            <a:endParaRPr lang="en-IN" dirty="0"/>
          </a:p>
        </p:txBody>
      </p:sp>
      <p:sp>
        <p:nvSpPr>
          <p:cNvPr id="3" name="Slide Number Placeholder 2"/>
          <p:cNvSpPr>
            <a:spLocks noGrp="1"/>
          </p:cNvSpPr>
          <p:nvPr>
            <p:ph type="sldNum" sz="quarter" idx="12"/>
          </p:nvPr>
        </p:nvSpPr>
        <p:spPr/>
        <p:txBody>
          <a:bodyPr/>
          <a:lstStyle/>
          <a:p>
            <a:fld id="{50D25480-026F-4AF8-B929-3ABBE43E62F8}" type="slidenum">
              <a:rPr lang="en-US" altLang="en-US" smtClean="0"/>
              <a:pPr/>
              <a:t>46</a:t>
            </a:fld>
            <a:endParaRPr lang="en-US" altLang="en-US"/>
          </a:p>
        </p:txBody>
      </p:sp>
      <p:pic>
        <p:nvPicPr>
          <p:cNvPr id="4" name="Picture 3"/>
          <p:cNvPicPr>
            <a:picLocks noChangeAspect="1"/>
          </p:cNvPicPr>
          <p:nvPr/>
        </p:nvPicPr>
        <p:blipFill>
          <a:blip r:embed="rId2"/>
          <a:stretch>
            <a:fillRect/>
          </a:stretch>
        </p:blipFill>
        <p:spPr>
          <a:xfrm>
            <a:off x="990600" y="1417638"/>
            <a:ext cx="4075757" cy="2862263"/>
          </a:xfrm>
          <a:prstGeom prst="rect">
            <a:avLst/>
          </a:prstGeom>
        </p:spPr>
      </p:pic>
      <p:sp>
        <p:nvSpPr>
          <p:cNvPr id="5" name="Rectangle 4"/>
          <p:cNvSpPr/>
          <p:nvPr/>
        </p:nvSpPr>
        <p:spPr>
          <a:xfrm>
            <a:off x="501284" y="4419600"/>
            <a:ext cx="8109316" cy="369332"/>
          </a:xfrm>
          <a:prstGeom prst="rect">
            <a:avLst/>
          </a:prstGeom>
        </p:spPr>
        <p:txBody>
          <a:bodyPr wrap="square">
            <a:spAutoFit/>
          </a:bodyPr>
          <a:lstStyle/>
          <a:p>
            <a:r>
              <a:rPr lang="en-IN" dirty="0"/>
              <a:t>https://yasmin-cpu-os-simulator.software.informer.com/6.1/</a:t>
            </a:r>
          </a:p>
        </p:txBody>
      </p:sp>
    </p:spTree>
    <p:extLst>
      <p:ext uri="{BB962C8B-B14F-4D97-AF65-F5344CB8AC3E}">
        <p14:creationId xmlns:p14="http://schemas.microsoft.com/office/powerpoint/2010/main" val="6600576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1557338"/>
            <a:ext cx="5184775" cy="453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9" name="Title 2"/>
          <p:cNvSpPr>
            <a:spLocks noGrp="1"/>
          </p:cNvSpPr>
          <p:nvPr>
            <p:ph type="title" idx="4294967295"/>
          </p:nvPr>
        </p:nvSpPr>
        <p:spPr>
          <a:xfrm>
            <a:off x="457200" y="274638"/>
            <a:ext cx="7210425" cy="1143000"/>
          </a:xfrm>
        </p:spPr>
        <p:txBody>
          <a:bodyPr/>
          <a:lstStyle/>
          <a:p>
            <a:r>
              <a:rPr lang="en-US" altLang="en-US" b="1"/>
              <a:t>  IMP Note to Self</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Google Shape;497;p55"/>
          <p:cNvSpPr>
            <a:spLocks noGrp="1"/>
          </p:cNvSpPr>
          <p:nvPr>
            <p:ph type="title"/>
          </p:nvPr>
        </p:nvSpPr>
        <p:spPr/>
        <p:txBody>
          <a:bodyPr lIns="91425" tIns="45700" rIns="91425" bIns="45700"/>
          <a:lstStyle/>
          <a:p>
            <a:pPr>
              <a:buClr>
                <a:srgbClr val="000000"/>
              </a:buClr>
              <a:buSzPts val="4400"/>
              <a:buFont typeface="Calibri" panose="020F0502020204030204" pitchFamily="34" charset="0"/>
              <a:buNone/>
            </a:pPr>
            <a:r>
              <a:rPr lang="en-GB" altLang="en-US"/>
              <a:t>Inter Connections</a:t>
            </a:r>
            <a:endParaRPr lang="en-US" altLang="en-US"/>
          </a:p>
        </p:txBody>
      </p:sp>
      <p:sp>
        <p:nvSpPr>
          <p:cNvPr id="25603" name="Google Shape;498;p55"/>
          <p:cNvSpPr>
            <a:spLocks noGrp="1"/>
          </p:cNvSpPr>
          <p:nvPr>
            <p:ph type="body" idx="1"/>
          </p:nvPr>
        </p:nvSpPr>
        <p:spPr/>
        <p:txBody>
          <a:bodyPr lIns="91425" tIns="45700" rIns="91425" bIns="45700"/>
          <a:lstStyle/>
          <a:p>
            <a:pPr>
              <a:spcBef>
                <a:spcPct val="0"/>
              </a:spcBef>
              <a:buClr>
                <a:srgbClr val="000000"/>
              </a:buClr>
              <a:buSzPts val="3200"/>
            </a:pPr>
            <a:r>
              <a:rPr lang="en-GB" altLang="en-US"/>
              <a:t>All the units must be connected</a:t>
            </a:r>
            <a:endParaRPr lang="en-US" altLang="en-US"/>
          </a:p>
          <a:p>
            <a:pPr>
              <a:spcBef>
                <a:spcPts val="638"/>
              </a:spcBef>
              <a:buClr>
                <a:srgbClr val="000000"/>
              </a:buClr>
              <a:buSzPts val="3200"/>
            </a:pPr>
            <a:r>
              <a:rPr lang="en-GB" altLang="en-US"/>
              <a:t>Different type of connection for different type of unit</a:t>
            </a:r>
            <a:endParaRPr lang="en-US" altLang="en-US"/>
          </a:p>
          <a:p>
            <a:pPr lvl="1">
              <a:spcBef>
                <a:spcPts val="563"/>
              </a:spcBef>
              <a:buClr>
                <a:srgbClr val="000000"/>
              </a:buClr>
              <a:buSzPts val="2800"/>
            </a:pPr>
            <a:r>
              <a:rPr lang="en-GB" altLang="en-US"/>
              <a:t>Memory</a:t>
            </a:r>
            <a:endParaRPr lang="en-US" altLang="en-US"/>
          </a:p>
          <a:p>
            <a:pPr lvl="1">
              <a:spcBef>
                <a:spcPts val="563"/>
              </a:spcBef>
              <a:buClr>
                <a:srgbClr val="000000"/>
              </a:buClr>
              <a:buSzPts val="2800"/>
            </a:pPr>
            <a:r>
              <a:rPr lang="en-GB" altLang="en-US"/>
              <a:t>Input/Output</a:t>
            </a:r>
            <a:endParaRPr lang="en-US" altLang="en-US"/>
          </a:p>
          <a:p>
            <a:pPr lvl="1">
              <a:spcBef>
                <a:spcPts val="563"/>
              </a:spcBef>
              <a:buClr>
                <a:srgbClr val="000000"/>
              </a:buClr>
              <a:buSzPts val="2800"/>
            </a:pPr>
            <a:r>
              <a:rPr lang="en-GB" altLang="en-US"/>
              <a:t>CPU</a:t>
            </a:r>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Google Shape;503;p56"/>
          <p:cNvSpPr>
            <a:spLocks noGrp="1"/>
          </p:cNvSpPr>
          <p:nvPr>
            <p:ph type="title"/>
          </p:nvPr>
        </p:nvSpPr>
        <p:spPr>
          <a:xfrm>
            <a:off x="381000" y="152400"/>
            <a:ext cx="7848600" cy="639762"/>
          </a:xfrm>
        </p:spPr>
        <p:txBody>
          <a:bodyPr lIns="91425" tIns="45700" rIns="91425" bIns="45700"/>
          <a:lstStyle/>
          <a:p>
            <a:pPr>
              <a:buClr>
                <a:srgbClr val="000000"/>
              </a:buClr>
              <a:buSzPts val="4400"/>
              <a:buFont typeface="Calibri" panose="020F0502020204030204" pitchFamily="34" charset="0"/>
              <a:buNone/>
            </a:pPr>
            <a:r>
              <a:rPr lang="en-GB" altLang="en-US" sz="3200" dirty="0">
                <a:solidFill>
                  <a:srgbClr val="FF0000"/>
                </a:solidFill>
              </a:rPr>
              <a:t>Computer Modules</a:t>
            </a:r>
            <a:endParaRPr lang="en-US" altLang="en-US" sz="3200" dirty="0">
              <a:solidFill>
                <a:srgbClr val="FF0000"/>
              </a:solidFill>
            </a:endParaRPr>
          </a:p>
        </p:txBody>
      </p:sp>
      <p:pic>
        <p:nvPicPr>
          <p:cNvPr id="26627" name="Google Shape;504;p56"/>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l="22549" t="9848" r="24509" b="15907"/>
          <a:stretch>
            <a:fillRect/>
          </a:stretch>
        </p:blipFill>
        <p:spPr bwMode="auto">
          <a:xfrm>
            <a:off x="76201" y="1318630"/>
            <a:ext cx="2971800" cy="5393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29906CE8-7BD6-46FC-ADB1-2DABFD03E1FD}"/>
              </a:ext>
            </a:extLst>
          </p:cNvPr>
          <p:cNvSpPr/>
          <p:nvPr/>
        </p:nvSpPr>
        <p:spPr>
          <a:xfrm>
            <a:off x="3048001" y="1582340"/>
            <a:ext cx="5791199" cy="3370666"/>
          </a:xfrm>
          <a:prstGeom prst="rect">
            <a:avLst/>
          </a:prstGeom>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7030A0"/>
                </a:solidFill>
                <a:effectLst/>
                <a:uLnTx/>
                <a:uFillTx/>
                <a:latin typeface="Arial" panose="020B0604020202020204" pitchFamily="34" charset="0"/>
                <a:ea typeface="+mn-ea"/>
                <a:cs typeface="Arial" panose="020B0604020202020204" pitchFamily="34" charset="0"/>
              </a:rPr>
              <a:t>■ I/O module: I/O is functionally similar to memory. There are two operations; read and write. </a:t>
            </a:r>
          </a:p>
          <a:p>
            <a:pPr marL="285750" marR="0" lvl="0"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7030A0"/>
                </a:solidFill>
                <a:effectLst/>
                <a:uLnTx/>
                <a:uFillTx/>
                <a:latin typeface="Arial" panose="020B0604020202020204" pitchFamily="34" charset="0"/>
                <a:ea typeface="+mn-ea"/>
                <a:cs typeface="Arial" panose="020B0604020202020204" pitchFamily="34" charset="0"/>
              </a:rPr>
              <a:t> I/O module may control more than one external device. </a:t>
            </a:r>
          </a:p>
          <a:p>
            <a:pPr marL="285750" marR="0" lvl="0"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7030A0"/>
                </a:solidFill>
                <a:effectLst/>
                <a:uLnTx/>
                <a:uFillTx/>
                <a:latin typeface="Arial" panose="020B0604020202020204" pitchFamily="34" charset="0"/>
                <a:ea typeface="+mn-ea"/>
                <a:cs typeface="Arial" panose="020B0604020202020204" pitchFamily="34" charset="0"/>
              </a:rPr>
              <a:t> Refer to each of the interfaces to an external device as a port and give each a unique address (e.g., 0, 1, … , M-1).</a:t>
            </a:r>
          </a:p>
          <a:p>
            <a:pPr marL="285750" marR="0" lvl="0"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7030A0"/>
                </a:solidFill>
                <a:effectLst/>
                <a:uLnTx/>
                <a:uFillTx/>
                <a:latin typeface="Arial" panose="020B0604020202020204" pitchFamily="34" charset="0"/>
                <a:ea typeface="+mn-ea"/>
                <a:cs typeface="Arial" panose="020B0604020202020204" pitchFamily="34" charset="0"/>
              </a:rPr>
              <a:t> In addition, there are external data paths for the input and output of data with an external device. </a:t>
            </a:r>
          </a:p>
          <a:p>
            <a:pPr marL="285750" marR="0" lvl="0"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7030A0"/>
                </a:solidFill>
                <a:effectLst/>
                <a:uLnTx/>
                <a:uFillTx/>
                <a:latin typeface="Arial" panose="020B0604020202020204" pitchFamily="34" charset="0"/>
                <a:ea typeface="+mn-ea"/>
                <a:cs typeface="Arial" panose="020B0604020202020204" pitchFamily="34" charset="0"/>
              </a:rPr>
              <a:t>Finally, an I/O module may be able to send interrupt signals to the processor.</a:t>
            </a:r>
            <a:endParaRPr kumimoji="0" lang="en-IN" sz="1600" b="0" i="0" u="none" strike="noStrike" kern="1200" cap="none" spc="0" normalizeH="0" baseline="0" noProof="0" dirty="0">
              <a:ln>
                <a:noFill/>
              </a:ln>
              <a:solidFill>
                <a:srgbClr val="7030A0"/>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Google Shape;510;p57"/>
          <p:cNvSpPr>
            <a:spLocks noGrp="1"/>
          </p:cNvSpPr>
          <p:nvPr>
            <p:ph type="title"/>
          </p:nvPr>
        </p:nvSpPr>
        <p:spPr>
          <a:xfrm>
            <a:off x="26504" y="160337"/>
            <a:ext cx="8229600" cy="1143000"/>
          </a:xfrm>
        </p:spPr>
        <p:txBody>
          <a:bodyPr lIns="91425" tIns="45700" rIns="91425" bIns="45700"/>
          <a:lstStyle/>
          <a:p>
            <a:pPr>
              <a:buClr>
                <a:srgbClr val="000000"/>
              </a:buClr>
              <a:buSzPts val="4400"/>
              <a:buFont typeface="Calibri" panose="020F0502020204030204" pitchFamily="34" charset="0"/>
              <a:buNone/>
            </a:pPr>
            <a:r>
              <a:rPr lang="en-GB" altLang="en-US" sz="2400" dirty="0">
                <a:solidFill>
                  <a:srgbClr val="7030A0"/>
                </a:solidFill>
              </a:rPr>
              <a:t>CPU  &amp; MEMORY Connection</a:t>
            </a:r>
            <a:endParaRPr lang="en-US" altLang="en-US" sz="2400" dirty="0">
              <a:solidFill>
                <a:srgbClr val="7030A0"/>
              </a:solidFill>
            </a:endParaRPr>
          </a:p>
        </p:txBody>
      </p:sp>
      <p:sp>
        <p:nvSpPr>
          <p:cNvPr id="511" name="Google Shape;511;p57"/>
          <p:cNvSpPr txBox="1">
            <a:spLocks noGrp="1"/>
          </p:cNvSpPr>
          <p:nvPr>
            <p:ph type="body" idx="1"/>
          </p:nvPr>
        </p:nvSpPr>
        <p:spPr>
          <a:xfrm>
            <a:off x="457200" y="1371600"/>
            <a:ext cx="8229600" cy="4525963"/>
          </a:xfrm>
        </p:spPr>
        <p:txBody>
          <a:bodyPr spcFirstLastPara="1" lIns="91425" tIns="45700" rIns="91425" bIns="45700">
            <a:normAutofit fontScale="85000" lnSpcReduction="20000"/>
          </a:bodyPr>
          <a:lstStyle/>
          <a:p>
            <a:pPr>
              <a:lnSpc>
                <a:spcPct val="170000"/>
              </a:lnSpc>
              <a:spcBef>
                <a:spcPts val="0"/>
              </a:spcBef>
              <a:spcAft>
                <a:spcPts val="0"/>
              </a:spcAft>
              <a:buClr>
                <a:schemeClr val="dk1"/>
              </a:buClr>
              <a:buSzPct val="100000"/>
              <a:buFont typeface="Arial" charset="0"/>
              <a:buChar char="•"/>
              <a:defRPr/>
            </a:pPr>
            <a:r>
              <a:rPr lang="en-GB" sz="1800" dirty="0">
                <a:solidFill>
                  <a:srgbClr val="00B050"/>
                </a:solidFill>
              </a:rPr>
              <a:t>Reads instruction and data</a:t>
            </a:r>
            <a:endParaRPr sz="1800" dirty="0">
              <a:solidFill>
                <a:srgbClr val="00B050"/>
              </a:solidFill>
            </a:endParaRPr>
          </a:p>
          <a:p>
            <a:pPr>
              <a:lnSpc>
                <a:spcPct val="170000"/>
              </a:lnSpc>
              <a:spcBef>
                <a:spcPts val="544"/>
              </a:spcBef>
              <a:spcAft>
                <a:spcPts val="0"/>
              </a:spcAft>
              <a:buClr>
                <a:schemeClr val="dk1"/>
              </a:buClr>
              <a:buSzPct val="100000"/>
              <a:buFont typeface="Arial" charset="0"/>
              <a:buChar char="•"/>
              <a:defRPr/>
            </a:pPr>
            <a:r>
              <a:rPr lang="en-GB" sz="1800" dirty="0">
                <a:solidFill>
                  <a:srgbClr val="00B050"/>
                </a:solidFill>
              </a:rPr>
              <a:t>Writes out data (after processing)</a:t>
            </a:r>
            <a:endParaRPr sz="1800" dirty="0">
              <a:solidFill>
                <a:srgbClr val="00B050"/>
              </a:solidFill>
            </a:endParaRPr>
          </a:p>
          <a:p>
            <a:pPr>
              <a:lnSpc>
                <a:spcPct val="170000"/>
              </a:lnSpc>
              <a:spcBef>
                <a:spcPts val="544"/>
              </a:spcBef>
              <a:spcAft>
                <a:spcPts val="0"/>
              </a:spcAft>
              <a:buClr>
                <a:schemeClr val="dk1"/>
              </a:buClr>
              <a:buSzPct val="100000"/>
              <a:buFont typeface="Arial" charset="0"/>
              <a:buChar char="•"/>
              <a:defRPr/>
            </a:pPr>
            <a:r>
              <a:rPr lang="en-GB" sz="1800" dirty="0">
                <a:solidFill>
                  <a:srgbClr val="00B050"/>
                </a:solidFill>
              </a:rPr>
              <a:t>Sends control signals to other units</a:t>
            </a:r>
            <a:endParaRPr sz="1800" dirty="0">
              <a:solidFill>
                <a:srgbClr val="00B050"/>
              </a:solidFill>
            </a:endParaRPr>
          </a:p>
          <a:p>
            <a:pPr>
              <a:lnSpc>
                <a:spcPct val="170000"/>
              </a:lnSpc>
              <a:spcBef>
                <a:spcPts val="544"/>
              </a:spcBef>
              <a:spcAft>
                <a:spcPts val="0"/>
              </a:spcAft>
              <a:buClr>
                <a:schemeClr val="dk1"/>
              </a:buClr>
              <a:buSzPct val="100000"/>
              <a:buFont typeface="Arial" charset="0"/>
              <a:buChar char="•"/>
              <a:defRPr/>
            </a:pPr>
            <a:r>
              <a:rPr lang="en-GB" sz="1800" dirty="0">
                <a:solidFill>
                  <a:srgbClr val="00B050"/>
                </a:solidFill>
              </a:rPr>
              <a:t>Receives (&amp; acts on) interrupts</a:t>
            </a:r>
            <a:endParaRPr sz="1800" dirty="0">
              <a:solidFill>
                <a:srgbClr val="00B050"/>
              </a:solidFill>
            </a:endParaRPr>
          </a:p>
          <a:p>
            <a:pPr>
              <a:lnSpc>
                <a:spcPct val="170000"/>
              </a:lnSpc>
              <a:spcBef>
                <a:spcPts val="544"/>
              </a:spcBef>
              <a:spcAft>
                <a:spcPts val="0"/>
              </a:spcAft>
              <a:buClr>
                <a:schemeClr val="dk1"/>
              </a:buClr>
              <a:buSzPct val="100000"/>
              <a:buFont typeface="Arial" charset="0"/>
              <a:buNone/>
              <a:defRPr/>
            </a:pPr>
            <a:r>
              <a:rPr lang="en-GB" sz="1800" dirty="0">
                <a:solidFill>
                  <a:srgbClr val="00B050"/>
                </a:solidFill>
              </a:rPr>
              <a:t>Memory  Connection</a:t>
            </a:r>
            <a:endParaRPr sz="1800" dirty="0">
              <a:solidFill>
                <a:srgbClr val="00B050"/>
              </a:solidFill>
            </a:endParaRPr>
          </a:p>
          <a:p>
            <a:pPr>
              <a:lnSpc>
                <a:spcPct val="170000"/>
              </a:lnSpc>
              <a:spcBef>
                <a:spcPts val="544"/>
              </a:spcBef>
              <a:spcAft>
                <a:spcPts val="0"/>
              </a:spcAft>
              <a:buClr>
                <a:schemeClr val="dk1"/>
              </a:buClr>
              <a:buSzPct val="100000"/>
              <a:buFont typeface="Arial" charset="0"/>
              <a:buChar char="•"/>
              <a:defRPr/>
            </a:pPr>
            <a:r>
              <a:rPr lang="en-GB" sz="1800" dirty="0">
                <a:solidFill>
                  <a:srgbClr val="00B050"/>
                </a:solidFill>
              </a:rPr>
              <a:t>Receives and sends data</a:t>
            </a:r>
            <a:endParaRPr sz="1800" dirty="0">
              <a:solidFill>
                <a:srgbClr val="00B050"/>
              </a:solidFill>
            </a:endParaRPr>
          </a:p>
          <a:p>
            <a:pPr>
              <a:lnSpc>
                <a:spcPct val="170000"/>
              </a:lnSpc>
              <a:spcBef>
                <a:spcPts val="544"/>
              </a:spcBef>
              <a:spcAft>
                <a:spcPts val="0"/>
              </a:spcAft>
              <a:buClr>
                <a:schemeClr val="dk1"/>
              </a:buClr>
              <a:buSzPct val="100000"/>
              <a:buFont typeface="Arial" charset="0"/>
              <a:buChar char="•"/>
              <a:defRPr/>
            </a:pPr>
            <a:r>
              <a:rPr lang="en-GB" sz="1800" dirty="0">
                <a:solidFill>
                  <a:srgbClr val="00B050"/>
                </a:solidFill>
              </a:rPr>
              <a:t>Receives addresses (of locations)</a:t>
            </a:r>
            <a:endParaRPr sz="1800" dirty="0">
              <a:solidFill>
                <a:srgbClr val="00B050"/>
              </a:solidFill>
            </a:endParaRPr>
          </a:p>
          <a:p>
            <a:pPr>
              <a:lnSpc>
                <a:spcPct val="170000"/>
              </a:lnSpc>
              <a:spcBef>
                <a:spcPts val="544"/>
              </a:spcBef>
              <a:spcAft>
                <a:spcPts val="0"/>
              </a:spcAft>
              <a:buClr>
                <a:schemeClr val="dk1"/>
              </a:buClr>
              <a:buSzPct val="100000"/>
              <a:buFont typeface="Arial" charset="0"/>
              <a:buChar char="•"/>
              <a:defRPr/>
            </a:pPr>
            <a:r>
              <a:rPr lang="en-GB" sz="1800" dirty="0">
                <a:solidFill>
                  <a:srgbClr val="00B050"/>
                </a:solidFill>
              </a:rPr>
              <a:t>Receives control signals </a:t>
            </a:r>
            <a:endParaRPr sz="1800" dirty="0">
              <a:solidFill>
                <a:srgbClr val="00B050"/>
              </a:solidFill>
            </a:endParaRPr>
          </a:p>
          <a:p>
            <a:pPr lvl="1">
              <a:lnSpc>
                <a:spcPct val="170000"/>
              </a:lnSpc>
              <a:spcBef>
                <a:spcPts val="476"/>
              </a:spcBef>
              <a:spcAft>
                <a:spcPts val="0"/>
              </a:spcAft>
              <a:buClr>
                <a:schemeClr val="dk1"/>
              </a:buClr>
              <a:buSzPct val="100000"/>
              <a:buFont typeface="Arial" charset="0"/>
              <a:buChar char="–"/>
              <a:defRPr/>
            </a:pPr>
            <a:r>
              <a:rPr lang="en-GB" sz="1800" dirty="0">
                <a:solidFill>
                  <a:srgbClr val="00B050"/>
                </a:solidFill>
              </a:rPr>
              <a:t>Read</a:t>
            </a:r>
            <a:endParaRPr sz="1800" dirty="0">
              <a:solidFill>
                <a:srgbClr val="00B050"/>
              </a:solidFill>
            </a:endParaRPr>
          </a:p>
          <a:p>
            <a:pPr lvl="1">
              <a:lnSpc>
                <a:spcPct val="170000"/>
              </a:lnSpc>
              <a:spcBef>
                <a:spcPts val="476"/>
              </a:spcBef>
              <a:spcAft>
                <a:spcPts val="0"/>
              </a:spcAft>
              <a:buClr>
                <a:schemeClr val="dk1"/>
              </a:buClr>
              <a:buSzPct val="100000"/>
              <a:buFont typeface="Arial" charset="0"/>
              <a:buChar char="–"/>
              <a:defRPr/>
            </a:pPr>
            <a:r>
              <a:rPr lang="en-GB" sz="1800" dirty="0">
                <a:solidFill>
                  <a:srgbClr val="00B050"/>
                </a:solidFill>
              </a:rPr>
              <a:t>Write</a:t>
            </a:r>
            <a:endParaRPr sz="1800" dirty="0">
              <a:solidFill>
                <a:srgbClr val="00B050"/>
              </a:solidFill>
            </a:endParaRPr>
          </a:p>
          <a:p>
            <a:pPr lvl="1">
              <a:lnSpc>
                <a:spcPct val="170000"/>
              </a:lnSpc>
              <a:spcBef>
                <a:spcPts val="476"/>
              </a:spcBef>
              <a:spcAft>
                <a:spcPts val="0"/>
              </a:spcAft>
              <a:buClr>
                <a:schemeClr val="dk1"/>
              </a:buClr>
              <a:buSzPct val="100000"/>
              <a:buFont typeface="Arial" charset="0"/>
              <a:buChar char="–"/>
              <a:defRPr/>
            </a:pPr>
            <a:r>
              <a:rPr lang="en-GB" sz="1800" dirty="0">
                <a:solidFill>
                  <a:srgbClr val="00B050"/>
                </a:solidFill>
              </a:rPr>
              <a:t>Timing</a:t>
            </a:r>
            <a:endParaRPr sz="1800" dirty="0">
              <a:solidFill>
                <a:srgbClr val="00B05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Google Shape;517;p58"/>
          <p:cNvSpPr>
            <a:spLocks noGrp="1"/>
          </p:cNvSpPr>
          <p:nvPr>
            <p:ph type="title"/>
          </p:nvPr>
        </p:nvSpPr>
        <p:spPr>
          <a:xfrm>
            <a:off x="457200" y="274638"/>
            <a:ext cx="7543800" cy="639761"/>
          </a:xfrm>
        </p:spPr>
        <p:txBody>
          <a:bodyPr lIns="91425" tIns="45700" rIns="91425" bIns="45700"/>
          <a:lstStyle/>
          <a:p>
            <a:pPr>
              <a:buClr>
                <a:srgbClr val="000000"/>
              </a:buClr>
              <a:buSzPts val="4400"/>
              <a:buFont typeface="Calibri" panose="020F0502020204030204" pitchFamily="34" charset="0"/>
              <a:buNone/>
            </a:pPr>
            <a:r>
              <a:rPr lang="en-GB" altLang="en-US" sz="2400" dirty="0" err="1">
                <a:solidFill>
                  <a:srgbClr val="FF0000"/>
                </a:solidFill>
              </a:rPr>
              <a:t>Input/Output</a:t>
            </a:r>
            <a:r>
              <a:rPr lang="en-GB" altLang="en-US" sz="2400" dirty="0">
                <a:solidFill>
                  <a:srgbClr val="FF0000"/>
                </a:solidFill>
              </a:rPr>
              <a:t> Connection</a:t>
            </a:r>
            <a:endParaRPr lang="en-US" altLang="en-US" sz="2400" dirty="0">
              <a:solidFill>
                <a:srgbClr val="FF0000"/>
              </a:solidFill>
            </a:endParaRPr>
          </a:p>
        </p:txBody>
      </p:sp>
      <p:sp>
        <p:nvSpPr>
          <p:cNvPr id="518" name="Google Shape;518;p58"/>
          <p:cNvSpPr txBox="1">
            <a:spLocks noGrp="1"/>
          </p:cNvSpPr>
          <p:nvPr>
            <p:ph type="body" idx="1"/>
          </p:nvPr>
        </p:nvSpPr>
        <p:spPr>
          <a:xfrm>
            <a:off x="304800" y="1417638"/>
            <a:ext cx="8229600" cy="4525963"/>
          </a:xfrm>
        </p:spPr>
        <p:txBody>
          <a:bodyPr spcFirstLastPara="1" lIns="91425" tIns="45700" rIns="91425" bIns="45700">
            <a:noAutofit/>
          </a:bodyPr>
          <a:lstStyle/>
          <a:p>
            <a:pPr>
              <a:spcBef>
                <a:spcPts val="0"/>
              </a:spcBef>
              <a:spcAft>
                <a:spcPts val="0"/>
              </a:spcAft>
              <a:buClr>
                <a:schemeClr val="dk1"/>
              </a:buClr>
              <a:buSzPct val="100000"/>
              <a:buFont typeface="Arial" charset="0"/>
              <a:buChar char="•"/>
              <a:defRPr/>
            </a:pPr>
            <a:r>
              <a:rPr lang="en-GB" sz="2000" dirty="0">
                <a:solidFill>
                  <a:srgbClr val="00B050"/>
                </a:solidFill>
              </a:rPr>
              <a:t>Similar to memory from computer’s viewpoint</a:t>
            </a:r>
            <a:endParaRPr sz="2000" dirty="0">
              <a:solidFill>
                <a:srgbClr val="00B050"/>
              </a:solidFill>
            </a:endParaRPr>
          </a:p>
          <a:p>
            <a:pPr>
              <a:spcBef>
                <a:spcPts val="448"/>
              </a:spcBef>
              <a:spcAft>
                <a:spcPts val="0"/>
              </a:spcAft>
              <a:buClr>
                <a:schemeClr val="dk1"/>
              </a:buClr>
              <a:buSzPct val="100000"/>
              <a:buFont typeface="Arial" charset="0"/>
              <a:buChar char="•"/>
              <a:defRPr/>
            </a:pPr>
            <a:r>
              <a:rPr lang="en-GB" sz="2000" dirty="0">
                <a:solidFill>
                  <a:srgbClr val="00B050"/>
                </a:solidFill>
              </a:rPr>
              <a:t>Output</a:t>
            </a:r>
            <a:endParaRPr sz="2000" dirty="0">
              <a:solidFill>
                <a:srgbClr val="00B050"/>
              </a:solidFill>
            </a:endParaRPr>
          </a:p>
          <a:p>
            <a:pPr lvl="1">
              <a:spcBef>
                <a:spcPts val="392"/>
              </a:spcBef>
              <a:spcAft>
                <a:spcPts val="0"/>
              </a:spcAft>
              <a:buClr>
                <a:schemeClr val="dk1"/>
              </a:buClr>
              <a:buSzPct val="100000"/>
              <a:buFont typeface="Arial" charset="0"/>
              <a:buChar char="–"/>
              <a:defRPr/>
            </a:pPr>
            <a:r>
              <a:rPr lang="en-GB" sz="2000" dirty="0">
                <a:solidFill>
                  <a:srgbClr val="00B050"/>
                </a:solidFill>
              </a:rPr>
              <a:t>Receive data from computer</a:t>
            </a:r>
            <a:endParaRPr sz="2000" dirty="0">
              <a:solidFill>
                <a:srgbClr val="00B050"/>
              </a:solidFill>
            </a:endParaRPr>
          </a:p>
          <a:p>
            <a:pPr lvl="1">
              <a:spcBef>
                <a:spcPts val="392"/>
              </a:spcBef>
              <a:spcAft>
                <a:spcPts val="0"/>
              </a:spcAft>
              <a:buClr>
                <a:schemeClr val="dk1"/>
              </a:buClr>
              <a:buSzPct val="100000"/>
              <a:buFont typeface="Arial" charset="0"/>
              <a:buChar char="–"/>
              <a:defRPr/>
            </a:pPr>
            <a:r>
              <a:rPr lang="en-GB" sz="2000" dirty="0">
                <a:solidFill>
                  <a:srgbClr val="00B050"/>
                </a:solidFill>
              </a:rPr>
              <a:t>Send data to peripheral</a:t>
            </a:r>
            <a:endParaRPr sz="2000" dirty="0">
              <a:solidFill>
                <a:srgbClr val="00B050"/>
              </a:solidFill>
            </a:endParaRPr>
          </a:p>
          <a:p>
            <a:pPr>
              <a:spcBef>
                <a:spcPts val="448"/>
              </a:spcBef>
              <a:spcAft>
                <a:spcPts val="0"/>
              </a:spcAft>
              <a:buClr>
                <a:schemeClr val="dk1"/>
              </a:buClr>
              <a:buSzPct val="100000"/>
              <a:buFont typeface="Arial" charset="0"/>
              <a:buChar char="•"/>
              <a:defRPr/>
            </a:pPr>
            <a:r>
              <a:rPr lang="en-GB" sz="2000" dirty="0">
                <a:solidFill>
                  <a:srgbClr val="00B050"/>
                </a:solidFill>
              </a:rPr>
              <a:t>Input</a:t>
            </a:r>
            <a:endParaRPr sz="2000" dirty="0">
              <a:solidFill>
                <a:srgbClr val="00B050"/>
              </a:solidFill>
            </a:endParaRPr>
          </a:p>
          <a:p>
            <a:pPr lvl="1">
              <a:spcBef>
                <a:spcPts val="392"/>
              </a:spcBef>
              <a:spcAft>
                <a:spcPts val="0"/>
              </a:spcAft>
              <a:buClr>
                <a:schemeClr val="dk1"/>
              </a:buClr>
              <a:buSzPct val="100000"/>
              <a:buFont typeface="Arial" charset="0"/>
              <a:buChar char="–"/>
              <a:defRPr/>
            </a:pPr>
            <a:r>
              <a:rPr lang="en-GB" sz="2000" dirty="0">
                <a:solidFill>
                  <a:srgbClr val="00B050"/>
                </a:solidFill>
              </a:rPr>
              <a:t>Receive data from peripheral</a:t>
            </a:r>
            <a:endParaRPr sz="2000" dirty="0">
              <a:solidFill>
                <a:srgbClr val="00B050"/>
              </a:solidFill>
            </a:endParaRPr>
          </a:p>
          <a:p>
            <a:pPr lvl="1">
              <a:spcBef>
                <a:spcPts val="392"/>
              </a:spcBef>
              <a:spcAft>
                <a:spcPts val="0"/>
              </a:spcAft>
              <a:buClr>
                <a:schemeClr val="dk1"/>
              </a:buClr>
              <a:buSzPct val="100000"/>
              <a:buFont typeface="Arial" charset="0"/>
              <a:buChar char="–"/>
              <a:defRPr/>
            </a:pPr>
            <a:r>
              <a:rPr lang="en-GB" sz="2000" dirty="0">
                <a:solidFill>
                  <a:srgbClr val="00B050"/>
                </a:solidFill>
              </a:rPr>
              <a:t>Send data to computer</a:t>
            </a:r>
            <a:endParaRPr sz="2000" dirty="0">
              <a:solidFill>
                <a:srgbClr val="00B050"/>
              </a:solidFill>
            </a:endParaRPr>
          </a:p>
          <a:p>
            <a:pPr>
              <a:spcBef>
                <a:spcPts val="448"/>
              </a:spcBef>
              <a:spcAft>
                <a:spcPts val="0"/>
              </a:spcAft>
              <a:buClr>
                <a:schemeClr val="dk1"/>
              </a:buClr>
              <a:buSzPct val="100000"/>
              <a:buFont typeface="Arial" charset="0"/>
              <a:buChar char="•"/>
              <a:defRPr/>
            </a:pPr>
            <a:r>
              <a:rPr lang="en-GB" sz="2000" dirty="0">
                <a:solidFill>
                  <a:srgbClr val="00B050"/>
                </a:solidFill>
              </a:rPr>
              <a:t>Receive control signals from computer</a:t>
            </a:r>
            <a:endParaRPr sz="2000" dirty="0">
              <a:solidFill>
                <a:srgbClr val="00B050"/>
              </a:solidFill>
            </a:endParaRPr>
          </a:p>
          <a:p>
            <a:pPr>
              <a:spcBef>
                <a:spcPts val="448"/>
              </a:spcBef>
              <a:spcAft>
                <a:spcPts val="0"/>
              </a:spcAft>
              <a:buClr>
                <a:schemeClr val="dk1"/>
              </a:buClr>
              <a:buSzPct val="100000"/>
              <a:buFont typeface="Arial" charset="0"/>
              <a:buChar char="•"/>
              <a:defRPr/>
            </a:pPr>
            <a:r>
              <a:rPr lang="en-GB" sz="2000" dirty="0">
                <a:solidFill>
                  <a:srgbClr val="00B050"/>
                </a:solidFill>
              </a:rPr>
              <a:t>Send control signals to peripherals</a:t>
            </a:r>
            <a:endParaRPr sz="2000" dirty="0">
              <a:solidFill>
                <a:srgbClr val="00B050"/>
              </a:solidFill>
            </a:endParaRPr>
          </a:p>
          <a:p>
            <a:pPr lvl="1">
              <a:spcBef>
                <a:spcPts val="392"/>
              </a:spcBef>
              <a:spcAft>
                <a:spcPts val="0"/>
              </a:spcAft>
              <a:buClr>
                <a:schemeClr val="dk1"/>
              </a:buClr>
              <a:buSzPct val="100000"/>
              <a:buFont typeface="Arial" charset="0"/>
              <a:buChar char="–"/>
              <a:defRPr/>
            </a:pPr>
            <a:r>
              <a:rPr lang="en-GB" sz="2000" dirty="0">
                <a:solidFill>
                  <a:srgbClr val="00B050"/>
                </a:solidFill>
              </a:rPr>
              <a:t>e.g. spin disk</a:t>
            </a:r>
            <a:endParaRPr sz="2000" dirty="0">
              <a:solidFill>
                <a:srgbClr val="00B050"/>
              </a:solidFill>
            </a:endParaRPr>
          </a:p>
          <a:p>
            <a:pPr>
              <a:spcBef>
                <a:spcPts val="448"/>
              </a:spcBef>
              <a:spcAft>
                <a:spcPts val="0"/>
              </a:spcAft>
              <a:buClr>
                <a:schemeClr val="dk1"/>
              </a:buClr>
              <a:buSzPct val="100000"/>
              <a:buFont typeface="Arial" charset="0"/>
              <a:buChar char="•"/>
              <a:defRPr/>
            </a:pPr>
            <a:r>
              <a:rPr lang="en-GB" sz="2000" dirty="0">
                <a:solidFill>
                  <a:srgbClr val="00B050"/>
                </a:solidFill>
              </a:rPr>
              <a:t>Receive addresses from computer</a:t>
            </a:r>
            <a:endParaRPr sz="2000" dirty="0">
              <a:solidFill>
                <a:srgbClr val="00B050"/>
              </a:solidFill>
            </a:endParaRPr>
          </a:p>
          <a:p>
            <a:pPr lvl="1">
              <a:spcBef>
                <a:spcPts val="392"/>
              </a:spcBef>
              <a:spcAft>
                <a:spcPts val="0"/>
              </a:spcAft>
              <a:buClr>
                <a:schemeClr val="dk1"/>
              </a:buClr>
              <a:buSzPct val="100000"/>
              <a:buFont typeface="Arial" charset="0"/>
              <a:buChar char="–"/>
              <a:defRPr/>
            </a:pPr>
            <a:r>
              <a:rPr lang="en-GB" sz="2000" dirty="0">
                <a:solidFill>
                  <a:srgbClr val="00B050"/>
                </a:solidFill>
              </a:rPr>
              <a:t>e.g. port number to identify peripheral</a:t>
            </a:r>
            <a:endParaRPr sz="2000" dirty="0">
              <a:solidFill>
                <a:srgbClr val="00B050"/>
              </a:solidFill>
            </a:endParaRPr>
          </a:p>
          <a:p>
            <a:pPr>
              <a:spcBef>
                <a:spcPts val="448"/>
              </a:spcBef>
              <a:spcAft>
                <a:spcPts val="0"/>
              </a:spcAft>
              <a:buClr>
                <a:schemeClr val="dk1"/>
              </a:buClr>
              <a:buSzPct val="100000"/>
              <a:buFont typeface="Arial" charset="0"/>
              <a:buChar char="•"/>
              <a:defRPr/>
            </a:pPr>
            <a:r>
              <a:rPr lang="en-GB" sz="2000" dirty="0">
                <a:solidFill>
                  <a:srgbClr val="00B050"/>
                </a:solidFill>
              </a:rPr>
              <a:t>Send interrupt signals (control)</a:t>
            </a:r>
            <a:endParaRPr sz="2000" dirty="0">
              <a:solidFill>
                <a:srgbClr val="00B050"/>
              </a:solidFill>
            </a:endParaRPr>
          </a:p>
          <a:p>
            <a:pPr indent="-200660">
              <a:spcBef>
                <a:spcPts val="448"/>
              </a:spcBef>
              <a:spcAft>
                <a:spcPts val="0"/>
              </a:spcAft>
              <a:buClr>
                <a:schemeClr val="dk1"/>
              </a:buClr>
              <a:buSzPct val="100000"/>
              <a:buFont typeface="Arial" charset="0"/>
              <a:buNone/>
              <a:defRPr/>
            </a:pPr>
            <a:endParaRPr sz="2000" dirty="0">
              <a:solidFill>
                <a:srgbClr val="00B05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Google Shape;517;p58"/>
          <p:cNvSpPr>
            <a:spLocks noGrp="1"/>
          </p:cNvSpPr>
          <p:nvPr>
            <p:ph type="title"/>
          </p:nvPr>
        </p:nvSpPr>
        <p:spPr>
          <a:xfrm>
            <a:off x="457200" y="274638"/>
            <a:ext cx="7543800" cy="639761"/>
          </a:xfrm>
        </p:spPr>
        <p:txBody>
          <a:bodyPr lIns="91425" tIns="45700" rIns="91425" bIns="45700"/>
          <a:lstStyle/>
          <a:p>
            <a:pPr>
              <a:buClr>
                <a:srgbClr val="000000"/>
              </a:buClr>
              <a:buSzPts val="4400"/>
              <a:buFont typeface="Calibri" panose="020F0502020204030204" pitchFamily="34" charset="0"/>
              <a:buNone/>
            </a:pPr>
            <a:r>
              <a:rPr lang="en-GB" altLang="en-US" sz="2400" dirty="0" err="1">
                <a:solidFill>
                  <a:srgbClr val="FF0000"/>
                </a:solidFill>
              </a:rPr>
              <a:t>Input/Output</a:t>
            </a:r>
            <a:r>
              <a:rPr lang="en-GB" altLang="en-US" sz="2400" dirty="0">
                <a:solidFill>
                  <a:srgbClr val="FF0000"/>
                </a:solidFill>
              </a:rPr>
              <a:t> Connection</a:t>
            </a:r>
            <a:endParaRPr lang="en-US" altLang="en-US" sz="2400" dirty="0">
              <a:solidFill>
                <a:srgbClr val="FF0000"/>
              </a:solidFill>
            </a:endParaRPr>
          </a:p>
        </p:txBody>
      </p:sp>
      <p:sp>
        <p:nvSpPr>
          <p:cNvPr id="518" name="Google Shape;518;p58"/>
          <p:cNvSpPr txBox="1">
            <a:spLocks noGrp="1"/>
          </p:cNvSpPr>
          <p:nvPr>
            <p:ph type="body" idx="1"/>
          </p:nvPr>
        </p:nvSpPr>
        <p:spPr>
          <a:xfrm>
            <a:off x="304800" y="1417638"/>
            <a:ext cx="8229600" cy="4525963"/>
          </a:xfrm>
        </p:spPr>
        <p:txBody>
          <a:bodyPr spcFirstLastPara="1" lIns="91425" tIns="45700" rIns="91425" bIns="45700">
            <a:noAutofit/>
          </a:bodyPr>
          <a:lstStyle/>
          <a:p>
            <a:pPr>
              <a:spcBef>
                <a:spcPts val="0"/>
              </a:spcBef>
              <a:spcAft>
                <a:spcPts val="0"/>
              </a:spcAft>
              <a:buClr>
                <a:schemeClr val="dk1"/>
              </a:buClr>
              <a:buSzPct val="100000"/>
              <a:buFont typeface="Arial" charset="0"/>
              <a:buChar char="•"/>
              <a:defRPr/>
            </a:pPr>
            <a:r>
              <a:rPr lang="en-GB" sz="2000" dirty="0">
                <a:solidFill>
                  <a:srgbClr val="00B050"/>
                </a:solidFill>
              </a:rPr>
              <a:t>Similar to memory from computer’s viewpoint</a:t>
            </a:r>
            <a:endParaRPr sz="2000" dirty="0">
              <a:solidFill>
                <a:srgbClr val="00B050"/>
              </a:solidFill>
            </a:endParaRPr>
          </a:p>
          <a:p>
            <a:pPr>
              <a:spcBef>
                <a:spcPts val="448"/>
              </a:spcBef>
              <a:spcAft>
                <a:spcPts val="0"/>
              </a:spcAft>
              <a:buClr>
                <a:schemeClr val="dk1"/>
              </a:buClr>
              <a:buSzPct val="100000"/>
              <a:buFont typeface="Arial" charset="0"/>
              <a:buChar char="•"/>
              <a:defRPr/>
            </a:pPr>
            <a:r>
              <a:rPr lang="en-GB" sz="2000" dirty="0">
                <a:solidFill>
                  <a:srgbClr val="00B050"/>
                </a:solidFill>
              </a:rPr>
              <a:t>Output</a:t>
            </a:r>
            <a:endParaRPr sz="2000" dirty="0">
              <a:solidFill>
                <a:srgbClr val="00B050"/>
              </a:solidFill>
            </a:endParaRPr>
          </a:p>
          <a:p>
            <a:pPr lvl="1">
              <a:spcBef>
                <a:spcPts val="392"/>
              </a:spcBef>
              <a:spcAft>
                <a:spcPts val="0"/>
              </a:spcAft>
              <a:buClr>
                <a:schemeClr val="dk1"/>
              </a:buClr>
              <a:buSzPct val="100000"/>
              <a:buFont typeface="Arial" charset="0"/>
              <a:buChar char="–"/>
              <a:defRPr/>
            </a:pPr>
            <a:r>
              <a:rPr lang="en-GB" sz="2000" dirty="0">
                <a:solidFill>
                  <a:srgbClr val="00B050"/>
                </a:solidFill>
              </a:rPr>
              <a:t>Receive data from computer</a:t>
            </a:r>
            <a:endParaRPr sz="2000" dirty="0">
              <a:solidFill>
                <a:srgbClr val="00B050"/>
              </a:solidFill>
            </a:endParaRPr>
          </a:p>
          <a:p>
            <a:pPr lvl="1">
              <a:spcBef>
                <a:spcPts val="392"/>
              </a:spcBef>
              <a:spcAft>
                <a:spcPts val="0"/>
              </a:spcAft>
              <a:buClr>
                <a:schemeClr val="dk1"/>
              </a:buClr>
              <a:buSzPct val="100000"/>
              <a:buFont typeface="Arial" charset="0"/>
              <a:buChar char="–"/>
              <a:defRPr/>
            </a:pPr>
            <a:r>
              <a:rPr lang="en-GB" sz="2000" dirty="0">
                <a:solidFill>
                  <a:srgbClr val="00B050"/>
                </a:solidFill>
              </a:rPr>
              <a:t>Send data to peripheral</a:t>
            </a:r>
            <a:endParaRPr sz="2000" dirty="0">
              <a:solidFill>
                <a:srgbClr val="00B050"/>
              </a:solidFill>
            </a:endParaRPr>
          </a:p>
          <a:p>
            <a:pPr>
              <a:spcBef>
                <a:spcPts val="448"/>
              </a:spcBef>
              <a:spcAft>
                <a:spcPts val="0"/>
              </a:spcAft>
              <a:buClr>
                <a:schemeClr val="dk1"/>
              </a:buClr>
              <a:buSzPct val="100000"/>
              <a:buFont typeface="Arial" charset="0"/>
              <a:buChar char="•"/>
              <a:defRPr/>
            </a:pPr>
            <a:r>
              <a:rPr lang="en-GB" sz="2000" dirty="0">
                <a:solidFill>
                  <a:srgbClr val="00B050"/>
                </a:solidFill>
              </a:rPr>
              <a:t>Input</a:t>
            </a:r>
            <a:endParaRPr sz="2000" dirty="0">
              <a:solidFill>
                <a:srgbClr val="00B050"/>
              </a:solidFill>
            </a:endParaRPr>
          </a:p>
          <a:p>
            <a:pPr lvl="1">
              <a:spcBef>
                <a:spcPts val="392"/>
              </a:spcBef>
              <a:spcAft>
                <a:spcPts val="0"/>
              </a:spcAft>
              <a:buClr>
                <a:schemeClr val="dk1"/>
              </a:buClr>
              <a:buSzPct val="100000"/>
              <a:buFont typeface="Arial" charset="0"/>
              <a:buChar char="–"/>
              <a:defRPr/>
            </a:pPr>
            <a:r>
              <a:rPr lang="en-GB" sz="2000" dirty="0">
                <a:solidFill>
                  <a:srgbClr val="00B050"/>
                </a:solidFill>
              </a:rPr>
              <a:t>Receive data from peripheral</a:t>
            </a:r>
            <a:endParaRPr sz="2000" dirty="0">
              <a:solidFill>
                <a:srgbClr val="00B050"/>
              </a:solidFill>
            </a:endParaRPr>
          </a:p>
          <a:p>
            <a:pPr lvl="1">
              <a:spcBef>
                <a:spcPts val="392"/>
              </a:spcBef>
              <a:spcAft>
                <a:spcPts val="0"/>
              </a:spcAft>
              <a:buClr>
                <a:schemeClr val="dk1"/>
              </a:buClr>
              <a:buSzPct val="100000"/>
              <a:buFont typeface="Arial" charset="0"/>
              <a:buChar char="–"/>
              <a:defRPr/>
            </a:pPr>
            <a:r>
              <a:rPr lang="en-GB" sz="2000" dirty="0">
                <a:solidFill>
                  <a:srgbClr val="00B050"/>
                </a:solidFill>
              </a:rPr>
              <a:t>Send data to computer</a:t>
            </a:r>
            <a:endParaRPr sz="2000" dirty="0">
              <a:solidFill>
                <a:srgbClr val="00B050"/>
              </a:solidFill>
            </a:endParaRPr>
          </a:p>
          <a:p>
            <a:pPr>
              <a:spcBef>
                <a:spcPts val="448"/>
              </a:spcBef>
              <a:spcAft>
                <a:spcPts val="0"/>
              </a:spcAft>
              <a:buClr>
                <a:schemeClr val="dk1"/>
              </a:buClr>
              <a:buSzPct val="100000"/>
              <a:buFont typeface="Arial" charset="0"/>
              <a:buChar char="•"/>
              <a:defRPr/>
            </a:pPr>
            <a:r>
              <a:rPr lang="en-GB" sz="2000" dirty="0">
                <a:solidFill>
                  <a:srgbClr val="00B050"/>
                </a:solidFill>
              </a:rPr>
              <a:t>Receive control signals from computer</a:t>
            </a:r>
            <a:endParaRPr sz="2000" dirty="0">
              <a:solidFill>
                <a:srgbClr val="00B050"/>
              </a:solidFill>
            </a:endParaRPr>
          </a:p>
          <a:p>
            <a:pPr>
              <a:spcBef>
                <a:spcPts val="448"/>
              </a:spcBef>
              <a:spcAft>
                <a:spcPts val="0"/>
              </a:spcAft>
              <a:buClr>
                <a:schemeClr val="dk1"/>
              </a:buClr>
              <a:buSzPct val="100000"/>
              <a:buFont typeface="Arial" charset="0"/>
              <a:buChar char="•"/>
              <a:defRPr/>
            </a:pPr>
            <a:r>
              <a:rPr lang="en-GB" sz="2000" dirty="0">
                <a:solidFill>
                  <a:srgbClr val="00B050"/>
                </a:solidFill>
              </a:rPr>
              <a:t>Send control signals to peripherals</a:t>
            </a:r>
            <a:endParaRPr sz="2000" dirty="0">
              <a:solidFill>
                <a:srgbClr val="00B050"/>
              </a:solidFill>
            </a:endParaRPr>
          </a:p>
          <a:p>
            <a:pPr lvl="1">
              <a:spcBef>
                <a:spcPts val="392"/>
              </a:spcBef>
              <a:spcAft>
                <a:spcPts val="0"/>
              </a:spcAft>
              <a:buClr>
                <a:schemeClr val="dk1"/>
              </a:buClr>
              <a:buSzPct val="100000"/>
              <a:buFont typeface="Arial" charset="0"/>
              <a:buChar char="–"/>
              <a:defRPr/>
            </a:pPr>
            <a:r>
              <a:rPr lang="en-GB" sz="2000" dirty="0">
                <a:solidFill>
                  <a:srgbClr val="00B050"/>
                </a:solidFill>
              </a:rPr>
              <a:t>e.g. spin disk</a:t>
            </a:r>
            <a:endParaRPr sz="2000" dirty="0">
              <a:solidFill>
                <a:srgbClr val="00B050"/>
              </a:solidFill>
            </a:endParaRPr>
          </a:p>
          <a:p>
            <a:pPr>
              <a:spcBef>
                <a:spcPts val="448"/>
              </a:spcBef>
              <a:spcAft>
                <a:spcPts val="0"/>
              </a:spcAft>
              <a:buClr>
                <a:schemeClr val="dk1"/>
              </a:buClr>
              <a:buSzPct val="100000"/>
              <a:buFont typeface="Arial" charset="0"/>
              <a:buChar char="•"/>
              <a:defRPr/>
            </a:pPr>
            <a:r>
              <a:rPr lang="en-GB" sz="2000" dirty="0">
                <a:solidFill>
                  <a:srgbClr val="00B050"/>
                </a:solidFill>
              </a:rPr>
              <a:t>Receive addresses from computer</a:t>
            </a:r>
            <a:endParaRPr sz="2000" dirty="0">
              <a:solidFill>
                <a:srgbClr val="00B050"/>
              </a:solidFill>
            </a:endParaRPr>
          </a:p>
          <a:p>
            <a:pPr lvl="1">
              <a:spcBef>
                <a:spcPts val="392"/>
              </a:spcBef>
              <a:spcAft>
                <a:spcPts val="0"/>
              </a:spcAft>
              <a:buClr>
                <a:schemeClr val="dk1"/>
              </a:buClr>
              <a:buSzPct val="100000"/>
              <a:buFont typeface="Arial" charset="0"/>
              <a:buChar char="–"/>
              <a:defRPr/>
            </a:pPr>
            <a:r>
              <a:rPr lang="en-GB" sz="2000" dirty="0">
                <a:solidFill>
                  <a:srgbClr val="00B050"/>
                </a:solidFill>
              </a:rPr>
              <a:t>e.g. port number to identify peripheral</a:t>
            </a:r>
            <a:endParaRPr sz="2000" dirty="0">
              <a:solidFill>
                <a:srgbClr val="00B050"/>
              </a:solidFill>
            </a:endParaRPr>
          </a:p>
          <a:p>
            <a:pPr>
              <a:spcBef>
                <a:spcPts val="448"/>
              </a:spcBef>
              <a:spcAft>
                <a:spcPts val="0"/>
              </a:spcAft>
              <a:buClr>
                <a:schemeClr val="dk1"/>
              </a:buClr>
              <a:buSzPct val="100000"/>
              <a:buFont typeface="Arial" charset="0"/>
              <a:buChar char="•"/>
              <a:defRPr/>
            </a:pPr>
            <a:r>
              <a:rPr lang="en-GB" sz="2000" dirty="0">
                <a:solidFill>
                  <a:srgbClr val="00B050"/>
                </a:solidFill>
              </a:rPr>
              <a:t>Send interrupt signals (control)</a:t>
            </a:r>
            <a:endParaRPr sz="2000" dirty="0">
              <a:solidFill>
                <a:srgbClr val="00B050"/>
              </a:solidFill>
            </a:endParaRPr>
          </a:p>
          <a:p>
            <a:pPr indent="-200660">
              <a:spcBef>
                <a:spcPts val="448"/>
              </a:spcBef>
              <a:spcAft>
                <a:spcPts val="0"/>
              </a:spcAft>
              <a:buClr>
                <a:schemeClr val="dk1"/>
              </a:buClr>
              <a:buSzPct val="100000"/>
              <a:buFont typeface="Arial" charset="0"/>
              <a:buNone/>
              <a:defRPr/>
            </a:pPr>
            <a:endParaRPr sz="2000" dirty="0">
              <a:solidFill>
                <a:srgbClr val="00B05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8994405D97371449A1F1274BEB9B26D" ma:contentTypeVersion="7" ma:contentTypeDescription="Create a new document." ma:contentTypeScope="" ma:versionID="4d714d6f4e02b8797c18bae80915866a">
  <xsd:schema xmlns:xsd="http://www.w3.org/2001/XMLSchema" xmlns:xs="http://www.w3.org/2001/XMLSchema" xmlns:p="http://schemas.microsoft.com/office/2006/metadata/properties" xmlns:ns2="682cbc32-fee7-4912-b25f-d1e036e61d30" targetNamespace="http://schemas.microsoft.com/office/2006/metadata/properties" ma:root="true" ma:fieldsID="89d7d93295ea2ddc158f52b603a4dbe0" ns2:_="">
    <xsd:import namespace="682cbc32-fee7-4912-b25f-d1e036e61d3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2cbc32-fee7-4912-b25f-d1e036e61d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4A151E5-43CD-4FF4-8EEF-46367386FCAB}"/>
</file>

<file path=customXml/itemProps2.xml><?xml version="1.0" encoding="utf-8"?>
<ds:datastoreItem xmlns:ds="http://schemas.openxmlformats.org/officeDocument/2006/customXml" ds:itemID="{D2733B31-6D4A-476C-B5AB-8C5CAC300434}"/>
</file>

<file path=customXml/itemProps3.xml><?xml version="1.0" encoding="utf-8"?>
<ds:datastoreItem xmlns:ds="http://schemas.openxmlformats.org/officeDocument/2006/customXml" ds:itemID="{E2F7558D-3FCF-4072-AC88-367DAA685E63}"/>
</file>

<file path=docProps/app.xml><?xml version="1.0" encoding="utf-8"?>
<Properties xmlns="http://schemas.openxmlformats.org/officeDocument/2006/extended-properties" xmlns:vt="http://schemas.openxmlformats.org/officeDocument/2006/docPropsVTypes">
  <TotalTime>9739</TotalTime>
  <Words>3508</Words>
  <Application>Microsoft Office PowerPoint</Application>
  <PresentationFormat>On-screen Show (4:3)</PresentationFormat>
  <Paragraphs>478</Paragraphs>
  <Slides>47</Slides>
  <Notes>21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47</vt:i4>
      </vt:variant>
    </vt:vector>
  </HeadingPairs>
  <TitlesOfParts>
    <vt:vector size="58" baseType="lpstr">
      <vt:lpstr>Arial</vt:lpstr>
      <vt:lpstr>Calibri</vt:lpstr>
      <vt:lpstr>Candara</vt:lpstr>
      <vt:lpstr>Comic Sans MS</vt:lpstr>
      <vt:lpstr>Courier New</vt:lpstr>
      <vt:lpstr>Nimbus Roman No9 L</vt:lpstr>
      <vt:lpstr>Noto Sans Symbols</vt:lpstr>
      <vt:lpstr>Times New Roman</vt:lpstr>
      <vt:lpstr>Wingdings</vt:lpstr>
      <vt:lpstr>Wingdings 2</vt:lpstr>
      <vt:lpstr>Office Theme</vt:lpstr>
      <vt:lpstr>COMPUTER  ORGANISATION AND ARCHITECTURE</vt:lpstr>
      <vt:lpstr>PowerPoint Presentation</vt:lpstr>
      <vt:lpstr>  IMP Note to Self</vt:lpstr>
      <vt:lpstr>IMP Note to Students</vt:lpstr>
      <vt:lpstr>Inter Connections</vt:lpstr>
      <vt:lpstr>Computer Modules</vt:lpstr>
      <vt:lpstr>CPU  &amp; MEMORY Connection</vt:lpstr>
      <vt:lpstr>Input/Output Connection</vt:lpstr>
      <vt:lpstr>Input/Output Connection</vt:lpstr>
      <vt:lpstr>PowerPoint Presentation</vt:lpstr>
      <vt:lpstr>Buses</vt:lpstr>
      <vt:lpstr>Different Bus</vt:lpstr>
      <vt:lpstr>Control Bus</vt:lpstr>
      <vt:lpstr>Single Bus Problems</vt:lpstr>
      <vt:lpstr>Multiple Bus Hierarchies</vt:lpstr>
      <vt:lpstr>Traditional (ISA Industry Standard Architecture) (with cache)</vt:lpstr>
      <vt:lpstr>High Performance Bus</vt:lpstr>
      <vt:lpstr>Bus Types</vt:lpstr>
      <vt:lpstr>Bus Arbitration</vt:lpstr>
      <vt:lpstr>What is Bus Arbitration, Bus Mastering and DMA? </vt:lpstr>
      <vt:lpstr>Bus Arbitration Methods </vt:lpstr>
      <vt:lpstr>Centralized arbitration </vt:lpstr>
      <vt:lpstr>Centralized arbitration (contd..) </vt:lpstr>
      <vt:lpstr>Centralized arbitration (contd..) </vt:lpstr>
      <vt:lpstr>Distributed arbitration </vt:lpstr>
      <vt:lpstr>Distributed arbitration </vt:lpstr>
      <vt:lpstr>Timing</vt:lpstr>
      <vt:lpstr>Synchronous bus</vt:lpstr>
      <vt:lpstr>Synchronous bus(contnd.)</vt:lpstr>
      <vt:lpstr>Synchronous bus(contnd.)</vt:lpstr>
      <vt:lpstr>Synchronous bus(contnd.)</vt:lpstr>
      <vt:lpstr>Synchronous bus(contnd.)</vt:lpstr>
      <vt:lpstr>Synchronous bus(contnd.)</vt:lpstr>
      <vt:lpstr>Synchronous bus(contnd.)</vt:lpstr>
      <vt:lpstr>Synchronous Timing Diagram</vt:lpstr>
      <vt:lpstr>Asynchronous bus</vt:lpstr>
      <vt:lpstr>Asynchronous bus(contnd.)</vt:lpstr>
      <vt:lpstr>Asynchronous vs. Synchronous bus</vt:lpstr>
      <vt:lpstr>Asynchronous Timing – Read Diagram</vt:lpstr>
      <vt:lpstr>Asynchronous Timing – Write Diagram</vt:lpstr>
      <vt:lpstr>PCI Bus</vt:lpstr>
      <vt:lpstr>PCI Bus Arbiter</vt:lpstr>
      <vt:lpstr>PCI Bus Arbitration</vt:lpstr>
      <vt:lpstr>PCI Bus Arbitration between Two Masters</vt:lpstr>
      <vt:lpstr>PCI Bus Arbitration between Two Masters</vt:lpstr>
      <vt:lpstr>Program</vt:lpstr>
      <vt:lpstr>  IMP Note to Self</vt:lpstr>
    </vt:vector>
  </TitlesOfParts>
  <Company>bits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 ZC451 (Lecture #2)</dc:title>
  <dc:creator>ipc</dc:creator>
  <cp:lastModifiedBy>Parthasaradhi Nayani</cp:lastModifiedBy>
  <cp:revision>636</cp:revision>
  <dcterms:created xsi:type="dcterms:W3CDTF">2012-01-04T06:56:57Z</dcterms:created>
  <dcterms:modified xsi:type="dcterms:W3CDTF">2025-07-19T04:24:40Z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0x01010028994405D97371449A1F1274BEB9B26D</vt:lpwstr>
  </property>
</Properties>
</file>