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1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2.xml" ContentType="application/vnd.openxmlformats-officedocument.presentationml.tags+xml"/>
  <Override PartName="/ppt/tags/tag33.xml" ContentType="application/vnd.openxmlformats-officedocument.presentationml.tags+xml"/>
  <Override PartName="/ppt/tags/tag40.xml" ContentType="application/vnd.openxmlformats-officedocument.presentationml.tags+xml"/>
  <Override PartName="/ppt/tags/tag3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6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34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7.xml" ContentType="application/vnd.openxmlformats-officedocument.presentationml.tags+xml"/>
  <Override PartName="/ppt/tags/tag2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37.xml" ContentType="application/vnd.openxmlformats-officedocument.presentationml.tags+xml"/>
  <Override PartName="/ppt/tags/tag10.xml" ContentType="application/vnd.openxmlformats-officedocument.presentationml.tags+xml"/>
  <Override PartName="/ppt/tags/tag38.xml" ContentType="application/vnd.openxmlformats-officedocument.presentationml.tags+xml"/>
  <Override PartName="/ppt/tags/tag11.xml" ContentType="application/vnd.openxmlformats-officedocument.presentationml.tags+xml"/>
  <Override PartName="/ppt/tags/tag3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3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36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1" r:id="rId3"/>
    <p:sldMasterId id="2147483713" r:id="rId4"/>
    <p:sldMasterId id="2147483729" r:id="rId5"/>
  </p:sldMasterIdLst>
  <p:notesMasterIdLst>
    <p:notesMasterId r:id="rId58"/>
  </p:notesMasterIdLst>
  <p:sldIdLst>
    <p:sldId id="524" r:id="rId6"/>
    <p:sldId id="640" r:id="rId7"/>
    <p:sldId id="639" r:id="rId8"/>
    <p:sldId id="641" r:id="rId9"/>
    <p:sldId id="642" r:id="rId10"/>
    <p:sldId id="528" r:id="rId11"/>
    <p:sldId id="606" r:id="rId12"/>
    <p:sldId id="607" r:id="rId13"/>
    <p:sldId id="608" r:id="rId14"/>
    <p:sldId id="609" r:id="rId15"/>
    <p:sldId id="610" r:id="rId16"/>
    <p:sldId id="611" r:id="rId17"/>
    <p:sldId id="621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34" r:id="rId30"/>
    <p:sldId id="635" r:id="rId31"/>
    <p:sldId id="598" r:id="rId32"/>
    <p:sldId id="581" r:id="rId33"/>
    <p:sldId id="585" r:id="rId34"/>
    <p:sldId id="592" r:id="rId35"/>
    <p:sldId id="586" r:id="rId36"/>
    <p:sldId id="587" r:id="rId37"/>
    <p:sldId id="593" r:id="rId38"/>
    <p:sldId id="594" r:id="rId39"/>
    <p:sldId id="595" r:id="rId40"/>
    <p:sldId id="596" r:id="rId41"/>
    <p:sldId id="597" r:id="rId42"/>
    <p:sldId id="612" r:id="rId43"/>
    <p:sldId id="638" r:id="rId44"/>
    <p:sldId id="572" r:id="rId45"/>
    <p:sldId id="582" r:id="rId46"/>
    <p:sldId id="599" r:id="rId47"/>
    <p:sldId id="600" r:id="rId48"/>
    <p:sldId id="601" r:id="rId49"/>
    <p:sldId id="602" r:id="rId50"/>
    <p:sldId id="603" r:id="rId51"/>
    <p:sldId id="604" r:id="rId52"/>
    <p:sldId id="605" r:id="rId53"/>
    <p:sldId id="583" r:id="rId54"/>
    <p:sldId id="613" r:id="rId55"/>
    <p:sldId id="614" r:id="rId56"/>
    <p:sldId id="615" r:id="rId57"/>
  </p:sldIdLst>
  <p:sldSz cx="9144000" cy="6858000" type="screen4x3"/>
  <p:notesSz cx="7053263" cy="9309100"/>
  <p:defaultTextStyle>
    <a:defPPr>
      <a:defRPr lang="en-US"/>
    </a:defPPr>
    <a:lvl1pPr marL="0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08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2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0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25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2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37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4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50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900"/>
    <a:srgbClr val="FF8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0479" autoAdjust="0"/>
  </p:normalViewPr>
  <p:slideViewPr>
    <p:cSldViewPr snapToObjects="1">
      <p:cViewPr varScale="1">
        <p:scale>
          <a:sx n="67" d="100"/>
          <a:sy n="67" d="100"/>
        </p:scale>
        <p:origin x="715" y="38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-12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customXml" Target="../customXml/item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customXml" Target="../customXml/item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E4D2D20F-53A5-490A-837A-4430713C8CF5}" type="datetimeFigureOut">
              <a:rPr lang="en-US" smtClean="0"/>
              <a:pPr/>
              <a:t>7/20/2024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2E2663B-E387-443C-B665-17502BB33C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5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08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2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25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2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37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4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5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our examination of the processor with an overview of the arithmetic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 unit (ALU). The chapter then focuses on the most complex aspect of the ALU,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arithmetic.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2663B-E387-443C-B665-17502BB33C5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2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ALU is that part of the computer that actually performs arithmetic and 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 on data. All of the other elements of the computer system—control unit,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registers, memory, I/O—are there mainly to bring data into the ALU for it to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to take the results back out. We have, in a sense, reached the core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 of a computer when we consider the ALU.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2663B-E387-443C-B665-17502BB33C5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35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9.1 indicates, in general terms, how the ALU is interconnected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processor. Operands for arithmetic and logic operations are presented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ALU in registers, and the results of an operation are stored in registers.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registers are temporary storage locations within the processor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connected by signal paths to the ALU . The ALU may also set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flags as the result of an operation. For example, an overflow flag is set to 1 if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 of a computation exceeds the length of the register into which it is to be stored.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flag values are also stored in registers within the processor.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signals that control the operation of the ALU and the movement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into and out of the ALU.</a:t>
            </a:r>
          </a:p>
          <a:p>
            <a:endParaRPr lang="en-US" sz="120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flag values are also stored in registers within the processor. The processor provides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 that control the operation of the ALU and the movement of the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and out of the ALU.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2663B-E387-443C-B665-17502BB33C5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0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binary number system, arbitrary numbers can be represented with just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digits zero and one, the minus sign (for negative numbers), and the period, or </a:t>
            </a:r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radix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</a:t>
            </a:r>
            <a:r>
              <a:rPr lang="en-US" sz="1200" b="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(for numbers with a fractional component).</a:t>
            </a:r>
            <a:endParaRPr lang="en-GB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b="0" kern="1200" baseline="0" dirty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purposes of computer storage and processing, however, we do not have the benefit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special symbols for the minus sign and radix point. Only binary digits (0 and 1)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used to represent numbers. If we are limited to nonnegative integers,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 is straightforward.</a:t>
            </a:r>
            <a:endParaRPr lang="en-GB" b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2663B-E387-443C-B665-17502BB33C5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7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2.png"/><Relationship Id="rId4" Type="http://schemas.openxmlformats.org/officeDocument/2006/relationships/tags" Target="../tags/tag12.xml"/><Relationship Id="rId9" Type="http://schemas.openxmlformats.org/officeDocument/2006/relationships/image" Target="../media/image10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23.xml"/><Relationship Id="rId7" Type="http://schemas.openxmlformats.org/officeDocument/2006/relationships/image" Target="../media/image8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3.xml"/><Relationship Id="rId10" Type="http://schemas.openxmlformats.org/officeDocument/2006/relationships/image" Target="../media/image2.png"/><Relationship Id="rId4" Type="http://schemas.openxmlformats.org/officeDocument/2006/relationships/tags" Target="../tags/tag24.xml"/><Relationship Id="rId9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35.xml"/><Relationship Id="rId7" Type="http://schemas.openxmlformats.org/officeDocument/2006/relationships/image" Target="../media/image8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4.xml"/><Relationship Id="rId10" Type="http://schemas.openxmlformats.org/officeDocument/2006/relationships/image" Target="../media/image2.png"/><Relationship Id="rId4" Type="http://schemas.openxmlformats.org/officeDocument/2006/relationships/tags" Target="../tags/tag36.xml"/><Relationship Id="rId9" Type="http://schemas.openxmlformats.org/officeDocument/2006/relationships/image" Target="../media/image10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47.xml"/><Relationship Id="rId7" Type="http://schemas.openxmlformats.org/officeDocument/2006/relationships/image" Target="../media/image8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5.xml"/><Relationship Id="rId10" Type="http://schemas.openxmlformats.org/officeDocument/2006/relationships/image" Target="../media/image2.png"/><Relationship Id="rId4" Type="http://schemas.openxmlformats.org/officeDocument/2006/relationships/tags" Target="../tags/tag48.xml"/><Relationship Id="rId9" Type="http://schemas.openxmlformats.org/officeDocument/2006/relationships/image" Target="../media/image10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3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5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600205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799"/>
            <a:ext cx="54864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38100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4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4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52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4" y="3807478"/>
            <a:ext cx="5867400" cy="23365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rgbClr val="FFFFFF"/>
                </a:solidFill>
                <a:latin typeface="+mn-lt"/>
                <a:cs typeface="Arial"/>
              </a:rPr>
              <a:t>BITS</a:t>
            </a:r>
            <a:r>
              <a:rPr lang="en-US" sz="2900" spc="-150" dirty="0">
                <a:solidFill>
                  <a:srgbClr val="FFFFFF"/>
                </a:solidFill>
                <a:latin typeface="+mn-lt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C6C658E-76A0-49DC-842D-6BAA93253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08C3BD-7C5D-4FDC-B1A6-06A69244E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5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F007E-9FA6-4B7E-A5CD-8A22DEFAC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9E3B4-6F32-4F8A-BEC1-34217B1F2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536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42750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" y="5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40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4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3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5"/>
            <a:ext cx="1905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5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2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42750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" y="5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40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5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" y="5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40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23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5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387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13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3758595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" y="17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76" y="6574562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52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7082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" y="17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70" y="16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4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3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524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1"/>
            <a:ext cx="8229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92" y="6550675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5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1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tags" Target="../tags/tag1.xml"/><Relationship Id="rId15" Type="http://schemas.openxmlformats.org/officeDocument/2006/relationships/image" Target="../media/image5.png"/><Relationship Id="rId10" Type="http://schemas.openxmlformats.org/officeDocument/2006/relationships/tags" Target="../tags/tag6.xml"/><Relationship Id="rId4" Type="http://schemas.openxmlformats.org/officeDocument/2006/relationships/theme" Target="../theme/theme2.xml"/><Relationship Id="rId9" Type="http://schemas.openxmlformats.org/officeDocument/2006/relationships/tags" Target="../tags/tag5.xml"/><Relationship Id="rId14" Type="http://schemas.openxmlformats.org/officeDocument/2006/relationships/image" Target="../media/image7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24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5.png"/><Relationship Id="rId10" Type="http://schemas.openxmlformats.org/officeDocument/2006/relationships/tags" Target="../tags/tag18.xml"/><Relationship Id="rId4" Type="http://schemas.openxmlformats.org/officeDocument/2006/relationships/theme" Target="../theme/theme3.xml"/><Relationship Id="rId9" Type="http://schemas.openxmlformats.org/officeDocument/2006/relationships/tags" Target="../tags/tag17.xml"/><Relationship Id="rId14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7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5.png"/><Relationship Id="rId10" Type="http://schemas.openxmlformats.org/officeDocument/2006/relationships/tags" Target="../tags/tag30.xml"/><Relationship Id="rId4" Type="http://schemas.openxmlformats.org/officeDocument/2006/relationships/theme" Target="../theme/theme4.xml"/><Relationship Id="rId9" Type="http://schemas.openxmlformats.org/officeDocument/2006/relationships/tags" Target="../tags/tag29.xml"/><Relationship Id="rId14" Type="http://schemas.openxmlformats.org/officeDocument/2006/relationships/image" Target="../media/image7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30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5.png"/><Relationship Id="rId10" Type="http://schemas.openxmlformats.org/officeDocument/2006/relationships/tags" Target="../tags/tag42.xml"/><Relationship Id="rId4" Type="http://schemas.openxmlformats.org/officeDocument/2006/relationships/theme" Target="../theme/theme5.xml"/><Relationship Id="rId9" Type="http://schemas.openxmlformats.org/officeDocument/2006/relationships/tags" Target="../tags/tag41.xml"/><Relationship Id="rId14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33" r:id="rId14"/>
    <p:sldLayoutId id="2147483737" r:id="rId15"/>
    <p:sldLayoutId id="2147483738" r:id="rId16"/>
    <p:sldLayoutId id="2147483739" r:id="rId17"/>
    <p:sldLayoutId id="2147483740" r:id="rId18"/>
  </p:sldLayoutIdLst>
  <p:hf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59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493" y="260785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92" y="542620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20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712" indent="-621712" defTabSz="913138" fontAlgn="base">
                <a:spcBef>
                  <a:spcPct val="0"/>
                </a:spcBef>
                <a:spcAft>
                  <a:spcPct val="0"/>
                </a:spcAft>
                <a:tabLst>
                  <a:tab pos="624949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256" tIns="46628" rIns="93256" bIns="4662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39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16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03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3138" rtl="0" eaLnBrk="1" fontAlgn="base" hangingPunct="1">
        <a:spcBef>
          <a:spcPct val="0"/>
        </a:spcBef>
        <a:spcAft>
          <a:spcPct val="0"/>
        </a:spcAft>
        <a:tabLst>
          <a:tab pos="27523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28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566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85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134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23" indent="-195905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281" indent="-267142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569" indent="-158666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59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493" y="260785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92" y="542620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20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712" indent="-621712" defTabSz="913138" fontAlgn="base">
                <a:spcBef>
                  <a:spcPct val="0"/>
                </a:spcBef>
                <a:spcAft>
                  <a:spcPct val="0"/>
                </a:spcAft>
                <a:tabLst>
                  <a:tab pos="624949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256" tIns="46628" rIns="93256" bIns="4662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39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16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03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3138" rtl="0" eaLnBrk="1" fontAlgn="base" hangingPunct="1">
        <a:spcBef>
          <a:spcPct val="0"/>
        </a:spcBef>
        <a:spcAft>
          <a:spcPct val="0"/>
        </a:spcAft>
        <a:tabLst>
          <a:tab pos="27523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28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566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85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134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23" indent="-195905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281" indent="-267142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569" indent="-158666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59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493" y="260785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latin typeface="Arial"/>
                <a:ea typeface="ＭＳ Ｐゴシック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92" y="542620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ea typeface="ＭＳ Ｐゴシック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20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712" indent="-621712" defTabSz="913138" fontAlgn="base">
                <a:spcBef>
                  <a:spcPct val="0"/>
                </a:spcBef>
                <a:spcAft>
                  <a:spcPct val="0"/>
                </a:spcAft>
                <a:tabLst>
                  <a:tab pos="624949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latin typeface="Arial"/>
                  <a:ea typeface="ＭＳ Ｐゴシック"/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256" tIns="46628" rIns="93256" bIns="4662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39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16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03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91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l" defTabSz="913138" rtl="0" eaLnBrk="1" fontAlgn="base" hangingPunct="1">
        <a:spcBef>
          <a:spcPct val="0"/>
        </a:spcBef>
        <a:spcAft>
          <a:spcPct val="0"/>
        </a:spcAft>
        <a:tabLst>
          <a:tab pos="27523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28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566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85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134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23" indent="-195905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281" indent="-267142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569" indent="-158666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89449439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97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60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505" y="260797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23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latin typeface="Arial"/>
                <a:ea typeface="ＭＳ Ｐゴシック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505" y="542632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ea typeface="ＭＳ Ｐゴシック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33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921" indent="-620921" defTabSz="911978" fontAlgn="base">
                <a:spcBef>
                  <a:spcPct val="0"/>
                </a:spcBef>
                <a:spcAft>
                  <a:spcPct val="0"/>
                </a:spcAft>
                <a:tabLst>
                  <a:tab pos="624154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6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Title</a:t>
              </a:r>
            </a:p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latin typeface="Arial"/>
                  <a:ea typeface="ＭＳ Ｐゴシック"/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70" y="16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136" tIns="46570" rIns="93136" bIns="46570" rtlCol="0">
            <a:spAutoFit/>
          </a:bodyPr>
          <a:lstStyle/>
          <a:p>
            <a:pPr algn="r" defTabSz="913238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51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28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15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17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hf hdr="0" ftr="0" dt="0"/>
  <p:txStyles>
    <p:titleStyle>
      <a:lvl1pPr algn="l" defTabSz="911978" rtl="0" eaLnBrk="1" fontAlgn="base" hangingPunct="1">
        <a:spcBef>
          <a:spcPct val="0"/>
        </a:spcBef>
        <a:spcAft>
          <a:spcPct val="0"/>
        </a:spcAft>
        <a:tabLst>
          <a:tab pos="27488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5681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1383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7075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2761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272" indent="-195656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5681" indent="-26680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5773" indent="-158466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681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383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075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761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8453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4142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834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5525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267200"/>
            <a:ext cx="8458200" cy="1600200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dirty="0" err="1"/>
              <a:t>RKTiwary</a:t>
            </a:r>
            <a:endParaRPr lang="en-US" dirty="0"/>
          </a:p>
          <a:p>
            <a:r>
              <a:rPr lang="en-US" dirty="0"/>
              <a:t>                       COA -IS ZC353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3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6"/>
            <a:ext cx="3352800" cy="792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any binary number in 2’s complement </a:t>
            </a:r>
          </a:p>
          <a:p>
            <a:r>
              <a:rPr lang="en-US" sz="2400" dirty="0"/>
              <a:t>101101  </a:t>
            </a:r>
          </a:p>
          <a:p>
            <a:r>
              <a:rPr lang="en-US" sz="2400" dirty="0"/>
              <a:t>      = -2</a:t>
            </a:r>
            <a:r>
              <a:rPr lang="en-US" sz="2400" baseline="30000" dirty="0"/>
              <a:t>6-1</a:t>
            </a:r>
            <a:r>
              <a:rPr lang="en-US" sz="2400" dirty="0"/>
              <a:t>.1  + 2</a:t>
            </a:r>
            <a:r>
              <a:rPr lang="en-US" sz="2400" baseline="30000" dirty="0"/>
              <a:t>4</a:t>
            </a:r>
            <a:r>
              <a:rPr lang="en-US" sz="2400" dirty="0"/>
              <a:t>.0 + 2</a:t>
            </a:r>
            <a:r>
              <a:rPr lang="en-US" sz="2400" baseline="30000" dirty="0"/>
              <a:t>3</a:t>
            </a:r>
            <a:r>
              <a:rPr lang="en-US" sz="2400" dirty="0"/>
              <a:t>.1 + 2</a:t>
            </a:r>
            <a:r>
              <a:rPr lang="en-US" sz="2400" baseline="30000" dirty="0"/>
              <a:t>2</a:t>
            </a:r>
            <a:r>
              <a:rPr lang="en-US" sz="2400" dirty="0"/>
              <a:t>.1 + 2</a:t>
            </a:r>
            <a:r>
              <a:rPr lang="en-US" sz="2400" baseline="30000" dirty="0"/>
              <a:t>1</a:t>
            </a:r>
            <a:r>
              <a:rPr lang="en-US" sz="2400" dirty="0"/>
              <a:t>.0+ 2</a:t>
            </a:r>
            <a:r>
              <a:rPr lang="en-US" sz="2400" baseline="30000" dirty="0"/>
              <a:t>0</a:t>
            </a:r>
            <a:r>
              <a:rPr lang="en-US" sz="2400" dirty="0"/>
              <a:t>.1 </a:t>
            </a:r>
          </a:p>
          <a:p>
            <a:r>
              <a:rPr lang="en-US" sz="2400" dirty="0"/>
              <a:t>      =-32 + 0 + 8 + 4 + 0 + 1= -19</a:t>
            </a:r>
          </a:p>
          <a:p>
            <a:r>
              <a:rPr lang="en-US" sz="2400" dirty="0"/>
              <a:t> The 2’s complement of 101101  is 010011= 19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5796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6"/>
            <a:ext cx="3352800" cy="792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any binary number in 2’s complement </a:t>
            </a:r>
          </a:p>
          <a:p>
            <a:r>
              <a:rPr lang="en-US" sz="2400" dirty="0"/>
              <a:t>101101  </a:t>
            </a:r>
          </a:p>
          <a:p>
            <a:r>
              <a:rPr lang="en-US" sz="2400" dirty="0"/>
              <a:t>      = -2</a:t>
            </a:r>
            <a:r>
              <a:rPr lang="en-US" sz="2400" baseline="30000" dirty="0"/>
              <a:t>6-1</a:t>
            </a:r>
            <a:r>
              <a:rPr lang="en-US" sz="2400" dirty="0"/>
              <a:t>.1  + 2</a:t>
            </a:r>
            <a:r>
              <a:rPr lang="en-US" sz="2400" baseline="30000" dirty="0"/>
              <a:t>4</a:t>
            </a:r>
            <a:r>
              <a:rPr lang="en-US" sz="2400" dirty="0"/>
              <a:t>.0 + 2</a:t>
            </a:r>
            <a:r>
              <a:rPr lang="en-US" sz="2400" baseline="30000" dirty="0"/>
              <a:t>3</a:t>
            </a:r>
            <a:r>
              <a:rPr lang="en-US" sz="2400" dirty="0"/>
              <a:t>.1 + 2</a:t>
            </a:r>
            <a:r>
              <a:rPr lang="en-US" sz="2400" baseline="30000" dirty="0"/>
              <a:t>2</a:t>
            </a:r>
            <a:r>
              <a:rPr lang="en-US" sz="2400" dirty="0"/>
              <a:t>.1 + 2</a:t>
            </a:r>
            <a:r>
              <a:rPr lang="en-US" sz="2400" baseline="30000" dirty="0"/>
              <a:t>1</a:t>
            </a:r>
            <a:r>
              <a:rPr lang="en-US" sz="2400" dirty="0"/>
              <a:t>.0+ 2</a:t>
            </a:r>
            <a:r>
              <a:rPr lang="en-US" sz="2400" baseline="30000" dirty="0"/>
              <a:t>0</a:t>
            </a:r>
            <a:r>
              <a:rPr lang="en-US" sz="2400" dirty="0"/>
              <a:t>.1 </a:t>
            </a:r>
          </a:p>
          <a:p>
            <a:r>
              <a:rPr lang="en-US" sz="2400" dirty="0"/>
              <a:t>      =-32 + 0 + 8 + 4 + 0 + 1= -19</a:t>
            </a:r>
          </a:p>
          <a:p>
            <a:r>
              <a:rPr lang="en-US" sz="2400" dirty="0"/>
              <a:t> The 2’s complement of 101101  is 010011= 19</a:t>
            </a:r>
          </a:p>
          <a:p>
            <a:endParaRPr lang="en-US" sz="2400" dirty="0"/>
          </a:p>
          <a:p>
            <a:r>
              <a:rPr lang="en-US" sz="2400" dirty="0"/>
              <a:t>Now if a 1 is appended  then  1101101 ?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640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6"/>
            <a:ext cx="3352800" cy="792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899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any binary number in 2’s complement </a:t>
            </a:r>
          </a:p>
          <a:p>
            <a:r>
              <a:rPr lang="en-US" sz="2400" dirty="0"/>
              <a:t>101101  </a:t>
            </a:r>
          </a:p>
          <a:p>
            <a:r>
              <a:rPr lang="en-US" sz="2400" dirty="0"/>
              <a:t>      = -2</a:t>
            </a:r>
            <a:r>
              <a:rPr lang="en-US" sz="2400" baseline="30000" dirty="0"/>
              <a:t>6-1</a:t>
            </a:r>
            <a:r>
              <a:rPr lang="en-US" sz="2400" dirty="0"/>
              <a:t>.1  + 2</a:t>
            </a:r>
            <a:r>
              <a:rPr lang="en-US" sz="2400" baseline="30000" dirty="0"/>
              <a:t>4</a:t>
            </a:r>
            <a:r>
              <a:rPr lang="en-US" sz="2400" dirty="0"/>
              <a:t>.0 + 2</a:t>
            </a:r>
            <a:r>
              <a:rPr lang="en-US" sz="2400" baseline="30000" dirty="0"/>
              <a:t>3</a:t>
            </a:r>
            <a:r>
              <a:rPr lang="en-US" sz="2400" dirty="0"/>
              <a:t>.1 + 2</a:t>
            </a:r>
            <a:r>
              <a:rPr lang="en-US" sz="2400" baseline="30000" dirty="0"/>
              <a:t>2</a:t>
            </a:r>
            <a:r>
              <a:rPr lang="en-US" sz="2400" dirty="0"/>
              <a:t>.1 + 2</a:t>
            </a:r>
            <a:r>
              <a:rPr lang="en-US" sz="2400" baseline="30000" dirty="0"/>
              <a:t>1</a:t>
            </a:r>
            <a:r>
              <a:rPr lang="en-US" sz="2400" dirty="0"/>
              <a:t>.0+ 2</a:t>
            </a:r>
            <a:r>
              <a:rPr lang="en-US" sz="2400" baseline="30000" dirty="0"/>
              <a:t>0</a:t>
            </a:r>
            <a:r>
              <a:rPr lang="en-US" sz="2400" dirty="0"/>
              <a:t>.1 </a:t>
            </a:r>
          </a:p>
          <a:p>
            <a:r>
              <a:rPr lang="en-US" sz="2400" dirty="0"/>
              <a:t>      =-32 + 0 + 8 + 4 + 0 + 1= -19</a:t>
            </a:r>
          </a:p>
          <a:p>
            <a:r>
              <a:rPr lang="en-US" sz="2400" dirty="0"/>
              <a:t> The 2’s complement of 101101  is 010011= 19</a:t>
            </a:r>
          </a:p>
          <a:p>
            <a:endParaRPr lang="en-US" sz="2400" dirty="0"/>
          </a:p>
          <a:p>
            <a:r>
              <a:rPr lang="en-US" sz="2400" dirty="0"/>
              <a:t>Now if a 1 is appended  then  1101101 ? </a:t>
            </a:r>
          </a:p>
          <a:p>
            <a:endParaRPr lang="en-US" sz="2400" dirty="0"/>
          </a:p>
          <a:p>
            <a:r>
              <a:rPr lang="en-US" sz="2400" dirty="0"/>
              <a:t>1101101= -2</a:t>
            </a:r>
            <a:r>
              <a:rPr lang="en-US" sz="2400" baseline="30000" dirty="0"/>
              <a:t>7-1</a:t>
            </a:r>
            <a:r>
              <a:rPr lang="en-US" sz="2400" dirty="0"/>
              <a:t>.1  + 2</a:t>
            </a:r>
            <a:r>
              <a:rPr lang="en-US" sz="2400" baseline="30000" dirty="0"/>
              <a:t>5</a:t>
            </a:r>
            <a:r>
              <a:rPr lang="en-US" sz="2400" dirty="0"/>
              <a:t>.1 + 2</a:t>
            </a:r>
            <a:r>
              <a:rPr lang="en-US" sz="2400" baseline="30000" dirty="0"/>
              <a:t>4</a:t>
            </a:r>
            <a:r>
              <a:rPr lang="en-US" sz="2400" dirty="0"/>
              <a:t>.0 + 2</a:t>
            </a:r>
            <a:r>
              <a:rPr lang="en-US" sz="2400" baseline="30000" dirty="0"/>
              <a:t>3</a:t>
            </a:r>
            <a:r>
              <a:rPr lang="en-US" sz="2400" dirty="0"/>
              <a:t>.1 + 2</a:t>
            </a:r>
            <a:r>
              <a:rPr lang="en-US" sz="2400" baseline="30000" dirty="0"/>
              <a:t>2</a:t>
            </a:r>
            <a:r>
              <a:rPr lang="en-US" sz="2400" dirty="0"/>
              <a:t>.1+ 2</a:t>
            </a:r>
            <a:r>
              <a:rPr lang="en-US" sz="2400" baseline="30000" dirty="0"/>
              <a:t>1</a:t>
            </a:r>
            <a:r>
              <a:rPr lang="en-US" sz="2400" dirty="0"/>
              <a:t>.0 +  2</a:t>
            </a:r>
            <a:r>
              <a:rPr lang="en-US" sz="2400" baseline="30000" dirty="0"/>
              <a:t>0</a:t>
            </a:r>
            <a:r>
              <a:rPr lang="en-US" sz="2400" dirty="0"/>
              <a:t>.1</a:t>
            </a:r>
          </a:p>
          <a:p>
            <a:r>
              <a:rPr lang="en-US" sz="2400" dirty="0"/>
              <a:t>              = -64+ 32 +0 + 8 + 4 + 0 + 1</a:t>
            </a:r>
          </a:p>
          <a:p>
            <a:r>
              <a:rPr lang="en-US" sz="2400" dirty="0"/>
              <a:t>              = -19 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766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Addition and Subtraction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892" y="1066800"/>
            <a:ext cx="86161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RULE: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numbers are added, and they are both positive or both negative, then overflow occurs if and only if the result has the opposite sign.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5943600" cy="43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Addition and Subtraction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892" y="1066800"/>
            <a:ext cx="86161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SUBTRACTION RULE: </a:t>
            </a:r>
            <a:r>
              <a:rPr lang="en-US" sz="2000" dirty="0"/>
              <a:t>To subtract one number (subtrahend) from another (minuend), take the twos complement (negation) of the subtrahend and add it to the minuend.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810" y="2082463"/>
            <a:ext cx="4820270" cy="41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Block Diagram of Hardware for Addition and</a:t>
            </a:r>
            <a:br>
              <a:rPr lang="en-US" b="0" dirty="0"/>
            </a:br>
            <a:r>
              <a:rPr lang="en-US" b="0" dirty="0"/>
              <a:t>Subtraction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30" y="1143000"/>
            <a:ext cx="6096000" cy="50733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22430" y="5181600"/>
            <a:ext cx="2445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OF= </a:t>
            </a:r>
            <a:r>
              <a:rPr lang="en-US" dirty="0">
                <a:latin typeface="MathematicalPi-One"/>
              </a:rPr>
              <a:t> </a:t>
            </a:r>
            <a:r>
              <a:rPr lang="en-US" dirty="0">
                <a:latin typeface="Times-Roman"/>
              </a:rPr>
              <a:t>Overflow bit</a:t>
            </a:r>
          </a:p>
          <a:p>
            <a:r>
              <a:rPr lang="en-US" dirty="0">
                <a:latin typeface="Times-Roman"/>
              </a:rPr>
              <a:t>SW </a:t>
            </a:r>
            <a:r>
              <a:rPr lang="en-US" dirty="0">
                <a:latin typeface="MathematicalPi-One"/>
              </a:rPr>
              <a:t> =</a:t>
            </a:r>
            <a:r>
              <a:rPr lang="en-US" dirty="0">
                <a:latin typeface="Times-Roman"/>
              </a:rPr>
              <a:t>Switch (select addition or subtraction)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1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892" y="990600"/>
            <a:ext cx="89971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8080"/>
                </a:solidFill>
                <a:latin typeface="TimesTen-Bold"/>
              </a:rPr>
              <a:t>1. </a:t>
            </a:r>
            <a:r>
              <a:rPr lang="en-US" sz="2000" dirty="0">
                <a:solidFill>
                  <a:srgbClr val="000000"/>
                </a:solidFill>
                <a:latin typeface="TimesTen-Roman"/>
              </a:rPr>
              <a:t>Multiplication involves the generation of partial products, one for each digit in the multiplier. These partial products are then summed to produce the final product.</a:t>
            </a:r>
          </a:p>
          <a:p>
            <a:r>
              <a:rPr lang="en-US" sz="2000" b="1" dirty="0">
                <a:solidFill>
                  <a:srgbClr val="808080"/>
                </a:solidFill>
                <a:latin typeface="TimesTen-Bold"/>
              </a:rPr>
              <a:t>2. </a:t>
            </a:r>
            <a:r>
              <a:rPr lang="en-US" sz="2000" dirty="0">
                <a:solidFill>
                  <a:srgbClr val="000000"/>
                </a:solidFill>
                <a:latin typeface="TimesTen-Roman"/>
              </a:rPr>
              <a:t>The partial products are easily defined. When the multiplier bit is 0, the partial product is 0.When the multiplier is 1, the partial product is the multiplicand.</a:t>
            </a:r>
          </a:p>
          <a:p>
            <a:r>
              <a:rPr lang="en-US" sz="2000" b="1" dirty="0"/>
              <a:t>3. </a:t>
            </a:r>
            <a:r>
              <a:rPr lang="en-US" sz="2000" dirty="0"/>
              <a:t>The total product is produced by summing the partial products. For this operation, each successive partial product is shifted one position to the left relative to the preceding partial product.</a:t>
            </a:r>
          </a:p>
          <a:p>
            <a:r>
              <a:rPr lang="en-US" sz="2000" b="1" dirty="0"/>
              <a:t>4. </a:t>
            </a:r>
            <a:r>
              <a:rPr lang="en-US" sz="2000" dirty="0"/>
              <a:t>The multiplication of two n-bit binary integers results in a product of up to 2n bits in length (e.g., 11 X 11=1001).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94" y="4493875"/>
            <a:ext cx="3166061" cy="175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9022"/>
            <a:ext cx="6926035" cy="38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30" y="1282699"/>
            <a:ext cx="5486400" cy="50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79971"/>
              </p:ext>
            </p:extLst>
          </p:nvPr>
        </p:nvGraphicFramePr>
        <p:xfrm>
          <a:off x="1524000" y="1397000"/>
          <a:ext cx="647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8B81B398-E61C-4A68-A43D-BD7E57218709}"/>
              </a:ext>
            </a:extLst>
          </p:cNvPr>
          <p:cNvSpPr txBox="1">
            <a:spLocks/>
          </p:cNvSpPr>
          <p:nvPr/>
        </p:nvSpPr>
        <p:spPr>
          <a:xfrm>
            <a:off x="539552" y="4221088"/>
            <a:ext cx="6191157" cy="833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012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9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D32EFDF-2655-444C-9461-78867DFE0265}"/>
              </a:ext>
            </a:extLst>
          </p:cNvPr>
          <p:cNvSpPr txBox="1">
            <a:spLocks/>
          </p:cNvSpPr>
          <p:nvPr/>
        </p:nvSpPr>
        <p:spPr>
          <a:xfrm>
            <a:off x="533400" y="5085184"/>
            <a:ext cx="8610600" cy="838200"/>
          </a:xfrm>
          <a:prstGeom prst="rect">
            <a:avLst/>
          </a:prstGeom>
        </p:spPr>
        <p:txBody>
          <a:bodyPr>
            <a:normAutofit/>
          </a:bodyPr>
          <a:lstStyle>
            <a:lvl1pPr marL="342754" indent="-342754" algn="l" defTabSz="9140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636" indent="-285630" algn="l" defTabSz="9140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515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9521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528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534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540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547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552" indent="-228502" algn="l" defTabSz="91401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/>
              <a:t>Computer Arithmetic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743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52486"/>
              </p:ext>
            </p:extLst>
          </p:nvPr>
        </p:nvGraphicFramePr>
        <p:xfrm>
          <a:off x="1524000" y="1397000"/>
          <a:ext cx="6477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0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98522"/>
              </p:ext>
            </p:extLst>
          </p:nvPr>
        </p:nvGraphicFramePr>
        <p:xfrm>
          <a:off x="1524000" y="1397000"/>
          <a:ext cx="647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9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3355"/>
              </p:ext>
            </p:extLst>
          </p:nvPr>
        </p:nvGraphicFramePr>
        <p:xfrm>
          <a:off x="1524000" y="1397000"/>
          <a:ext cx="647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95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66845"/>
              </p:ext>
            </p:extLst>
          </p:nvPr>
        </p:nvGraphicFramePr>
        <p:xfrm>
          <a:off x="1524000" y="1397000"/>
          <a:ext cx="647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cycle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59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77086"/>
              </p:ext>
            </p:extLst>
          </p:nvPr>
        </p:nvGraphicFramePr>
        <p:xfrm>
          <a:off x="1524000" y="1397000"/>
          <a:ext cx="647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cycle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39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UNSIGNED INTEGERS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37777"/>
              </p:ext>
            </p:extLst>
          </p:nvPr>
        </p:nvGraphicFramePr>
        <p:xfrm>
          <a:off x="1524000" y="1397000"/>
          <a:ext cx="6477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cycle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70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Multiplication of SIGNED INTEGERS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510463" cy="1581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171489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Ten-Roman"/>
              </a:rPr>
              <a:t>11 (1011) by 13 (1101) to get 143 (10001111)</a:t>
            </a:r>
          </a:p>
          <a:p>
            <a:endParaRPr lang="en-US" sz="2400" dirty="0">
              <a:latin typeface="TimesTen-Roman"/>
            </a:endParaRPr>
          </a:p>
          <a:p>
            <a:r>
              <a:rPr lang="en-US" sz="2400" dirty="0"/>
              <a:t>-5(1011) times -3 </a:t>
            </a:r>
            <a:r>
              <a:rPr lang="en-US" sz="2400" dirty="0">
                <a:latin typeface="TimesTen-Roman"/>
              </a:rPr>
              <a:t>(1101) equals -113 (10001111)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09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Booth Multiplier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371600"/>
            <a:ext cx="4452938" cy="49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71714"/>
              </p:ext>
            </p:extLst>
          </p:nvPr>
        </p:nvGraphicFramePr>
        <p:xfrm>
          <a:off x="838200" y="1397000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3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75082"/>
              </p:ext>
            </p:extLst>
          </p:nvPr>
        </p:nvGraphicFramePr>
        <p:xfrm>
          <a:off x="838200" y="1397000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7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9B45-10ED-4D7E-AF2C-2BAAB74B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&amp; Logic Unit (ALU)</a:t>
            </a:r>
            <a:endParaRPr lang="en-IN" sz="2400" b="0" dirty="0">
              <a:solidFill>
                <a:srgbClr val="FF00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33F482-C2E8-4599-A1D6-6FA6E6E0478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69907"/>
            <a:ext cx="8305800" cy="3549693"/>
          </a:xfrm>
          <a:prstGeom prst="rect">
            <a:avLst/>
          </a:prstGeom>
        </p:spPr>
        <p:txBody>
          <a:bodyPr/>
          <a:lstStyle>
            <a:lvl1pPr marL="0" indent="0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23" indent="-195905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281" indent="-267142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569" indent="-158666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rgbClr val="7030A0"/>
                </a:solidFill>
              </a:rPr>
              <a:t>Part of the computer that actually performs arithmetic and logical operations on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rgbClr val="7030A0"/>
                </a:solidFill>
              </a:rPr>
              <a:t> All of the other elements of the computer system are there mainly to bring data into the ALU for it to process and then to take the results back out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rgbClr val="7030A0"/>
                </a:solidFill>
              </a:rPr>
              <a:t> Based on the use of simple digital logic devices that can store binary digits and perform simple Boolean logic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FD926-60F1-47D9-8B81-A4B13B98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725144"/>
            <a:ext cx="2082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62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96169"/>
              </p:ext>
            </p:extLst>
          </p:nvPr>
        </p:nvGraphicFramePr>
        <p:xfrm>
          <a:off x="838200" y="1397000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79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18179"/>
              </p:ext>
            </p:extLst>
          </p:nvPr>
        </p:nvGraphicFramePr>
        <p:xfrm>
          <a:off x="838200" y="1397000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35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87018"/>
              </p:ext>
            </p:extLst>
          </p:nvPr>
        </p:nvGraphicFramePr>
        <p:xfrm>
          <a:off x="838200" y="1397000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78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24329"/>
              </p:ext>
            </p:extLst>
          </p:nvPr>
        </p:nvGraphicFramePr>
        <p:xfrm>
          <a:off x="838200" y="1397000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76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95375"/>
              </p:ext>
            </p:extLst>
          </p:nvPr>
        </p:nvGraphicFramePr>
        <p:xfrm>
          <a:off x="838200" y="1397000"/>
          <a:ext cx="7162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1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73559"/>
              </p:ext>
            </p:extLst>
          </p:nvPr>
        </p:nvGraphicFramePr>
        <p:xfrm>
          <a:off x="838200" y="1397000"/>
          <a:ext cx="7315200" cy="347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73953"/>
              </p:ext>
            </p:extLst>
          </p:nvPr>
        </p:nvGraphicFramePr>
        <p:xfrm>
          <a:off x="838200" y="48768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781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73559"/>
              </p:ext>
            </p:extLst>
          </p:nvPr>
        </p:nvGraphicFramePr>
        <p:xfrm>
          <a:off x="838200" y="1397000"/>
          <a:ext cx="7315200" cy="347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964773"/>
              </p:ext>
            </p:extLst>
          </p:nvPr>
        </p:nvGraphicFramePr>
        <p:xfrm>
          <a:off x="838200" y="48768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95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73559"/>
              </p:ext>
            </p:extLst>
          </p:nvPr>
        </p:nvGraphicFramePr>
        <p:xfrm>
          <a:off x="838200" y="1397000"/>
          <a:ext cx="7315200" cy="347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8650"/>
              </p:ext>
            </p:extLst>
          </p:nvPr>
        </p:nvGraphicFramePr>
        <p:xfrm>
          <a:off x="838200" y="48768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1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dirty="0"/>
              <a:t>Multiplication of -8 X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762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 A+M</a:t>
            </a:r>
          </a:p>
          <a:p>
            <a:r>
              <a:rPr lang="en-US" dirty="0"/>
              <a:t>10 A-M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73559"/>
              </p:ext>
            </p:extLst>
          </p:nvPr>
        </p:nvGraphicFramePr>
        <p:xfrm>
          <a:off x="838200" y="1397000"/>
          <a:ext cx="7315200" cy="347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Q(multiplier)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644">
                <a:tc>
                  <a:txBody>
                    <a:bodyPr/>
                    <a:lstStyle/>
                    <a:p>
                      <a:r>
                        <a:rPr lang="en-US" dirty="0"/>
                        <a:t>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19315"/>
              </p:ext>
            </p:extLst>
          </p:nvPr>
        </p:nvGraphicFramePr>
        <p:xfrm>
          <a:off x="838200" y="48768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-512+472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5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609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467600" cy="762000"/>
          </a:xfrm>
        </p:spPr>
        <p:txBody>
          <a:bodyPr>
            <a:noAutofit/>
          </a:bodyPr>
          <a:lstStyle/>
          <a:p>
            <a:r>
              <a:rPr lang="en-US" sz="2400" b="0" dirty="0"/>
              <a:t>The basic grammar school division algorithm</a:t>
            </a:r>
          </a:p>
          <a:p>
            <a:r>
              <a:rPr lang="en-US" sz="2400" b="0" dirty="0"/>
              <a:t> Division Algorithm and Hardware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-Regular"/>
              </a:rPr>
              <a:t>Dividend </a:t>
            </a:r>
            <a:r>
              <a:rPr lang="en-US" dirty="0">
                <a:latin typeface="Symbol" panose="05050102010706020507" pitchFamily="18" charset="2"/>
              </a:rPr>
              <a:t>= </a:t>
            </a:r>
            <a:r>
              <a:rPr lang="en-US" dirty="0">
                <a:latin typeface="Minion-Regular"/>
              </a:rPr>
              <a:t>Quotient </a:t>
            </a:r>
            <a:r>
              <a:rPr lang="en-US" dirty="0">
                <a:latin typeface="Bookman Old Style" panose="02050604050505020204" pitchFamily="18" charset="0"/>
              </a:rPr>
              <a:t>x</a:t>
            </a:r>
            <a:r>
              <a:rPr lang="en-US" dirty="0">
                <a:latin typeface="Symbol" panose="05050102010706020507" pitchFamily="18" charset="2"/>
              </a:rPr>
              <a:t> </a:t>
            </a:r>
            <a:r>
              <a:rPr lang="en-US" dirty="0">
                <a:latin typeface="Minion-Regular"/>
              </a:rPr>
              <a:t>Divisor </a:t>
            </a:r>
            <a:r>
              <a:rPr lang="en-US" dirty="0">
                <a:latin typeface="Symbol" panose="05050102010706020507" pitchFamily="18" charset="2"/>
              </a:rPr>
              <a:t>+ </a:t>
            </a:r>
            <a:r>
              <a:rPr lang="en-US" dirty="0">
                <a:latin typeface="Minion-Regular"/>
              </a:rPr>
              <a:t>Remainder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0" y="2401957"/>
            <a:ext cx="5075925" cy="28885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0895" y="1295400"/>
            <a:ext cx="3688318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7030A0"/>
                </a:solidFill>
                <a:latin typeface="Minion-Regular"/>
              </a:rPr>
              <a:t>The Divisor register, ALU, and Remainder register are all 64 bits wide, with only the Quotient register being 32 bits.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7030A0"/>
                </a:solidFill>
                <a:latin typeface="Minion-Regular"/>
              </a:rPr>
              <a:t> The 32-bit divisor starts in the left half of the Divisor register and is shifted right 1 bit each iteration.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7030A0"/>
                </a:solidFill>
                <a:latin typeface="Minion-Regular"/>
              </a:rPr>
              <a:t> The remainder is initialized with the dividend. Control decides when to shift the Divisor and Quotient registers and when to write the new value into the Remainder register.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8A73-ACA6-4C0E-9648-08207CCE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0" dirty="0">
                <a:solidFill>
                  <a:srgbClr val="FF0000"/>
                </a:solidFill>
              </a:rPr>
              <a:t>ALU Inputs and outputs</a:t>
            </a:r>
            <a:endParaRPr lang="en-IN" sz="2800" b="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DF38D-74A8-4481-B1F8-98BFCD63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7315200" cy="3690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B9869A-0BAD-4597-A122-94C4062FC9A9}"/>
              </a:ext>
            </a:extLst>
          </p:cNvPr>
          <p:cNvSpPr txBox="1"/>
          <p:nvPr/>
        </p:nvSpPr>
        <p:spPr>
          <a:xfrm>
            <a:off x="3124200" y="500801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9.1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58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"/>
            <a:ext cx="7010400" cy="6261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" y="48006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2a: shift the quotient register to the left </a:t>
            </a:r>
            <a:r>
              <a:rPr lang="en-US"/>
              <a:t>, setting </a:t>
            </a:r>
            <a:r>
              <a:rPr lang="en-US" dirty="0"/>
              <a:t>up the new rightmost bit to 1</a:t>
            </a:r>
          </a:p>
          <a:p>
            <a:endParaRPr lang="en-US" dirty="0"/>
          </a:p>
          <a:p>
            <a:r>
              <a:rPr lang="en-US" dirty="0"/>
              <a:t>it takes </a:t>
            </a:r>
            <a:r>
              <a:rPr lang="en-US" i="1" dirty="0"/>
              <a:t>n </a:t>
            </a:r>
            <a:r>
              <a:rPr lang="en-US" dirty="0"/>
              <a:t>+ 1 steps to get the proper quotient and remainder</a:t>
            </a:r>
          </a:p>
        </p:txBody>
      </p:sp>
    </p:spTree>
    <p:extLst>
      <p:ext uri="{BB962C8B-B14F-4D97-AF65-F5344CB8AC3E}">
        <p14:creationId xmlns:p14="http://schemas.microsoft.com/office/powerpoint/2010/main" val="157472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 7/2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9" y="1143000"/>
            <a:ext cx="7818271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6096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Shift left logical</a:t>
            </a:r>
            <a:r>
              <a:rPr lang="en-US" dirty="0"/>
              <a:t> (</a:t>
            </a:r>
            <a:r>
              <a:rPr lang="en-US" dirty="0" err="1"/>
              <a:t>sll</a:t>
            </a:r>
            <a:r>
              <a:rPr lang="en-US" dirty="0"/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1211309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66733"/>
              </p:ext>
            </p:extLst>
          </p:nvPr>
        </p:nvGraphicFramePr>
        <p:xfrm>
          <a:off x="533400" y="477520"/>
          <a:ext cx="79248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76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9/4</a:t>
            </a:r>
          </a:p>
        </p:txBody>
      </p:sp>
    </p:spTree>
    <p:extLst>
      <p:ext uri="{BB962C8B-B14F-4D97-AF65-F5344CB8AC3E}">
        <p14:creationId xmlns:p14="http://schemas.microsoft.com/office/powerpoint/2010/main" val="1153355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95597"/>
              </p:ext>
            </p:extLst>
          </p:nvPr>
        </p:nvGraphicFramePr>
        <p:xfrm>
          <a:off x="533400" y="401320"/>
          <a:ext cx="8153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76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9/4</a:t>
            </a:r>
          </a:p>
        </p:txBody>
      </p:sp>
    </p:spTree>
    <p:extLst>
      <p:ext uri="{BB962C8B-B14F-4D97-AF65-F5344CB8AC3E}">
        <p14:creationId xmlns:p14="http://schemas.microsoft.com/office/powerpoint/2010/main" val="1392335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87435"/>
              </p:ext>
            </p:extLst>
          </p:nvPr>
        </p:nvGraphicFramePr>
        <p:xfrm>
          <a:off x="533400" y="152400"/>
          <a:ext cx="8153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169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4880"/>
              </p:ext>
            </p:extLst>
          </p:nvPr>
        </p:nvGraphicFramePr>
        <p:xfrm>
          <a:off x="533400" y="152400"/>
          <a:ext cx="8153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729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36331"/>
              </p:ext>
            </p:extLst>
          </p:nvPr>
        </p:nvGraphicFramePr>
        <p:xfrm>
          <a:off x="533400" y="152400"/>
          <a:ext cx="8153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110 1001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130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43276"/>
              </p:ext>
            </p:extLst>
          </p:nvPr>
        </p:nvGraphicFramePr>
        <p:xfrm>
          <a:off x="533400" y="152400"/>
          <a:ext cx="8153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110 1001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111 1001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60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29672"/>
              </p:ext>
            </p:extLst>
          </p:nvPr>
        </p:nvGraphicFramePr>
        <p:xfrm>
          <a:off x="533400" y="152400"/>
          <a:ext cx="8153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Quotient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110 1001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111 1001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r>
                        <a:rPr lang="en-US" baseline="0" dirty="0"/>
                        <a:t>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2a</a:t>
                      </a:r>
                      <a:r>
                        <a:rPr lang="en-US" baseline="0" dirty="0"/>
                        <a:t>: Rem&gt;0 =&gt; 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r>
                        <a:rPr lang="en-US" baseline="0" dirty="0"/>
                        <a:t>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1: Rem=</a:t>
                      </a:r>
                      <a:r>
                        <a:rPr lang="en-US" baseline="0" dirty="0"/>
                        <a:t> Rem-</a:t>
                      </a:r>
                      <a:r>
                        <a:rPr lang="en-US" baseline="0" dirty="0" err="1"/>
                        <a:t>Div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/>
                        <a:t>111 1101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r>
                        <a:rPr lang="en-US" baseline="0" dirty="0"/>
                        <a:t>: Rem&lt;0 =&gt; +</a:t>
                      </a:r>
                      <a:r>
                        <a:rPr lang="en-US" baseline="0" dirty="0" err="1"/>
                        <a:t>Div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sll</a:t>
                      </a:r>
                      <a:r>
                        <a:rPr lang="en-US" baseline="0" dirty="0"/>
                        <a:t> Q, Q0=0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3: Shift </a:t>
                      </a:r>
                      <a:r>
                        <a:rPr lang="en-US" dirty="0" err="1"/>
                        <a:t>Div</a:t>
                      </a:r>
                      <a:r>
                        <a:rPr lang="en-US" dirty="0"/>
                        <a:t>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989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00" y="-209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Signed Division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6056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Gothic-Book"/>
              </a:rPr>
              <a:t>Dividend = Quotient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sz="2400" dirty="0">
                <a:latin typeface="Symbol" panose="05050102010706020507" pitchFamily="18" charset="2"/>
              </a:rPr>
              <a:t> </a:t>
            </a:r>
            <a:r>
              <a:rPr lang="en-US" sz="2400" dirty="0">
                <a:latin typeface="FranklinGothic-Book"/>
              </a:rPr>
              <a:t>Divisor + Remainder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3284984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11÷ ±5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284984"/>
                <a:ext cx="11621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263" r="-473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66800" y="3733800"/>
                <a:ext cx="6324600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+1;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6324600" cy="52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28600" y="12954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the signs of the divisor and dividend and then negate the quotient if the signs disagree.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00" y="2743200"/>
            <a:ext cx="706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the example of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6482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1</a:t>
            </a:r>
            <a:r>
              <a:rPr lang="en-US" sz="2400" baseline="30000" dirty="0"/>
              <a:t>st</a:t>
            </a:r>
            <a:r>
              <a:rPr lang="en-US" sz="2400" dirty="0"/>
              <a:t> case is easy</a:t>
            </a:r>
          </a:p>
          <a:p>
            <a:r>
              <a:rPr lang="fr-FR" sz="2400" dirty="0"/>
              <a:t>+11 ÷ +5: Quotient = +2, </a:t>
            </a:r>
            <a:r>
              <a:rPr lang="fr-FR" sz="2400" dirty="0" err="1"/>
              <a:t>Remainder</a:t>
            </a:r>
            <a:r>
              <a:rPr lang="fr-FR" sz="2400" dirty="0"/>
              <a:t> = +1</a:t>
            </a:r>
          </a:p>
          <a:p>
            <a:endParaRPr lang="fr-FR" sz="2400" dirty="0"/>
          </a:p>
          <a:p>
            <a:r>
              <a:rPr lang="en-US" sz="2400" dirty="0"/>
              <a:t>Checking the results:</a:t>
            </a:r>
          </a:p>
          <a:p>
            <a:r>
              <a:rPr lang="en-US" sz="2400" dirty="0"/>
              <a:t>11 = 2 × 5 + (+1) = 10 + 1</a:t>
            </a:r>
          </a:p>
        </p:txBody>
      </p:sp>
    </p:spTree>
    <p:extLst>
      <p:ext uri="{BB962C8B-B14F-4D97-AF65-F5344CB8AC3E}">
        <p14:creationId xmlns:p14="http://schemas.microsoft.com/office/powerpoint/2010/main" val="29224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2304-98A6-474A-A53A-5A5DAFB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Representation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4D9D7B-175D-4CF2-ABE7-1A7C2A5F8675}"/>
              </a:ext>
            </a:extLst>
          </p:cNvPr>
          <p:cNvSpPr txBox="1">
            <a:spLocks noChangeArrowheads="1"/>
          </p:cNvSpPr>
          <p:nvPr/>
        </p:nvSpPr>
        <p:spPr>
          <a:xfrm>
            <a:off x="498474" y="1066800"/>
            <a:ext cx="7556313" cy="4297363"/>
          </a:xfrm>
          <a:prstGeom prst="rect">
            <a:avLst/>
          </a:prstGeom>
        </p:spPr>
        <p:txBody>
          <a:bodyPr/>
          <a:lstStyle>
            <a:lvl1pPr marL="0" indent="0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23" indent="-195905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281" indent="-267142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569" indent="-158666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kern="0">
                <a:solidFill>
                  <a:srgbClr val="7030A0"/>
                </a:solidFill>
              </a:rPr>
              <a:t>In the binary number system arbitrary numbers can be represented with: </a:t>
            </a:r>
          </a:p>
          <a:p>
            <a:pPr lvl="1">
              <a:lnSpc>
                <a:spcPct val="150000"/>
              </a:lnSpc>
            </a:pPr>
            <a:r>
              <a:rPr lang="en-US" sz="1800" kern="0">
                <a:solidFill>
                  <a:srgbClr val="7030A0"/>
                </a:solidFill>
              </a:rPr>
              <a:t>The digits zero and one</a:t>
            </a:r>
          </a:p>
          <a:p>
            <a:pPr lvl="1">
              <a:lnSpc>
                <a:spcPct val="150000"/>
              </a:lnSpc>
            </a:pPr>
            <a:r>
              <a:rPr lang="en-US" sz="1800" kern="0">
                <a:solidFill>
                  <a:srgbClr val="7030A0"/>
                </a:solidFill>
              </a:rPr>
              <a:t>The minus sign (for negative numbers)</a:t>
            </a:r>
          </a:p>
          <a:p>
            <a:pPr lvl="1">
              <a:lnSpc>
                <a:spcPct val="150000"/>
              </a:lnSpc>
            </a:pPr>
            <a:r>
              <a:rPr lang="en-US" sz="1800" kern="0">
                <a:solidFill>
                  <a:srgbClr val="7030A0"/>
                </a:solidFill>
              </a:rPr>
              <a:t>The period, or </a:t>
            </a:r>
            <a:r>
              <a:rPr lang="en-US" sz="1800" b="1" i="1" kern="0">
                <a:solidFill>
                  <a:srgbClr val="7030A0"/>
                </a:solidFill>
              </a:rPr>
              <a:t>radix point </a:t>
            </a:r>
            <a:r>
              <a:rPr lang="en-US" sz="1800" kern="0">
                <a:solidFill>
                  <a:srgbClr val="7030A0"/>
                </a:solidFill>
              </a:rPr>
              <a:t>(for numbers with a fractional component)</a:t>
            </a:r>
          </a:p>
          <a:p>
            <a:pPr marL="228600" lvl="1">
              <a:lnSpc>
                <a:spcPct val="15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1800" kern="0">
                <a:solidFill>
                  <a:srgbClr val="7030A0"/>
                </a:solidFill>
              </a:rPr>
              <a:t>For purposes of computer storage and processing we do not have the benefit of special symbols for the minus sign and radix point</a:t>
            </a:r>
          </a:p>
          <a:p>
            <a:pPr marL="228600" lvl="1">
              <a:lnSpc>
                <a:spcPct val="15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US" sz="1800" kern="0">
                <a:solidFill>
                  <a:srgbClr val="7030A0"/>
                </a:solidFill>
              </a:rPr>
              <a:t>Only binary digits (0,1) may be used to represent numbers</a:t>
            </a:r>
            <a:endParaRPr lang="en-US" sz="1800" kern="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C4AB0-4957-4D14-8445-74A4D209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54" y="4503738"/>
            <a:ext cx="1816100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91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Signed Division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6056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Gothic-Book"/>
              </a:rPr>
              <a:t>Dividend = Quotient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sz="2400" dirty="0">
                <a:latin typeface="Symbol" panose="05050102010706020507" pitchFamily="18" charset="2"/>
              </a:rPr>
              <a:t> </a:t>
            </a:r>
            <a:r>
              <a:rPr lang="en-US" sz="2400" dirty="0">
                <a:latin typeface="FranklinGothic-Book"/>
              </a:rPr>
              <a:t>Divisor + Remainder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1981200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11÷ ±5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200"/>
                <a:ext cx="11621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263" r="-473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2400" y="2667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case If we change the sign of the dividend, the quotient must change as well:</a:t>
            </a:r>
          </a:p>
          <a:p>
            <a:r>
              <a:rPr lang="en-US" sz="2400" dirty="0"/>
              <a:t>–11 ÷ +5: Quotient = –2</a:t>
            </a:r>
          </a:p>
          <a:p>
            <a:endParaRPr lang="en-US" sz="2400" dirty="0"/>
          </a:p>
          <a:p>
            <a:r>
              <a:rPr lang="en-US" sz="2400" dirty="0"/>
              <a:t>Rewriting our basic formula to calculate the remainder:</a:t>
            </a:r>
          </a:p>
          <a:p>
            <a:r>
              <a:rPr lang="fr-FR" sz="2400" dirty="0" err="1"/>
              <a:t>Remainder</a:t>
            </a:r>
            <a:r>
              <a:rPr lang="fr-FR" sz="2400" dirty="0"/>
              <a:t> = (</a:t>
            </a:r>
            <a:r>
              <a:rPr lang="fr-FR" sz="2400" dirty="0" err="1"/>
              <a:t>Dividend</a:t>
            </a:r>
            <a:r>
              <a:rPr lang="fr-FR" sz="2400" dirty="0"/>
              <a:t> – Quotient × </a:t>
            </a:r>
            <a:r>
              <a:rPr lang="fr-FR" sz="2400" dirty="0" err="1"/>
              <a:t>Divisor</a:t>
            </a:r>
            <a:r>
              <a:rPr lang="fr-FR" sz="2400" dirty="0"/>
              <a:t>) = –11 – (–2 × +5) </a:t>
            </a:r>
          </a:p>
          <a:p>
            <a:r>
              <a:rPr lang="fr-FR" sz="2400" dirty="0"/>
              <a:t>                             = –11–(–10) = –1</a:t>
            </a:r>
          </a:p>
          <a:p>
            <a:r>
              <a:rPr lang="en-US" sz="2400" dirty="0"/>
              <a:t>So,</a:t>
            </a:r>
          </a:p>
          <a:p>
            <a:r>
              <a:rPr lang="fr-FR" sz="2400" dirty="0"/>
              <a:t>–11 ÷ +5: Quotient = –2, </a:t>
            </a:r>
            <a:r>
              <a:rPr lang="fr-FR" sz="2400" dirty="0" err="1"/>
              <a:t>Remainder</a:t>
            </a:r>
            <a:r>
              <a:rPr lang="fr-FR" sz="2400" dirty="0"/>
              <a:t> = –1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38400" y="1857191"/>
                <a:ext cx="6324600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+1;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57191"/>
                <a:ext cx="6324600" cy="52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5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Signed Division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6056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Gothic-Book"/>
              </a:rPr>
              <a:t>Dividend = Quotient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sz="2400" dirty="0">
                <a:latin typeface="Symbol" panose="05050102010706020507" pitchFamily="18" charset="2"/>
              </a:rPr>
              <a:t> </a:t>
            </a:r>
            <a:r>
              <a:rPr lang="en-US" sz="2400" dirty="0">
                <a:latin typeface="FranklinGothic-Book"/>
              </a:rPr>
              <a:t>Divisor + Remainder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" y="2133600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11÷ ±5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33600"/>
                <a:ext cx="11621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263" r="-473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2065784"/>
                <a:ext cx="6324600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+1;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65784"/>
                <a:ext cx="6324600" cy="5250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52400" y="28194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Gothic-Book"/>
              </a:rPr>
              <a:t>Checking the results again:</a:t>
            </a:r>
          </a:p>
          <a:p>
            <a:r>
              <a:rPr lang="en-US" sz="2400" dirty="0">
                <a:latin typeface="FranklinGothic-Book"/>
              </a:rPr>
              <a:t>–11 = –2 </a:t>
            </a:r>
            <a:r>
              <a:rPr lang="en-US" sz="2400" dirty="0">
                <a:latin typeface="Symbol" panose="05050102010706020507" pitchFamily="18" charset="2"/>
              </a:rPr>
              <a:t>× </a:t>
            </a:r>
            <a:r>
              <a:rPr lang="en-US" sz="2400" dirty="0">
                <a:latin typeface="FranklinGothic-Book"/>
              </a:rPr>
              <a:t>5 + (–1) = – 10 – 1</a:t>
            </a:r>
          </a:p>
          <a:p>
            <a:endParaRPr lang="en-US" sz="2400" dirty="0">
              <a:latin typeface="FranklinGothic-Book"/>
            </a:endParaRPr>
          </a:p>
          <a:p>
            <a:r>
              <a:rPr lang="en-US" sz="2400" dirty="0">
                <a:latin typeface="FranklinGothic-Book"/>
              </a:rPr>
              <a:t>The same result is obtained if</a:t>
            </a:r>
          </a:p>
          <a:p>
            <a:r>
              <a:rPr lang="en-US" sz="2400" dirty="0">
                <a:latin typeface="FranklinGothic-Book"/>
              </a:rPr>
              <a:t>–11 = –3 </a:t>
            </a:r>
            <a:r>
              <a:rPr lang="en-US" sz="2400" dirty="0">
                <a:latin typeface="Symbol" panose="05050102010706020507" pitchFamily="18" charset="2"/>
              </a:rPr>
              <a:t>× </a:t>
            </a:r>
            <a:r>
              <a:rPr lang="en-US" sz="2400" dirty="0">
                <a:latin typeface="FranklinGothic-Book"/>
              </a:rPr>
              <a:t>5 + (4) = – 15 + 4</a:t>
            </a:r>
          </a:p>
          <a:p>
            <a:endParaRPr lang="en-US" sz="2400" dirty="0">
              <a:latin typeface="FranklinGothic-Book"/>
            </a:endParaRPr>
          </a:p>
          <a:p>
            <a:r>
              <a:rPr lang="en-US" sz="2400" dirty="0"/>
              <a:t>absolute value of the quotient would then change</a:t>
            </a:r>
            <a:endParaRPr lang="en-US" sz="2400" dirty="0">
              <a:latin typeface="FranklinGothic-Book"/>
            </a:endParaRPr>
          </a:p>
          <a:p>
            <a:r>
              <a:rPr lang="en-US" sz="2400" dirty="0">
                <a:latin typeface="FranklinGothic-Book"/>
              </a:rPr>
              <a:t> </a:t>
            </a:r>
          </a:p>
          <a:p>
            <a:r>
              <a:rPr lang="en-US" sz="2400" dirty="0">
                <a:latin typeface="FranklinGothic-Book"/>
              </a:rPr>
              <a:t>                  How to avoid this?</a:t>
            </a:r>
          </a:p>
          <a:p>
            <a:r>
              <a:rPr lang="en-US" sz="2400" dirty="0">
                <a:latin typeface="FranklinGothic-Book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55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Signed Division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762000"/>
            <a:ext cx="6056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FranklinGothic-Book"/>
              </a:rPr>
              <a:t>Dividend = Quotient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sz="2400" dirty="0">
                <a:latin typeface="Symbol" panose="05050102010706020507" pitchFamily="18" charset="2"/>
              </a:rPr>
              <a:t> </a:t>
            </a:r>
            <a:r>
              <a:rPr lang="en-US" sz="2400" dirty="0">
                <a:latin typeface="FranklinGothic-Book"/>
              </a:rPr>
              <a:t>Divisor + Remainder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" y="1371600"/>
                <a:ext cx="1162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11÷ ±5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71600"/>
                <a:ext cx="11621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263" r="-473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3581400"/>
                <a:ext cx="3581400" cy="1040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−2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+1 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;            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 +2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81400"/>
                <a:ext cx="3581400" cy="1040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379984"/>
                <a:ext cx="6324600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+1;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379984"/>
                <a:ext cx="6324600" cy="5250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04800" y="2090171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This anomalous behavior is avoided  by following the rule that the dividend and remainder must have the same signs, no matter what the signs of the divisor and quotient.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91000" y="3726407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latin typeface="FranklinGothic-Book"/>
                  </a:rPr>
                  <a:t>+11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</m:oMath>
                </a14:m>
                <a:r>
                  <a:rPr lang="fr-FR" dirty="0">
                    <a:latin typeface="Symbol" panose="05050102010706020507" pitchFamily="18" charset="2"/>
                  </a:rPr>
                  <a:t> </a:t>
                </a:r>
                <a:r>
                  <a:rPr lang="fr-FR" dirty="0">
                    <a:latin typeface="FranklinGothic-Book"/>
                  </a:rPr>
                  <a:t>–5: Quotient = –2, </a:t>
                </a:r>
                <a:r>
                  <a:rPr lang="fr-FR" dirty="0" err="1">
                    <a:latin typeface="FranklinGothic-Book"/>
                  </a:rPr>
                  <a:t>Remainder</a:t>
                </a:r>
                <a:r>
                  <a:rPr lang="fr-FR" dirty="0">
                    <a:latin typeface="FranklinGothic-Book"/>
                  </a:rPr>
                  <a:t> = +1</a:t>
                </a:r>
              </a:p>
              <a:p>
                <a:r>
                  <a:rPr lang="fr-FR" dirty="0">
                    <a:latin typeface="FranklinGothic-Book"/>
                  </a:rPr>
                  <a:t>–11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fr-FR" dirty="0">
                    <a:latin typeface="Symbol" panose="05050102010706020507" pitchFamily="18" charset="2"/>
                  </a:rPr>
                  <a:t>  </a:t>
                </a:r>
                <a:r>
                  <a:rPr lang="fr-FR" dirty="0">
                    <a:latin typeface="FranklinGothic-Book"/>
                  </a:rPr>
                  <a:t>–5: Quotient = +2, </a:t>
                </a:r>
                <a:r>
                  <a:rPr lang="fr-FR" dirty="0" err="1">
                    <a:latin typeface="FranklinGothic-Book"/>
                  </a:rPr>
                  <a:t>Remainder</a:t>
                </a:r>
                <a:r>
                  <a:rPr lang="fr-FR" dirty="0">
                    <a:latin typeface="FranklinGothic-Book"/>
                  </a:rPr>
                  <a:t> = –1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26407"/>
                <a:ext cx="457200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200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2400" y="497187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Thus the correctly signed division algorithm negates the quotient if the signs of the operands are opposite and makes the sign of the nonzero remainder match the dividend</a:t>
            </a:r>
          </a:p>
        </p:txBody>
      </p:sp>
    </p:spTree>
    <p:extLst>
      <p:ext uri="{BB962C8B-B14F-4D97-AF65-F5344CB8AC3E}">
        <p14:creationId xmlns:p14="http://schemas.microsoft.com/office/powerpoint/2010/main" val="375741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Signed Nos 2’s complement representation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3352800" cy="7921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2667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   +6= 0110</a:t>
            </a:r>
          </a:p>
          <a:p>
            <a:r>
              <a:rPr lang="en-US" dirty="0"/>
              <a:t>        -6= 1010</a:t>
            </a:r>
          </a:p>
        </p:txBody>
      </p:sp>
    </p:spTree>
    <p:extLst>
      <p:ext uri="{BB962C8B-B14F-4D97-AF65-F5344CB8AC3E}">
        <p14:creationId xmlns:p14="http://schemas.microsoft.com/office/powerpoint/2010/main" val="107556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6"/>
            <a:ext cx="3352800" cy="792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any binary number in 2’s complement </a:t>
            </a:r>
          </a:p>
          <a:p>
            <a:endParaRPr lang="en-US" sz="2400" dirty="0"/>
          </a:p>
          <a:p>
            <a:r>
              <a:rPr lang="en-US" sz="2400" dirty="0"/>
              <a:t>101101      </a:t>
            </a:r>
          </a:p>
        </p:txBody>
      </p:sp>
    </p:spTree>
    <p:extLst>
      <p:ext uri="{BB962C8B-B14F-4D97-AF65-F5344CB8AC3E}">
        <p14:creationId xmlns:p14="http://schemas.microsoft.com/office/powerpoint/2010/main" val="3512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6"/>
            <a:ext cx="3352800" cy="792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any binary number in 2’s complement </a:t>
            </a:r>
          </a:p>
          <a:p>
            <a:endParaRPr lang="en-US" sz="2400" dirty="0"/>
          </a:p>
          <a:p>
            <a:r>
              <a:rPr lang="en-US" sz="2400" dirty="0"/>
              <a:t>101101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= -2</a:t>
            </a:r>
            <a:r>
              <a:rPr lang="en-US" sz="2400" baseline="30000" dirty="0"/>
              <a:t>6-1</a:t>
            </a:r>
            <a:r>
              <a:rPr lang="en-US" sz="2400" dirty="0"/>
              <a:t>.1  + 2</a:t>
            </a:r>
            <a:r>
              <a:rPr lang="en-US" sz="2400" baseline="30000" dirty="0"/>
              <a:t>4</a:t>
            </a:r>
            <a:r>
              <a:rPr lang="en-US" sz="2400" dirty="0"/>
              <a:t>.0 + 2</a:t>
            </a:r>
            <a:r>
              <a:rPr lang="en-US" sz="2400" baseline="30000" dirty="0"/>
              <a:t>3</a:t>
            </a:r>
            <a:r>
              <a:rPr lang="en-US" sz="2400" dirty="0"/>
              <a:t>.1 + 2</a:t>
            </a:r>
            <a:r>
              <a:rPr lang="en-US" sz="2400" baseline="30000" dirty="0"/>
              <a:t>2</a:t>
            </a:r>
            <a:r>
              <a:rPr lang="en-US" sz="2400" dirty="0"/>
              <a:t>.2 + 2</a:t>
            </a:r>
            <a:r>
              <a:rPr lang="en-US" sz="2400" baseline="30000" dirty="0"/>
              <a:t>1</a:t>
            </a:r>
            <a:r>
              <a:rPr lang="en-US" sz="2400" dirty="0"/>
              <a:t>.0+ 2</a:t>
            </a:r>
            <a:r>
              <a:rPr lang="en-US" sz="2400" baseline="30000" dirty="0"/>
              <a:t>0</a:t>
            </a:r>
            <a:r>
              <a:rPr lang="en-US" sz="2400" dirty="0"/>
              <a:t>.1 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0856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46"/>
            <a:ext cx="3352800" cy="792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668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any binary number in 2’s complement </a:t>
            </a:r>
          </a:p>
          <a:p>
            <a:endParaRPr lang="en-US" sz="2400" dirty="0"/>
          </a:p>
          <a:p>
            <a:r>
              <a:rPr lang="en-US" sz="2400" dirty="0"/>
              <a:t>101101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= -2</a:t>
            </a:r>
            <a:r>
              <a:rPr lang="en-US" sz="2400" baseline="30000" dirty="0"/>
              <a:t>6-1</a:t>
            </a:r>
            <a:r>
              <a:rPr lang="en-US" sz="2400" dirty="0"/>
              <a:t>.1  + 2</a:t>
            </a:r>
            <a:r>
              <a:rPr lang="en-US" sz="2400" baseline="30000" dirty="0"/>
              <a:t>4</a:t>
            </a:r>
            <a:r>
              <a:rPr lang="en-US" sz="2400" dirty="0"/>
              <a:t>.0 + 2</a:t>
            </a:r>
            <a:r>
              <a:rPr lang="en-US" sz="2400" baseline="30000" dirty="0"/>
              <a:t>3</a:t>
            </a:r>
            <a:r>
              <a:rPr lang="en-US" sz="2400" dirty="0"/>
              <a:t>.1 + 2</a:t>
            </a:r>
            <a:r>
              <a:rPr lang="en-US" sz="2400" baseline="30000" dirty="0"/>
              <a:t>2</a:t>
            </a:r>
            <a:r>
              <a:rPr lang="en-US" sz="2400" dirty="0"/>
              <a:t>.1 + 2</a:t>
            </a:r>
            <a:r>
              <a:rPr lang="en-US" sz="2400" baseline="30000" dirty="0"/>
              <a:t>1</a:t>
            </a:r>
            <a:r>
              <a:rPr lang="en-US" sz="2400" dirty="0"/>
              <a:t>.0+ 2</a:t>
            </a:r>
            <a:r>
              <a:rPr lang="en-US" sz="2400" baseline="30000" dirty="0"/>
              <a:t>0</a:t>
            </a:r>
            <a:r>
              <a:rPr lang="en-US" sz="2400" dirty="0"/>
              <a:t>.1 </a:t>
            </a:r>
          </a:p>
          <a:p>
            <a:r>
              <a:rPr lang="en-US" sz="2400" dirty="0"/>
              <a:t>      =-32 + 0 + 8 + 4 + 0 + 1= -19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59904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27FC05-6194-412C-999C-5B11B989C701}"/>
</file>

<file path=customXml/itemProps2.xml><?xml version="1.0" encoding="utf-8"?>
<ds:datastoreItem xmlns:ds="http://schemas.openxmlformats.org/officeDocument/2006/customXml" ds:itemID="{E3AEF734-0F9F-4D6B-A5CC-4D8EDFECA7C1}"/>
</file>

<file path=customXml/itemProps3.xml><?xml version="1.0" encoding="utf-8"?>
<ds:datastoreItem xmlns:ds="http://schemas.openxmlformats.org/officeDocument/2006/customXml" ds:itemID="{ADA5E02B-7DDC-4D1B-B347-212BE3E44E2C}"/>
</file>

<file path=docProps/app.xml><?xml version="1.0" encoding="utf-8"?>
<Properties xmlns="http://schemas.openxmlformats.org/officeDocument/2006/extended-properties" xmlns:vt="http://schemas.openxmlformats.org/officeDocument/2006/docPropsVTypes">
  <TotalTime>5068145</TotalTime>
  <Words>3079</Words>
  <Application>Microsoft Office PowerPoint</Application>
  <PresentationFormat>On-screen Show (4:3)</PresentationFormat>
  <Paragraphs>1028</Paragraphs>
  <Slides>52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1" baseType="lpstr">
      <vt:lpstr>Arial</vt:lpstr>
      <vt:lpstr>Bookman Old Style</vt:lpstr>
      <vt:lpstr>Calibri</vt:lpstr>
      <vt:lpstr>Cambria Math</vt:lpstr>
      <vt:lpstr>FranklinGothic-Book</vt:lpstr>
      <vt:lpstr>MathematicalPi-One</vt:lpstr>
      <vt:lpstr>Minion-Regular</vt:lpstr>
      <vt:lpstr>Symbol</vt:lpstr>
      <vt:lpstr>Times New Roman</vt:lpstr>
      <vt:lpstr>Times-Roman</vt:lpstr>
      <vt:lpstr>TimesTen-Bold</vt:lpstr>
      <vt:lpstr>TimesTen-Roman</vt:lpstr>
      <vt:lpstr>Wingdings</vt:lpstr>
      <vt:lpstr>1_Office Theme</vt:lpstr>
      <vt:lpstr>Blank</vt:lpstr>
      <vt:lpstr>1_Blank</vt:lpstr>
      <vt:lpstr>4_Blank</vt:lpstr>
      <vt:lpstr>2_Blank</vt:lpstr>
      <vt:lpstr>think-cell Slide</vt:lpstr>
      <vt:lpstr>PowerPoint Presentation</vt:lpstr>
      <vt:lpstr>PowerPoint Presentation</vt:lpstr>
      <vt:lpstr>Arithmetic &amp; Logic Unit (ALU)</vt:lpstr>
      <vt:lpstr>ALU Inputs and outputs</vt:lpstr>
      <vt:lpstr>Integer Representation</vt:lpstr>
      <vt:lpstr>Signed Nos 2’s complement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 and Subtraction</vt:lpstr>
      <vt:lpstr>Addition and Subtraction</vt:lpstr>
      <vt:lpstr>Block Diagram of Hardware for Addition and Subtraction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UNSIGNED INTEGERS</vt:lpstr>
      <vt:lpstr>Multiplication of SIGNED INTEGERS</vt:lpstr>
      <vt:lpstr>Booth Multiplier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Multiplication of -8 X 5</vt:lpstr>
      <vt:lpstr>PowerPoint Presentation</vt:lpstr>
      <vt:lpstr>PowerPoint Presentation</vt:lpstr>
      <vt:lpstr>Division  7/2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Workspace at BITS Pilani</dc:title>
  <dc:creator>lenovo</dc:creator>
  <cp:lastModifiedBy>Parthasaradhi Nayani</cp:lastModifiedBy>
  <cp:revision>865</cp:revision>
  <dcterms:created xsi:type="dcterms:W3CDTF">2013-11-14T17:12:02Z</dcterms:created>
  <dcterms:modified xsi:type="dcterms:W3CDTF">2024-07-20T06:23:24Z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