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6.xml" ContentType="application/vnd.openxmlformats-officedocument.theme+xml"/>
  <Override PartName="/ppt/ink/ink1.xml" ContentType="application/inkml+xml"/>
  <Override PartName="/ppt/theme/theme5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11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3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22.xml" ContentType="application/vnd.openxmlformats-officedocument.presentationml.tags+xml"/>
  <Override PartName="/ppt/tags/tag46.xml" ContentType="application/vnd.openxmlformats-officedocument.presentationml.tags+xml"/>
  <Override PartName="/ppt/tags/tag25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1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45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6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7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0.xml" ContentType="application/vnd.openxmlformats-officedocument.presentationml.tags+xml"/>
  <Override PartName="/ppt/tags/tag37.xml" ContentType="application/vnd.openxmlformats-officedocument.presentationml.tags+xml"/>
  <Override PartName="/ppt/tags/tag39.xml" ContentType="application/vnd.openxmlformats-officedocument.presentationml.tags+xml"/>
  <Override PartName="/ppt/tags/tag38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91" r:id="rId3"/>
    <p:sldMasterId id="2147483713" r:id="rId4"/>
    <p:sldMasterId id="2147483729" r:id="rId5"/>
  </p:sldMasterIdLst>
  <p:notesMasterIdLst>
    <p:notesMasterId r:id="rId32"/>
  </p:notesMasterIdLst>
  <p:sldIdLst>
    <p:sldId id="524" r:id="rId6"/>
    <p:sldId id="628" r:id="rId7"/>
    <p:sldId id="629" r:id="rId8"/>
    <p:sldId id="630" r:id="rId9"/>
    <p:sldId id="528" r:id="rId10"/>
    <p:sldId id="598" r:id="rId11"/>
    <p:sldId id="599" r:id="rId12"/>
    <p:sldId id="609" r:id="rId13"/>
    <p:sldId id="610" r:id="rId14"/>
    <p:sldId id="611" r:id="rId15"/>
    <p:sldId id="612" r:id="rId16"/>
    <p:sldId id="613" r:id="rId17"/>
    <p:sldId id="614" r:id="rId18"/>
    <p:sldId id="615" r:id="rId19"/>
    <p:sldId id="616" r:id="rId20"/>
    <p:sldId id="617" r:id="rId21"/>
    <p:sldId id="618" r:id="rId22"/>
    <p:sldId id="619" r:id="rId23"/>
    <p:sldId id="620" r:id="rId24"/>
    <p:sldId id="621" r:id="rId25"/>
    <p:sldId id="622" r:id="rId26"/>
    <p:sldId id="623" r:id="rId27"/>
    <p:sldId id="624" r:id="rId28"/>
    <p:sldId id="625" r:id="rId29"/>
    <p:sldId id="626" r:id="rId30"/>
    <p:sldId id="602" r:id="rId31"/>
  </p:sldIdLst>
  <p:sldSz cx="9144000" cy="6858000" type="screen4x3"/>
  <p:notesSz cx="7053263" cy="9309100"/>
  <p:defaultTextStyle>
    <a:defPPr>
      <a:defRPr lang="en-US"/>
    </a:defPPr>
    <a:lvl1pPr marL="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08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012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02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025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032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037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044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050" algn="l" defTabSz="91401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900"/>
    <a:srgbClr val="FF8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434" autoAdjust="0"/>
  </p:normalViewPr>
  <p:slideViewPr>
    <p:cSldViewPr snapToObjects="1">
      <p:cViewPr varScale="1">
        <p:scale>
          <a:sx n="77" d="100"/>
          <a:sy n="77" d="100"/>
        </p:scale>
        <p:origin x="614" y="43"/>
      </p:cViewPr>
      <p:guideLst>
        <p:guide orient="horz" pos="2160"/>
        <p:guide pos="2881"/>
      </p:guideLst>
    </p:cSldViewPr>
  </p:slideViewPr>
  <p:outlineViewPr>
    <p:cViewPr>
      <p:scale>
        <a:sx n="33" d="100"/>
        <a:sy n="33" d="100"/>
      </p:scale>
      <p:origin x="0" y="-12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presProps" Target="presProps.xml"/><Relationship Id="rId38" Type="http://schemas.openxmlformats.org/officeDocument/2006/relationships/customXml" Target="../customXml/item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notesMaster" Target="notesMasters/notesMaster1.xml"/><Relationship Id="rId37" Type="http://schemas.openxmlformats.org/officeDocument/2006/relationships/customXml" Target="../customXml/item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4-03-01T10:42:53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14138 14386 364 0,'0'0'142'0,"0"0"-82"16,0 0 12-16,0 0 8 15,0 0-37-15,0 0-9 16,0 0-15-16,0 0-6 0,-10-9-1 15,10 9 1-15,0 0-6 16,0 0-6-16,-2-3 3 16,2 3 7-16,0 0-4 15,0 0-1-15,0 0-5 16,0 0 4-16,0 0-5 16,-3 0 2-16,3 0 0 15,0 0-1-15,0 0-1 16,0 0 0-16,0 0 0 15,0 0 0-15,0 0 0 16,0 0 1-16,0 0 0 16,0 0-2-16,0 0 2 15,0 0-3-15,0 0 2 0,0 0 0 16,0 0 0-16,12 0-1 16,23-12 1-16,16-13 9 15,16-11 0-15,9-4-6 16,-3-4-1-16,-10 6-1 15,-12 1 1-15,-11 10 0 16,-14 8 3-16,-9 6 7 16,-8 9-3-16,-9 1-1 15,0 3-4-15,0 0-4 16,2 0-1-16,2 0-12 0,0 4-72 16,-4 17-72-1,0-3-99-15</inkml:trace>
  <inkml:trace contextRef="#ctx0" brushRef="#br0" timeOffset="232.15">14286 14367 558 0,'0'0'142'0,"0"0"-101"0,0 0 35 16,0 0-29 0,0 0-23-16,0 0-24 0,49-35-2 15,24 4-28-15,-2-3-105 16,-11-7-356-16</inkml:trace>
  <inkml:trace contextRef="#ctx0" brushRef="#br0" timeOffset="6982.15">13378 16112 615 0,'0'0'65'0,"0"0"-53"16,0 0 22-16,0 0-2 15,0 0 3-15,0 0-16 16,0 0-13-16,-39 0-4 15,39 1 0-15,0 2 7 16,0 1 4-16,0-4 0 16,0 0 3-16,0 0 1 0,0 0-8 15,0 0-8-15,20-7-1 16,40-22-1-16,26-26-42 16,15-19-248-16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95217" y="0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/>
          <a:lstStyle>
            <a:lvl1pPr algn="r">
              <a:defRPr sz="1200"/>
            </a:lvl1pPr>
          </a:lstStyle>
          <a:p>
            <a:fld id="{E4D2D20F-53A5-490A-837A-4430713C8CF5}" type="datetimeFigureOut">
              <a:rPr lang="en-US" smtClean="0"/>
              <a:pPr/>
              <a:t>7/5/2025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497" tIns="46749" rIns="93497" bIns="46749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5327" y="4421823"/>
            <a:ext cx="5642610" cy="4189095"/>
          </a:xfrm>
          <a:prstGeom prst="rect">
            <a:avLst/>
          </a:prstGeom>
        </p:spPr>
        <p:txBody>
          <a:bodyPr vert="horz" lIns="93497" tIns="46749" rIns="93497" bIns="467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95217" y="8842029"/>
            <a:ext cx="3056414" cy="465455"/>
          </a:xfrm>
          <a:prstGeom prst="rect">
            <a:avLst/>
          </a:prstGeom>
        </p:spPr>
        <p:txBody>
          <a:bodyPr vert="horz" lIns="93497" tIns="46749" rIns="93497" bIns="46749" rtlCol="0" anchor="b"/>
          <a:lstStyle>
            <a:lvl1pPr algn="r">
              <a:defRPr sz="1200"/>
            </a:lvl1pPr>
          </a:lstStyle>
          <a:p>
            <a:fld id="{72E2663B-E387-443C-B665-17502BB33C5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25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08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012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02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025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032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037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044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050" algn="l" defTabSz="91401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11.xml"/><Relationship Id="rId7" Type="http://schemas.openxmlformats.org/officeDocument/2006/relationships/image" Target="../media/image8.emf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oleObject" Target="../embeddings/oleObject2.bin"/><Relationship Id="rId5" Type="http://schemas.openxmlformats.org/officeDocument/2006/relationships/slideMaster" Target="../slideMasters/slideMaster2.xml"/><Relationship Id="rId10" Type="http://schemas.openxmlformats.org/officeDocument/2006/relationships/image" Target="../media/image2.png"/><Relationship Id="rId4" Type="http://schemas.openxmlformats.org/officeDocument/2006/relationships/tags" Target="../tags/tag12.xml"/><Relationship Id="rId9" Type="http://schemas.openxmlformats.org/officeDocument/2006/relationships/image" Target="../media/image10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23.xml"/><Relationship Id="rId7" Type="http://schemas.openxmlformats.org/officeDocument/2006/relationships/image" Target="../media/image8.emf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oleObject" Target="../embeddings/oleObject4.bin"/><Relationship Id="rId5" Type="http://schemas.openxmlformats.org/officeDocument/2006/relationships/slideMaster" Target="../slideMasters/slideMaster3.xml"/><Relationship Id="rId10" Type="http://schemas.openxmlformats.org/officeDocument/2006/relationships/image" Target="../media/image2.png"/><Relationship Id="rId4" Type="http://schemas.openxmlformats.org/officeDocument/2006/relationships/tags" Target="../tags/tag24.xml"/><Relationship Id="rId9" Type="http://schemas.openxmlformats.org/officeDocument/2006/relationships/image" Target="../media/image10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35.xml"/><Relationship Id="rId7" Type="http://schemas.openxmlformats.org/officeDocument/2006/relationships/image" Target="../media/image8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oleObject" Target="../embeddings/oleObject6.bin"/><Relationship Id="rId5" Type="http://schemas.openxmlformats.org/officeDocument/2006/relationships/slideMaster" Target="../slideMasters/slideMaster4.xml"/><Relationship Id="rId10" Type="http://schemas.openxmlformats.org/officeDocument/2006/relationships/image" Target="../media/image2.png"/><Relationship Id="rId4" Type="http://schemas.openxmlformats.org/officeDocument/2006/relationships/tags" Target="../tags/tag36.xml"/><Relationship Id="rId9" Type="http://schemas.openxmlformats.org/officeDocument/2006/relationships/image" Target="../media/image10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tags" Target="../tags/tag47.xml"/><Relationship Id="rId7" Type="http://schemas.openxmlformats.org/officeDocument/2006/relationships/image" Target="../media/image8.emf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5.xml"/><Relationship Id="rId10" Type="http://schemas.openxmlformats.org/officeDocument/2006/relationships/image" Target="../media/image2.png"/><Relationship Id="rId4" Type="http://schemas.openxmlformats.org/officeDocument/2006/relationships/tags" Target="../tags/tag48.xml"/><Relationship Id="rId9" Type="http://schemas.openxmlformats.org/officeDocument/2006/relationships/image" Target="../media/image10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 anchorCtr="0"/>
          <a:lstStyle/>
          <a:p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5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600205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8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13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799"/>
            <a:ext cx="5486400" cy="3429001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008" indent="0">
              <a:buNone/>
              <a:defRPr sz="2800"/>
            </a:lvl2pPr>
            <a:lvl3pPr marL="914012" indent="0">
              <a:buNone/>
              <a:defRPr sz="2400"/>
            </a:lvl3pPr>
            <a:lvl4pPr marL="1371020" indent="0">
              <a:buNone/>
              <a:defRPr sz="2000"/>
            </a:lvl4pPr>
            <a:lvl5pPr marL="1828025" indent="0">
              <a:buNone/>
              <a:defRPr sz="2000"/>
            </a:lvl5pPr>
            <a:lvl6pPr marL="2285032" indent="0">
              <a:buNone/>
              <a:defRPr sz="2000"/>
            </a:lvl6pPr>
            <a:lvl7pPr marL="2742037" indent="0">
              <a:buNone/>
              <a:defRPr sz="2000"/>
            </a:lvl7pPr>
            <a:lvl8pPr marL="3199044" indent="0">
              <a:buNone/>
              <a:defRPr sz="2000"/>
            </a:lvl8pPr>
            <a:lvl9pPr marL="365605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08" indent="0">
              <a:buNone/>
              <a:defRPr sz="1200"/>
            </a:lvl2pPr>
            <a:lvl3pPr marL="914012" indent="0">
              <a:buNone/>
              <a:defRPr sz="1000"/>
            </a:lvl3pPr>
            <a:lvl4pPr marL="1371020" indent="0">
              <a:buNone/>
              <a:defRPr sz="900"/>
            </a:lvl4pPr>
            <a:lvl5pPr marL="1828025" indent="0">
              <a:buNone/>
              <a:defRPr sz="900"/>
            </a:lvl5pPr>
            <a:lvl6pPr marL="2285032" indent="0">
              <a:buNone/>
              <a:defRPr sz="900"/>
            </a:lvl6pPr>
            <a:lvl7pPr marL="2742037" indent="0">
              <a:buNone/>
              <a:defRPr sz="900"/>
            </a:lvl7pPr>
            <a:lvl8pPr marL="3199044" indent="0">
              <a:buNone/>
              <a:defRPr sz="900"/>
            </a:lvl8pPr>
            <a:lvl9pPr marL="365605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" name="Group 24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4" y="381004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4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7"/>
          <p:cNvGrpSpPr/>
          <p:nvPr userDrawn="1"/>
        </p:nvGrpSpPr>
        <p:grpSpPr>
          <a:xfrm rot="5400000">
            <a:off x="5006340" y="2567944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52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4" y="3807478"/>
            <a:ext cx="5867400" cy="23365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/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srgbClr val="FFFFFF"/>
                </a:solidFill>
                <a:latin typeface="+mn-lt"/>
                <a:cs typeface="Arial"/>
              </a:rPr>
              <a:t>BITS</a:t>
            </a:r>
            <a:r>
              <a:rPr lang="en-US" sz="2900" spc="-150" dirty="0">
                <a:solidFill>
                  <a:srgbClr val="FFFFFF"/>
                </a:solidFill>
                <a:latin typeface="+mn-lt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C6C658E-76A0-49DC-842D-6BAA93253E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32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B08C3BD-7C5D-4FDC-B1A6-06A69244EC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605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80F007E-9FA6-4B7E-A5CD-8A22DEFAC4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C9E3B4-6F32-4F8A-BEC1-34217B1F27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453650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427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3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4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4" y="3810004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4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5"/>
            <a:ext cx="1905000" cy="280742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  <a:latin typeface="Arial"/>
                <a:cs typeface="Arial"/>
              </a:rPr>
              <a:t>Pilani Campus</a:t>
            </a:r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2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427507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803197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082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393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5" y="5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64" y="6574550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40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762362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" y="5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3872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51399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3758595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2" descr="\\Server\D\jyoti\FI023_BITS_v1\styleguide img\IMG_5627_b.jpg"/>
          <p:cNvPicPr>
            <a:picLocks noChangeAspect="1" noChangeArrowheads="1"/>
          </p:cNvPicPr>
          <p:nvPr userDrawn="1">
            <p:custDataLst>
              <p:tags r:id="rId2"/>
            </p:custDataLst>
          </p:nvPr>
        </p:nvPicPr>
        <p:blipFill rotWithShape="1">
          <a:blip r:embed="rId8" cstate="print"/>
          <a:srcRect r="5665" b="5637"/>
          <a:stretch/>
        </p:blipFill>
        <p:spPr bwMode="auto">
          <a:xfrm>
            <a:off x="-1" y="0"/>
            <a:ext cx="9144001" cy="6859621"/>
          </a:xfrm>
          <a:prstGeom prst="rect">
            <a:avLst/>
          </a:prstGeom>
          <a:noFill/>
        </p:spPr>
      </p:pic>
      <p:grpSp>
        <p:nvGrpSpPr>
          <p:cNvPr id="3" name="Title Elements"/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17" y="17"/>
            <a:ext cx="9140760" cy="6859620"/>
            <a:chOff x="0" y="0"/>
            <a:chExt cx="5643" cy="4235"/>
          </a:xfrm>
        </p:grpSpPr>
        <p:sp>
          <p:nvSpPr>
            <p:cNvPr id="12" name="TitleBottomPlaceholder" hidden="1"/>
            <p:cNvSpPr>
              <a:spLocks noChangeArrowheads="1"/>
            </p:cNvSpPr>
            <p:nvPr/>
          </p:nvSpPr>
          <p:spPr bwMode="auto">
            <a:xfrm>
              <a:off x="0" y="1410"/>
              <a:ext cx="1382" cy="2825"/>
            </a:xfrm>
            <a:prstGeom prst="rect">
              <a:avLst/>
            </a:prstGeom>
            <a:solidFill>
              <a:srgbClr val="0065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3" name="TitleTopPlaceholder" hidden="1"/>
            <p:cNvSpPr>
              <a:spLocks noChangeArrowheads="1"/>
            </p:cNvSpPr>
            <p:nvPr/>
          </p:nvSpPr>
          <p:spPr bwMode="auto">
            <a:xfrm>
              <a:off x="0" y="0"/>
              <a:ext cx="1382" cy="1410"/>
            </a:xfrm>
            <a:prstGeom prst="rect">
              <a:avLst/>
            </a:prstGeom>
            <a:solidFill>
              <a:srgbClr val="91A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14" name="Rectangle 1189" hidden="1"/>
            <p:cNvSpPr>
              <a:spLocks noChangeArrowheads="1"/>
            </p:cNvSpPr>
            <p:nvPr/>
          </p:nvSpPr>
          <p:spPr bwMode="auto">
            <a:xfrm>
              <a:off x="0" y="0"/>
              <a:ext cx="5643" cy="4234"/>
            </a:xfrm>
            <a:prstGeom prst="rect">
              <a:avLst/>
            </a:prstGeom>
            <a:noFill/>
            <a:ln w="317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000000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18" name="TitleBottomBarBW" hidden="1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076" y="6574562"/>
            <a:ext cx="1670055" cy="195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Rectangle 30"/>
          <p:cNvSpPr/>
          <p:nvPr userDrawn="1"/>
        </p:nvSpPr>
        <p:spPr>
          <a:xfrm>
            <a:off x="0" y="3440338"/>
            <a:ext cx="8863767" cy="2798919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  <a:cs typeface="Arial" pitchFamily="34" charset="0"/>
            </a:endParaRPr>
          </a:p>
        </p:txBody>
      </p:sp>
      <p:sp>
        <p:nvSpPr>
          <p:cNvPr id="32" name="Rectangle 31"/>
          <p:cNvSpPr/>
          <p:nvPr userDrawn="1"/>
        </p:nvSpPr>
        <p:spPr>
          <a:xfrm>
            <a:off x="2954589" y="6239257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3" name="Rectangle 32"/>
          <p:cNvSpPr/>
          <p:nvPr userDrawn="1"/>
        </p:nvSpPr>
        <p:spPr>
          <a:xfrm>
            <a:off x="0" y="6239257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4" name="Rectangle 33"/>
          <p:cNvSpPr/>
          <p:nvPr userDrawn="1"/>
        </p:nvSpPr>
        <p:spPr>
          <a:xfrm>
            <a:off x="5909178" y="6239257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35" name="Picture 34" descr="BITS_university_logo_whitevert.png"/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7752" y="3440338"/>
            <a:ext cx="2099313" cy="2020217"/>
          </a:xfrm>
          <a:prstGeom prst="rect">
            <a:avLst/>
          </a:prstGeom>
        </p:spPr>
      </p:pic>
      <p:grpSp>
        <p:nvGrpSpPr>
          <p:cNvPr id="4" name="Group 35"/>
          <p:cNvGrpSpPr/>
          <p:nvPr userDrawn="1"/>
        </p:nvGrpSpPr>
        <p:grpSpPr>
          <a:xfrm>
            <a:off x="-77752" y="5384032"/>
            <a:ext cx="2254818" cy="699730"/>
            <a:chOff x="76200" y="2209800"/>
            <a:chExt cx="2209800" cy="685800"/>
          </a:xfrm>
        </p:grpSpPr>
        <p:sp>
          <p:nvSpPr>
            <p:cNvPr id="37" name="TextBox 36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38" name="TextBox 37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41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2565827" y="3683300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500" b="1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2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2565827" y="5431852"/>
            <a:ext cx="6199129" cy="282625"/>
          </a:xfrm>
        </p:spPr>
        <p:txBody>
          <a:bodyPr>
            <a:spAutoFit/>
          </a:bodyPr>
          <a:lstStyle>
            <a:lvl1pPr algn="r">
              <a:defRPr sz="1800" baseline="0">
                <a:solidFill>
                  <a:schemeClr val="bg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270825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" y="17"/>
            <a:ext cx="9142381" cy="6882118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 userDrawn="1"/>
        </p:nvSpPr>
        <p:spPr>
          <a:xfrm>
            <a:off x="0" y="4253985"/>
            <a:ext cx="9144000" cy="2628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pic>
        <p:nvPicPr>
          <p:cNvPr id="5" name="Picture 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764470" y="16"/>
            <a:ext cx="2237873" cy="706767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2941630" y="6806168"/>
            <a:ext cx="2954589" cy="777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-12959" y="6806168"/>
            <a:ext cx="2954589" cy="777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5896219" y="6806168"/>
            <a:ext cx="2954589" cy="777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grpSp>
        <p:nvGrpSpPr>
          <p:cNvPr id="2" name="Group 9"/>
          <p:cNvGrpSpPr/>
          <p:nvPr userDrawn="1"/>
        </p:nvGrpSpPr>
        <p:grpSpPr>
          <a:xfrm>
            <a:off x="6997711" y="777477"/>
            <a:ext cx="2254818" cy="69973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 b="1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BITS</a:t>
              </a:r>
              <a:r>
                <a:rPr lang="en-US" sz="3000" spc="-153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FFFFFF"/>
                  </a:solidFill>
                  <a:latin typeface="Arial"/>
                  <a:ea typeface="ＭＳ Ｐゴシック"/>
                  <a:cs typeface="Arial"/>
                </a:rPr>
                <a:t>Pilani | Dubai | Goa | Hyderabad</a:t>
              </a:r>
            </a:p>
          </p:txBody>
        </p:sp>
      </p:grpSp>
      <p:sp>
        <p:nvSpPr>
          <p:cNvPr id="13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320728" y="4616273"/>
            <a:ext cx="6199129" cy="1567913"/>
          </a:xfrm>
          <a:prstGeom prst="rect">
            <a:avLst/>
          </a:prstGeom>
        </p:spPr>
        <p:txBody>
          <a:bodyPr/>
          <a:lstStyle>
            <a:lvl1pPr>
              <a:defRPr sz="4100" b="1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05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5778504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02" tIns="45701" rIns="91402" bIns="45701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3"/>
            <a:ext cx="2209800" cy="547657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ctr"/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cK 2. 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25244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41"/>
            <a:ext cx="8229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3, UGC Act</a:t>
            </a:r>
          </a:p>
        </p:txBody>
      </p:sp>
      <p:grpSp>
        <p:nvGrpSpPr>
          <p:cNvPr id="2" name="Group 11"/>
          <p:cNvGrpSpPr/>
          <p:nvPr userDrawn="1"/>
        </p:nvGrpSpPr>
        <p:grpSpPr>
          <a:xfrm>
            <a:off x="2083892" y="6550675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grpSp>
        <p:nvGrpSpPr>
          <p:cNvPr id="4" name="Group 18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2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2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381000" y="6492875"/>
            <a:ext cx="2133600" cy="365125"/>
          </a:xfrm>
        </p:spPr>
        <p:txBody>
          <a:bodyPr/>
          <a:lstStyle>
            <a:lvl1pPr>
              <a:defRPr sz="1600"/>
            </a:lvl1pPr>
          </a:lstStyle>
          <a:p>
            <a:fld id="{BD0827E9-CFC9-46E1-A7D1-8887B5DA61F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1" y="6356350"/>
            <a:ext cx="2895600" cy="365125"/>
          </a:xfrm>
          <a:prstGeom prst="rect">
            <a:avLst/>
          </a:prstGeom>
        </p:spPr>
        <p:txBody>
          <a:bodyPr lIns="91402" tIns="45701" rIns="91402" bIns="45701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D7E44-7D4F-4942-A8C9-2DF6BF8399E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5"/>
            <a:ext cx="4038600" cy="4525963"/>
          </a:xfrm>
        </p:spPr>
        <p:txBody>
          <a:bodyPr/>
          <a:lstStyle>
            <a:lvl1pPr marL="342754" marR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636" marR="0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636" marR="0" lvl="1" indent="-285630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754" marR="0" lvl="0" indent="-342754" algn="l" defTabSz="91401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9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" name="Group 28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4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4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008" indent="0">
              <a:buNone/>
              <a:defRPr sz="2000" b="1"/>
            </a:lvl2pPr>
            <a:lvl3pPr marL="914012" indent="0">
              <a:buNone/>
              <a:defRPr sz="1800" b="1"/>
            </a:lvl3pPr>
            <a:lvl4pPr marL="1371020" indent="0">
              <a:buNone/>
              <a:defRPr sz="1600" b="1"/>
            </a:lvl4pPr>
            <a:lvl5pPr marL="1828025" indent="0">
              <a:buNone/>
              <a:defRPr sz="1600" b="1"/>
            </a:lvl5pPr>
            <a:lvl6pPr marL="2285032" indent="0">
              <a:buNone/>
              <a:defRPr sz="1600" b="1"/>
            </a:lvl6pPr>
            <a:lvl7pPr marL="2742037" indent="0">
              <a:buNone/>
              <a:defRPr sz="1600" b="1"/>
            </a:lvl7pPr>
            <a:lvl8pPr marL="3199044" indent="0">
              <a:buNone/>
              <a:defRPr sz="1600" b="1"/>
            </a:lvl8pPr>
            <a:lvl9pPr marL="365605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10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15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" name="Group 5"/>
          <p:cNvGrpSpPr/>
          <p:nvPr userDrawn="1"/>
        </p:nvGrpSpPr>
        <p:grpSpPr>
          <a:xfrm>
            <a:off x="0" y="1295404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" name="Group 10"/>
          <p:cNvGrpSpPr/>
          <p:nvPr userDrawn="1"/>
        </p:nvGrpSpPr>
        <p:grpSpPr>
          <a:xfrm>
            <a:off x="2133600" y="6553204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4" y="3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5040"/>
          </a:xfrm>
          <a:prstGeom prst="rect">
            <a:avLst/>
          </a:prstGeom>
          <a:noFill/>
        </p:spPr>
        <p:txBody>
          <a:bodyPr wrap="square" lIns="91402" tIns="45701" rIns="91402" bIns="45701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 to be University under Section 3 of UGC Act, 1956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ags" Target="../tags/tag4.xml"/><Relationship Id="rId13" Type="http://schemas.openxmlformats.org/officeDocument/2006/relationships/oleObject" Target="../embeddings/oleObject1.bin"/><Relationship Id="rId3" Type="http://schemas.openxmlformats.org/officeDocument/2006/relationships/slideLayout" Target="../slideLayouts/slideLayout21.xml"/><Relationship Id="rId7" Type="http://schemas.openxmlformats.org/officeDocument/2006/relationships/tags" Target="../tags/tag3.xml"/><Relationship Id="rId12" Type="http://schemas.openxmlformats.org/officeDocument/2006/relationships/tags" Target="../tags/tag8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ags" Target="../tags/tag2.xml"/><Relationship Id="rId11" Type="http://schemas.openxmlformats.org/officeDocument/2006/relationships/tags" Target="../tags/tag7.xml"/><Relationship Id="rId5" Type="http://schemas.openxmlformats.org/officeDocument/2006/relationships/tags" Target="../tags/tag1.xml"/><Relationship Id="rId15" Type="http://schemas.openxmlformats.org/officeDocument/2006/relationships/image" Target="../media/image5.png"/><Relationship Id="rId10" Type="http://schemas.openxmlformats.org/officeDocument/2006/relationships/tags" Target="../tags/tag6.xml"/><Relationship Id="rId4" Type="http://schemas.openxmlformats.org/officeDocument/2006/relationships/theme" Target="../theme/theme2.xml"/><Relationship Id="rId9" Type="http://schemas.openxmlformats.org/officeDocument/2006/relationships/tags" Target="../tags/tag5.xml"/><Relationship Id="rId14" Type="http://schemas.openxmlformats.org/officeDocument/2006/relationships/image" Target="../media/image7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oleObject" Target="../embeddings/oleObject3.bin"/><Relationship Id="rId3" Type="http://schemas.openxmlformats.org/officeDocument/2006/relationships/slideLayout" Target="../slideLayouts/slideLayout24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image" Target="../media/image5.png"/><Relationship Id="rId10" Type="http://schemas.openxmlformats.org/officeDocument/2006/relationships/tags" Target="../tags/tag18.xml"/><Relationship Id="rId4" Type="http://schemas.openxmlformats.org/officeDocument/2006/relationships/theme" Target="../theme/theme3.xml"/><Relationship Id="rId9" Type="http://schemas.openxmlformats.org/officeDocument/2006/relationships/tags" Target="../tags/tag17.xml"/><Relationship Id="rId14" Type="http://schemas.openxmlformats.org/officeDocument/2006/relationships/image" Target="../media/image7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oleObject" Target="../embeddings/oleObject5.bin"/><Relationship Id="rId3" Type="http://schemas.openxmlformats.org/officeDocument/2006/relationships/slideLayout" Target="../slideLayouts/slideLayout27.xml"/><Relationship Id="rId7" Type="http://schemas.openxmlformats.org/officeDocument/2006/relationships/tags" Target="../tags/tag27.xml"/><Relationship Id="rId12" Type="http://schemas.openxmlformats.org/officeDocument/2006/relationships/tags" Target="../tags/tag3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tags" Target="../tags/tag26.xml"/><Relationship Id="rId11" Type="http://schemas.openxmlformats.org/officeDocument/2006/relationships/tags" Target="../tags/tag31.xml"/><Relationship Id="rId5" Type="http://schemas.openxmlformats.org/officeDocument/2006/relationships/tags" Target="../tags/tag25.xml"/><Relationship Id="rId15" Type="http://schemas.openxmlformats.org/officeDocument/2006/relationships/image" Target="../media/image5.png"/><Relationship Id="rId10" Type="http://schemas.openxmlformats.org/officeDocument/2006/relationships/tags" Target="../tags/tag30.xml"/><Relationship Id="rId4" Type="http://schemas.openxmlformats.org/officeDocument/2006/relationships/theme" Target="../theme/theme4.xml"/><Relationship Id="rId9" Type="http://schemas.openxmlformats.org/officeDocument/2006/relationships/tags" Target="../tags/tag29.xml"/><Relationship Id="rId14" Type="http://schemas.openxmlformats.org/officeDocument/2006/relationships/image" Target="../media/image7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30.xml"/><Relationship Id="rId7" Type="http://schemas.openxmlformats.org/officeDocument/2006/relationships/tags" Target="../tags/tag39.xml"/><Relationship Id="rId12" Type="http://schemas.openxmlformats.org/officeDocument/2006/relationships/tags" Target="../tags/tag4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ags" Target="../tags/tag38.xml"/><Relationship Id="rId11" Type="http://schemas.openxmlformats.org/officeDocument/2006/relationships/tags" Target="../tags/tag43.xml"/><Relationship Id="rId5" Type="http://schemas.openxmlformats.org/officeDocument/2006/relationships/tags" Target="../tags/tag37.xml"/><Relationship Id="rId15" Type="http://schemas.openxmlformats.org/officeDocument/2006/relationships/image" Target="../media/image5.png"/><Relationship Id="rId10" Type="http://schemas.openxmlformats.org/officeDocument/2006/relationships/tags" Target="../tags/tag42.xml"/><Relationship Id="rId4" Type="http://schemas.openxmlformats.org/officeDocument/2006/relationships/theme" Target="../theme/theme5.xml"/><Relationship Id="rId9" Type="http://schemas.openxmlformats.org/officeDocument/2006/relationships/tags" Target="../tags/tag41.xml"/><Relationship Id="rId14" Type="http://schemas.openxmlformats.org/officeDocument/2006/relationships/image" Target="../media/image7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02" tIns="45701" rIns="91402" bIns="45701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402" tIns="45701" rIns="91402" bIns="45701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24600"/>
            <a:ext cx="2133600" cy="365125"/>
          </a:xfrm>
          <a:prstGeom prst="rect">
            <a:avLst/>
          </a:prstGeom>
        </p:spPr>
        <p:txBody>
          <a:bodyPr vert="horz" lIns="91402" tIns="45701" rIns="91402" bIns="45701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C55C652-FC7F-4E15-B2B8-09AF2DB910E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733" r:id="rId14"/>
    <p:sldLayoutId id="2147483737" r:id="rId15"/>
    <p:sldLayoutId id="2147483738" r:id="rId16"/>
    <p:sldLayoutId id="2147483739" r:id="rId17"/>
    <p:sldLayoutId id="2147483740" r:id="rId18"/>
  </p:sldLayoutIdLst>
  <p:hf hdr="0" ftr="0" dt="0"/>
  <p:txStyles>
    <p:titleStyle>
      <a:lvl1pPr algn="l" defTabSz="914012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754" indent="-342754" algn="l" defTabSz="914012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636" indent="-285630" algn="l" defTabSz="914012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515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1" indent="-228502" algn="l" defTabSz="914012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528" indent="-228502" algn="l" defTabSz="914012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534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40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547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552" indent="-228502" algn="l" defTabSz="91401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08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1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2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25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32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037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044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050" algn="l" defTabSz="91401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227576886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3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3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313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59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493" y="260785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"/>
                <a:ea typeface="ＭＳ Ｐゴシック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492" y="542620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ea typeface="ＭＳ Ｐゴシック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20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1712" indent="-621712" defTabSz="913138" fontAlgn="base">
                <a:spcBef>
                  <a:spcPct val="0"/>
                </a:spcBef>
                <a:spcAft>
                  <a:spcPct val="0"/>
                </a:spcAft>
                <a:tabLst>
                  <a:tab pos="624949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59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Title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latin typeface="Arial"/>
                  <a:ea typeface="ＭＳ Ｐゴシック"/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58" y="4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256" tIns="46628" rIns="93256" bIns="46628" rtlCol="0">
            <a:spAutoFit/>
          </a:bodyPr>
          <a:lstStyle/>
          <a:p>
            <a:pPr algn="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39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16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03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256" tIns="46628" rIns="93256" bIns="46628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69121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hf hdr="0" ftr="0" dt="0"/>
  <p:txStyles>
    <p:titleStyle>
      <a:lvl1pPr algn="l" defTabSz="913138" rtl="0" eaLnBrk="1" fontAlgn="base" hangingPunct="1">
        <a:spcBef>
          <a:spcPct val="0"/>
        </a:spcBef>
        <a:spcAft>
          <a:spcPct val="0"/>
        </a:spcAft>
        <a:tabLst>
          <a:tab pos="27523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628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2566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8851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5134" algn="l" defTabSz="91313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523" indent="-195905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6281" indent="-267142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6569" indent="-158666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4704" indent="-132761" algn="l" defTabSz="91313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28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566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8851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134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41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7699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3983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268" algn="l" defTabSz="9325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589449439"/>
              </p:ext>
            </p:extLst>
          </p:nvPr>
        </p:nvGraphicFramePr>
        <p:xfrm>
          <a:off x="0" y="0"/>
          <a:ext cx="161984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60" imgH="360" progId="">
                  <p:embed/>
                </p:oleObj>
              </mc:Choice>
              <mc:Fallback>
                <p:oleObj name="think-cell Slide" r:id="rId13" imgW="360" imgH="360" progId="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61984" cy="161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246616" y="37255"/>
            <a:ext cx="670614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911978" fontAlgn="base">
              <a:spcBef>
                <a:spcPct val="0"/>
              </a:spcBef>
              <a:spcAft>
                <a:spcPct val="0"/>
              </a:spcAft>
            </a:pPr>
            <a:endParaRPr lang="en-US" sz="800" dirty="0">
              <a:solidFill>
                <a:srgbClr val="000000"/>
              </a:solidFill>
              <a:latin typeface="Arial"/>
              <a:ea typeface="ＭＳ Ｐゴシック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  <p:custDataLst>
              <p:tags r:id="rId7"/>
            </p:custDataLst>
          </p:nvPr>
        </p:nvSpPr>
        <p:spPr bwMode="auto">
          <a:xfrm>
            <a:off x="1482160" y="1990667"/>
            <a:ext cx="4389768" cy="125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  <p:custDataLst>
              <p:tags r:id="rId8"/>
            </p:custDataLst>
          </p:nvPr>
        </p:nvSpPr>
        <p:spPr bwMode="auto">
          <a:xfrm>
            <a:off x="121505" y="260797"/>
            <a:ext cx="6526337" cy="59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noProof="0" dirty="0"/>
              <a:t>Click to edit Master title</a:t>
            </a:r>
          </a:p>
        </p:txBody>
      </p:sp>
      <p:sp>
        <p:nvSpPr>
          <p:cNvPr id="10" name="McK 1. On-page tracker" hidden="1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1488" y="27536"/>
            <a:ext cx="876714" cy="2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pPr defTabSz="913238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808080"/>
                </a:solidFill>
                <a:latin typeface="Arial"/>
                <a:ea typeface="ＭＳ Ｐゴシック"/>
              </a:rPr>
              <a:t>TRACKER</a:t>
            </a:r>
          </a:p>
        </p:txBody>
      </p:sp>
      <p:sp>
        <p:nvSpPr>
          <p:cNvPr id="11" name="McK 3. Unit of measure" hidden="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1505" y="542632"/>
            <a:ext cx="8794113" cy="251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808080"/>
                </a:solidFill>
                <a:latin typeface="Arial"/>
                <a:ea typeface="ＭＳ Ｐゴシック"/>
              </a:rPr>
              <a:t>Unit of measure</a:t>
            </a:r>
          </a:p>
        </p:txBody>
      </p:sp>
      <p:grpSp>
        <p:nvGrpSpPr>
          <p:cNvPr id="3" name="McK Slide Elements" hidden="1"/>
          <p:cNvGrpSpPr>
            <a:grpSpLocks/>
          </p:cNvGrpSpPr>
          <p:nvPr>
            <p:custDataLst>
              <p:tags r:id="rId11"/>
            </p:custDataLst>
          </p:nvPr>
        </p:nvGrpSpPr>
        <p:grpSpPr bwMode="auto">
          <a:xfrm>
            <a:off x="73833" y="6292816"/>
            <a:ext cx="4072089" cy="518318"/>
            <a:chOff x="75" y="3830"/>
            <a:chExt cx="5385" cy="320"/>
          </a:xfrm>
        </p:grpSpPr>
        <p:sp>
          <p:nvSpPr>
            <p:cNvPr id="13" name="McK 4. Footnote"/>
            <p:cNvSpPr txBox="1">
              <a:spLocks noChangeArrowheads="1"/>
            </p:cNvSpPr>
            <p:nvPr/>
          </p:nvSpPr>
          <p:spPr bwMode="auto">
            <a:xfrm>
              <a:off x="75" y="3830"/>
              <a:ext cx="5385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1 Footnote</a:t>
              </a:r>
            </a:p>
          </p:txBody>
        </p:sp>
        <p:sp>
          <p:nvSpPr>
            <p:cNvPr id="14" name="McK 5. Source"/>
            <p:cNvSpPr>
              <a:spLocks noChangeArrowheads="1"/>
            </p:cNvSpPr>
            <p:nvPr/>
          </p:nvSpPr>
          <p:spPr bwMode="auto">
            <a:xfrm>
              <a:off x="75" y="4054"/>
              <a:ext cx="4323" cy="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/>
            <a:p>
              <a:pPr marL="620921" indent="-620921" defTabSz="911978" fontAlgn="base">
                <a:spcBef>
                  <a:spcPct val="0"/>
                </a:spcBef>
                <a:spcAft>
                  <a:spcPct val="0"/>
                </a:spcAft>
                <a:tabLst>
                  <a:tab pos="624154" algn="l"/>
                </a:tabLst>
              </a:pPr>
              <a:r>
                <a:rPr lang="en-US" sz="1000" dirty="0">
                  <a:solidFill>
                    <a:srgbClr val="000000"/>
                  </a:solidFill>
                  <a:latin typeface="Arial"/>
                  <a:ea typeface="ＭＳ Ｐゴシック"/>
                </a:rPr>
                <a:t>SOURCE: Source</a:t>
              </a:r>
            </a:p>
          </p:txBody>
        </p:sp>
      </p:grpSp>
      <p:grpSp>
        <p:nvGrpSpPr>
          <p:cNvPr id="4" name="ACET" hidden="1"/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1482165" y="1150019"/>
            <a:ext cx="4350892" cy="518318"/>
            <a:chOff x="915" y="710"/>
            <a:chExt cx="2686" cy="320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10"/>
              <a:ext cx="2686" cy="320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b="1" dirty="0">
                  <a:solidFill>
                    <a:srgbClr val="000000"/>
                  </a:solidFill>
                  <a:latin typeface="Arial"/>
                  <a:ea typeface="ＭＳ Ｐゴシック"/>
                </a:rPr>
                <a:t>Title</a:t>
              </a:r>
            </a:p>
            <a:p>
              <a:pPr defTabSz="913238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808080"/>
                  </a:solidFill>
                  <a:latin typeface="Arial"/>
                  <a:ea typeface="ＭＳ Ｐゴシック"/>
                </a:rPr>
                <a:t>Unit of measure</a:t>
              </a:r>
            </a:p>
          </p:txBody>
        </p:sp>
      </p:grpSp>
      <p:grpSp>
        <p:nvGrpSpPr>
          <p:cNvPr id="5" name="Group 21"/>
          <p:cNvGrpSpPr/>
          <p:nvPr/>
        </p:nvGrpSpPr>
        <p:grpSpPr>
          <a:xfrm>
            <a:off x="0" y="889827"/>
            <a:ext cx="7153216" cy="46648"/>
            <a:chOff x="1905000" y="6553200"/>
            <a:chExt cx="7010400" cy="45719"/>
          </a:xfrm>
        </p:grpSpPr>
        <p:sp>
          <p:nvSpPr>
            <p:cNvPr id="23" name="Rectangle 22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  <p:sp>
          <p:nvSpPr>
            <p:cNvPr id="25" name="Rectangle 24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3238" fontAlgn="base">
                <a:spcBef>
                  <a:spcPct val="0"/>
                </a:spcBef>
                <a:spcAft>
                  <a:spcPct val="0"/>
                </a:spcAft>
              </a:pPr>
              <a:endParaRPr lang="en-US" sz="1600" dirty="0">
                <a:solidFill>
                  <a:srgbClr val="FFFFFF"/>
                </a:solidFill>
                <a:latin typeface="Arial"/>
                <a:ea typeface="ＭＳ Ｐゴシック"/>
              </a:endParaRPr>
            </a:p>
          </p:txBody>
        </p:sp>
      </p:grpSp>
      <p:pic>
        <p:nvPicPr>
          <p:cNvPr id="26" name="Picture 25" descr="Picture 7.png"/>
          <p:cNvPicPr>
            <a:picLocks noChangeAspect="1"/>
          </p:cNvPicPr>
          <p:nvPr/>
        </p:nvPicPr>
        <p:blipFill>
          <a:blip r:embed="rId15" cstate="print"/>
          <a:srcRect l="1923" b="5336"/>
          <a:stretch>
            <a:fillRect/>
          </a:stretch>
        </p:blipFill>
        <p:spPr>
          <a:xfrm>
            <a:off x="6764470" y="16"/>
            <a:ext cx="2237873" cy="706767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3164497" y="6583938"/>
            <a:ext cx="5986930" cy="266924"/>
          </a:xfrm>
          <a:prstGeom prst="rect">
            <a:avLst/>
          </a:prstGeom>
          <a:noFill/>
        </p:spPr>
        <p:txBody>
          <a:bodyPr wrap="square" lIns="93136" tIns="46570" rIns="93136" bIns="46570" rtlCol="0">
            <a:spAutoFit/>
          </a:bodyPr>
          <a:lstStyle/>
          <a:p>
            <a:pPr algn="r" defTabSz="913238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ea typeface="ＭＳ Ｐゴシック"/>
                <a:cs typeface="Arial"/>
              </a:rPr>
              <a:t>Pilani, Deemed to be University under Section 3 of UGC Act, 1956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408551" y="6500997"/>
            <a:ext cx="2376029" cy="46648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1998228" y="6500997"/>
            <a:ext cx="2410323" cy="46648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6775415" y="6500997"/>
            <a:ext cx="2376029" cy="4664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3136" tIns="46570" rIns="93136" bIns="46570" rtlCol="0" anchor="ctr"/>
          <a:lstStyle/>
          <a:p>
            <a:pPr algn="ctr" defTabSz="913238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FFFFFF"/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91707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hf hdr="0" ftr="0" dt="0"/>
  <p:txStyles>
    <p:titleStyle>
      <a:lvl1pPr algn="l" defTabSz="911978" rtl="0" eaLnBrk="1" fontAlgn="base" hangingPunct="1">
        <a:spcBef>
          <a:spcPct val="0"/>
        </a:spcBef>
        <a:spcAft>
          <a:spcPct val="0"/>
        </a:spcAft>
        <a:tabLst>
          <a:tab pos="274887" algn="l"/>
        </a:tabLst>
        <a:defRPr sz="1900" b="1" baseline="0">
          <a:solidFill>
            <a:schemeClr val="tx1"/>
          </a:solidFill>
          <a:latin typeface="+mj-lt"/>
          <a:ea typeface="+mj-ea"/>
          <a:cs typeface="+mj-cs"/>
        </a:defRPr>
      </a:lvl1pPr>
      <a:lvl2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65681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31383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97075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62761" algn="l" defTabSz="911978" rtl="0" eaLnBrk="1" fontAlgn="base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600" baseline="0">
          <a:solidFill>
            <a:schemeClr val="tx1"/>
          </a:solidFill>
          <a:latin typeface="+mn-lt"/>
          <a:ea typeface="+mn-ea"/>
          <a:cs typeface="+mn-cs"/>
        </a:defRPr>
      </a:lvl1pPr>
      <a:lvl2pPr marL="197272" indent="-195656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600" baseline="0">
          <a:solidFill>
            <a:schemeClr val="tx1"/>
          </a:solidFill>
          <a:latin typeface="+mn-lt"/>
        </a:defRPr>
      </a:lvl2pPr>
      <a:lvl3pPr marL="465681" indent="-26680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600" baseline="0">
          <a:solidFill>
            <a:schemeClr val="tx1"/>
          </a:solidFill>
          <a:latin typeface="+mn-lt"/>
        </a:defRPr>
      </a:lvl3pPr>
      <a:lvl4pPr marL="625773" indent="-158466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600" baseline="0">
          <a:solidFill>
            <a:schemeClr val="tx1"/>
          </a:solidFill>
          <a:latin typeface="+mn-lt"/>
        </a:defRPr>
      </a:lvl4pPr>
      <a:lvl5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5pPr>
      <a:lvl6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63733" indent="-132592" algn="l" defTabSz="911978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5681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1383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7075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2761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28453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4142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59834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25525" algn="l" defTabSz="93138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/>
              <a:t>                       RKTiwary</a:t>
            </a:r>
            <a:endParaRPr lang="en-US" dirty="0"/>
          </a:p>
          <a:p>
            <a:r>
              <a:rPr lang="en-US" dirty="0"/>
              <a:t>                       COA  - L5</a:t>
            </a:r>
          </a:p>
        </p:txBody>
      </p:sp>
    </p:spTree>
    <p:extLst>
      <p:ext uri="{BB962C8B-B14F-4D97-AF65-F5344CB8AC3E}">
        <p14:creationId xmlns:p14="http://schemas.microsoft.com/office/powerpoint/2010/main" val="208713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Examples of Single Precision Float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914400"/>
            <a:ext cx="8534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What is the decimal value of this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Single Precision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float?</a:t>
            </a:r>
          </a:p>
          <a:p>
            <a:pPr marL="799908" lvl="1" indent="-342900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00B050"/>
                </a:solidFill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0 1 1 1 1 1 0 0 </a:t>
            </a:r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0 1 0 0 0 0 0 0 0 0 0 0 0 0 0 0 0 0 0 0 0 0 0</a:t>
            </a:r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sz="200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Solution:</a:t>
            </a: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Sign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 1 is negative</a:t>
            </a:r>
          </a:p>
          <a:p>
            <a:r>
              <a:rPr lang="pt-BR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pt-BR" sz="2000" dirty="0">
                <a:solidFill>
                  <a:srgbClr val="00009A"/>
                </a:solidFill>
                <a:latin typeface="Arial" panose="020B0604020202020204" pitchFamily="34" charset="0"/>
              </a:rPr>
              <a:t>Exponent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= (01111100)</a:t>
            </a:r>
            <a:r>
              <a:rPr lang="pt-BR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 = 124, </a:t>
            </a:r>
            <a:r>
              <a:rPr lang="pt-BR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pt-BR" sz="2000" dirty="0">
                <a:solidFill>
                  <a:srgbClr val="00009A"/>
                </a:solidFill>
                <a:latin typeface="Arial" panose="020B0604020202020204" pitchFamily="34" charset="0"/>
              </a:rPr>
              <a:t>– bias </a:t>
            </a:r>
            <a:r>
              <a:rPr lang="pt-BR" sz="2000" dirty="0">
                <a:solidFill>
                  <a:srgbClr val="000000"/>
                </a:solidFill>
                <a:latin typeface="Arial" panose="020B0604020202020204" pitchFamily="34" charset="0"/>
              </a:rPr>
              <a:t>= 124 – 127 = –3</a:t>
            </a: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Significand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0100 … 0)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1 + 2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1</a:t>
            </a: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25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is implicit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Value in decimal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 –1.25 × 2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–3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–0</a:t>
            </a:r>
            <a:r>
              <a:rPr lang="en-US" sz="2000" b="1" dirty="0">
                <a:solidFill>
                  <a:srgbClr val="00009A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15625</a:t>
            </a:r>
          </a:p>
          <a:p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Or         Significand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0100 … 0)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X 2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–3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0.0010100=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–0</a:t>
            </a:r>
            <a:r>
              <a:rPr lang="en-US" sz="2000" b="1" dirty="0">
                <a:solidFill>
                  <a:srgbClr val="00009A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15625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685800" y="3657600"/>
            <a:ext cx="8153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</a:rPr>
              <a:t>What is the decimal value of?</a:t>
            </a:r>
          </a:p>
          <a:p>
            <a:pPr marL="799908" lvl="1" indent="-342900">
              <a:buFont typeface="Wingdings" panose="05000000000000000000" pitchFamily="2" charset="2"/>
              <a:buChar char="v"/>
            </a:pPr>
            <a:r>
              <a:rPr lang="en-US" sz="2000" dirty="0">
                <a:latin typeface="Arial" panose="020B0604020202020204" pitchFamily="34" charset="0"/>
              </a:rPr>
              <a:t>  </a:t>
            </a:r>
            <a:r>
              <a:rPr lang="en-US" sz="2000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1 0 0 0 0 0 1 0 </a:t>
            </a:r>
            <a:r>
              <a:rPr lang="en-US" sz="2000" dirty="0">
                <a:solidFill>
                  <a:schemeClr val="accent4">
                    <a:lumMod val="75000"/>
                    <a:lumOff val="25000"/>
                  </a:schemeClr>
                </a:solidFill>
              </a:rPr>
              <a:t>0 1 0 0 1 1 0 0 0 0 0 0 0 0 0 0 0 0 0 0 0 0 0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4435495"/>
            <a:ext cx="8153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Solution:                               Implicit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Value in decimal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= +(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01001100 … 0)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× 2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130–127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 =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01001100 … 0)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× 2</a:t>
            </a:r>
            <a:r>
              <a:rPr lang="en-US" sz="20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(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010</a:t>
            </a:r>
            <a:r>
              <a:rPr 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01100 … 0)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10</a:t>
            </a:r>
            <a:r>
              <a:rPr lang="en-US" sz="2000" b="1" dirty="0">
                <a:solidFill>
                  <a:srgbClr val="00009A"/>
                </a:solidFill>
                <a:latin typeface="Arial" panose="020B0604020202020204" pitchFamily="34" charset="0"/>
              </a:rPr>
              <a:t>.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375</a:t>
            </a:r>
            <a:endParaRPr lang="en-US" sz="20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800600" y="4734818"/>
            <a:ext cx="152400" cy="37058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084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372" y="-101844"/>
            <a:ext cx="6526337" cy="596653"/>
          </a:xfrm>
        </p:spPr>
        <p:txBody>
          <a:bodyPr/>
          <a:lstStyle/>
          <a:p>
            <a:r>
              <a:rPr lang="en-US" sz="2400" b="0" dirty="0"/>
              <a:t>Converting FP Decimal to Binary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990600"/>
            <a:ext cx="861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Convert –0.8125 to binary in single precision</a:t>
            </a:r>
          </a:p>
          <a:p>
            <a:r>
              <a:rPr lang="en-US" sz="2000" dirty="0">
                <a:solidFill>
                  <a:srgbClr val="FF0000"/>
                </a:solidFill>
                <a:latin typeface="Wingdings" panose="05000000000000000000" pitchFamily="2" charset="2"/>
              </a:rPr>
              <a:t>	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Solution: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Fraction bits can be obtained using multiplication by 2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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0.8125 × 2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.625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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0.625 × 2  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.25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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0.25 × 2    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.5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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0.5 × 2      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.0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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Stop when fractional part is 0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Fraction = (0.1101)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(1.101)</a:t>
            </a:r>
            <a:r>
              <a:rPr lang="en-US" sz="20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 × 2 </a:t>
            </a:r>
            <a:r>
              <a:rPr lang="en-US" sz="20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–1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(Normalized)</a:t>
            </a:r>
          </a:p>
          <a:p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799908" lvl="1" indent="-342900">
              <a:buFont typeface="Wingdings" panose="05000000000000000000" pitchFamily="2" charset="2"/>
              <a:buChar char="²"/>
            </a:pPr>
            <a:r>
              <a:rPr lang="en-US" sz="2000" dirty="0"/>
              <a:t>Exponent = –1 + Bias = 126 (single precision)= 7E H</a:t>
            </a:r>
          </a:p>
        </p:txBody>
      </p:sp>
      <p:sp>
        <p:nvSpPr>
          <p:cNvPr id="4" name="Rectangle 3"/>
          <p:cNvSpPr/>
          <p:nvPr/>
        </p:nvSpPr>
        <p:spPr>
          <a:xfrm>
            <a:off x="842042" y="3714690"/>
            <a:ext cx="5085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0.8125 = (0.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1101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sz="20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= ½ + ¼ + 1/16 = 13/16</a:t>
            </a:r>
            <a:endParaRPr lang="en-US" sz="2000" dirty="0"/>
          </a:p>
        </p:txBody>
      </p:sp>
      <p:sp>
        <p:nvSpPr>
          <p:cNvPr id="7" name="Freeform 6"/>
          <p:cNvSpPr/>
          <p:nvPr/>
        </p:nvSpPr>
        <p:spPr>
          <a:xfrm>
            <a:off x="2637368" y="4406721"/>
            <a:ext cx="2404687" cy="927279"/>
          </a:xfrm>
          <a:custGeom>
            <a:avLst/>
            <a:gdLst>
              <a:gd name="connsiteX0" fmla="*/ 2166452 w 2404687"/>
              <a:gd name="connsiteY0" fmla="*/ 25758 h 927279"/>
              <a:gd name="connsiteX1" fmla="*/ 2179331 w 2404687"/>
              <a:gd name="connsiteY1" fmla="*/ 154547 h 927279"/>
              <a:gd name="connsiteX2" fmla="*/ 2217967 w 2404687"/>
              <a:gd name="connsiteY2" fmla="*/ 180305 h 927279"/>
              <a:gd name="connsiteX3" fmla="*/ 2320998 w 2404687"/>
              <a:gd name="connsiteY3" fmla="*/ 206062 h 927279"/>
              <a:gd name="connsiteX4" fmla="*/ 2359635 w 2404687"/>
              <a:gd name="connsiteY4" fmla="*/ 25758 h 927279"/>
              <a:gd name="connsiteX5" fmla="*/ 2282362 w 2404687"/>
              <a:gd name="connsiteY5" fmla="*/ 0 h 927279"/>
              <a:gd name="connsiteX6" fmla="*/ 2217967 w 2404687"/>
              <a:gd name="connsiteY6" fmla="*/ 12879 h 927279"/>
              <a:gd name="connsiteX7" fmla="*/ 2179331 w 2404687"/>
              <a:gd name="connsiteY7" fmla="*/ 25758 h 927279"/>
              <a:gd name="connsiteX8" fmla="*/ 2127815 w 2404687"/>
              <a:gd name="connsiteY8" fmla="*/ 103031 h 927279"/>
              <a:gd name="connsiteX9" fmla="*/ 2114936 w 2404687"/>
              <a:gd name="connsiteY9" fmla="*/ 141668 h 927279"/>
              <a:gd name="connsiteX10" fmla="*/ 2102057 w 2404687"/>
              <a:gd name="connsiteY10" fmla="*/ 399246 h 927279"/>
              <a:gd name="connsiteX11" fmla="*/ 2050542 w 2404687"/>
              <a:gd name="connsiteY11" fmla="*/ 425003 h 927279"/>
              <a:gd name="connsiteX12" fmla="*/ 1986147 w 2404687"/>
              <a:gd name="connsiteY12" fmla="*/ 463640 h 927279"/>
              <a:gd name="connsiteX13" fmla="*/ 1934632 w 2404687"/>
              <a:gd name="connsiteY13" fmla="*/ 489398 h 927279"/>
              <a:gd name="connsiteX14" fmla="*/ 1895995 w 2404687"/>
              <a:gd name="connsiteY14" fmla="*/ 515155 h 927279"/>
              <a:gd name="connsiteX15" fmla="*/ 1780086 w 2404687"/>
              <a:gd name="connsiteY15" fmla="*/ 540913 h 927279"/>
              <a:gd name="connsiteX16" fmla="*/ 1355083 w 2404687"/>
              <a:gd name="connsiteY16" fmla="*/ 566671 h 927279"/>
              <a:gd name="connsiteX17" fmla="*/ 891443 w 2404687"/>
              <a:gd name="connsiteY17" fmla="*/ 579550 h 927279"/>
              <a:gd name="connsiteX18" fmla="*/ 775533 w 2404687"/>
              <a:gd name="connsiteY18" fmla="*/ 592429 h 927279"/>
              <a:gd name="connsiteX19" fmla="*/ 556593 w 2404687"/>
              <a:gd name="connsiteY19" fmla="*/ 605308 h 927279"/>
              <a:gd name="connsiteX20" fmla="*/ 517956 w 2404687"/>
              <a:gd name="connsiteY20" fmla="*/ 618186 h 927279"/>
              <a:gd name="connsiteX21" fmla="*/ 208863 w 2404687"/>
              <a:gd name="connsiteY21" fmla="*/ 631065 h 927279"/>
              <a:gd name="connsiteX22" fmla="*/ 131590 w 2404687"/>
              <a:gd name="connsiteY22" fmla="*/ 643944 h 927279"/>
              <a:gd name="connsiteX23" fmla="*/ 92953 w 2404687"/>
              <a:gd name="connsiteY23" fmla="*/ 656823 h 927279"/>
              <a:gd name="connsiteX24" fmla="*/ 80074 w 2404687"/>
              <a:gd name="connsiteY24" fmla="*/ 695460 h 927279"/>
              <a:gd name="connsiteX25" fmla="*/ 41438 w 2404687"/>
              <a:gd name="connsiteY25" fmla="*/ 721217 h 927279"/>
              <a:gd name="connsiteX26" fmla="*/ 15680 w 2404687"/>
              <a:gd name="connsiteY26" fmla="*/ 759854 h 927279"/>
              <a:gd name="connsiteX27" fmla="*/ 15680 w 2404687"/>
              <a:gd name="connsiteY27" fmla="*/ 875764 h 927279"/>
              <a:gd name="connsiteX28" fmla="*/ 92953 w 2404687"/>
              <a:gd name="connsiteY28" fmla="*/ 901522 h 927279"/>
              <a:gd name="connsiteX29" fmla="*/ 208863 w 2404687"/>
              <a:gd name="connsiteY29" fmla="*/ 927279 h 927279"/>
              <a:gd name="connsiteX30" fmla="*/ 286136 w 2404687"/>
              <a:gd name="connsiteY30" fmla="*/ 837127 h 927279"/>
              <a:gd name="connsiteX31" fmla="*/ 299015 w 2404687"/>
              <a:gd name="connsiteY31" fmla="*/ 798491 h 927279"/>
              <a:gd name="connsiteX32" fmla="*/ 273257 w 2404687"/>
              <a:gd name="connsiteY32" fmla="*/ 643944 h 927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404687" h="927279">
                <a:moveTo>
                  <a:pt x="2166452" y="25758"/>
                </a:moveTo>
                <a:cubicBezTo>
                  <a:pt x="2170745" y="68688"/>
                  <a:pt x="2165688" y="113617"/>
                  <a:pt x="2179331" y="154547"/>
                </a:cubicBezTo>
                <a:cubicBezTo>
                  <a:pt x="2184226" y="169231"/>
                  <a:pt x="2204123" y="173383"/>
                  <a:pt x="2217967" y="180305"/>
                </a:cubicBezTo>
                <a:cubicBezTo>
                  <a:pt x="2244369" y="193506"/>
                  <a:pt x="2296504" y="201163"/>
                  <a:pt x="2320998" y="206062"/>
                </a:cubicBezTo>
                <a:cubicBezTo>
                  <a:pt x="2406390" y="184716"/>
                  <a:pt x="2438467" y="194685"/>
                  <a:pt x="2359635" y="25758"/>
                </a:cubicBezTo>
                <a:cubicBezTo>
                  <a:pt x="2348153" y="1154"/>
                  <a:pt x="2282362" y="0"/>
                  <a:pt x="2282362" y="0"/>
                </a:cubicBezTo>
                <a:cubicBezTo>
                  <a:pt x="2260897" y="4293"/>
                  <a:pt x="2239203" y="7570"/>
                  <a:pt x="2217967" y="12879"/>
                </a:cubicBezTo>
                <a:cubicBezTo>
                  <a:pt x="2204797" y="16172"/>
                  <a:pt x="2188930" y="16159"/>
                  <a:pt x="2179331" y="25758"/>
                </a:cubicBezTo>
                <a:cubicBezTo>
                  <a:pt x="2157441" y="47648"/>
                  <a:pt x="2127815" y="103031"/>
                  <a:pt x="2127815" y="103031"/>
                </a:cubicBezTo>
                <a:cubicBezTo>
                  <a:pt x="2123522" y="115910"/>
                  <a:pt x="2116112" y="128143"/>
                  <a:pt x="2114936" y="141668"/>
                </a:cubicBezTo>
                <a:cubicBezTo>
                  <a:pt x="2107489" y="227311"/>
                  <a:pt x="2121109" y="315417"/>
                  <a:pt x="2102057" y="399246"/>
                </a:cubicBezTo>
                <a:cubicBezTo>
                  <a:pt x="2097802" y="417967"/>
                  <a:pt x="2067324" y="415679"/>
                  <a:pt x="2050542" y="425003"/>
                </a:cubicBezTo>
                <a:cubicBezTo>
                  <a:pt x="2028660" y="437160"/>
                  <a:pt x="2008029" y="451483"/>
                  <a:pt x="1986147" y="463640"/>
                </a:cubicBezTo>
                <a:cubicBezTo>
                  <a:pt x="1969364" y="472964"/>
                  <a:pt x="1951301" y="479873"/>
                  <a:pt x="1934632" y="489398"/>
                </a:cubicBezTo>
                <a:cubicBezTo>
                  <a:pt x="1921193" y="497077"/>
                  <a:pt x="1909839" y="508233"/>
                  <a:pt x="1895995" y="515155"/>
                </a:cubicBezTo>
                <a:cubicBezTo>
                  <a:pt x="1863554" y="531375"/>
                  <a:pt x="1811182" y="535259"/>
                  <a:pt x="1780086" y="540913"/>
                </a:cubicBezTo>
                <a:cubicBezTo>
                  <a:pt x="1577795" y="577693"/>
                  <a:pt x="1847201" y="551292"/>
                  <a:pt x="1355083" y="566671"/>
                </a:cubicBezTo>
                <a:lnTo>
                  <a:pt x="891443" y="579550"/>
                </a:lnTo>
                <a:cubicBezTo>
                  <a:pt x="852806" y="583843"/>
                  <a:pt x="814293" y="589447"/>
                  <a:pt x="775533" y="592429"/>
                </a:cubicBezTo>
                <a:cubicBezTo>
                  <a:pt x="702642" y="598036"/>
                  <a:pt x="629336" y="598034"/>
                  <a:pt x="556593" y="605308"/>
                </a:cubicBezTo>
                <a:cubicBezTo>
                  <a:pt x="543085" y="606659"/>
                  <a:pt x="531494" y="617183"/>
                  <a:pt x="517956" y="618186"/>
                </a:cubicBezTo>
                <a:cubicBezTo>
                  <a:pt x="415117" y="625803"/>
                  <a:pt x="311894" y="626772"/>
                  <a:pt x="208863" y="631065"/>
                </a:cubicBezTo>
                <a:cubicBezTo>
                  <a:pt x="183105" y="635358"/>
                  <a:pt x="157081" y="638279"/>
                  <a:pt x="131590" y="643944"/>
                </a:cubicBezTo>
                <a:cubicBezTo>
                  <a:pt x="118338" y="646889"/>
                  <a:pt x="102552" y="647224"/>
                  <a:pt x="92953" y="656823"/>
                </a:cubicBezTo>
                <a:cubicBezTo>
                  <a:pt x="83354" y="666422"/>
                  <a:pt x="88555" y="684859"/>
                  <a:pt x="80074" y="695460"/>
                </a:cubicBezTo>
                <a:cubicBezTo>
                  <a:pt x="70405" y="707546"/>
                  <a:pt x="54317" y="712631"/>
                  <a:pt x="41438" y="721217"/>
                </a:cubicBezTo>
                <a:cubicBezTo>
                  <a:pt x="32852" y="734096"/>
                  <a:pt x="22602" y="746009"/>
                  <a:pt x="15680" y="759854"/>
                </a:cubicBezTo>
                <a:cubicBezTo>
                  <a:pt x="-41" y="791297"/>
                  <a:pt x="-9847" y="846590"/>
                  <a:pt x="15680" y="875764"/>
                </a:cubicBezTo>
                <a:cubicBezTo>
                  <a:pt x="33559" y="896197"/>
                  <a:pt x="67195" y="892936"/>
                  <a:pt x="92953" y="901522"/>
                </a:cubicBezTo>
                <a:cubicBezTo>
                  <a:pt x="156355" y="922656"/>
                  <a:pt x="118214" y="912171"/>
                  <a:pt x="208863" y="927279"/>
                </a:cubicBezTo>
                <a:cubicBezTo>
                  <a:pt x="286718" y="907815"/>
                  <a:pt x="254781" y="931192"/>
                  <a:pt x="286136" y="837127"/>
                </a:cubicBezTo>
                <a:lnTo>
                  <a:pt x="299015" y="798491"/>
                </a:lnTo>
                <a:cubicBezTo>
                  <a:pt x="285586" y="650777"/>
                  <a:pt x="319665" y="690352"/>
                  <a:pt x="273257" y="643944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5786735"/>
            <a:ext cx="8458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0 1 1 1 1 1 1 0 </a:t>
            </a:r>
            <a:r>
              <a:rPr lang="en-US" sz="2400" dirty="0">
                <a:solidFill>
                  <a:srgbClr val="00B0F0"/>
                </a:solidFill>
              </a:rPr>
              <a:t>1 0 1 0 0 0 0 0 0 0 0 0 0 0 0 0 0 0 0 0 0 0 0</a:t>
            </a:r>
          </a:p>
        </p:txBody>
      </p:sp>
    </p:spTree>
    <p:extLst>
      <p:ext uri="{BB962C8B-B14F-4D97-AF65-F5344CB8AC3E}">
        <p14:creationId xmlns:p14="http://schemas.microsoft.com/office/powerpoint/2010/main" val="105591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Largest Normalized Float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1493" y="1143000"/>
            <a:ext cx="89463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What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Largest normalized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float?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99908" lvl="1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Solution for Single Precision: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F90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1 1 1 1 1 1 1 0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1 1 1 1 1 1 1 1 1 1 1 1 1 1 1 1 1 1 1 1 1 1 1</a:t>
            </a:r>
            <a:endParaRPr lang="en-US" sz="2400" dirty="0">
              <a:solidFill>
                <a:srgbClr val="00B0F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A"/>
                </a:solidFill>
                <a:latin typeface="Wingdings" panose="05000000000000000000" pitchFamily="2" charset="2"/>
              </a:rPr>
              <a:t>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Exponent – bias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254 – 127 = 127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largest exponent for SP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pPr marL="799908" lvl="1" indent="-342900">
              <a:buFont typeface="Wingdings" panose="05000000000000000000" pitchFamily="2" charset="2"/>
              <a:buChar char="²"/>
            </a:pP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Significand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111 … 1)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almost 2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99908" lvl="1" indent="-342900">
              <a:buFont typeface="Wingdings" panose="05000000000000000000" pitchFamily="2" charset="2"/>
              <a:buChar char="²"/>
            </a:pP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Value in decimal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≈ 2 × 2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127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≈ 2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128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≈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3.4028 … × 10</a:t>
            </a:r>
            <a:r>
              <a:rPr lang="en-US" sz="24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38</a:t>
            </a:r>
          </a:p>
          <a:p>
            <a:endParaRPr lang="en-US" sz="2400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Overflow: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exponent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too large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 fit in the exponent field</a:t>
            </a:r>
          </a:p>
        </p:txBody>
      </p:sp>
    </p:spTree>
    <p:extLst>
      <p:ext uri="{BB962C8B-B14F-4D97-AF65-F5344CB8AC3E}">
        <p14:creationId xmlns:p14="http://schemas.microsoft.com/office/powerpoint/2010/main" val="3807019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Smallest Normalized Float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0" y="1243787"/>
            <a:ext cx="9144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What is 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smallest (in absolute value) normalized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float?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		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Solution for Single Precision:</a:t>
            </a:r>
          </a:p>
          <a:p>
            <a:r>
              <a:rPr lang="en-US" sz="2400" dirty="0">
                <a:solidFill>
                  <a:srgbClr val="00F900"/>
                </a:solidFill>
                <a:latin typeface="Arial" panose="020B0604020202020204" pitchFamily="34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0 0 0 0 0 0 0 1 </a:t>
            </a:r>
            <a:r>
              <a:rPr lang="en-US" sz="2400" dirty="0">
                <a:solidFill>
                  <a:srgbClr val="0070C0"/>
                </a:solidFill>
                <a:latin typeface="Arial" panose="020B0604020202020204" pitchFamily="34" charset="0"/>
              </a:rPr>
              <a:t>0 0 0 0 0 0 0 0 0 0 0 0 0 0 0 0 0 0 0 0 0 0 0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A"/>
                </a:solidFill>
                <a:latin typeface="Wingdings" panose="05000000000000000000" pitchFamily="2" charset="2"/>
              </a:rPr>
              <a:t>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Exponent – bias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1 – 127 = –126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smallest exponent for SP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Significand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000 … 0)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1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Value in decimal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1 × 2</a:t>
            </a:r>
            <a:r>
              <a:rPr lang="en-US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–126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1.17549 … × 10</a:t>
            </a:r>
            <a:r>
              <a:rPr lang="en-US" sz="24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–38</a:t>
            </a:r>
          </a:p>
          <a:p>
            <a:endParaRPr lang="en-US" sz="2400" baseline="30000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endParaRPr lang="en-US" sz="2400" baseline="30000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Underflow: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exponent is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too small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to fit in exponent field</a:t>
            </a:r>
          </a:p>
        </p:txBody>
      </p:sp>
    </p:spTree>
    <p:extLst>
      <p:ext uri="{BB962C8B-B14F-4D97-AF65-F5344CB8AC3E}">
        <p14:creationId xmlns:p14="http://schemas.microsoft.com/office/powerpoint/2010/main" val="232513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>
                <a:solidFill>
                  <a:srgbClr val="00009A"/>
                </a:solidFill>
                <a:latin typeface="Comic Sans MS" panose="030F0702030302020204" pitchFamily="66" charset="0"/>
              </a:rPr>
              <a:t>Zero, Infinity, and </a:t>
            </a:r>
            <a:r>
              <a:rPr lang="en-US" sz="2000" dirty="0" err="1">
                <a:solidFill>
                  <a:srgbClr val="00009A"/>
                </a:solidFill>
                <a:latin typeface="Comic Sans MS" panose="030F0702030302020204" pitchFamily="66" charset="0"/>
              </a:rPr>
              <a:t>NaN</a:t>
            </a:r>
            <a:br>
              <a:rPr lang="en-US" sz="2000" dirty="0">
                <a:solidFill>
                  <a:srgbClr val="00009A"/>
                </a:solidFill>
                <a:latin typeface="Comic Sans MS" panose="030F0702030302020204" pitchFamily="66" charset="0"/>
              </a:rPr>
            </a:b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21493" y="762000"/>
            <a:ext cx="9022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Zero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Exponent field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= 0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and fraction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= 0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+0 and –0 are possible according to sign bit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S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Infinity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Infinity is a special value represented with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maximum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= 0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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single precision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with 8-bit exponent: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maximum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= 255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Infinity can result from overflow or division by zero</a:t>
            </a: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+∞ and –∞ are possible according to sign bit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S</a:t>
            </a:r>
          </a:p>
          <a:p>
            <a:endParaRPr lang="en-US" sz="2400" i="1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</a:rPr>
              <a:t>NaN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(Not a Number)</a:t>
            </a: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is a special value represented with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maximum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and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 </a:t>
            </a:r>
            <a:r>
              <a:rPr lang="en-US" sz="2400" dirty="0">
                <a:solidFill>
                  <a:srgbClr val="00009A"/>
                </a:solidFill>
                <a:latin typeface="Arial" panose="020B0604020202020204" pitchFamily="34" charset="0"/>
              </a:rPr>
              <a:t>≠ 0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 of exceptional situations, such as 0/0 or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(negative)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Operation on a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results is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Op(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NaN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86987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Summary of IEEE 754 Encoding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1423987"/>
            <a:ext cx="7399704" cy="4291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0" dirty="0"/>
              <a:t>Floating Point Addition Example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21493" y="990600"/>
            <a:ext cx="8763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Consider Adding (Single-Precision Floating-Point):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+ 1.11100100000000000000010</a:t>
            </a:r>
            <a:r>
              <a:rPr lang="en-US" sz="2400" b="1" baseline="-25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+ 1.10000000000000110000101</a:t>
            </a:r>
            <a:r>
              <a:rPr lang="en-US" sz="2400" b="1" baseline="-25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Cannot add significands … Why?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Because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exponents are not equal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How to make exponents equal?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Shift the significand of the lesser exponent right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Difference between the two exponents 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4 – 2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So,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shift right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second number by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bits and increment exponent</a:t>
            </a:r>
          </a:p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1.10000000000000110000101</a:t>
            </a:r>
            <a:r>
              <a:rPr lang="en-US" sz="2400" baseline="-25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× 2</a:t>
            </a:r>
            <a:r>
              <a:rPr lang="en-US" sz="2400" baseline="300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2  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= 0.01100000000000001100001 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01</a:t>
            </a:r>
            <a:r>
              <a:rPr lang="en-US" sz="2400" b="1" baseline="-25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135761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Floating-Point Addition – cont'd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143000"/>
            <a:ext cx="8839200" cy="5386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Now,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ADD the Significands: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	+ 1.11100100000000000000010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	+ 1.10000000000000110000101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2 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</a:p>
          <a:p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------------------------------------------------------------------------------------------------------------------------------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	+ 1.11100100000000000000010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	+ 0.01100000000000001100001 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(shift right)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-------------------------------------------------------------------------------------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    +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0.01000100000000001100011 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(result)</a:t>
            </a:r>
          </a:p>
          <a:p>
            <a:endParaRPr lang="en-US" sz="24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Addition produces a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carry bit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result is NOT normalized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Normalize Result (shift right and increment exponent):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	+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10.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01000100000000001100011 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4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   = +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00100010000000000110001 101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5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313919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Rounding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089898"/>
            <a:ext cx="8610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Single-precision requires only 23 fraction bits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However, Normalized result can contain additional bits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1.00100010000000000110001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|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1 01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5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                             </a:t>
            </a:r>
            <a:r>
              <a:rPr lang="en-US" sz="2400" i="1" dirty="0">
                <a:solidFill>
                  <a:srgbClr val="FF0000"/>
                </a:solidFill>
              </a:rPr>
              <a:t>Round Bit: </a:t>
            </a:r>
            <a:r>
              <a:rPr lang="en-US" sz="2400" dirty="0">
                <a:solidFill>
                  <a:srgbClr val="FF0000"/>
                </a:solidFill>
              </a:rPr>
              <a:t>R = 1       </a:t>
            </a:r>
            <a:r>
              <a:rPr lang="en-US" sz="2400" i="1" dirty="0">
                <a:solidFill>
                  <a:srgbClr val="FF0000"/>
                </a:solidFill>
              </a:rPr>
              <a:t>Sticky Bit: </a:t>
            </a:r>
            <a:r>
              <a:rPr lang="en-US" sz="2400" dirty="0">
                <a:solidFill>
                  <a:srgbClr val="FF0000"/>
                </a:solidFill>
              </a:rPr>
              <a:t>S = 1</a:t>
            </a:r>
            <a:endParaRPr lang="en-US" sz="2400" dirty="0">
              <a:solidFill>
                <a:srgbClr val="FF0000"/>
              </a:solidFill>
              <a:latin typeface="Courier New,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Two extra bits are needed for rounding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 bit: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appears just after the normalized result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Sticky bit: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appears after the round bit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OR of all additional bits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Since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 = 11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increment fraction to round to nearest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1.00100010000000000110001 × 2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5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                      +1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----------------------------------------------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1.001000100000000001100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10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5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Rounded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>
          <a:xfrm>
            <a:off x="5215944" y="1905759"/>
            <a:ext cx="889196" cy="464267"/>
          </a:xfrm>
          <a:custGeom>
            <a:avLst/>
            <a:gdLst>
              <a:gd name="connsiteX0" fmla="*/ 695459 w 889196"/>
              <a:gd name="connsiteY0" fmla="*/ 0 h 464267"/>
              <a:gd name="connsiteX1" fmla="*/ 669701 w 889196"/>
              <a:gd name="connsiteY1" fmla="*/ 64394 h 464267"/>
              <a:gd name="connsiteX2" fmla="*/ 656822 w 889196"/>
              <a:gd name="connsiteY2" fmla="*/ 103031 h 464267"/>
              <a:gd name="connsiteX3" fmla="*/ 669701 w 889196"/>
              <a:gd name="connsiteY3" fmla="*/ 193183 h 464267"/>
              <a:gd name="connsiteX4" fmla="*/ 746975 w 889196"/>
              <a:gd name="connsiteY4" fmla="*/ 244699 h 464267"/>
              <a:gd name="connsiteX5" fmla="*/ 785611 w 889196"/>
              <a:gd name="connsiteY5" fmla="*/ 270456 h 464267"/>
              <a:gd name="connsiteX6" fmla="*/ 875763 w 889196"/>
              <a:gd name="connsiteY6" fmla="*/ 257578 h 464267"/>
              <a:gd name="connsiteX7" fmla="*/ 888642 w 889196"/>
              <a:gd name="connsiteY7" fmla="*/ 193183 h 464267"/>
              <a:gd name="connsiteX8" fmla="*/ 875763 w 889196"/>
              <a:gd name="connsiteY8" fmla="*/ 64394 h 464267"/>
              <a:gd name="connsiteX9" fmla="*/ 850006 w 889196"/>
              <a:gd name="connsiteY9" fmla="*/ 25758 h 464267"/>
              <a:gd name="connsiteX10" fmla="*/ 772732 w 889196"/>
              <a:gd name="connsiteY10" fmla="*/ 12879 h 464267"/>
              <a:gd name="connsiteX11" fmla="*/ 695459 w 889196"/>
              <a:gd name="connsiteY11" fmla="*/ 25758 h 464267"/>
              <a:gd name="connsiteX12" fmla="*/ 643944 w 889196"/>
              <a:gd name="connsiteY12" fmla="*/ 90152 h 464267"/>
              <a:gd name="connsiteX13" fmla="*/ 618186 w 889196"/>
              <a:gd name="connsiteY13" fmla="*/ 128789 h 464267"/>
              <a:gd name="connsiteX14" fmla="*/ 605307 w 889196"/>
              <a:gd name="connsiteY14" fmla="*/ 167425 h 464267"/>
              <a:gd name="connsiteX15" fmla="*/ 579549 w 889196"/>
              <a:gd name="connsiteY15" fmla="*/ 206062 h 464267"/>
              <a:gd name="connsiteX16" fmla="*/ 553791 w 889196"/>
              <a:gd name="connsiteY16" fmla="*/ 283335 h 464267"/>
              <a:gd name="connsiteX17" fmla="*/ 463639 w 889196"/>
              <a:gd name="connsiteY17" fmla="*/ 334851 h 464267"/>
              <a:gd name="connsiteX18" fmla="*/ 334851 w 889196"/>
              <a:gd name="connsiteY18" fmla="*/ 373487 h 464267"/>
              <a:gd name="connsiteX19" fmla="*/ 257577 w 889196"/>
              <a:gd name="connsiteY19" fmla="*/ 399245 h 464267"/>
              <a:gd name="connsiteX20" fmla="*/ 193183 w 889196"/>
              <a:gd name="connsiteY20" fmla="*/ 412124 h 464267"/>
              <a:gd name="connsiteX21" fmla="*/ 115910 w 889196"/>
              <a:gd name="connsiteY21" fmla="*/ 437882 h 464267"/>
              <a:gd name="connsiteX22" fmla="*/ 77273 w 889196"/>
              <a:gd name="connsiteY22" fmla="*/ 450761 h 464267"/>
              <a:gd name="connsiteX23" fmla="*/ 25758 w 889196"/>
              <a:gd name="connsiteY23" fmla="*/ 463640 h 464267"/>
              <a:gd name="connsiteX24" fmla="*/ 0 w 889196"/>
              <a:gd name="connsiteY24" fmla="*/ 463640 h 464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889196" h="464267">
                <a:moveTo>
                  <a:pt x="695459" y="0"/>
                </a:moveTo>
                <a:cubicBezTo>
                  <a:pt x="686873" y="21465"/>
                  <a:pt x="677818" y="42748"/>
                  <a:pt x="669701" y="64394"/>
                </a:cubicBezTo>
                <a:cubicBezTo>
                  <a:pt x="664934" y="77105"/>
                  <a:pt x="656822" y="89455"/>
                  <a:pt x="656822" y="103031"/>
                </a:cubicBezTo>
                <a:cubicBezTo>
                  <a:pt x="656822" y="133387"/>
                  <a:pt x="658427" y="164998"/>
                  <a:pt x="669701" y="193183"/>
                </a:cubicBezTo>
                <a:cubicBezTo>
                  <a:pt x="688012" y="238959"/>
                  <a:pt x="713364" y="227894"/>
                  <a:pt x="746975" y="244699"/>
                </a:cubicBezTo>
                <a:cubicBezTo>
                  <a:pt x="760819" y="251621"/>
                  <a:pt x="772732" y="261870"/>
                  <a:pt x="785611" y="270456"/>
                </a:cubicBezTo>
                <a:cubicBezTo>
                  <a:pt x="815662" y="266163"/>
                  <a:pt x="851478" y="275791"/>
                  <a:pt x="875763" y="257578"/>
                </a:cubicBezTo>
                <a:cubicBezTo>
                  <a:pt x="893275" y="244444"/>
                  <a:pt x="888642" y="215073"/>
                  <a:pt x="888642" y="193183"/>
                </a:cubicBezTo>
                <a:cubicBezTo>
                  <a:pt x="888642" y="150039"/>
                  <a:pt x="885464" y="106433"/>
                  <a:pt x="875763" y="64394"/>
                </a:cubicBezTo>
                <a:cubicBezTo>
                  <a:pt x="872283" y="49312"/>
                  <a:pt x="863850" y="32680"/>
                  <a:pt x="850006" y="25758"/>
                </a:cubicBezTo>
                <a:cubicBezTo>
                  <a:pt x="826650" y="14080"/>
                  <a:pt x="798490" y="17172"/>
                  <a:pt x="772732" y="12879"/>
                </a:cubicBezTo>
                <a:cubicBezTo>
                  <a:pt x="746974" y="17172"/>
                  <a:pt x="720232" y="17500"/>
                  <a:pt x="695459" y="25758"/>
                </a:cubicBezTo>
                <a:cubicBezTo>
                  <a:pt x="643353" y="43127"/>
                  <a:pt x="663623" y="50793"/>
                  <a:pt x="643944" y="90152"/>
                </a:cubicBezTo>
                <a:cubicBezTo>
                  <a:pt x="637022" y="103997"/>
                  <a:pt x="625108" y="114945"/>
                  <a:pt x="618186" y="128789"/>
                </a:cubicBezTo>
                <a:cubicBezTo>
                  <a:pt x="612115" y="140931"/>
                  <a:pt x="611378" y="155283"/>
                  <a:pt x="605307" y="167425"/>
                </a:cubicBezTo>
                <a:cubicBezTo>
                  <a:pt x="598385" y="181269"/>
                  <a:pt x="585836" y="191917"/>
                  <a:pt x="579549" y="206062"/>
                </a:cubicBezTo>
                <a:cubicBezTo>
                  <a:pt x="568522" y="230873"/>
                  <a:pt x="576382" y="268274"/>
                  <a:pt x="553791" y="283335"/>
                </a:cubicBezTo>
                <a:cubicBezTo>
                  <a:pt x="518939" y="306570"/>
                  <a:pt x="504491" y="318510"/>
                  <a:pt x="463639" y="334851"/>
                </a:cubicBezTo>
                <a:cubicBezTo>
                  <a:pt x="372559" y="371283"/>
                  <a:pt x="410761" y="350714"/>
                  <a:pt x="334851" y="373487"/>
                </a:cubicBezTo>
                <a:cubicBezTo>
                  <a:pt x="308845" y="381289"/>
                  <a:pt x="284201" y="393920"/>
                  <a:pt x="257577" y="399245"/>
                </a:cubicBezTo>
                <a:cubicBezTo>
                  <a:pt x="236112" y="403538"/>
                  <a:pt x="214301" y="406364"/>
                  <a:pt x="193183" y="412124"/>
                </a:cubicBezTo>
                <a:cubicBezTo>
                  <a:pt x="166989" y="419268"/>
                  <a:pt x="141668" y="429296"/>
                  <a:pt x="115910" y="437882"/>
                </a:cubicBezTo>
                <a:cubicBezTo>
                  <a:pt x="103031" y="442175"/>
                  <a:pt x="90443" y="447468"/>
                  <a:pt x="77273" y="450761"/>
                </a:cubicBezTo>
                <a:cubicBezTo>
                  <a:pt x="60101" y="455054"/>
                  <a:pt x="43217" y="460730"/>
                  <a:pt x="25758" y="463640"/>
                </a:cubicBezTo>
                <a:cubicBezTo>
                  <a:pt x="17289" y="465052"/>
                  <a:pt x="8586" y="463640"/>
                  <a:pt x="0" y="463640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5215944" y="1918952"/>
            <a:ext cx="888642" cy="437883"/>
          </a:xfrm>
          <a:custGeom>
            <a:avLst/>
            <a:gdLst>
              <a:gd name="connsiteX0" fmla="*/ 0 w 888642"/>
              <a:gd name="connsiteY0" fmla="*/ 0 h 437883"/>
              <a:gd name="connsiteX1" fmla="*/ 38636 w 888642"/>
              <a:gd name="connsiteY1" fmla="*/ 128789 h 437883"/>
              <a:gd name="connsiteX2" fmla="*/ 51515 w 888642"/>
              <a:gd name="connsiteY2" fmla="*/ 180304 h 437883"/>
              <a:gd name="connsiteX3" fmla="*/ 77273 w 888642"/>
              <a:gd name="connsiteY3" fmla="*/ 257578 h 437883"/>
              <a:gd name="connsiteX4" fmla="*/ 115910 w 888642"/>
              <a:gd name="connsiteY4" fmla="*/ 283335 h 437883"/>
              <a:gd name="connsiteX5" fmla="*/ 206062 w 888642"/>
              <a:gd name="connsiteY5" fmla="*/ 309093 h 437883"/>
              <a:gd name="connsiteX6" fmla="*/ 244698 w 888642"/>
              <a:gd name="connsiteY6" fmla="*/ 321972 h 437883"/>
              <a:gd name="connsiteX7" fmla="*/ 334850 w 888642"/>
              <a:gd name="connsiteY7" fmla="*/ 309093 h 437883"/>
              <a:gd name="connsiteX8" fmla="*/ 425002 w 888642"/>
              <a:gd name="connsiteY8" fmla="*/ 231820 h 437883"/>
              <a:gd name="connsiteX9" fmla="*/ 463639 w 888642"/>
              <a:gd name="connsiteY9" fmla="*/ 206062 h 437883"/>
              <a:gd name="connsiteX10" fmla="*/ 399245 w 888642"/>
              <a:gd name="connsiteY10" fmla="*/ 64394 h 437883"/>
              <a:gd name="connsiteX11" fmla="*/ 360608 w 888642"/>
              <a:gd name="connsiteY11" fmla="*/ 51516 h 437883"/>
              <a:gd name="connsiteX12" fmla="*/ 321971 w 888642"/>
              <a:gd name="connsiteY12" fmla="*/ 25758 h 437883"/>
              <a:gd name="connsiteX13" fmla="*/ 270456 w 888642"/>
              <a:gd name="connsiteY13" fmla="*/ 12879 h 437883"/>
              <a:gd name="connsiteX14" fmla="*/ 231819 w 888642"/>
              <a:gd name="connsiteY14" fmla="*/ 0 h 437883"/>
              <a:gd name="connsiteX15" fmla="*/ 90152 w 888642"/>
              <a:gd name="connsiteY15" fmla="*/ 12879 h 437883"/>
              <a:gd name="connsiteX16" fmla="*/ 51515 w 888642"/>
              <a:gd name="connsiteY16" fmla="*/ 25758 h 437883"/>
              <a:gd name="connsiteX17" fmla="*/ 38636 w 888642"/>
              <a:gd name="connsiteY17" fmla="*/ 64394 h 437883"/>
              <a:gd name="connsiteX18" fmla="*/ 64394 w 888642"/>
              <a:gd name="connsiteY18" fmla="*/ 193183 h 437883"/>
              <a:gd name="connsiteX19" fmla="*/ 103031 w 888642"/>
              <a:gd name="connsiteY19" fmla="*/ 231820 h 437883"/>
              <a:gd name="connsiteX20" fmla="*/ 115910 w 888642"/>
              <a:gd name="connsiteY20" fmla="*/ 270456 h 437883"/>
              <a:gd name="connsiteX21" fmla="*/ 193183 w 888642"/>
              <a:gd name="connsiteY21" fmla="*/ 309093 h 437883"/>
              <a:gd name="connsiteX22" fmla="*/ 231819 w 888642"/>
              <a:gd name="connsiteY22" fmla="*/ 334851 h 437883"/>
              <a:gd name="connsiteX23" fmla="*/ 270456 w 888642"/>
              <a:gd name="connsiteY23" fmla="*/ 347730 h 437883"/>
              <a:gd name="connsiteX24" fmla="*/ 437881 w 888642"/>
              <a:gd name="connsiteY24" fmla="*/ 373487 h 437883"/>
              <a:gd name="connsiteX25" fmla="*/ 540912 w 888642"/>
              <a:gd name="connsiteY25" fmla="*/ 386366 h 437883"/>
              <a:gd name="connsiteX26" fmla="*/ 721217 w 888642"/>
              <a:gd name="connsiteY26" fmla="*/ 412124 h 437883"/>
              <a:gd name="connsiteX27" fmla="*/ 888642 w 888642"/>
              <a:gd name="connsiteY27" fmla="*/ 437882 h 437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88642" h="437883">
                <a:moveTo>
                  <a:pt x="0" y="0"/>
                </a:moveTo>
                <a:cubicBezTo>
                  <a:pt x="25434" y="127169"/>
                  <a:pt x="-3722" y="1714"/>
                  <a:pt x="38636" y="128789"/>
                </a:cubicBezTo>
                <a:cubicBezTo>
                  <a:pt x="44233" y="145581"/>
                  <a:pt x="46429" y="163350"/>
                  <a:pt x="51515" y="180304"/>
                </a:cubicBezTo>
                <a:cubicBezTo>
                  <a:pt x="59317" y="206310"/>
                  <a:pt x="54681" y="242518"/>
                  <a:pt x="77273" y="257578"/>
                </a:cubicBezTo>
                <a:cubicBezTo>
                  <a:pt x="90152" y="266164"/>
                  <a:pt x="102066" y="276413"/>
                  <a:pt x="115910" y="283335"/>
                </a:cubicBezTo>
                <a:cubicBezTo>
                  <a:pt x="136499" y="293629"/>
                  <a:pt x="186802" y="303590"/>
                  <a:pt x="206062" y="309093"/>
                </a:cubicBezTo>
                <a:cubicBezTo>
                  <a:pt x="219115" y="312822"/>
                  <a:pt x="231819" y="317679"/>
                  <a:pt x="244698" y="321972"/>
                </a:cubicBezTo>
                <a:cubicBezTo>
                  <a:pt x="274749" y="317679"/>
                  <a:pt x="305774" y="317816"/>
                  <a:pt x="334850" y="309093"/>
                </a:cubicBezTo>
                <a:cubicBezTo>
                  <a:pt x="365175" y="299995"/>
                  <a:pt x="407283" y="247008"/>
                  <a:pt x="425002" y="231820"/>
                </a:cubicBezTo>
                <a:cubicBezTo>
                  <a:pt x="436754" y="221747"/>
                  <a:pt x="450760" y="214648"/>
                  <a:pt x="463639" y="206062"/>
                </a:cubicBezTo>
                <a:cubicBezTo>
                  <a:pt x="455942" y="167579"/>
                  <a:pt x="446987" y="80307"/>
                  <a:pt x="399245" y="64394"/>
                </a:cubicBezTo>
                <a:lnTo>
                  <a:pt x="360608" y="51516"/>
                </a:lnTo>
                <a:cubicBezTo>
                  <a:pt x="347729" y="42930"/>
                  <a:pt x="336198" y="31855"/>
                  <a:pt x="321971" y="25758"/>
                </a:cubicBezTo>
                <a:cubicBezTo>
                  <a:pt x="305702" y="18785"/>
                  <a:pt x="287475" y="17742"/>
                  <a:pt x="270456" y="12879"/>
                </a:cubicBezTo>
                <a:cubicBezTo>
                  <a:pt x="257403" y="9149"/>
                  <a:pt x="244698" y="4293"/>
                  <a:pt x="231819" y="0"/>
                </a:cubicBezTo>
                <a:cubicBezTo>
                  <a:pt x="184597" y="4293"/>
                  <a:pt x="137092" y="6173"/>
                  <a:pt x="90152" y="12879"/>
                </a:cubicBezTo>
                <a:cubicBezTo>
                  <a:pt x="76713" y="14799"/>
                  <a:pt x="61115" y="16159"/>
                  <a:pt x="51515" y="25758"/>
                </a:cubicBezTo>
                <a:cubicBezTo>
                  <a:pt x="41916" y="35357"/>
                  <a:pt x="42929" y="51515"/>
                  <a:pt x="38636" y="64394"/>
                </a:cubicBezTo>
                <a:cubicBezTo>
                  <a:pt x="39727" y="72030"/>
                  <a:pt x="48046" y="168661"/>
                  <a:pt x="64394" y="193183"/>
                </a:cubicBezTo>
                <a:cubicBezTo>
                  <a:pt x="74497" y="208338"/>
                  <a:pt x="90152" y="218941"/>
                  <a:pt x="103031" y="231820"/>
                </a:cubicBezTo>
                <a:cubicBezTo>
                  <a:pt x="107324" y="244699"/>
                  <a:pt x="107430" y="259855"/>
                  <a:pt x="115910" y="270456"/>
                </a:cubicBezTo>
                <a:cubicBezTo>
                  <a:pt x="134068" y="293153"/>
                  <a:pt x="167730" y="300609"/>
                  <a:pt x="193183" y="309093"/>
                </a:cubicBezTo>
                <a:cubicBezTo>
                  <a:pt x="206062" y="317679"/>
                  <a:pt x="217975" y="327929"/>
                  <a:pt x="231819" y="334851"/>
                </a:cubicBezTo>
                <a:cubicBezTo>
                  <a:pt x="243961" y="340922"/>
                  <a:pt x="257403" y="344000"/>
                  <a:pt x="270456" y="347730"/>
                </a:cubicBezTo>
                <a:cubicBezTo>
                  <a:pt x="343091" y="368483"/>
                  <a:pt x="340824" y="362069"/>
                  <a:pt x="437881" y="373487"/>
                </a:cubicBezTo>
                <a:lnTo>
                  <a:pt x="540912" y="386366"/>
                </a:lnTo>
                <a:cubicBezTo>
                  <a:pt x="633189" y="417125"/>
                  <a:pt x="535797" y="387939"/>
                  <a:pt x="721217" y="412124"/>
                </a:cubicBezTo>
                <a:cubicBezTo>
                  <a:pt x="924104" y="438588"/>
                  <a:pt x="819911" y="437882"/>
                  <a:pt x="888642" y="437882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2F8C0-10AA-4758-88DE-3AE0239D2B25}"/>
              </a:ext>
            </a:extLst>
          </p:cNvPr>
          <p:cNvCxnSpPr>
            <a:stCxn id="4" idx="24"/>
          </p:cNvCxnSpPr>
          <p:nvPr/>
        </p:nvCxnSpPr>
        <p:spPr>
          <a:xfrm flipH="1">
            <a:off x="2514600" y="2369399"/>
            <a:ext cx="2701344" cy="373801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979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-76199"/>
            <a:ext cx="6203107" cy="228600"/>
          </a:xfrm>
        </p:spPr>
        <p:txBody>
          <a:bodyPr/>
          <a:lstStyle/>
          <a:p>
            <a:r>
              <a:rPr lang="en-US" sz="2400" dirty="0"/>
              <a:t>FP Subtraction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615" y="-304800"/>
            <a:ext cx="88392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Sometimes, addition is converted into subtraction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If the sign bits of the operands are different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Consider Adding: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	+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1.00000000101100010001101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-6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	–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1.00000000000000010011010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-------------------------------------------------------------------------------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+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0.00001000000001011000100 01101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shift right 5 bits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–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1.00000000000000010011010           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---------------------------------------------------------------------------------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0.00001000000001011000100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01101 × 2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0.11111111111111101100110</a:t>
            </a:r>
            <a:r>
              <a:rPr lang="en-US" sz="2400" b="1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             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-1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2's complement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-------------------------------------------------------------------------</a:t>
            </a:r>
          </a:p>
          <a:p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1.00001000000001000101010 01101  × 2</a:t>
            </a:r>
            <a:r>
              <a:rPr lang="en-US" sz="2400" baseline="30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ADD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------------------------------------------------------------------------------------</a:t>
            </a:r>
          </a:p>
          <a:p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 0.11110111111110111010101 10011 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× 2</a:t>
            </a:r>
            <a:r>
              <a:rPr lang="en-US" sz="2400" baseline="300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-1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2's complement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2's complement of result is required if result is negative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30730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7210425" cy="1143000"/>
          </a:xfrm>
        </p:spPr>
        <p:txBody>
          <a:bodyPr/>
          <a:lstStyle/>
          <a:p>
            <a:r>
              <a:rPr lang="en-US" altLang="en-US" b="1"/>
              <a:t>  IMP Note to Self</a:t>
            </a:r>
          </a:p>
        </p:txBody>
      </p:sp>
      <p:pic>
        <p:nvPicPr>
          <p:cNvPr id="11267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133600"/>
            <a:ext cx="6769100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5925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76200"/>
            <a:ext cx="6526337" cy="596653"/>
          </a:xfrm>
        </p:spPr>
        <p:txBody>
          <a:bodyPr/>
          <a:lstStyle/>
          <a:p>
            <a:r>
              <a:rPr lang="en-US" sz="2400" dirty="0"/>
              <a:t>Subtraction FP </a:t>
            </a:r>
            <a:r>
              <a:rPr lang="en-US" sz="2400" dirty="0" err="1"/>
              <a:t>contnd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44220" y="909221"/>
            <a:ext cx="90997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1.00000000101100010001101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</a:t>
            </a:r>
            <a:r>
              <a:rPr lang="en-US" sz="2400" b="1" baseline="30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-6</a:t>
            </a:r>
          </a:p>
          <a:p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1.00000000000000010011010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0.11110111111110111010101 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10011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result is negative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 should be normalized</a:t>
            </a: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subtraction, we can have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leading zeros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 To normalize, count the number of leading zeros, then shift result left and decrement the exponent accordingly.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                         </a:t>
            </a:r>
            <a:r>
              <a:rPr lang="en-US" sz="2000" i="1" dirty="0">
                <a:solidFill>
                  <a:srgbClr val="FF0000"/>
                </a:solidFill>
              </a:rPr>
              <a:t>Guard bit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0.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11110111111110111010101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0011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1110111111110111010101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0011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-2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(Normalized)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Guard bit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Guard bit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guards against loss of a fraction bit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Needed for subtraction, when result has a leading zero and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should be normalized.</a:t>
            </a:r>
            <a:endParaRPr lang="en-US" sz="2400" dirty="0"/>
          </a:p>
        </p:txBody>
      </p:sp>
      <p:sp>
        <p:nvSpPr>
          <p:cNvPr id="4" name="Freeform 3"/>
          <p:cNvSpPr/>
          <p:nvPr/>
        </p:nvSpPr>
        <p:spPr>
          <a:xfrm>
            <a:off x="3979572" y="3400023"/>
            <a:ext cx="1200477" cy="1058877"/>
          </a:xfrm>
          <a:custGeom>
            <a:avLst/>
            <a:gdLst>
              <a:gd name="connsiteX0" fmla="*/ 0 w 1200477"/>
              <a:gd name="connsiteY0" fmla="*/ 154546 h 1058877"/>
              <a:gd name="connsiteX1" fmla="*/ 38636 w 1200477"/>
              <a:gd name="connsiteY1" fmla="*/ 270456 h 1058877"/>
              <a:gd name="connsiteX2" fmla="*/ 77273 w 1200477"/>
              <a:gd name="connsiteY2" fmla="*/ 360608 h 1058877"/>
              <a:gd name="connsiteX3" fmla="*/ 193183 w 1200477"/>
              <a:gd name="connsiteY3" fmla="*/ 412123 h 1058877"/>
              <a:gd name="connsiteX4" fmla="*/ 425003 w 1200477"/>
              <a:gd name="connsiteY4" fmla="*/ 437881 h 1058877"/>
              <a:gd name="connsiteX5" fmla="*/ 540913 w 1200477"/>
              <a:gd name="connsiteY5" fmla="*/ 450760 h 1058877"/>
              <a:gd name="connsiteX6" fmla="*/ 592428 w 1200477"/>
              <a:gd name="connsiteY6" fmla="*/ 463639 h 1058877"/>
              <a:gd name="connsiteX7" fmla="*/ 785611 w 1200477"/>
              <a:gd name="connsiteY7" fmla="*/ 450760 h 1058877"/>
              <a:gd name="connsiteX8" fmla="*/ 901521 w 1200477"/>
              <a:gd name="connsiteY8" fmla="*/ 425002 h 1058877"/>
              <a:gd name="connsiteX9" fmla="*/ 940158 w 1200477"/>
              <a:gd name="connsiteY9" fmla="*/ 412123 h 1058877"/>
              <a:gd name="connsiteX10" fmla="*/ 991673 w 1200477"/>
              <a:gd name="connsiteY10" fmla="*/ 399245 h 1058877"/>
              <a:gd name="connsiteX11" fmla="*/ 1056067 w 1200477"/>
              <a:gd name="connsiteY11" fmla="*/ 373487 h 1058877"/>
              <a:gd name="connsiteX12" fmla="*/ 1094704 w 1200477"/>
              <a:gd name="connsiteY12" fmla="*/ 347729 h 1058877"/>
              <a:gd name="connsiteX13" fmla="*/ 1146220 w 1200477"/>
              <a:gd name="connsiteY13" fmla="*/ 334850 h 1058877"/>
              <a:gd name="connsiteX14" fmla="*/ 1197735 w 1200477"/>
              <a:gd name="connsiteY14" fmla="*/ 270456 h 1058877"/>
              <a:gd name="connsiteX15" fmla="*/ 1146220 w 1200477"/>
              <a:gd name="connsiteY15" fmla="*/ 231819 h 1058877"/>
              <a:gd name="connsiteX16" fmla="*/ 1068946 w 1200477"/>
              <a:gd name="connsiteY16" fmla="*/ 167425 h 1058877"/>
              <a:gd name="connsiteX17" fmla="*/ 1004552 w 1200477"/>
              <a:gd name="connsiteY17" fmla="*/ 103031 h 1058877"/>
              <a:gd name="connsiteX18" fmla="*/ 927279 w 1200477"/>
              <a:gd name="connsiteY18" fmla="*/ 51515 h 1058877"/>
              <a:gd name="connsiteX19" fmla="*/ 875763 w 1200477"/>
              <a:gd name="connsiteY19" fmla="*/ 12878 h 1058877"/>
              <a:gd name="connsiteX20" fmla="*/ 837127 w 1200477"/>
              <a:gd name="connsiteY20" fmla="*/ 0 h 1058877"/>
              <a:gd name="connsiteX21" fmla="*/ 437882 w 1200477"/>
              <a:gd name="connsiteY21" fmla="*/ 12878 h 1058877"/>
              <a:gd name="connsiteX22" fmla="*/ 386366 w 1200477"/>
              <a:gd name="connsiteY22" fmla="*/ 25757 h 1058877"/>
              <a:gd name="connsiteX23" fmla="*/ 321972 w 1200477"/>
              <a:gd name="connsiteY23" fmla="*/ 38636 h 1058877"/>
              <a:gd name="connsiteX24" fmla="*/ 283335 w 1200477"/>
              <a:gd name="connsiteY24" fmla="*/ 51515 h 1058877"/>
              <a:gd name="connsiteX25" fmla="*/ 218941 w 1200477"/>
              <a:gd name="connsiteY25" fmla="*/ 64394 h 1058877"/>
              <a:gd name="connsiteX26" fmla="*/ 141667 w 1200477"/>
              <a:gd name="connsiteY26" fmla="*/ 90152 h 1058877"/>
              <a:gd name="connsiteX27" fmla="*/ 77273 w 1200477"/>
              <a:gd name="connsiteY27" fmla="*/ 154546 h 1058877"/>
              <a:gd name="connsiteX28" fmla="*/ 12879 w 1200477"/>
              <a:gd name="connsiteY28" fmla="*/ 231819 h 1058877"/>
              <a:gd name="connsiteX29" fmla="*/ 38636 w 1200477"/>
              <a:gd name="connsiteY29" fmla="*/ 309092 h 1058877"/>
              <a:gd name="connsiteX30" fmla="*/ 141667 w 1200477"/>
              <a:gd name="connsiteY30" fmla="*/ 347729 h 1058877"/>
              <a:gd name="connsiteX31" fmla="*/ 180304 w 1200477"/>
              <a:gd name="connsiteY31" fmla="*/ 373487 h 1058877"/>
              <a:gd name="connsiteX32" fmla="*/ 257577 w 1200477"/>
              <a:gd name="connsiteY32" fmla="*/ 399245 h 1058877"/>
              <a:gd name="connsiteX33" fmla="*/ 334851 w 1200477"/>
              <a:gd name="connsiteY33" fmla="*/ 450760 h 1058877"/>
              <a:gd name="connsiteX34" fmla="*/ 386366 w 1200477"/>
              <a:gd name="connsiteY34" fmla="*/ 515154 h 1058877"/>
              <a:gd name="connsiteX35" fmla="*/ 425003 w 1200477"/>
              <a:gd name="connsiteY35" fmla="*/ 566670 h 1058877"/>
              <a:gd name="connsiteX36" fmla="*/ 450760 w 1200477"/>
              <a:gd name="connsiteY36" fmla="*/ 643943 h 1058877"/>
              <a:gd name="connsiteX37" fmla="*/ 399245 w 1200477"/>
              <a:gd name="connsiteY37" fmla="*/ 734095 h 1058877"/>
              <a:gd name="connsiteX38" fmla="*/ 360608 w 1200477"/>
              <a:gd name="connsiteY38" fmla="*/ 772732 h 1058877"/>
              <a:gd name="connsiteX39" fmla="*/ 321972 w 1200477"/>
              <a:gd name="connsiteY39" fmla="*/ 850005 h 1058877"/>
              <a:gd name="connsiteX40" fmla="*/ 296214 w 1200477"/>
              <a:gd name="connsiteY40" fmla="*/ 927278 h 1058877"/>
              <a:gd name="connsiteX41" fmla="*/ 231820 w 1200477"/>
              <a:gd name="connsiteY41" fmla="*/ 1017431 h 1058877"/>
              <a:gd name="connsiteX42" fmla="*/ 218941 w 1200477"/>
              <a:gd name="connsiteY42" fmla="*/ 1056067 h 1058877"/>
              <a:gd name="connsiteX43" fmla="*/ 231820 w 1200477"/>
              <a:gd name="connsiteY43" fmla="*/ 991673 h 1058877"/>
              <a:gd name="connsiteX44" fmla="*/ 244698 w 1200477"/>
              <a:gd name="connsiteY44" fmla="*/ 978794 h 1058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200477" h="1058877">
                <a:moveTo>
                  <a:pt x="0" y="154546"/>
                </a:moveTo>
                <a:cubicBezTo>
                  <a:pt x="30853" y="339662"/>
                  <a:pt x="-10751" y="155217"/>
                  <a:pt x="38636" y="270456"/>
                </a:cubicBezTo>
                <a:cubicBezTo>
                  <a:pt x="60803" y="322180"/>
                  <a:pt x="36857" y="320192"/>
                  <a:pt x="77273" y="360608"/>
                </a:cubicBezTo>
                <a:cubicBezTo>
                  <a:pt x="107887" y="391222"/>
                  <a:pt x="154924" y="399370"/>
                  <a:pt x="193183" y="412123"/>
                </a:cubicBezTo>
                <a:cubicBezTo>
                  <a:pt x="295947" y="446377"/>
                  <a:pt x="204481" y="419504"/>
                  <a:pt x="425003" y="437881"/>
                </a:cubicBezTo>
                <a:cubicBezTo>
                  <a:pt x="463743" y="441109"/>
                  <a:pt x="502276" y="446467"/>
                  <a:pt x="540913" y="450760"/>
                </a:cubicBezTo>
                <a:cubicBezTo>
                  <a:pt x="558085" y="455053"/>
                  <a:pt x="574728" y="463639"/>
                  <a:pt x="592428" y="463639"/>
                </a:cubicBezTo>
                <a:cubicBezTo>
                  <a:pt x="656965" y="463639"/>
                  <a:pt x="721394" y="457182"/>
                  <a:pt x="785611" y="450760"/>
                </a:cubicBezTo>
                <a:cubicBezTo>
                  <a:pt x="806039" y="448717"/>
                  <a:pt x="878356" y="431621"/>
                  <a:pt x="901521" y="425002"/>
                </a:cubicBezTo>
                <a:cubicBezTo>
                  <a:pt x="914574" y="421272"/>
                  <a:pt x="927105" y="415852"/>
                  <a:pt x="940158" y="412123"/>
                </a:cubicBezTo>
                <a:cubicBezTo>
                  <a:pt x="957177" y="407261"/>
                  <a:pt x="974881" y="404842"/>
                  <a:pt x="991673" y="399245"/>
                </a:cubicBezTo>
                <a:cubicBezTo>
                  <a:pt x="1013605" y="391934"/>
                  <a:pt x="1035389" y="383826"/>
                  <a:pt x="1056067" y="373487"/>
                </a:cubicBezTo>
                <a:cubicBezTo>
                  <a:pt x="1069911" y="366565"/>
                  <a:pt x="1080477" y="353826"/>
                  <a:pt x="1094704" y="347729"/>
                </a:cubicBezTo>
                <a:cubicBezTo>
                  <a:pt x="1110973" y="340756"/>
                  <a:pt x="1129048" y="339143"/>
                  <a:pt x="1146220" y="334850"/>
                </a:cubicBezTo>
                <a:cubicBezTo>
                  <a:pt x="1158155" y="326893"/>
                  <a:pt x="1213286" y="301559"/>
                  <a:pt x="1197735" y="270456"/>
                </a:cubicBezTo>
                <a:cubicBezTo>
                  <a:pt x="1188136" y="251257"/>
                  <a:pt x="1161398" y="246997"/>
                  <a:pt x="1146220" y="231819"/>
                </a:cubicBezTo>
                <a:cubicBezTo>
                  <a:pt x="1076048" y="161647"/>
                  <a:pt x="1142739" y="192023"/>
                  <a:pt x="1068946" y="167425"/>
                </a:cubicBezTo>
                <a:cubicBezTo>
                  <a:pt x="1021725" y="96590"/>
                  <a:pt x="1068947" y="156692"/>
                  <a:pt x="1004552" y="103031"/>
                </a:cubicBezTo>
                <a:cubicBezTo>
                  <a:pt x="940235" y="49434"/>
                  <a:pt x="995179" y="74149"/>
                  <a:pt x="927279" y="51515"/>
                </a:cubicBezTo>
                <a:cubicBezTo>
                  <a:pt x="910107" y="38636"/>
                  <a:pt x="894400" y="23528"/>
                  <a:pt x="875763" y="12878"/>
                </a:cubicBezTo>
                <a:cubicBezTo>
                  <a:pt x="863976" y="6143"/>
                  <a:pt x="850702" y="0"/>
                  <a:pt x="837127" y="0"/>
                </a:cubicBezTo>
                <a:cubicBezTo>
                  <a:pt x="703976" y="0"/>
                  <a:pt x="570964" y="8585"/>
                  <a:pt x="437882" y="12878"/>
                </a:cubicBezTo>
                <a:cubicBezTo>
                  <a:pt x="420710" y="17171"/>
                  <a:pt x="403645" y="21917"/>
                  <a:pt x="386366" y="25757"/>
                </a:cubicBezTo>
                <a:cubicBezTo>
                  <a:pt x="364998" y="30506"/>
                  <a:pt x="343208" y="33327"/>
                  <a:pt x="321972" y="38636"/>
                </a:cubicBezTo>
                <a:cubicBezTo>
                  <a:pt x="308802" y="41929"/>
                  <a:pt x="296505" y="48222"/>
                  <a:pt x="283335" y="51515"/>
                </a:cubicBezTo>
                <a:cubicBezTo>
                  <a:pt x="262099" y="56824"/>
                  <a:pt x="240059" y="58634"/>
                  <a:pt x="218941" y="64394"/>
                </a:cubicBezTo>
                <a:cubicBezTo>
                  <a:pt x="192746" y="71538"/>
                  <a:pt x="141667" y="90152"/>
                  <a:pt x="141667" y="90152"/>
                </a:cubicBezTo>
                <a:cubicBezTo>
                  <a:pt x="94446" y="160985"/>
                  <a:pt x="141667" y="100884"/>
                  <a:pt x="77273" y="154546"/>
                </a:cubicBezTo>
                <a:cubicBezTo>
                  <a:pt x="40086" y="185535"/>
                  <a:pt x="38206" y="193829"/>
                  <a:pt x="12879" y="231819"/>
                </a:cubicBezTo>
                <a:cubicBezTo>
                  <a:pt x="21465" y="257577"/>
                  <a:pt x="24246" y="286068"/>
                  <a:pt x="38636" y="309092"/>
                </a:cubicBezTo>
                <a:cubicBezTo>
                  <a:pt x="57586" y="339412"/>
                  <a:pt x="115694" y="342534"/>
                  <a:pt x="141667" y="347729"/>
                </a:cubicBezTo>
                <a:cubicBezTo>
                  <a:pt x="154546" y="356315"/>
                  <a:pt x="166159" y="367200"/>
                  <a:pt x="180304" y="373487"/>
                </a:cubicBezTo>
                <a:cubicBezTo>
                  <a:pt x="205115" y="384514"/>
                  <a:pt x="234986" y="384185"/>
                  <a:pt x="257577" y="399245"/>
                </a:cubicBezTo>
                <a:lnTo>
                  <a:pt x="334851" y="450760"/>
                </a:lnTo>
                <a:cubicBezTo>
                  <a:pt x="359922" y="525978"/>
                  <a:pt x="328112" y="456901"/>
                  <a:pt x="386366" y="515154"/>
                </a:cubicBezTo>
                <a:cubicBezTo>
                  <a:pt x="401544" y="530332"/>
                  <a:pt x="412124" y="549498"/>
                  <a:pt x="425003" y="566670"/>
                </a:cubicBezTo>
                <a:cubicBezTo>
                  <a:pt x="433589" y="592428"/>
                  <a:pt x="462902" y="619658"/>
                  <a:pt x="450760" y="643943"/>
                </a:cubicBezTo>
                <a:cubicBezTo>
                  <a:pt x="435012" y="675440"/>
                  <a:pt x="422002" y="706786"/>
                  <a:pt x="399245" y="734095"/>
                </a:cubicBezTo>
                <a:cubicBezTo>
                  <a:pt x="387585" y="748087"/>
                  <a:pt x="373487" y="759853"/>
                  <a:pt x="360608" y="772732"/>
                </a:cubicBezTo>
                <a:cubicBezTo>
                  <a:pt x="313639" y="913639"/>
                  <a:pt x="388546" y="700213"/>
                  <a:pt x="321972" y="850005"/>
                </a:cubicBezTo>
                <a:cubicBezTo>
                  <a:pt x="310945" y="874816"/>
                  <a:pt x="311275" y="904687"/>
                  <a:pt x="296214" y="927278"/>
                </a:cubicBezTo>
                <a:cubicBezTo>
                  <a:pt x="258549" y="983775"/>
                  <a:pt x="279743" y="953532"/>
                  <a:pt x="231820" y="1017431"/>
                </a:cubicBezTo>
                <a:cubicBezTo>
                  <a:pt x="227527" y="1030310"/>
                  <a:pt x="218941" y="1069642"/>
                  <a:pt x="218941" y="1056067"/>
                </a:cubicBezTo>
                <a:cubicBezTo>
                  <a:pt x="218941" y="1034177"/>
                  <a:pt x="224898" y="1012440"/>
                  <a:pt x="231820" y="991673"/>
                </a:cubicBezTo>
                <a:cubicBezTo>
                  <a:pt x="233740" y="985914"/>
                  <a:pt x="240405" y="983087"/>
                  <a:pt x="244698" y="978794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1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Subtraction FP </a:t>
            </a:r>
            <a:r>
              <a:rPr lang="en-US" sz="2400" dirty="0" err="1"/>
              <a:t>contnd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6106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Next, normalized result should be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rounded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                                              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Guard bit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0.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11110111111110111010101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0 011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-1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1110111111110111010101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1    0 011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-2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(Normalized)</a:t>
            </a:r>
          </a:p>
          <a:p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       Round bit: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R=0         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Sticky bit: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S = 1</a:t>
            </a:r>
          </a:p>
          <a:p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Since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 = 0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it is more accurate to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truncate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result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even if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 = 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. We simply discard the extra bits.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- 1.11101111111101110101011 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0 011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-2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(Normalized)</a:t>
            </a:r>
          </a:p>
          <a:p>
            <a:r>
              <a:rPr lang="en-US" sz="2400" dirty="0">
                <a:solidFill>
                  <a:srgbClr val="0000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- 1.11101111111101110101011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-2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(Rounded to nearest)</a:t>
            </a:r>
          </a:p>
          <a:p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Exponent -2 is biased to -2+127= 125= 7D H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IEEE 754 Representation of Result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0 1 1 1 1 1 0 1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Arial" panose="020B0604020202020204" pitchFamily="34" charset="0"/>
              </a:rPr>
              <a:t>1 1 0 1 1 1 1 1 1 1 1 0 1 1 1 0 1 0 1 0 1 1</a:t>
            </a:r>
            <a:endParaRPr lang="en-US" sz="2400" dirty="0">
              <a:solidFill>
                <a:srgbClr val="00B0F0"/>
              </a:solidFill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4143133" y="1447800"/>
            <a:ext cx="1571867" cy="850005"/>
          </a:xfrm>
          <a:custGeom>
            <a:avLst/>
            <a:gdLst>
              <a:gd name="connsiteX0" fmla="*/ 683225 w 1571867"/>
              <a:gd name="connsiteY0" fmla="*/ 270456 h 850005"/>
              <a:gd name="connsiteX1" fmla="*/ 593072 w 1571867"/>
              <a:gd name="connsiteY1" fmla="*/ 309092 h 850005"/>
              <a:gd name="connsiteX2" fmla="*/ 477163 w 1571867"/>
              <a:gd name="connsiteY2" fmla="*/ 360608 h 850005"/>
              <a:gd name="connsiteX3" fmla="*/ 219585 w 1571867"/>
              <a:gd name="connsiteY3" fmla="*/ 334850 h 850005"/>
              <a:gd name="connsiteX4" fmla="*/ 180949 w 1571867"/>
              <a:gd name="connsiteY4" fmla="*/ 309092 h 850005"/>
              <a:gd name="connsiteX5" fmla="*/ 116554 w 1571867"/>
              <a:gd name="connsiteY5" fmla="*/ 296214 h 850005"/>
              <a:gd name="connsiteX6" fmla="*/ 26402 w 1571867"/>
              <a:gd name="connsiteY6" fmla="*/ 270456 h 850005"/>
              <a:gd name="connsiteX7" fmla="*/ 644 w 1571867"/>
              <a:gd name="connsiteY7" fmla="*/ 231819 h 850005"/>
              <a:gd name="connsiteX8" fmla="*/ 52160 w 1571867"/>
              <a:gd name="connsiteY8" fmla="*/ 141667 h 850005"/>
              <a:gd name="connsiteX9" fmla="*/ 90796 w 1571867"/>
              <a:gd name="connsiteY9" fmla="*/ 128788 h 850005"/>
              <a:gd name="connsiteX10" fmla="*/ 129433 w 1571867"/>
              <a:gd name="connsiteY10" fmla="*/ 103031 h 850005"/>
              <a:gd name="connsiteX11" fmla="*/ 309737 w 1571867"/>
              <a:gd name="connsiteY11" fmla="*/ 51515 h 850005"/>
              <a:gd name="connsiteX12" fmla="*/ 348374 w 1571867"/>
              <a:gd name="connsiteY12" fmla="*/ 38636 h 850005"/>
              <a:gd name="connsiteX13" fmla="*/ 593072 w 1571867"/>
              <a:gd name="connsiteY13" fmla="*/ 0 h 850005"/>
              <a:gd name="connsiteX14" fmla="*/ 1494594 w 1571867"/>
              <a:gd name="connsiteY14" fmla="*/ 12878 h 850005"/>
              <a:gd name="connsiteX15" fmla="*/ 1533230 w 1571867"/>
              <a:gd name="connsiteY15" fmla="*/ 38636 h 850005"/>
              <a:gd name="connsiteX16" fmla="*/ 1571867 w 1571867"/>
              <a:gd name="connsiteY16" fmla="*/ 51515 h 850005"/>
              <a:gd name="connsiteX17" fmla="*/ 1546109 w 1571867"/>
              <a:gd name="connsiteY17" fmla="*/ 90152 h 850005"/>
              <a:gd name="connsiteX18" fmla="*/ 1494594 w 1571867"/>
              <a:gd name="connsiteY18" fmla="*/ 103031 h 850005"/>
              <a:gd name="connsiteX19" fmla="*/ 1417320 w 1571867"/>
              <a:gd name="connsiteY19" fmla="*/ 128788 h 850005"/>
              <a:gd name="connsiteX20" fmla="*/ 1327168 w 1571867"/>
              <a:gd name="connsiteY20" fmla="*/ 180304 h 850005"/>
              <a:gd name="connsiteX21" fmla="*/ 1249895 w 1571867"/>
              <a:gd name="connsiteY21" fmla="*/ 244698 h 850005"/>
              <a:gd name="connsiteX22" fmla="*/ 1198380 w 1571867"/>
              <a:gd name="connsiteY22" fmla="*/ 257577 h 850005"/>
              <a:gd name="connsiteX23" fmla="*/ 1146864 w 1571867"/>
              <a:gd name="connsiteY23" fmla="*/ 283335 h 850005"/>
              <a:gd name="connsiteX24" fmla="*/ 1056712 w 1571867"/>
              <a:gd name="connsiteY24" fmla="*/ 309092 h 850005"/>
              <a:gd name="connsiteX25" fmla="*/ 992318 w 1571867"/>
              <a:gd name="connsiteY25" fmla="*/ 347729 h 850005"/>
              <a:gd name="connsiteX26" fmla="*/ 876408 w 1571867"/>
              <a:gd name="connsiteY26" fmla="*/ 373487 h 850005"/>
              <a:gd name="connsiteX27" fmla="*/ 760498 w 1571867"/>
              <a:gd name="connsiteY27" fmla="*/ 450760 h 850005"/>
              <a:gd name="connsiteX28" fmla="*/ 683225 w 1571867"/>
              <a:gd name="connsiteY28" fmla="*/ 502276 h 850005"/>
              <a:gd name="connsiteX29" fmla="*/ 605951 w 1571867"/>
              <a:gd name="connsiteY29" fmla="*/ 553791 h 850005"/>
              <a:gd name="connsiteX30" fmla="*/ 580194 w 1571867"/>
              <a:gd name="connsiteY30" fmla="*/ 592428 h 850005"/>
              <a:gd name="connsiteX31" fmla="*/ 567315 w 1571867"/>
              <a:gd name="connsiteY31" fmla="*/ 631064 h 850005"/>
              <a:gd name="connsiteX32" fmla="*/ 515799 w 1571867"/>
              <a:gd name="connsiteY32" fmla="*/ 708338 h 850005"/>
              <a:gd name="connsiteX33" fmla="*/ 490041 w 1571867"/>
              <a:gd name="connsiteY33" fmla="*/ 746974 h 850005"/>
              <a:gd name="connsiteX34" fmla="*/ 412768 w 1571867"/>
              <a:gd name="connsiteY34" fmla="*/ 811369 h 850005"/>
              <a:gd name="connsiteX35" fmla="*/ 387011 w 1571867"/>
              <a:gd name="connsiteY35" fmla="*/ 850005 h 8500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571867" h="850005">
                <a:moveTo>
                  <a:pt x="683225" y="270456"/>
                </a:moveTo>
                <a:cubicBezTo>
                  <a:pt x="653174" y="283335"/>
                  <a:pt x="622836" y="295563"/>
                  <a:pt x="593072" y="309092"/>
                </a:cubicBezTo>
                <a:cubicBezTo>
                  <a:pt x="460690" y="369265"/>
                  <a:pt x="631860" y="298728"/>
                  <a:pt x="477163" y="360608"/>
                </a:cubicBezTo>
                <a:cubicBezTo>
                  <a:pt x="391304" y="352022"/>
                  <a:pt x="304597" y="349635"/>
                  <a:pt x="219585" y="334850"/>
                </a:cubicBezTo>
                <a:cubicBezTo>
                  <a:pt x="204336" y="332198"/>
                  <a:pt x="195442" y="314527"/>
                  <a:pt x="180949" y="309092"/>
                </a:cubicBezTo>
                <a:cubicBezTo>
                  <a:pt x="160453" y="301406"/>
                  <a:pt x="137923" y="300962"/>
                  <a:pt x="116554" y="296214"/>
                </a:cubicBezTo>
                <a:cubicBezTo>
                  <a:pt x="68046" y="285435"/>
                  <a:pt x="69423" y="284796"/>
                  <a:pt x="26402" y="270456"/>
                </a:cubicBezTo>
                <a:cubicBezTo>
                  <a:pt x="17816" y="257577"/>
                  <a:pt x="2833" y="247142"/>
                  <a:pt x="644" y="231819"/>
                </a:cubicBezTo>
                <a:cubicBezTo>
                  <a:pt x="-4715" y="194308"/>
                  <a:pt x="24320" y="160227"/>
                  <a:pt x="52160" y="141667"/>
                </a:cubicBezTo>
                <a:cubicBezTo>
                  <a:pt x="63455" y="134137"/>
                  <a:pt x="78654" y="134859"/>
                  <a:pt x="90796" y="128788"/>
                </a:cubicBezTo>
                <a:cubicBezTo>
                  <a:pt x="104640" y="121866"/>
                  <a:pt x="115289" y="109317"/>
                  <a:pt x="129433" y="103031"/>
                </a:cubicBezTo>
                <a:cubicBezTo>
                  <a:pt x="203856" y="69955"/>
                  <a:pt x="227870" y="78804"/>
                  <a:pt x="309737" y="51515"/>
                </a:cubicBezTo>
                <a:cubicBezTo>
                  <a:pt x="322616" y="47222"/>
                  <a:pt x="335062" y="41298"/>
                  <a:pt x="348374" y="38636"/>
                </a:cubicBezTo>
                <a:cubicBezTo>
                  <a:pt x="425266" y="23257"/>
                  <a:pt x="513758" y="11330"/>
                  <a:pt x="593072" y="0"/>
                </a:cubicBezTo>
                <a:cubicBezTo>
                  <a:pt x="893579" y="4293"/>
                  <a:pt x="1194309" y="538"/>
                  <a:pt x="1494594" y="12878"/>
                </a:cubicBezTo>
                <a:cubicBezTo>
                  <a:pt x="1510059" y="13514"/>
                  <a:pt x="1519386" y="31714"/>
                  <a:pt x="1533230" y="38636"/>
                </a:cubicBezTo>
                <a:cubicBezTo>
                  <a:pt x="1545372" y="44707"/>
                  <a:pt x="1558988" y="47222"/>
                  <a:pt x="1571867" y="51515"/>
                </a:cubicBezTo>
                <a:cubicBezTo>
                  <a:pt x="1563281" y="64394"/>
                  <a:pt x="1558988" y="81566"/>
                  <a:pt x="1546109" y="90152"/>
                </a:cubicBezTo>
                <a:cubicBezTo>
                  <a:pt x="1531382" y="99970"/>
                  <a:pt x="1511548" y="97945"/>
                  <a:pt x="1494594" y="103031"/>
                </a:cubicBezTo>
                <a:cubicBezTo>
                  <a:pt x="1468588" y="110833"/>
                  <a:pt x="1441605" y="116645"/>
                  <a:pt x="1417320" y="128788"/>
                </a:cubicBezTo>
                <a:cubicBezTo>
                  <a:pt x="1385829" y="144534"/>
                  <a:pt x="1354473" y="157550"/>
                  <a:pt x="1327168" y="180304"/>
                </a:cubicBezTo>
                <a:cubicBezTo>
                  <a:pt x="1294403" y="207609"/>
                  <a:pt x="1289395" y="227769"/>
                  <a:pt x="1249895" y="244698"/>
                </a:cubicBezTo>
                <a:cubicBezTo>
                  <a:pt x="1233626" y="251671"/>
                  <a:pt x="1214953" y="251362"/>
                  <a:pt x="1198380" y="257577"/>
                </a:cubicBezTo>
                <a:cubicBezTo>
                  <a:pt x="1180404" y="264318"/>
                  <a:pt x="1164511" y="275772"/>
                  <a:pt x="1146864" y="283335"/>
                </a:cubicBezTo>
                <a:cubicBezTo>
                  <a:pt x="1120995" y="294422"/>
                  <a:pt x="1082857" y="302556"/>
                  <a:pt x="1056712" y="309092"/>
                </a:cubicBezTo>
                <a:cubicBezTo>
                  <a:pt x="1035247" y="321971"/>
                  <a:pt x="1015843" y="339174"/>
                  <a:pt x="992318" y="347729"/>
                </a:cubicBezTo>
                <a:cubicBezTo>
                  <a:pt x="949827" y="363180"/>
                  <a:pt x="914773" y="352173"/>
                  <a:pt x="876408" y="373487"/>
                </a:cubicBezTo>
                <a:cubicBezTo>
                  <a:pt x="876381" y="373502"/>
                  <a:pt x="779830" y="437872"/>
                  <a:pt x="760498" y="450760"/>
                </a:cubicBezTo>
                <a:lnTo>
                  <a:pt x="683225" y="502276"/>
                </a:lnTo>
                <a:cubicBezTo>
                  <a:pt x="634988" y="550511"/>
                  <a:pt x="661867" y="535152"/>
                  <a:pt x="605951" y="553791"/>
                </a:cubicBezTo>
                <a:cubicBezTo>
                  <a:pt x="597365" y="566670"/>
                  <a:pt x="587116" y="578584"/>
                  <a:pt x="580194" y="592428"/>
                </a:cubicBezTo>
                <a:cubicBezTo>
                  <a:pt x="574123" y="604570"/>
                  <a:pt x="573908" y="619197"/>
                  <a:pt x="567315" y="631064"/>
                </a:cubicBezTo>
                <a:cubicBezTo>
                  <a:pt x="552281" y="658125"/>
                  <a:pt x="532971" y="682580"/>
                  <a:pt x="515799" y="708338"/>
                </a:cubicBezTo>
                <a:cubicBezTo>
                  <a:pt x="507213" y="721217"/>
                  <a:pt x="502920" y="738388"/>
                  <a:pt x="490041" y="746974"/>
                </a:cubicBezTo>
                <a:cubicBezTo>
                  <a:pt x="452052" y="772301"/>
                  <a:pt x="443756" y="774183"/>
                  <a:pt x="412768" y="811369"/>
                </a:cubicBezTo>
                <a:cubicBezTo>
                  <a:pt x="402859" y="823260"/>
                  <a:pt x="387011" y="850005"/>
                  <a:pt x="387011" y="850005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5186409" y="2133600"/>
            <a:ext cx="763630" cy="476519"/>
          </a:xfrm>
          <a:custGeom>
            <a:avLst/>
            <a:gdLst>
              <a:gd name="connsiteX0" fmla="*/ 29535 w 763630"/>
              <a:gd name="connsiteY0" fmla="*/ 0 h 476519"/>
              <a:gd name="connsiteX1" fmla="*/ 42414 w 763630"/>
              <a:gd name="connsiteY1" fmla="*/ 141668 h 476519"/>
              <a:gd name="connsiteX2" fmla="*/ 68171 w 763630"/>
              <a:gd name="connsiteY2" fmla="*/ 218941 h 476519"/>
              <a:gd name="connsiteX3" fmla="*/ 119687 w 763630"/>
              <a:gd name="connsiteY3" fmla="*/ 283336 h 476519"/>
              <a:gd name="connsiteX4" fmla="*/ 274233 w 763630"/>
              <a:gd name="connsiteY4" fmla="*/ 296215 h 476519"/>
              <a:gd name="connsiteX5" fmla="*/ 467416 w 763630"/>
              <a:gd name="connsiteY5" fmla="*/ 283336 h 476519"/>
              <a:gd name="connsiteX6" fmla="*/ 531811 w 763630"/>
              <a:gd name="connsiteY6" fmla="*/ 257578 h 476519"/>
              <a:gd name="connsiteX7" fmla="*/ 583326 w 763630"/>
              <a:gd name="connsiteY7" fmla="*/ 244699 h 476519"/>
              <a:gd name="connsiteX8" fmla="*/ 686357 w 763630"/>
              <a:gd name="connsiteY8" fmla="*/ 180305 h 476519"/>
              <a:gd name="connsiteX9" fmla="*/ 763630 w 763630"/>
              <a:gd name="connsiteY9" fmla="*/ 128789 h 476519"/>
              <a:gd name="connsiteX10" fmla="*/ 750752 w 763630"/>
              <a:gd name="connsiteY10" fmla="*/ 77274 h 476519"/>
              <a:gd name="connsiteX11" fmla="*/ 544690 w 763630"/>
              <a:gd name="connsiteY11" fmla="*/ 51516 h 476519"/>
              <a:gd name="connsiteX12" fmla="*/ 441659 w 763630"/>
              <a:gd name="connsiteY12" fmla="*/ 25758 h 476519"/>
              <a:gd name="connsiteX13" fmla="*/ 274233 w 763630"/>
              <a:gd name="connsiteY13" fmla="*/ 0 h 476519"/>
              <a:gd name="connsiteX14" fmla="*/ 81050 w 763630"/>
              <a:gd name="connsiteY14" fmla="*/ 25758 h 476519"/>
              <a:gd name="connsiteX15" fmla="*/ 42414 w 763630"/>
              <a:gd name="connsiteY15" fmla="*/ 51516 h 476519"/>
              <a:gd name="connsiteX16" fmla="*/ 16656 w 763630"/>
              <a:gd name="connsiteY16" fmla="*/ 90153 h 476519"/>
              <a:gd name="connsiteX17" fmla="*/ 16656 w 763630"/>
              <a:gd name="connsiteY17" fmla="*/ 309093 h 476519"/>
              <a:gd name="connsiteX18" fmla="*/ 29535 w 763630"/>
              <a:gd name="connsiteY18" fmla="*/ 347730 h 476519"/>
              <a:gd name="connsiteX19" fmla="*/ 81050 w 763630"/>
              <a:gd name="connsiteY19" fmla="*/ 373488 h 476519"/>
              <a:gd name="connsiteX20" fmla="*/ 106808 w 763630"/>
              <a:gd name="connsiteY20" fmla="*/ 412124 h 476519"/>
              <a:gd name="connsiteX21" fmla="*/ 171202 w 763630"/>
              <a:gd name="connsiteY21" fmla="*/ 425003 h 476519"/>
              <a:gd name="connsiteX22" fmla="*/ 287112 w 763630"/>
              <a:gd name="connsiteY22" fmla="*/ 450761 h 476519"/>
              <a:gd name="connsiteX23" fmla="*/ 390143 w 763630"/>
              <a:gd name="connsiteY23" fmla="*/ 463640 h 476519"/>
              <a:gd name="connsiteX24" fmla="*/ 351506 w 763630"/>
              <a:gd name="connsiteY24" fmla="*/ 476519 h 476519"/>
              <a:gd name="connsiteX25" fmla="*/ 299991 w 763630"/>
              <a:gd name="connsiteY25" fmla="*/ 450761 h 476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3630" h="476519">
                <a:moveTo>
                  <a:pt x="29535" y="0"/>
                </a:moveTo>
                <a:cubicBezTo>
                  <a:pt x="33828" y="47223"/>
                  <a:pt x="34174" y="94972"/>
                  <a:pt x="42414" y="141668"/>
                </a:cubicBezTo>
                <a:cubicBezTo>
                  <a:pt x="47132" y="168406"/>
                  <a:pt x="59585" y="193183"/>
                  <a:pt x="68171" y="218941"/>
                </a:cubicBezTo>
                <a:cubicBezTo>
                  <a:pt x="78646" y="250365"/>
                  <a:pt x="78077" y="275014"/>
                  <a:pt x="119687" y="283336"/>
                </a:cubicBezTo>
                <a:cubicBezTo>
                  <a:pt x="170377" y="293474"/>
                  <a:pt x="222718" y="291922"/>
                  <a:pt x="274233" y="296215"/>
                </a:cubicBezTo>
                <a:cubicBezTo>
                  <a:pt x="338627" y="291922"/>
                  <a:pt x="403593" y="292910"/>
                  <a:pt x="467416" y="283336"/>
                </a:cubicBezTo>
                <a:cubicBezTo>
                  <a:pt x="490279" y="279907"/>
                  <a:pt x="509879" y="264889"/>
                  <a:pt x="531811" y="257578"/>
                </a:cubicBezTo>
                <a:cubicBezTo>
                  <a:pt x="548603" y="251981"/>
                  <a:pt x="566154" y="248992"/>
                  <a:pt x="583326" y="244699"/>
                </a:cubicBezTo>
                <a:cubicBezTo>
                  <a:pt x="700438" y="166624"/>
                  <a:pt x="515463" y="289056"/>
                  <a:pt x="686357" y="180305"/>
                </a:cubicBezTo>
                <a:cubicBezTo>
                  <a:pt x="712474" y="163685"/>
                  <a:pt x="763630" y="128789"/>
                  <a:pt x="763630" y="128789"/>
                </a:cubicBezTo>
                <a:cubicBezTo>
                  <a:pt x="759337" y="111617"/>
                  <a:pt x="767443" y="83165"/>
                  <a:pt x="750752" y="77274"/>
                </a:cubicBezTo>
                <a:cubicBezTo>
                  <a:pt x="685476" y="54236"/>
                  <a:pt x="612970" y="62896"/>
                  <a:pt x="544690" y="51516"/>
                </a:cubicBezTo>
                <a:cubicBezTo>
                  <a:pt x="509771" y="45696"/>
                  <a:pt x="476578" y="31578"/>
                  <a:pt x="441659" y="25758"/>
                </a:cubicBezTo>
                <a:cubicBezTo>
                  <a:pt x="334442" y="7889"/>
                  <a:pt x="390236" y="16572"/>
                  <a:pt x="274233" y="0"/>
                </a:cubicBezTo>
                <a:cubicBezTo>
                  <a:pt x="239707" y="2877"/>
                  <a:pt x="133656" y="-545"/>
                  <a:pt x="81050" y="25758"/>
                </a:cubicBezTo>
                <a:cubicBezTo>
                  <a:pt x="67206" y="32680"/>
                  <a:pt x="55293" y="42930"/>
                  <a:pt x="42414" y="51516"/>
                </a:cubicBezTo>
                <a:cubicBezTo>
                  <a:pt x="33828" y="64395"/>
                  <a:pt x="23578" y="76309"/>
                  <a:pt x="16656" y="90153"/>
                </a:cubicBezTo>
                <a:cubicBezTo>
                  <a:pt x="-16685" y="156834"/>
                  <a:pt x="9055" y="244488"/>
                  <a:pt x="16656" y="309093"/>
                </a:cubicBezTo>
                <a:cubicBezTo>
                  <a:pt x="18242" y="322576"/>
                  <a:pt x="19936" y="338130"/>
                  <a:pt x="29535" y="347730"/>
                </a:cubicBezTo>
                <a:cubicBezTo>
                  <a:pt x="43110" y="361306"/>
                  <a:pt x="63878" y="364902"/>
                  <a:pt x="81050" y="373488"/>
                </a:cubicBezTo>
                <a:cubicBezTo>
                  <a:pt x="89636" y="386367"/>
                  <a:pt x="93369" y="404445"/>
                  <a:pt x="106808" y="412124"/>
                </a:cubicBezTo>
                <a:cubicBezTo>
                  <a:pt x="125814" y="422984"/>
                  <a:pt x="149834" y="420254"/>
                  <a:pt x="171202" y="425003"/>
                </a:cubicBezTo>
                <a:cubicBezTo>
                  <a:pt x="228885" y="437822"/>
                  <a:pt x="223996" y="441051"/>
                  <a:pt x="287112" y="450761"/>
                </a:cubicBezTo>
                <a:cubicBezTo>
                  <a:pt x="321320" y="456024"/>
                  <a:pt x="355799" y="459347"/>
                  <a:pt x="390143" y="463640"/>
                </a:cubicBezTo>
                <a:cubicBezTo>
                  <a:pt x="377264" y="467933"/>
                  <a:pt x="365082" y="476519"/>
                  <a:pt x="351506" y="476519"/>
                </a:cubicBezTo>
                <a:cubicBezTo>
                  <a:pt x="321909" y="476519"/>
                  <a:pt x="315851" y="466621"/>
                  <a:pt x="299991" y="450761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4623515" y="2133600"/>
            <a:ext cx="486168" cy="412123"/>
          </a:xfrm>
          <a:custGeom>
            <a:avLst/>
            <a:gdLst>
              <a:gd name="connsiteX0" fmla="*/ 244699 w 486168"/>
              <a:gd name="connsiteY0" fmla="*/ 90152 h 412123"/>
              <a:gd name="connsiteX1" fmla="*/ 309093 w 486168"/>
              <a:gd name="connsiteY1" fmla="*/ 193183 h 412123"/>
              <a:gd name="connsiteX2" fmla="*/ 360609 w 486168"/>
              <a:gd name="connsiteY2" fmla="*/ 270456 h 412123"/>
              <a:gd name="connsiteX3" fmla="*/ 386367 w 486168"/>
              <a:gd name="connsiteY3" fmla="*/ 309093 h 412123"/>
              <a:gd name="connsiteX4" fmla="*/ 463640 w 486168"/>
              <a:gd name="connsiteY4" fmla="*/ 244698 h 412123"/>
              <a:gd name="connsiteX5" fmla="*/ 412124 w 486168"/>
              <a:gd name="connsiteY5" fmla="*/ 0 h 412123"/>
              <a:gd name="connsiteX6" fmla="*/ 296215 w 486168"/>
              <a:gd name="connsiteY6" fmla="*/ 25757 h 412123"/>
              <a:gd name="connsiteX7" fmla="*/ 257578 w 486168"/>
              <a:gd name="connsiteY7" fmla="*/ 51515 h 412123"/>
              <a:gd name="connsiteX8" fmla="*/ 206062 w 486168"/>
              <a:gd name="connsiteY8" fmla="*/ 128788 h 412123"/>
              <a:gd name="connsiteX9" fmla="*/ 154547 w 486168"/>
              <a:gd name="connsiteY9" fmla="*/ 206062 h 412123"/>
              <a:gd name="connsiteX10" fmla="*/ 115910 w 486168"/>
              <a:gd name="connsiteY10" fmla="*/ 283335 h 412123"/>
              <a:gd name="connsiteX11" fmla="*/ 77274 w 486168"/>
              <a:gd name="connsiteY11" fmla="*/ 309093 h 412123"/>
              <a:gd name="connsiteX12" fmla="*/ 51516 w 486168"/>
              <a:gd name="connsiteY12" fmla="*/ 347729 h 412123"/>
              <a:gd name="connsiteX13" fmla="*/ 38637 w 486168"/>
              <a:gd name="connsiteY13" fmla="*/ 386366 h 412123"/>
              <a:gd name="connsiteX14" fmla="*/ 0 w 486168"/>
              <a:gd name="connsiteY14" fmla="*/ 412123 h 412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86168" h="412123">
                <a:moveTo>
                  <a:pt x="244699" y="90152"/>
                </a:moveTo>
                <a:cubicBezTo>
                  <a:pt x="293642" y="212507"/>
                  <a:pt x="241174" y="105858"/>
                  <a:pt x="309093" y="193183"/>
                </a:cubicBezTo>
                <a:cubicBezTo>
                  <a:pt x="328099" y="217619"/>
                  <a:pt x="343437" y="244698"/>
                  <a:pt x="360609" y="270456"/>
                </a:cubicBezTo>
                <a:lnTo>
                  <a:pt x="386367" y="309093"/>
                </a:lnTo>
                <a:cubicBezTo>
                  <a:pt x="399450" y="300371"/>
                  <a:pt x="461959" y="262345"/>
                  <a:pt x="463640" y="244698"/>
                </a:cubicBezTo>
                <a:cubicBezTo>
                  <a:pt x="485871" y="11277"/>
                  <a:pt x="517892" y="35253"/>
                  <a:pt x="412124" y="0"/>
                </a:cubicBezTo>
                <a:cubicBezTo>
                  <a:pt x="382442" y="4947"/>
                  <a:pt x="327921" y="9904"/>
                  <a:pt x="296215" y="25757"/>
                </a:cubicBezTo>
                <a:cubicBezTo>
                  <a:pt x="282371" y="32679"/>
                  <a:pt x="270457" y="42929"/>
                  <a:pt x="257578" y="51515"/>
                </a:cubicBezTo>
                <a:cubicBezTo>
                  <a:pt x="226954" y="143387"/>
                  <a:pt x="270379" y="32312"/>
                  <a:pt x="206062" y="128788"/>
                </a:cubicBezTo>
                <a:cubicBezTo>
                  <a:pt x="131506" y="240623"/>
                  <a:pt x="277807" y="82802"/>
                  <a:pt x="154547" y="206062"/>
                </a:cubicBezTo>
                <a:cubicBezTo>
                  <a:pt x="144072" y="237486"/>
                  <a:pt x="140876" y="258369"/>
                  <a:pt x="115910" y="283335"/>
                </a:cubicBezTo>
                <a:cubicBezTo>
                  <a:pt x="104965" y="294280"/>
                  <a:pt x="90153" y="300507"/>
                  <a:pt x="77274" y="309093"/>
                </a:cubicBezTo>
                <a:cubicBezTo>
                  <a:pt x="68688" y="321972"/>
                  <a:pt x="58438" y="333885"/>
                  <a:pt x="51516" y="347729"/>
                </a:cubicBezTo>
                <a:cubicBezTo>
                  <a:pt x="45445" y="359871"/>
                  <a:pt x="47118" y="375765"/>
                  <a:pt x="38637" y="386366"/>
                </a:cubicBezTo>
                <a:cubicBezTo>
                  <a:pt x="28968" y="398453"/>
                  <a:pt x="0" y="412123"/>
                  <a:pt x="0" y="412123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1712890" y="5061397"/>
            <a:ext cx="4520741" cy="1120462"/>
          </a:xfrm>
          <a:custGeom>
            <a:avLst/>
            <a:gdLst>
              <a:gd name="connsiteX0" fmla="*/ 0 w 4520741"/>
              <a:gd name="connsiteY0" fmla="*/ 1120462 h 1120462"/>
              <a:gd name="connsiteX1" fmla="*/ 64395 w 4520741"/>
              <a:gd name="connsiteY1" fmla="*/ 1107583 h 1120462"/>
              <a:gd name="connsiteX2" fmla="*/ 115910 w 4520741"/>
              <a:gd name="connsiteY2" fmla="*/ 1081826 h 1120462"/>
              <a:gd name="connsiteX3" fmla="*/ 180304 w 4520741"/>
              <a:gd name="connsiteY3" fmla="*/ 1056068 h 1120462"/>
              <a:gd name="connsiteX4" fmla="*/ 257578 w 4520741"/>
              <a:gd name="connsiteY4" fmla="*/ 1030310 h 1120462"/>
              <a:gd name="connsiteX5" fmla="*/ 347730 w 4520741"/>
              <a:gd name="connsiteY5" fmla="*/ 965916 h 1120462"/>
              <a:gd name="connsiteX6" fmla="*/ 450761 w 4520741"/>
              <a:gd name="connsiteY6" fmla="*/ 940158 h 1120462"/>
              <a:gd name="connsiteX7" fmla="*/ 515155 w 4520741"/>
              <a:gd name="connsiteY7" fmla="*/ 914400 h 1120462"/>
              <a:gd name="connsiteX8" fmla="*/ 618186 w 4520741"/>
              <a:gd name="connsiteY8" fmla="*/ 888642 h 1120462"/>
              <a:gd name="connsiteX9" fmla="*/ 656823 w 4520741"/>
              <a:gd name="connsiteY9" fmla="*/ 862885 h 1120462"/>
              <a:gd name="connsiteX10" fmla="*/ 798490 w 4520741"/>
              <a:gd name="connsiteY10" fmla="*/ 837127 h 1120462"/>
              <a:gd name="connsiteX11" fmla="*/ 953037 w 4520741"/>
              <a:gd name="connsiteY11" fmla="*/ 785611 h 1120462"/>
              <a:gd name="connsiteX12" fmla="*/ 1004552 w 4520741"/>
              <a:gd name="connsiteY12" fmla="*/ 772733 h 1120462"/>
              <a:gd name="connsiteX13" fmla="*/ 1043189 w 4520741"/>
              <a:gd name="connsiteY13" fmla="*/ 759854 h 1120462"/>
              <a:gd name="connsiteX14" fmla="*/ 1107583 w 4520741"/>
              <a:gd name="connsiteY14" fmla="*/ 746975 h 1120462"/>
              <a:gd name="connsiteX15" fmla="*/ 1146220 w 4520741"/>
              <a:gd name="connsiteY15" fmla="*/ 734096 h 1120462"/>
              <a:gd name="connsiteX16" fmla="*/ 1197735 w 4520741"/>
              <a:gd name="connsiteY16" fmla="*/ 721217 h 1120462"/>
              <a:gd name="connsiteX17" fmla="*/ 1236372 w 4520741"/>
              <a:gd name="connsiteY17" fmla="*/ 695459 h 1120462"/>
              <a:gd name="connsiteX18" fmla="*/ 1275009 w 4520741"/>
              <a:gd name="connsiteY18" fmla="*/ 682580 h 1120462"/>
              <a:gd name="connsiteX19" fmla="*/ 1378040 w 4520741"/>
              <a:gd name="connsiteY19" fmla="*/ 656823 h 1120462"/>
              <a:gd name="connsiteX20" fmla="*/ 1571223 w 4520741"/>
              <a:gd name="connsiteY20" fmla="*/ 618186 h 1120462"/>
              <a:gd name="connsiteX21" fmla="*/ 1687133 w 4520741"/>
              <a:gd name="connsiteY21" fmla="*/ 592428 h 1120462"/>
              <a:gd name="connsiteX22" fmla="*/ 1738648 w 4520741"/>
              <a:gd name="connsiteY22" fmla="*/ 579549 h 1120462"/>
              <a:gd name="connsiteX23" fmla="*/ 1906073 w 4520741"/>
              <a:gd name="connsiteY23" fmla="*/ 553792 h 1120462"/>
              <a:gd name="connsiteX24" fmla="*/ 1983347 w 4520741"/>
              <a:gd name="connsiteY24" fmla="*/ 540913 h 1120462"/>
              <a:gd name="connsiteX25" fmla="*/ 2060620 w 4520741"/>
              <a:gd name="connsiteY25" fmla="*/ 515155 h 1120462"/>
              <a:gd name="connsiteX26" fmla="*/ 2163651 w 4520741"/>
              <a:gd name="connsiteY26" fmla="*/ 476518 h 1120462"/>
              <a:gd name="connsiteX27" fmla="*/ 2253803 w 4520741"/>
              <a:gd name="connsiteY27" fmla="*/ 450761 h 1120462"/>
              <a:gd name="connsiteX28" fmla="*/ 2369713 w 4520741"/>
              <a:gd name="connsiteY28" fmla="*/ 399245 h 1120462"/>
              <a:gd name="connsiteX29" fmla="*/ 2575775 w 4520741"/>
              <a:gd name="connsiteY29" fmla="*/ 347730 h 1120462"/>
              <a:gd name="connsiteX30" fmla="*/ 2756079 w 4520741"/>
              <a:gd name="connsiteY30" fmla="*/ 309093 h 1120462"/>
              <a:gd name="connsiteX31" fmla="*/ 2833352 w 4520741"/>
              <a:gd name="connsiteY31" fmla="*/ 283335 h 1120462"/>
              <a:gd name="connsiteX32" fmla="*/ 2987899 w 4520741"/>
              <a:gd name="connsiteY32" fmla="*/ 257578 h 1120462"/>
              <a:gd name="connsiteX33" fmla="*/ 3116687 w 4520741"/>
              <a:gd name="connsiteY33" fmla="*/ 218941 h 1120462"/>
              <a:gd name="connsiteX34" fmla="*/ 3206840 w 4520741"/>
              <a:gd name="connsiteY34" fmla="*/ 193183 h 1120462"/>
              <a:gd name="connsiteX35" fmla="*/ 3348507 w 4520741"/>
              <a:gd name="connsiteY35" fmla="*/ 167426 h 1120462"/>
              <a:gd name="connsiteX36" fmla="*/ 3696237 w 4520741"/>
              <a:gd name="connsiteY36" fmla="*/ 154547 h 1120462"/>
              <a:gd name="connsiteX37" fmla="*/ 4340180 w 4520741"/>
              <a:gd name="connsiteY37" fmla="*/ 141668 h 1120462"/>
              <a:gd name="connsiteX38" fmla="*/ 4262907 w 4520741"/>
              <a:gd name="connsiteY38" fmla="*/ 115910 h 1120462"/>
              <a:gd name="connsiteX39" fmla="*/ 4250028 w 4520741"/>
              <a:gd name="connsiteY39" fmla="*/ 77273 h 1120462"/>
              <a:gd name="connsiteX40" fmla="*/ 4301544 w 4520741"/>
              <a:gd name="connsiteY40" fmla="*/ 51516 h 1120462"/>
              <a:gd name="connsiteX41" fmla="*/ 4340180 w 4520741"/>
              <a:gd name="connsiteY41" fmla="*/ 25758 h 1120462"/>
              <a:gd name="connsiteX42" fmla="*/ 4365938 w 4520741"/>
              <a:gd name="connsiteY42" fmla="*/ 0 h 1120462"/>
              <a:gd name="connsiteX43" fmla="*/ 4481848 w 4520741"/>
              <a:gd name="connsiteY43" fmla="*/ 25758 h 1120462"/>
              <a:gd name="connsiteX44" fmla="*/ 4507606 w 4520741"/>
              <a:gd name="connsiteY44" fmla="*/ 64395 h 1120462"/>
              <a:gd name="connsiteX45" fmla="*/ 4520485 w 4520741"/>
              <a:gd name="connsiteY45" fmla="*/ 103031 h 1120462"/>
              <a:gd name="connsiteX46" fmla="*/ 4481848 w 4520741"/>
              <a:gd name="connsiteY46" fmla="*/ 270457 h 1120462"/>
              <a:gd name="connsiteX47" fmla="*/ 4404575 w 4520741"/>
              <a:gd name="connsiteY47" fmla="*/ 347730 h 1120462"/>
              <a:gd name="connsiteX48" fmla="*/ 4314423 w 4520741"/>
              <a:gd name="connsiteY48" fmla="*/ 373488 h 1120462"/>
              <a:gd name="connsiteX49" fmla="*/ 4069724 w 4520741"/>
              <a:gd name="connsiteY49" fmla="*/ 360609 h 1120462"/>
              <a:gd name="connsiteX50" fmla="*/ 4031087 w 4520741"/>
              <a:gd name="connsiteY50" fmla="*/ 347730 h 1120462"/>
              <a:gd name="connsiteX51" fmla="*/ 4005330 w 4520741"/>
              <a:gd name="connsiteY51" fmla="*/ 309093 h 1120462"/>
              <a:gd name="connsiteX52" fmla="*/ 3966693 w 4520741"/>
              <a:gd name="connsiteY52" fmla="*/ 283335 h 1120462"/>
              <a:gd name="connsiteX53" fmla="*/ 4005330 w 4520741"/>
              <a:gd name="connsiteY53" fmla="*/ 141668 h 1120462"/>
              <a:gd name="connsiteX54" fmla="*/ 4121240 w 4520741"/>
              <a:gd name="connsiteY54" fmla="*/ 103031 h 1120462"/>
              <a:gd name="connsiteX55" fmla="*/ 4237149 w 4520741"/>
              <a:gd name="connsiteY55" fmla="*/ 64395 h 1120462"/>
              <a:gd name="connsiteX56" fmla="*/ 4340180 w 4520741"/>
              <a:gd name="connsiteY56" fmla="*/ 38637 h 1120462"/>
              <a:gd name="connsiteX57" fmla="*/ 4378817 w 4520741"/>
              <a:gd name="connsiteY57" fmla="*/ 38637 h 1120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4520741" h="1120462">
                <a:moveTo>
                  <a:pt x="0" y="1120462"/>
                </a:moveTo>
                <a:cubicBezTo>
                  <a:pt x="21465" y="1116169"/>
                  <a:pt x="43628" y="1114505"/>
                  <a:pt x="64395" y="1107583"/>
                </a:cubicBezTo>
                <a:cubicBezTo>
                  <a:pt x="82608" y="1101512"/>
                  <a:pt x="98366" y="1089623"/>
                  <a:pt x="115910" y="1081826"/>
                </a:cubicBezTo>
                <a:cubicBezTo>
                  <a:pt x="137036" y="1072437"/>
                  <a:pt x="158578" y="1063969"/>
                  <a:pt x="180304" y="1056068"/>
                </a:cubicBezTo>
                <a:cubicBezTo>
                  <a:pt x="205821" y="1046789"/>
                  <a:pt x="257578" y="1030310"/>
                  <a:pt x="257578" y="1030310"/>
                </a:cubicBezTo>
                <a:cubicBezTo>
                  <a:pt x="269255" y="1021552"/>
                  <a:pt x="328890" y="975336"/>
                  <a:pt x="347730" y="965916"/>
                </a:cubicBezTo>
                <a:cubicBezTo>
                  <a:pt x="374133" y="952714"/>
                  <a:pt x="426265" y="945057"/>
                  <a:pt x="450761" y="940158"/>
                </a:cubicBezTo>
                <a:cubicBezTo>
                  <a:pt x="472226" y="931572"/>
                  <a:pt x="493059" y="921199"/>
                  <a:pt x="515155" y="914400"/>
                </a:cubicBezTo>
                <a:cubicBezTo>
                  <a:pt x="548990" y="903989"/>
                  <a:pt x="618186" y="888642"/>
                  <a:pt x="618186" y="888642"/>
                </a:cubicBezTo>
                <a:cubicBezTo>
                  <a:pt x="631065" y="880056"/>
                  <a:pt x="642596" y="868982"/>
                  <a:pt x="656823" y="862885"/>
                </a:cubicBezTo>
                <a:cubicBezTo>
                  <a:pt x="690232" y="848567"/>
                  <a:pt x="772373" y="842351"/>
                  <a:pt x="798490" y="837127"/>
                </a:cubicBezTo>
                <a:cubicBezTo>
                  <a:pt x="994949" y="797835"/>
                  <a:pt x="829290" y="832015"/>
                  <a:pt x="953037" y="785611"/>
                </a:cubicBezTo>
                <a:cubicBezTo>
                  <a:pt x="969610" y="779396"/>
                  <a:pt x="987533" y="777595"/>
                  <a:pt x="1004552" y="772733"/>
                </a:cubicBezTo>
                <a:cubicBezTo>
                  <a:pt x="1017605" y="769004"/>
                  <a:pt x="1030019" y="763147"/>
                  <a:pt x="1043189" y="759854"/>
                </a:cubicBezTo>
                <a:cubicBezTo>
                  <a:pt x="1064425" y="754545"/>
                  <a:pt x="1086347" y="752284"/>
                  <a:pt x="1107583" y="746975"/>
                </a:cubicBezTo>
                <a:cubicBezTo>
                  <a:pt x="1120753" y="743682"/>
                  <a:pt x="1133167" y="737826"/>
                  <a:pt x="1146220" y="734096"/>
                </a:cubicBezTo>
                <a:cubicBezTo>
                  <a:pt x="1163239" y="729233"/>
                  <a:pt x="1180563" y="725510"/>
                  <a:pt x="1197735" y="721217"/>
                </a:cubicBezTo>
                <a:cubicBezTo>
                  <a:pt x="1210614" y="712631"/>
                  <a:pt x="1222527" y="702381"/>
                  <a:pt x="1236372" y="695459"/>
                </a:cubicBezTo>
                <a:cubicBezTo>
                  <a:pt x="1248514" y="689388"/>
                  <a:pt x="1261912" y="686152"/>
                  <a:pt x="1275009" y="682580"/>
                </a:cubicBezTo>
                <a:cubicBezTo>
                  <a:pt x="1309162" y="673266"/>
                  <a:pt x="1344456" y="668018"/>
                  <a:pt x="1378040" y="656823"/>
                </a:cubicBezTo>
                <a:cubicBezTo>
                  <a:pt x="1492192" y="618772"/>
                  <a:pt x="1428328" y="634063"/>
                  <a:pt x="1571223" y="618186"/>
                </a:cubicBezTo>
                <a:cubicBezTo>
                  <a:pt x="1696856" y="586777"/>
                  <a:pt x="1539982" y="625129"/>
                  <a:pt x="1687133" y="592428"/>
                </a:cubicBezTo>
                <a:cubicBezTo>
                  <a:pt x="1704412" y="588588"/>
                  <a:pt x="1721292" y="583020"/>
                  <a:pt x="1738648" y="579549"/>
                </a:cubicBezTo>
                <a:cubicBezTo>
                  <a:pt x="1792167" y="568845"/>
                  <a:pt x="1852492" y="562035"/>
                  <a:pt x="1906073" y="553792"/>
                </a:cubicBezTo>
                <a:cubicBezTo>
                  <a:pt x="1931883" y="549821"/>
                  <a:pt x="1957589" y="545206"/>
                  <a:pt x="1983347" y="540913"/>
                </a:cubicBezTo>
                <a:cubicBezTo>
                  <a:pt x="2009105" y="532327"/>
                  <a:pt x="2035051" y="524287"/>
                  <a:pt x="2060620" y="515155"/>
                </a:cubicBezTo>
                <a:cubicBezTo>
                  <a:pt x="2095162" y="502818"/>
                  <a:pt x="2128854" y="488117"/>
                  <a:pt x="2163651" y="476518"/>
                </a:cubicBezTo>
                <a:cubicBezTo>
                  <a:pt x="2193300" y="466635"/>
                  <a:pt x="2224540" y="461735"/>
                  <a:pt x="2253803" y="450761"/>
                </a:cubicBezTo>
                <a:cubicBezTo>
                  <a:pt x="2293392" y="435915"/>
                  <a:pt x="2329444" y="412131"/>
                  <a:pt x="2369713" y="399245"/>
                </a:cubicBezTo>
                <a:cubicBezTo>
                  <a:pt x="2437146" y="377667"/>
                  <a:pt x="2507698" y="367181"/>
                  <a:pt x="2575775" y="347730"/>
                </a:cubicBezTo>
                <a:cubicBezTo>
                  <a:pt x="2695115" y="313633"/>
                  <a:pt x="2634988" y="326392"/>
                  <a:pt x="2756079" y="309093"/>
                </a:cubicBezTo>
                <a:cubicBezTo>
                  <a:pt x="2781837" y="300507"/>
                  <a:pt x="2806848" y="289225"/>
                  <a:pt x="2833352" y="283335"/>
                </a:cubicBezTo>
                <a:cubicBezTo>
                  <a:pt x="2884335" y="272006"/>
                  <a:pt x="2987899" y="257578"/>
                  <a:pt x="2987899" y="257578"/>
                </a:cubicBezTo>
                <a:cubicBezTo>
                  <a:pt x="3070629" y="216212"/>
                  <a:pt x="3009787" y="240321"/>
                  <a:pt x="3116687" y="218941"/>
                </a:cubicBezTo>
                <a:cubicBezTo>
                  <a:pt x="3237136" y="194851"/>
                  <a:pt x="3108643" y="217733"/>
                  <a:pt x="3206840" y="193183"/>
                </a:cubicBezTo>
                <a:cubicBezTo>
                  <a:pt x="3242849" y="184181"/>
                  <a:pt x="3314049" y="173169"/>
                  <a:pt x="3348507" y="167426"/>
                </a:cubicBezTo>
                <a:cubicBezTo>
                  <a:pt x="3511403" y="113127"/>
                  <a:pt x="3398660" y="140377"/>
                  <a:pt x="3696237" y="154547"/>
                </a:cubicBezTo>
                <a:cubicBezTo>
                  <a:pt x="3910885" y="150254"/>
                  <a:pt x="4125987" y="156272"/>
                  <a:pt x="4340180" y="141668"/>
                </a:cubicBezTo>
                <a:cubicBezTo>
                  <a:pt x="4367268" y="139821"/>
                  <a:pt x="4262907" y="115910"/>
                  <a:pt x="4262907" y="115910"/>
                </a:cubicBezTo>
                <a:cubicBezTo>
                  <a:pt x="4258614" y="103031"/>
                  <a:pt x="4243043" y="88914"/>
                  <a:pt x="4250028" y="77273"/>
                </a:cubicBezTo>
                <a:cubicBezTo>
                  <a:pt x="4259906" y="60810"/>
                  <a:pt x="4284875" y="61041"/>
                  <a:pt x="4301544" y="51516"/>
                </a:cubicBezTo>
                <a:cubicBezTo>
                  <a:pt x="4314983" y="43837"/>
                  <a:pt x="4327301" y="34344"/>
                  <a:pt x="4340180" y="25758"/>
                </a:cubicBezTo>
                <a:cubicBezTo>
                  <a:pt x="4309692" y="15595"/>
                  <a:pt x="4241609" y="0"/>
                  <a:pt x="4365938" y="0"/>
                </a:cubicBezTo>
                <a:cubicBezTo>
                  <a:pt x="4411269" y="0"/>
                  <a:pt x="4442006" y="12477"/>
                  <a:pt x="4481848" y="25758"/>
                </a:cubicBezTo>
                <a:cubicBezTo>
                  <a:pt x="4490434" y="38637"/>
                  <a:pt x="4500684" y="50551"/>
                  <a:pt x="4507606" y="64395"/>
                </a:cubicBezTo>
                <a:cubicBezTo>
                  <a:pt x="4513677" y="76537"/>
                  <a:pt x="4520485" y="89456"/>
                  <a:pt x="4520485" y="103031"/>
                </a:cubicBezTo>
                <a:cubicBezTo>
                  <a:pt x="4520485" y="179062"/>
                  <a:pt x="4526365" y="220376"/>
                  <a:pt x="4481848" y="270457"/>
                </a:cubicBezTo>
                <a:cubicBezTo>
                  <a:pt x="4457647" y="297683"/>
                  <a:pt x="4439914" y="338895"/>
                  <a:pt x="4404575" y="347730"/>
                </a:cubicBezTo>
                <a:cubicBezTo>
                  <a:pt x="4339889" y="363902"/>
                  <a:pt x="4369851" y="355011"/>
                  <a:pt x="4314423" y="373488"/>
                </a:cubicBezTo>
                <a:cubicBezTo>
                  <a:pt x="4232857" y="369195"/>
                  <a:pt x="4151068" y="368004"/>
                  <a:pt x="4069724" y="360609"/>
                </a:cubicBezTo>
                <a:cubicBezTo>
                  <a:pt x="4056204" y="359380"/>
                  <a:pt x="4041688" y="356211"/>
                  <a:pt x="4031087" y="347730"/>
                </a:cubicBezTo>
                <a:cubicBezTo>
                  <a:pt x="4019000" y="338061"/>
                  <a:pt x="4016275" y="320038"/>
                  <a:pt x="4005330" y="309093"/>
                </a:cubicBezTo>
                <a:cubicBezTo>
                  <a:pt x="3994385" y="298148"/>
                  <a:pt x="3979572" y="291921"/>
                  <a:pt x="3966693" y="283335"/>
                </a:cubicBezTo>
                <a:cubicBezTo>
                  <a:pt x="3969565" y="260358"/>
                  <a:pt x="3965707" y="166432"/>
                  <a:pt x="4005330" y="141668"/>
                </a:cubicBezTo>
                <a:cubicBezTo>
                  <a:pt x="4005332" y="141667"/>
                  <a:pt x="4101921" y="109471"/>
                  <a:pt x="4121240" y="103031"/>
                </a:cubicBezTo>
                <a:lnTo>
                  <a:pt x="4237149" y="64395"/>
                </a:lnTo>
                <a:cubicBezTo>
                  <a:pt x="4279205" y="50377"/>
                  <a:pt x="4290446" y="44854"/>
                  <a:pt x="4340180" y="38637"/>
                </a:cubicBezTo>
                <a:cubicBezTo>
                  <a:pt x="4352960" y="37040"/>
                  <a:pt x="4365938" y="38637"/>
                  <a:pt x="4378817" y="38637"/>
                </a:cubicBezTo>
              </a:path>
            </a:pathLst>
          </a:cu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/>
              <a:t>Rounding to Nearest Even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1493" y="990600"/>
            <a:ext cx="8793907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Normalized result has the form: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1.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… </a:t>
            </a:r>
            <a:r>
              <a:rPr lang="en-US" sz="2400" i="1" dirty="0" err="1">
                <a:solidFill>
                  <a:srgbClr val="000000"/>
                </a:solidFill>
                <a:latin typeface="Arial" panose="020B0604020202020204" pitchFamily="34" charset="0"/>
              </a:rPr>
              <a:t>f</a:t>
            </a:r>
            <a:r>
              <a:rPr lang="en-US" sz="2400" i="1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l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 S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 bit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appears after the last fraction bit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endParaRPr lang="en-US" sz="2400" b="1" i="1" baseline="-25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sticky bit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is the OR of all remaining additional bits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 to Nearest Even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default rounding mode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Four cases for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 = 00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 is Exact, no need for rounding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 = 01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Truncate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 by discarding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</a:t>
            </a: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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RS = 11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Increment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result: ADD 1 to last fraction bit</a:t>
            </a: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  RS = 10 </a:t>
            </a:r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Tie Case (either truncate or increment result)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799908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Check Last fraction bit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23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single-precision or 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52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for double)</a:t>
            </a:r>
          </a:p>
          <a:p>
            <a:pPr marL="799908" lvl="1" indent="-342900">
              <a:buFont typeface="Wingdings" panose="05000000000000000000" pitchFamily="2" charset="2"/>
              <a:buChar char="ü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0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truncate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result to keep fraction even</a:t>
            </a:r>
          </a:p>
          <a:p>
            <a:pPr marL="799908" lvl="1" indent="-342900">
              <a:buFont typeface="Wingdings" panose="05000000000000000000" pitchFamily="2" charset="2"/>
              <a:buChar char="ü"/>
            </a:pP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 If </a:t>
            </a:r>
            <a:r>
              <a:rPr lang="en-US" sz="2400" b="1" i="1" dirty="0" err="1">
                <a:solidFill>
                  <a:srgbClr val="FF0000"/>
                </a:solidFill>
                <a:latin typeface="Arial" panose="020B0604020202020204" pitchFamily="34" charset="0"/>
              </a:rPr>
              <a:t>f</a:t>
            </a:r>
            <a:r>
              <a:rPr lang="en-US" sz="2400" b="1" i="1" baseline="-25000" dirty="0" err="1">
                <a:solidFill>
                  <a:srgbClr val="FF0000"/>
                </a:solidFill>
                <a:latin typeface="Arial" panose="020B0604020202020204" pitchFamily="34" charset="0"/>
              </a:rPr>
              <a:t>l</a:t>
            </a:r>
            <a:r>
              <a:rPr lang="en-US" sz="2400" b="1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is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then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increment </a:t>
            </a:r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</a:rPr>
              <a:t>result to make fraction even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0094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8600"/>
            <a:ext cx="6526337" cy="596653"/>
          </a:xfrm>
        </p:spPr>
        <p:txBody>
          <a:bodyPr/>
          <a:lstStyle/>
          <a:p>
            <a:r>
              <a:rPr lang="en-US" sz="2400" b="0" dirty="0"/>
              <a:t>Floating Point Multiplication Example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81000" y="1151454"/>
            <a:ext cx="8763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Consider multiplying: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   -1.110 1000 0100 0000 1010 0001</a:t>
            </a:r>
            <a:r>
              <a:rPr lang="en-US" sz="2400" b="1" baseline="-25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–4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 1.100 0000 0001 0000 0000 0000</a:t>
            </a:r>
            <a:r>
              <a:rPr lang="en-US" sz="2400" b="1" baseline="-25000" dirty="0">
                <a:solidFill>
                  <a:srgbClr val="000000"/>
                </a:solidFill>
                <a:latin typeface="Courier New,Bold"/>
              </a:rPr>
              <a:t>2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–2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Unlike addition, we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add the exponents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of the operands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Result exponent value = (–4) + (–2) = –6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Using the biased representation: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Z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=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+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– 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Bias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(–4) + 127 = 123 (</a:t>
            </a:r>
            <a:r>
              <a:rPr lang="en-US" sz="2400" i="1" dirty="0">
                <a:solidFill>
                  <a:srgbClr val="FF0000"/>
                </a:solidFill>
                <a:latin typeface="Arial" panose="020B0604020202020204" pitchFamily="34" charset="0"/>
              </a:rPr>
              <a:t>Bias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= 127 for single precision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(–2) + 127 = 125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E</a:t>
            </a:r>
            <a:r>
              <a:rPr lang="en-US" sz="2400" i="1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Z</a:t>
            </a:r>
            <a:r>
              <a:rPr lang="en-US" sz="2400" i="1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= 123 + 125 – 127 = 121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value = –6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Sign bit of product can be computed independently</a:t>
            </a: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Sign bit of product =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Sign</a:t>
            </a:r>
            <a:r>
              <a:rPr lang="en-U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XOR </a:t>
            </a:r>
            <a:r>
              <a:rPr lang="en-US" sz="2400" dirty="0" err="1">
                <a:solidFill>
                  <a:srgbClr val="000000"/>
                </a:solidFill>
                <a:latin typeface="Arial" panose="020B0604020202020204" pitchFamily="34" charset="0"/>
              </a:rPr>
              <a:t>Sign</a:t>
            </a:r>
            <a:r>
              <a:rPr lang="en-US" sz="2400" baseline="-25000" dirty="0" err="1">
                <a:solidFill>
                  <a:srgbClr val="000000"/>
                </a:solidFill>
                <a:latin typeface="Arial" panose="020B0604020202020204" pitchFamily="34" charset="0"/>
              </a:rPr>
              <a:t>Y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(negative)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51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FP Multiplication </a:t>
            </a:r>
            <a:r>
              <a:rPr lang="en-US" sz="2400" dirty="0" err="1"/>
              <a:t>contnd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121493" y="1059121"/>
            <a:ext cx="871770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Wingdings" panose="05000000000000000000" pitchFamily="2" charset="2"/>
              </a:rPr>
              <a:t> </a:t>
            </a:r>
            <a:r>
              <a:rPr lang="en-US" sz="2400" dirty="0">
                <a:latin typeface="Arial" panose="020B0604020202020204" pitchFamily="34" charset="0"/>
              </a:rPr>
              <a:t>Now multiply the significands:</a:t>
            </a:r>
          </a:p>
          <a:p>
            <a:r>
              <a:rPr lang="en-US" sz="2400" b="1" dirty="0">
                <a:latin typeface="Courier New,Bold"/>
              </a:rPr>
              <a:t>(Multiplicand) 	                 </a:t>
            </a:r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1.11010000100000010100001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(Multiplier) 	                             × 1.10000000001000000000000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------------------------------------------------------------------------------------------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                       111010000100000010100001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   111010000100000010100001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  1.11010000100000010100001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       10.1011100011111011111100110010100001000000000000</a:t>
            </a:r>
          </a:p>
          <a:p>
            <a:r>
              <a:rPr lang="en-US" sz="2400" dirty="0">
                <a:latin typeface="Wingdings" panose="05000000000000000000" pitchFamily="2" charset="2"/>
              </a:rPr>
              <a:t> </a:t>
            </a:r>
            <a:r>
              <a:rPr lang="en-US" sz="2400" dirty="0">
                <a:latin typeface="Arial" panose="020B0604020202020204" pitchFamily="34" charset="0"/>
              </a:rPr>
              <a:t>24 bits × 24 bits </a:t>
            </a:r>
            <a:r>
              <a:rPr lang="en-US" sz="2400" dirty="0">
                <a:latin typeface="Wingdings" panose="05000000000000000000" pitchFamily="2" charset="2"/>
              </a:rPr>
              <a:t> </a:t>
            </a:r>
            <a:r>
              <a:rPr lang="en-US" sz="2400" dirty="0">
                <a:latin typeface="Arial" panose="020B0604020202020204" pitchFamily="34" charset="0"/>
              </a:rPr>
              <a:t>48 bits (double number of bits)</a:t>
            </a:r>
          </a:p>
          <a:p>
            <a:r>
              <a:rPr lang="en-US" sz="2400" dirty="0">
                <a:latin typeface="Wingdings" panose="05000000000000000000" pitchFamily="2" charset="2"/>
              </a:rPr>
              <a:t> </a:t>
            </a:r>
            <a:r>
              <a:rPr lang="en-US" sz="2400" dirty="0">
                <a:latin typeface="Arial" panose="020B0604020202020204" pitchFamily="34" charset="0"/>
              </a:rPr>
              <a:t>Multiplicand × 0 = 0 Zero rows are eliminated</a:t>
            </a:r>
          </a:p>
          <a:p>
            <a:r>
              <a:rPr lang="en-US" sz="2400" dirty="0">
                <a:latin typeface="Wingdings" panose="05000000000000000000" pitchFamily="2" charset="2"/>
              </a:rPr>
              <a:t> </a:t>
            </a:r>
            <a:r>
              <a:rPr lang="en-US" sz="2400" dirty="0">
                <a:latin typeface="Arial" panose="020B0604020202020204" pitchFamily="34" charset="0"/>
              </a:rPr>
              <a:t>Multiplicand × 1 = Multiplicand (shifted left)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3258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FP Multiplication </a:t>
            </a:r>
            <a:r>
              <a:rPr lang="en-US" sz="2400" dirty="0" err="1"/>
              <a:t>contnd</a:t>
            </a:r>
            <a:r>
              <a:rPr lang="en-US" sz="24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1089898"/>
            <a:ext cx="861060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Normalize Product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-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10.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10111000111110111111001100...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-6</a:t>
            </a:r>
          </a:p>
          <a:p>
            <a:endParaRPr lang="en-US" sz="2400" b="1" baseline="30000" dirty="0">
              <a:solidFill>
                <a:srgbClr val="FF0000"/>
              </a:solidFill>
              <a:latin typeface="Courier New,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Shift right and increment exponent because of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carry bit</a:t>
            </a:r>
          </a:p>
          <a:p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= -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010111000111110111111001100... 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-5</a:t>
            </a:r>
          </a:p>
          <a:p>
            <a:endParaRPr lang="en-US" sz="2400" b="1" baseline="30000" dirty="0">
              <a:solidFill>
                <a:srgbClr val="FF0000"/>
              </a:solidFill>
              <a:latin typeface="Courier New,Bold"/>
            </a:endParaRPr>
          </a:p>
          <a:p>
            <a:r>
              <a:rPr lang="en-US" sz="2400" dirty="0">
                <a:solidFill>
                  <a:srgbClr val="FF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Round to Nearest Even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: (keep only 23 fraction bits)</a:t>
            </a:r>
          </a:p>
          <a:p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01011100011111011111100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</a:rPr>
              <a:t>|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1 100...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-5</a:t>
            </a:r>
          </a:p>
          <a:p>
            <a:endParaRPr lang="en-US" sz="2400" b="1" baseline="30000" dirty="0">
              <a:solidFill>
                <a:srgbClr val="FF0000"/>
              </a:solidFill>
              <a:latin typeface="Courier New,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Round bit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Sticky bit = 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, so increment fraction</a:t>
            </a: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Final result = 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-1.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0101110001111101111110</a:t>
            </a:r>
            <a:r>
              <a:rPr lang="en-US" sz="2400" b="1" dirty="0">
                <a:solidFill>
                  <a:srgbClr val="FF0000"/>
                </a:solidFill>
                <a:latin typeface="Courier New,Bold"/>
              </a:rPr>
              <a:t>1 </a:t>
            </a:r>
            <a:r>
              <a:rPr lang="en-US" sz="2400" b="1" dirty="0">
                <a:solidFill>
                  <a:srgbClr val="000000"/>
                </a:solidFill>
                <a:latin typeface="Courier New,Bold"/>
              </a:rPr>
              <a:t>× 2</a:t>
            </a:r>
            <a:r>
              <a:rPr lang="en-US" sz="2400" b="1" baseline="30000" dirty="0">
                <a:solidFill>
                  <a:srgbClr val="FF0000"/>
                </a:solidFill>
                <a:latin typeface="Courier New,Bold"/>
              </a:rPr>
              <a:t>-5</a:t>
            </a:r>
          </a:p>
          <a:p>
            <a:endParaRPr lang="en-US" sz="2400" b="1" baseline="30000" dirty="0">
              <a:solidFill>
                <a:srgbClr val="FF0000"/>
              </a:solidFill>
              <a:latin typeface="Courier New,Bold"/>
            </a:endParaRPr>
          </a:p>
          <a:p>
            <a:r>
              <a:rPr lang="en-US" sz="24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IEEE 754 Representation</a:t>
            </a:r>
          </a:p>
          <a:p>
            <a:r>
              <a:rPr 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0 1 1 1 1 0 1 0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0 1 0 1 1 1 0 0 0 1 1 1 1 1 0 1 1 1 1 1 1 0 1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15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CC0000"/>
                </a:solidFill>
              </a:rPr>
              <a:t>Examples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7525" y="1295400"/>
            <a:ext cx="790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2400" dirty="0">
                <a:solidFill>
                  <a:srgbClr val="FF0000"/>
                </a:solidFill>
              </a:rPr>
              <a:t>Final representation: (-1)</a:t>
            </a:r>
            <a:r>
              <a:rPr lang="en-US" altLang="en-US" sz="2400" baseline="30000" dirty="0">
                <a:solidFill>
                  <a:srgbClr val="FF0000"/>
                </a:solidFill>
              </a:rPr>
              <a:t>S</a:t>
            </a:r>
            <a:r>
              <a:rPr lang="en-US" altLang="en-US" sz="2400" dirty="0">
                <a:solidFill>
                  <a:srgbClr val="FF0000"/>
                </a:solidFill>
              </a:rPr>
              <a:t> x (1 + Fraction) x 2</a:t>
            </a:r>
            <a:r>
              <a:rPr lang="en-US" altLang="en-US" sz="2400" baseline="30000" dirty="0">
                <a:solidFill>
                  <a:srgbClr val="FF0000"/>
                </a:solidFill>
              </a:rPr>
              <a:t>(Exponent – Bias)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33400" y="1905000"/>
            <a:ext cx="8153400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Represent  -0.75</a:t>
            </a:r>
            <a:r>
              <a:rPr lang="en-US" altLang="en-US" sz="2400" baseline="-25000" dirty="0"/>
              <a:t>ten</a:t>
            </a:r>
            <a:r>
              <a:rPr lang="en-US" altLang="en-US" sz="2400" dirty="0"/>
              <a:t> in single and double-precision formats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 Single:  (1 + 8 + 23)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 Double: (1 + 11 + 52)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What decimal number is represented by the following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single-precision number?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  1   1000 0001    01000…0000</a:t>
            </a:r>
          </a:p>
        </p:txBody>
      </p:sp>
    </p:spTree>
    <p:extLst>
      <p:ext uri="{BB962C8B-B14F-4D97-AF65-F5344CB8AC3E}">
        <p14:creationId xmlns:p14="http://schemas.microsoft.com/office/powerpoint/2010/main" val="18382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en-US" sz="2400"/>
              <a:t>It is important  to know that just login to the session does not guarantee the  attendance.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en-US" sz="2400"/>
              <a:t>Once you join the session, continue till the end to consider you as present in the class.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en-US" sz="2400"/>
              <a:t>IMPORTANTLY, you need to make the class more interactive by responding to Professors queries in the session.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IN" altLang="en-US" sz="2400"/>
              <a:t> </a:t>
            </a:r>
            <a:r>
              <a:rPr lang="en-IN" altLang="en-US" sz="2400" b="1">
                <a:solidFill>
                  <a:srgbClr val="FF0000"/>
                </a:solidFill>
              </a:rPr>
              <a:t>Whenever Professor calls your number / name ,you need to respond, otherwise it will be considered as ABSENT</a:t>
            </a:r>
          </a:p>
        </p:txBody>
      </p:sp>
      <p:sp>
        <p:nvSpPr>
          <p:cNvPr id="12291" name="Title 2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6491288" cy="1143000"/>
          </a:xfrm>
        </p:spPr>
        <p:txBody>
          <a:bodyPr/>
          <a:lstStyle/>
          <a:p>
            <a:r>
              <a:rPr lang="en-IN" altLang="en-US" b="1"/>
              <a:t>IMP Note to Students</a:t>
            </a:r>
          </a:p>
        </p:txBody>
      </p:sp>
    </p:spTree>
    <p:extLst>
      <p:ext uri="{BB962C8B-B14F-4D97-AF65-F5344CB8AC3E}">
        <p14:creationId xmlns:p14="http://schemas.microsoft.com/office/powerpoint/2010/main" val="3601556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/>
              <a:t>Real Numbers</a:t>
            </a:r>
            <a:endParaRPr lang="en-IN" sz="2800" b="0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52400" y="1295400"/>
            <a:ext cx="8229600" cy="4525963"/>
          </a:xfrm>
          <a:prstGeom prst="rect">
            <a:avLst/>
          </a:prstGeom>
        </p:spPr>
        <p:txBody>
          <a:bodyPr/>
          <a:lstStyle>
            <a:lvl1pPr marL="0" indent="0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defRPr sz="16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97523" indent="-195905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5000"/>
              <a:buFont typeface="Arial" charset="0"/>
              <a:buChar char="▪"/>
              <a:defRPr sz="1600" baseline="0">
                <a:solidFill>
                  <a:schemeClr val="tx1"/>
                </a:solidFill>
                <a:latin typeface="+mn-lt"/>
              </a:defRPr>
            </a:lvl2pPr>
            <a:lvl3pPr marL="466281" indent="-267142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–"/>
              <a:defRPr sz="1600" baseline="0">
                <a:solidFill>
                  <a:schemeClr val="tx1"/>
                </a:solidFill>
                <a:latin typeface="+mn-lt"/>
              </a:defRPr>
            </a:lvl3pPr>
            <a:lvl4pPr marL="626569" indent="-158666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Arial" charset="0"/>
              <a:buChar char="▫"/>
              <a:defRPr sz="1600" baseline="0">
                <a:solidFill>
                  <a:schemeClr val="tx1"/>
                </a:solidFill>
                <a:latin typeface="+mn-lt"/>
              </a:defRPr>
            </a:lvl4pPr>
            <a:lvl5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5pPr>
            <a:lvl6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6pPr>
            <a:lvl7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7pPr>
            <a:lvl8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8pPr>
            <a:lvl9pPr marL="764704" indent="-132761" algn="l" defTabSz="913138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89000"/>
              <a:buFont typeface="Arial" charset="0"/>
              <a:buChar char="-"/>
              <a:defRPr sz="1600" baseline="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400" kern="0"/>
              <a:t>Numbers with fractions</a:t>
            </a:r>
          </a:p>
          <a:p>
            <a:pPr>
              <a:lnSpc>
                <a:spcPct val="150000"/>
              </a:lnSpc>
            </a:pPr>
            <a:r>
              <a:rPr lang="en-US" sz="2400" kern="0"/>
              <a:t>Could be done in pure binary</a:t>
            </a:r>
          </a:p>
          <a:p>
            <a:pPr lvl="1">
              <a:lnSpc>
                <a:spcPct val="150000"/>
              </a:lnSpc>
            </a:pPr>
            <a:r>
              <a:rPr lang="en-US" sz="2400" kern="0"/>
              <a:t>1001.1010 = 2</a:t>
            </a:r>
            <a:r>
              <a:rPr lang="en-US" sz="2400" kern="0" baseline="30000"/>
              <a:t>4</a:t>
            </a:r>
            <a:r>
              <a:rPr lang="en-US" sz="2400" kern="0"/>
              <a:t> + 2</a:t>
            </a:r>
            <a:r>
              <a:rPr lang="en-US" sz="2400" kern="0" baseline="30000"/>
              <a:t>0</a:t>
            </a:r>
            <a:r>
              <a:rPr lang="en-US" sz="2400" kern="0"/>
              <a:t> +2</a:t>
            </a:r>
            <a:r>
              <a:rPr lang="en-US" sz="2400" kern="0" baseline="30000"/>
              <a:t>-1</a:t>
            </a:r>
            <a:r>
              <a:rPr lang="en-US" sz="2400" kern="0"/>
              <a:t> + 2</a:t>
            </a:r>
            <a:r>
              <a:rPr lang="en-US" sz="2400" kern="0" baseline="30000"/>
              <a:t>-3 </a:t>
            </a:r>
            <a:r>
              <a:rPr lang="en-US" sz="2400" kern="0"/>
              <a:t>=9.625</a:t>
            </a:r>
          </a:p>
          <a:p>
            <a:pPr>
              <a:lnSpc>
                <a:spcPct val="150000"/>
              </a:lnSpc>
            </a:pPr>
            <a:r>
              <a:rPr lang="en-US" sz="2400" kern="0"/>
              <a:t>Where is the binary point?</a:t>
            </a:r>
          </a:p>
          <a:p>
            <a:pPr>
              <a:lnSpc>
                <a:spcPct val="150000"/>
              </a:lnSpc>
            </a:pPr>
            <a:r>
              <a:rPr lang="en-US" sz="2400" kern="0"/>
              <a:t>Fixed?</a:t>
            </a:r>
          </a:p>
          <a:p>
            <a:pPr lvl="1">
              <a:lnSpc>
                <a:spcPct val="150000"/>
              </a:lnSpc>
            </a:pPr>
            <a:r>
              <a:rPr lang="en-US" sz="2400" kern="0"/>
              <a:t>Very limited</a:t>
            </a:r>
          </a:p>
          <a:p>
            <a:pPr>
              <a:lnSpc>
                <a:spcPct val="150000"/>
              </a:lnSpc>
            </a:pPr>
            <a:r>
              <a:rPr lang="en-US" sz="2400" kern="0"/>
              <a:t>Moving?</a:t>
            </a:r>
          </a:p>
          <a:p>
            <a:pPr lvl="1">
              <a:lnSpc>
                <a:spcPct val="150000"/>
              </a:lnSpc>
            </a:pPr>
            <a:r>
              <a:rPr lang="en-US" sz="2400" kern="0"/>
              <a:t>How do you show where it is?</a:t>
            </a:r>
          </a:p>
        </p:txBody>
      </p:sp>
    </p:spTree>
    <p:extLst>
      <p:ext uri="{BB962C8B-B14F-4D97-AF65-F5344CB8AC3E}">
        <p14:creationId xmlns:p14="http://schemas.microsoft.com/office/powerpoint/2010/main" val="312437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CC0000"/>
                </a:solidFill>
              </a:rPr>
              <a:t>Floating Point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81000" y="1524000"/>
            <a:ext cx="8564563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Normalized scientific notation: single non-zero digit to the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left of the decimal (binary) point – example: 3.5 x 10</a:t>
            </a:r>
            <a:r>
              <a:rPr lang="en-US" altLang="en-US" sz="2400" baseline="30000" dirty="0"/>
              <a:t>9</a:t>
            </a: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</a:t>
            </a:r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1.010001 x 2</a:t>
            </a:r>
            <a:r>
              <a:rPr lang="en-US" altLang="en-US" sz="2400" baseline="30000" dirty="0"/>
              <a:t>-5</a:t>
            </a:r>
            <a:r>
              <a:rPr lang="en-US" altLang="en-US" sz="2400" baseline="-25000" dirty="0"/>
              <a:t>two</a:t>
            </a:r>
            <a:r>
              <a:rPr lang="en-US" altLang="en-US" sz="2400" dirty="0"/>
              <a:t> = (1 + 0 x 2</a:t>
            </a:r>
            <a:r>
              <a:rPr lang="en-US" altLang="en-US" sz="2400" baseline="30000" dirty="0"/>
              <a:t>-1</a:t>
            </a:r>
            <a:r>
              <a:rPr lang="en-US" altLang="en-US" sz="2400" dirty="0"/>
              <a:t> + 1 x 2</a:t>
            </a:r>
            <a:r>
              <a:rPr lang="en-US" altLang="en-US" sz="2400" baseline="30000" dirty="0"/>
              <a:t>-2</a:t>
            </a:r>
            <a:r>
              <a:rPr lang="en-US" altLang="en-US" sz="2400" dirty="0"/>
              <a:t> + … + 1 x 2</a:t>
            </a:r>
            <a:r>
              <a:rPr lang="en-US" altLang="en-US" sz="2400" baseline="30000" dirty="0"/>
              <a:t>-6</a:t>
            </a:r>
            <a:r>
              <a:rPr lang="en-US" altLang="en-US" sz="2400" dirty="0"/>
              <a:t>) x 2</a:t>
            </a:r>
            <a:r>
              <a:rPr lang="en-US" altLang="en-US" sz="2400" baseline="30000" dirty="0"/>
              <a:t>-5</a:t>
            </a:r>
            <a:r>
              <a:rPr lang="en-US" altLang="en-US" sz="2400" baseline="-25000" dirty="0"/>
              <a:t>ten</a:t>
            </a:r>
            <a:endParaRPr lang="en-US" altLang="en-US" sz="2400" dirty="0"/>
          </a:p>
          <a:p>
            <a:pPr eaLnBrk="1" hangingPunct="1">
              <a:buClr>
                <a:srgbClr val="CC0000"/>
              </a:buClr>
            </a:pPr>
            <a:endParaRPr lang="en-US" altLang="en-US" sz="24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400" dirty="0"/>
              <a:t> A standard notation enables easy exchange of data between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machines and simplifies hardware algorithms – the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IEEE 754 standard defines how floating point numbers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400" dirty="0"/>
              <a:t>  are represented</a:t>
            </a:r>
          </a:p>
        </p:txBody>
      </p:sp>
    </p:spTree>
    <p:extLst>
      <p:ext uri="{BB962C8B-B14F-4D97-AF65-F5344CB8AC3E}">
        <p14:creationId xmlns:p14="http://schemas.microsoft.com/office/powerpoint/2010/main" val="107556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/>
          <p:cNvSpPr txBox="1">
            <a:spLocks noGrp="1" noChangeArrowheads="1"/>
          </p:cNvSpPr>
          <p:nvPr>
            <p:ph type="title"/>
          </p:nvPr>
        </p:nvSpPr>
        <p:spPr bwMode="auto"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CC0000"/>
                </a:solidFill>
              </a:rPr>
              <a:t>Sign and Magnitude Representation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17525" y="1636713"/>
            <a:ext cx="548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 dirty="0"/>
              <a:t>Sign       Exponent                                         Fraction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 dirty="0"/>
              <a:t>1 bit          8 bits                                              23 bits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209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066800" y="2209800"/>
            <a:ext cx="1905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E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048000" y="2209800"/>
            <a:ext cx="495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33400" y="2971800"/>
            <a:ext cx="830897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More exponent bits </a:t>
            </a:r>
            <a:r>
              <a:rPr lang="en-US" altLang="en-US" sz="2000" dirty="0">
                <a:sym typeface="Wingdings" panose="05000000000000000000" pitchFamily="2" charset="2"/>
              </a:rPr>
              <a:t> wider range of numbers (not necessarily more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 dirty="0"/>
              <a:t>                                       numbers – recall there are infinite real numbers)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0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More fraction bits </a:t>
            </a:r>
            <a:r>
              <a:rPr lang="en-US" altLang="en-US" sz="2000" dirty="0">
                <a:sym typeface="Wingdings" panose="05000000000000000000" pitchFamily="2" charset="2"/>
              </a:rPr>
              <a:t> higher precision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 Register value = (-1)</a:t>
            </a:r>
            <a:r>
              <a:rPr lang="en-US" altLang="en-US" sz="2000" baseline="30000" dirty="0">
                <a:sym typeface="Wingdings" panose="05000000000000000000" pitchFamily="2" charset="2"/>
              </a:rPr>
              <a:t>S </a:t>
            </a:r>
            <a:r>
              <a:rPr lang="en-US" altLang="en-US" sz="2000" dirty="0">
                <a:sym typeface="Wingdings" panose="05000000000000000000" pitchFamily="2" charset="2"/>
              </a:rPr>
              <a:t> x F x 2</a:t>
            </a:r>
            <a:r>
              <a:rPr lang="en-US" altLang="en-US" sz="2000" baseline="30000" dirty="0">
                <a:sym typeface="Wingdings" panose="05000000000000000000" pitchFamily="2" charset="2"/>
              </a:rPr>
              <a:t>E</a:t>
            </a:r>
            <a:r>
              <a:rPr lang="en-US" altLang="en-US" sz="2000" dirty="0">
                <a:sym typeface="Wingdings" panose="05000000000000000000" pitchFamily="2" charset="2"/>
              </a:rPr>
              <a:t> 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000" dirty="0">
              <a:sym typeface="Wingdings" panose="05000000000000000000" pitchFamily="2" charset="2"/>
            </a:endParaRPr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>
                <a:sym typeface="Wingdings" panose="05000000000000000000" pitchFamily="2" charset="2"/>
              </a:rPr>
              <a:t> Since we are only representing normalized numbers, we are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 dirty="0"/>
              <a:t>  guaranteed that the number is of the form 1.xxxx.. 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 dirty="0"/>
              <a:t>  Hence, in IEEE 754 standard, the 1 is implicit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2000" dirty="0"/>
              <a:t>  Register value = (-1)</a:t>
            </a:r>
            <a:r>
              <a:rPr lang="en-US" altLang="en-US" sz="2000" baseline="30000" dirty="0"/>
              <a:t>S</a:t>
            </a:r>
            <a:r>
              <a:rPr lang="en-US" altLang="en-US" sz="2000" dirty="0"/>
              <a:t> x (1 + F) x 2</a:t>
            </a:r>
            <a:r>
              <a:rPr lang="en-US" altLang="en-US" sz="2000" baseline="30000" dirty="0"/>
              <a:t>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0366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121493" y="304800"/>
            <a:ext cx="613308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dirty="0">
                <a:solidFill>
                  <a:srgbClr val="CC0000"/>
                </a:solidFill>
              </a:rPr>
              <a:t>Sign and Magnitude Representation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7525" y="1636713"/>
            <a:ext cx="5480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</a:pPr>
            <a:r>
              <a:rPr lang="en-US" altLang="en-US" sz="1800"/>
              <a:t>Sign       Exponent                                         Fraction</a:t>
            </a:r>
          </a:p>
          <a:p>
            <a:pPr eaLnBrk="1" hangingPunct="1">
              <a:buClr>
                <a:srgbClr val="CC0000"/>
              </a:buClr>
            </a:pPr>
            <a:r>
              <a:rPr lang="en-US" altLang="en-US" sz="1800"/>
              <a:t>1 bit          8 bits                                              23 bits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09600" y="2209800"/>
            <a:ext cx="3810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066800" y="2209800"/>
            <a:ext cx="1905000" cy="53340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048000" y="2209800"/>
            <a:ext cx="49530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800"/>
              <a:t>F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533400" y="2971800"/>
            <a:ext cx="506571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Largest number that can be represented:</a:t>
            </a:r>
          </a:p>
          <a:p>
            <a:pPr eaLnBrk="1" hangingPunct="1">
              <a:buClr>
                <a:srgbClr val="CC0000"/>
              </a:buClr>
              <a:buFontTx/>
              <a:buChar char="•"/>
            </a:pPr>
            <a:endParaRPr lang="en-US" altLang="en-US" sz="2000" dirty="0"/>
          </a:p>
          <a:p>
            <a:pPr eaLnBrk="1" hangingPunct="1">
              <a:buClr>
                <a:srgbClr val="CC0000"/>
              </a:buClr>
              <a:buFontTx/>
              <a:buChar char="•"/>
            </a:pPr>
            <a:r>
              <a:rPr lang="en-US" altLang="en-US" sz="2000" dirty="0"/>
              <a:t> Smallest number that can be represented:</a:t>
            </a:r>
          </a:p>
        </p:txBody>
      </p:sp>
      <p:sp>
        <p:nvSpPr>
          <p:cNvPr id="2" name="Rectangle 1"/>
          <p:cNvSpPr/>
          <p:nvPr/>
        </p:nvSpPr>
        <p:spPr>
          <a:xfrm>
            <a:off x="457200" y="4438471"/>
            <a:ext cx="8229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Minion-Regular"/>
              </a:rPr>
              <a:t>0.000000001</a:t>
            </a:r>
            <a:r>
              <a:rPr lang="en-US" sz="2400" baseline="-25000" dirty="0">
                <a:latin typeface="Minion-Regular"/>
              </a:rPr>
              <a:t>ten</a:t>
            </a:r>
            <a:r>
              <a:rPr lang="en-US" sz="2400" dirty="0">
                <a:latin typeface="Minion-Regular"/>
              </a:rPr>
              <a:t> or 1.0</a:t>
            </a:r>
            <a:r>
              <a:rPr lang="en-US" sz="2400" baseline="-25000" dirty="0">
                <a:latin typeface="Minion-Regular"/>
              </a:rPr>
              <a:t>ten</a:t>
            </a:r>
            <a:r>
              <a:rPr lang="en-US" sz="2400" dirty="0">
                <a:latin typeface="Minion-Regular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× </a:t>
            </a:r>
            <a:r>
              <a:rPr lang="en-US" sz="2400" dirty="0">
                <a:latin typeface="Minion-Regular"/>
              </a:rPr>
              <a:t>10</a:t>
            </a:r>
            <a:r>
              <a:rPr lang="en-US" sz="2400" baseline="30000" dirty="0">
                <a:latin typeface="Symbol" panose="05050102010706020507" pitchFamily="18" charset="2"/>
              </a:rPr>
              <a:t>-</a:t>
            </a:r>
            <a:r>
              <a:rPr lang="en-US" sz="2400" baseline="30000" dirty="0">
                <a:latin typeface="Minion-Regular"/>
              </a:rPr>
              <a:t>9</a:t>
            </a:r>
            <a:r>
              <a:rPr lang="en-US" sz="2400" dirty="0">
                <a:latin typeface="Minion-Regular"/>
              </a:rPr>
              <a:t> (seconds in a nanosecond)</a:t>
            </a:r>
          </a:p>
          <a:p>
            <a:endParaRPr lang="en-US" sz="2400" dirty="0">
              <a:latin typeface="Minion-Regular"/>
            </a:endParaRPr>
          </a:p>
          <a:p>
            <a:r>
              <a:rPr lang="en-US" sz="2400" dirty="0">
                <a:latin typeface="Minion-Regular"/>
              </a:rPr>
              <a:t>3,155,760,000</a:t>
            </a:r>
            <a:r>
              <a:rPr lang="en-US" sz="2400" baseline="-25000" dirty="0">
                <a:latin typeface="Minion-Regular"/>
              </a:rPr>
              <a:t>ten</a:t>
            </a:r>
            <a:r>
              <a:rPr lang="en-US" sz="2400" dirty="0">
                <a:latin typeface="Minion-Regular"/>
              </a:rPr>
              <a:t> or 3.15576</a:t>
            </a:r>
            <a:r>
              <a:rPr lang="en-US" sz="2400" baseline="-25000" dirty="0">
                <a:latin typeface="Minion-Regular"/>
              </a:rPr>
              <a:t>ten</a:t>
            </a:r>
            <a:r>
              <a:rPr lang="en-US" sz="2400" dirty="0">
                <a:latin typeface="Minion-Regular"/>
              </a:rPr>
              <a:t> </a:t>
            </a:r>
            <a:r>
              <a:rPr lang="en-US" sz="2400" dirty="0">
                <a:latin typeface="Symbol" panose="05050102010706020507" pitchFamily="18" charset="2"/>
              </a:rPr>
              <a:t>× </a:t>
            </a:r>
            <a:r>
              <a:rPr lang="en-US" sz="2400" dirty="0">
                <a:latin typeface="Minion-Regular"/>
              </a:rPr>
              <a:t>10</a:t>
            </a:r>
            <a:r>
              <a:rPr lang="en-US" sz="2400" baseline="30000" dirty="0">
                <a:latin typeface="Minion-Regular"/>
              </a:rPr>
              <a:t>9</a:t>
            </a:r>
            <a:r>
              <a:rPr lang="en-US" sz="2400" dirty="0">
                <a:latin typeface="Minion-Regular"/>
              </a:rPr>
              <a:t> (seconds in a typical century)</a:t>
            </a:r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0B8272C-6A8E-402A-9332-F0EF20DD6CBC}"/>
                  </a:ext>
                </a:extLst>
              </p14:cNvPr>
              <p14:cNvContentPartPr/>
              <p14:nvPr/>
            </p14:nvContentPartPr>
            <p14:xfrm>
              <a:off x="4802040" y="5067360"/>
              <a:ext cx="473400" cy="7362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0B8272C-6A8E-402A-9332-F0EF20DD6C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92680" y="5058000"/>
                <a:ext cx="492120" cy="75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877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493" y="228600"/>
            <a:ext cx="6526337" cy="596653"/>
          </a:xfrm>
        </p:spPr>
        <p:txBody>
          <a:bodyPr/>
          <a:lstStyle/>
          <a:p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Exponent Representation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3581400"/>
            <a:ext cx="9067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Recall that exponent field is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8 bits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single precision</a:t>
            </a: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can be in the range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0 to 255</a:t>
            </a:r>
          </a:p>
          <a:p>
            <a:r>
              <a:rPr lang="en-US" sz="2000" dirty="0">
                <a:solidFill>
                  <a:srgbClr val="00009A"/>
                </a:solidFill>
                <a:latin typeface="Wingdings" panose="05000000000000000000" pitchFamily="2" charset="2"/>
              </a:rPr>
              <a:t>	 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 0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 255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reserved for special use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(discussed later)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 1 to 254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are used for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normalized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floating point numbers</a:t>
            </a:r>
          </a:p>
          <a:p>
            <a:endParaRPr lang="en-US" sz="20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²"/>
            </a:pP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Bias = 127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(half of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254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– 127</a:t>
            </a:r>
          </a:p>
          <a:p>
            <a:endParaRPr lang="en-US" sz="2000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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=1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–126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=127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=254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127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52400" y="1066800"/>
            <a:ext cx="8915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How to represent a signed exponent? Choices are …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Sign + magnitude representation for the exponent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Two’s complement representation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Biased representation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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IEEE 754 uses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biased representation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for the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exponent</a:t>
            </a:r>
          </a:p>
          <a:p>
            <a:r>
              <a:rPr lang="en-US" sz="2000" dirty="0">
                <a:solidFill>
                  <a:srgbClr val="000000"/>
                </a:solidFill>
                <a:latin typeface="Wingdings" panose="05000000000000000000" pitchFamily="2" charset="2"/>
              </a:rPr>
              <a:t>	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Value of exponent </a:t>
            </a:r>
          </a:p>
          <a:p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		=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) = </a:t>
            </a:r>
            <a:r>
              <a:rPr lang="en-US" sz="2000" i="1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– Bias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en-US" sz="2000" dirty="0">
                <a:solidFill>
                  <a:srgbClr val="00009A"/>
                </a:solidFill>
                <a:latin typeface="Arial" panose="020B0604020202020204" pitchFamily="34" charset="0"/>
              </a:rPr>
              <a:t>Bias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is a constant)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970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/>
              <a:t>Biased Exponent – Cont’d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304800" y="1905000"/>
            <a:ext cx="88392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Value of a Normalized Floating Point Number is</a:t>
            </a:r>
          </a:p>
          <a:p>
            <a:endParaRPr lang="en-US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	(–1)</a:t>
            </a:r>
            <a:r>
              <a:rPr lang="en-US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S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× (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en-US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en-US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</a:rPr>
              <a:t> × 2</a:t>
            </a:r>
            <a:r>
              <a:rPr lang="en-US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en-US" sz="24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– Bias</a:t>
            </a:r>
          </a:p>
          <a:p>
            <a:endParaRPr lang="en-US" sz="2400" baseline="30000" dirty="0">
              <a:solidFill>
                <a:srgbClr val="00009A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	(–1)</a:t>
            </a:r>
            <a:r>
              <a:rPr lang="pt-BR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S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 (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</a:rPr>
              <a:t>.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1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2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3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4</a:t>
            </a:r>
            <a:r>
              <a:rPr lang="pt-BR" sz="2400" dirty="0">
                <a:solidFill>
                  <a:srgbClr val="00009A"/>
                </a:solidFill>
                <a:latin typeface="Arial" panose="020B0604020202020204" pitchFamily="34" charset="0"/>
              </a:rPr>
              <a:t> …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pt-BR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× 2</a:t>
            </a:r>
            <a:r>
              <a:rPr lang="pt-BR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pt-BR" sz="24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– Bias</a:t>
            </a:r>
          </a:p>
          <a:p>
            <a:endParaRPr lang="pt-BR" sz="24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(–1)</a:t>
            </a:r>
            <a:r>
              <a:rPr lang="pt-BR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S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 (</a:t>
            </a:r>
            <a:r>
              <a:rPr lang="pt-BR" sz="2400" dirty="0">
                <a:solidFill>
                  <a:srgbClr val="FF0000"/>
                </a:solidFill>
                <a:latin typeface="Arial" panose="020B0604020202020204" pitchFamily="34" charset="0"/>
              </a:rPr>
              <a:t>1 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+ 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1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×2</a:t>
            </a:r>
            <a:r>
              <a:rPr lang="pt-BR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-1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×2</a:t>
            </a:r>
            <a:r>
              <a:rPr lang="pt-BR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3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×2</a:t>
            </a:r>
            <a:r>
              <a:rPr lang="pt-BR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-3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+ </a:t>
            </a:r>
            <a:r>
              <a:rPr lang="pt-BR" sz="2400" i="1" dirty="0">
                <a:solidFill>
                  <a:srgbClr val="00009A"/>
                </a:solidFill>
                <a:latin typeface="Arial" panose="020B0604020202020204" pitchFamily="34" charset="0"/>
              </a:rPr>
              <a:t>f</a:t>
            </a:r>
            <a:r>
              <a:rPr lang="pt-BR" sz="2400" baseline="-25000" dirty="0">
                <a:solidFill>
                  <a:srgbClr val="00009A"/>
                </a:solidFill>
                <a:latin typeface="Arial" panose="020B0604020202020204" pitchFamily="34" charset="0"/>
              </a:rPr>
              <a:t>4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×2</a:t>
            </a:r>
            <a:r>
              <a:rPr lang="pt-BR" sz="2400" baseline="30000" dirty="0">
                <a:solidFill>
                  <a:srgbClr val="000000"/>
                </a:solidFill>
                <a:latin typeface="Arial" panose="020B0604020202020204" pitchFamily="34" charset="0"/>
              </a:rPr>
              <a:t>-4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…)</a:t>
            </a:r>
            <a:r>
              <a:rPr lang="pt-BR" sz="2400" baseline="-25000" dirty="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  <a:r>
              <a:rPr lang="pt-BR" sz="2400" dirty="0">
                <a:solidFill>
                  <a:srgbClr val="000000"/>
                </a:solidFill>
                <a:latin typeface="Arial" panose="020B0604020202020204" pitchFamily="34" charset="0"/>
              </a:rPr>
              <a:t> × 2</a:t>
            </a:r>
            <a:r>
              <a:rPr lang="pt-BR" sz="2400" i="1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E </a:t>
            </a:r>
            <a:r>
              <a:rPr lang="pt-BR" sz="2400" baseline="30000" dirty="0">
                <a:solidFill>
                  <a:srgbClr val="00009A"/>
                </a:solidFill>
                <a:latin typeface="Arial" panose="020B0604020202020204" pitchFamily="34" charset="0"/>
              </a:rPr>
              <a:t>– Bias</a:t>
            </a:r>
            <a:endParaRPr lang="en-US" sz="2400" baseline="30000" dirty="0"/>
          </a:p>
        </p:txBody>
      </p:sp>
    </p:spTree>
    <p:extLst>
      <p:ext uri="{BB962C8B-B14F-4D97-AF65-F5344CB8AC3E}">
        <p14:creationId xmlns:p14="http://schemas.microsoft.com/office/powerpoint/2010/main" val="407064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dZkZuRo4kO5KlulchSHL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ijr9yLR6dESp92i.jUaes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yJP.NxCAIkODDeGTX6hkJ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j6J5YpVpUWcXirqsVerrg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azLF0WJW5EyJOICodr4e_Q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AqiBjI2F0qmvARk_Plqv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Nx_msYV5W0OGJ9s.J8rfQ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JgAkdZsik.pHy2hdw9Qj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owaDWee8kiFak03wnyf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8HD1ALd4EaUwJh9ZW3i1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Blank">
  <a:themeElements>
    <a:clrScheme name="Bits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FCB017"/>
      </a:accent1>
      <a:accent2>
        <a:srgbClr val="76C2E5"/>
      </a:accent2>
      <a:accent3>
        <a:srgbClr val="FF0000"/>
      </a:accent3>
      <a:accent4>
        <a:srgbClr val="002960"/>
      </a:accent4>
      <a:accent5>
        <a:srgbClr val="FF6600"/>
      </a:accent5>
      <a:accent6>
        <a:srgbClr val="808080"/>
      </a:accent6>
      <a:hlink>
        <a:srgbClr val="FF0000"/>
      </a:hlink>
      <a:folHlink>
        <a:srgbClr val="002960"/>
      </a:folHlink>
    </a:clrScheme>
    <a:fontScheme name="McKJapanes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7A46F6A-99FE-4D05-9482-A19C126D77EE}"/>
</file>

<file path=customXml/itemProps2.xml><?xml version="1.0" encoding="utf-8"?>
<ds:datastoreItem xmlns:ds="http://schemas.openxmlformats.org/officeDocument/2006/customXml" ds:itemID="{88CD542B-83A8-4ED4-8353-8F612B96FA72}"/>
</file>

<file path=customXml/itemProps3.xml><?xml version="1.0" encoding="utf-8"?>
<ds:datastoreItem xmlns:ds="http://schemas.openxmlformats.org/officeDocument/2006/customXml" ds:itemID="{2749C1E2-A36D-4F18-AD40-009CAF96548F}"/>
</file>

<file path=docProps/app.xml><?xml version="1.0" encoding="utf-8"?>
<Properties xmlns="http://schemas.openxmlformats.org/officeDocument/2006/extended-properties" xmlns:vt="http://schemas.openxmlformats.org/officeDocument/2006/docPropsVTypes">
  <TotalTime>5072356</TotalTime>
  <Words>2397</Words>
  <Application>Microsoft Office PowerPoint</Application>
  <PresentationFormat>On-screen Show (4:3)</PresentationFormat>
  <Paragraphs>309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Courier New</vt:lpstr>
      <vt:lpstr>Courier New,Bold</vt:lpstr>
      <vt:lpstr>Minion-Regular</vt:lpstr>
      <vt:lpstr>Symbol</vt:lpstr>
      <vt:lpstr>Times New Roman</vt:lpstr>
      <vt:lpstr>Wingdings</vt:lpstr>
      <vt:lpstr>1_Office Theme</vt:lpstr>
      <vt:lpstr>Blank</vt:lpstr>
      <vt:lpstr>1_Blank</vt:lpstr>
      <vt:lpstr>4_Blank</vt:lpstr>
      <vt:lpstr>2_Blank</vt:lpstr>
      <vt:lpstr>think-cell Slide</vt:lpstr>
      <vt:lpstr>PowerPoint Presentation</vt:lpstr>
      <vt:lpstr>  IMP Note to Self</vt:lpstr>
      <vt:lpstr>IMP Note to Students</vt:lpstr>
      <vt:lpstr>Real Numbers</vt:lpstr>
      <vt:lpstr>Floating Point</vt:lpstr>
      <vt:lpstr>Sign and Magnitude Representation</vt:lpstr>
      <vt:lpstr>Sign and Magnitude Representation</vt:lpstr>
      <vt:lpstr>Biased Exponent Representation</vt:lpstr>
      <vt:lpstr>Biased Exponent – Cont’d</vt:lpstr>
      <vt:lpstr>Examples of Single Precision Float</vt:lpstr>
      <vt:lpstr>Converting FP Decimal to Binary</vt:lpstr>
      <vt:lpstr>Largest Normalized Float</vt:lpstr>
      <vt:lpstr>Smallest Normalized Float</vt:lpstr>
      <vt:lpstr>Zero, Infinity, and NaN </vt:lpstr>
      <vt:lpstr>Summary of IEEE 754 Encoding</vt:lpstr>
      <vt:lpstr>Floating Point Addition Example</vt:lpstr>
      <vt:lpstr>Floating-Point Addition – cont'd</vt:lpstr>
      <vt:lpstr>Rounding</vt:lpstr>
      <vt:lpstr>FP Subtraction</vt:lpstr>
      <vt:lpstr>Subtraction FP contnd.</vt:lpstr>
      <vt:lpstr>Subtraction FP contnd.</vt:lpstr>
      <vt:lpstr>Rounding to Nearest Even</vt:lpstr>
      <vt:lpstr>Floating Point Multiplication Example</vt:lpstr>
      <vt:lpstr>FP Multiplication contnd.</vt:lpstr>
      <vt:lpstr>FP Multiplication contnd.</vt:lpstr>
      <vt:lpstr>Examples</vt:lpstr>
    </vt:vector>
  </TitlesOfParts>
  <Company>ABC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Collaborative Workspace at BITS Pilani</dc:title>
  <dc:creator>lenovo</dc:creator>
  <cp:lastModifiedBy>Parthasaradhi Nayani</cp:lastModifiedBy>
  <cp:revision>887</cp:revision>
  <dcterms:created xsi:type="dcterms:W3CDTF">2013-11-14T17:12:02Z</dcterms:created>
  <dcterms:modified xsi:type="dcterms:W3CDTF">2025-07-05T03:11:49Z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