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0" r:id="rId2"/>
    <p:sldId id="257" r:id="rId3"/>
    <p:sldId id="626" r:id="rId4"/>
    <p:sldId id="269" r:id="rId5"/>
    <p:sldId id="493" r:id="rId6"/>
    <p:sldId id="494" r:id="rId7"/>
    <p:sldId id="497" r:id="rId8"/>
    <p:sldId id="498" r:id="rId9"/>
    <p:sldId id="503" r:id="rId10"/>
    <p:sldId id="504" r:id="rId11"/>
    <p:sldId id="506" r:id="rId12"/>
    <p:sldId id="507" r:id="rId13"/>
    <p:sldId id="508" r:id="rId14"/>
    <p:sldId id="521" r:id="rId15"/>
    <p:sldId id="627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09" r:id="rId27"/>
    <p:sldId id="610" r:id="rId28"/>
    <p:sldId id="611" r:id="rId29"/>
    <p:sldId id="612" r:id="rId30"/>
    <p:sldId id="615" r:id="rId31"/>
    <p:sldId id="616" r:id="rId32"/>
    <p:sldId id="510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24" r:id="rId41"/>
    <p:sldId id="625" r:id="rId42"/>
    <p:sldId id="544" r:id="rId43"/>
    <p:sldId id="511" r:id="rId44"/>
    <p:sldId id="512" r:id="rId45"/>
    <p:sldId id="515" r:id="rId46"/>
    <p:sldId id="51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CE4EB96-C0BE-4CCE-B15C-C776F70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0"/>
            <a:ext cx="6705600" cy="1524000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dirty="0"/>
              <a:t>Data Structures and Algorithms Design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257800"/>
            <a:ext cx="6019800" cy="685799"/>
          </a:xfrm>
        </p:spPr>
        <p:txBody>
          <a:bodyPr/>
          <a:lstStyle/>
          <a:p>
            <a:r>
              <a:rPr lang="en-US" sz="1600" dirty="0"/>
              <a:t>Harish Aggarwal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Recursion Tree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1055B-9C7E-4244-BE09-CE4D3A9D20C0}"/>
              </a:ext>
            </a:extLst>
          </p:cNvPr>
          <p:cNvSpPr/>
          <p:nvPr/>
        </p:nvSpPr>
        <p:spPr>
          <a:xfrm>
            <a:off x="228600" y="1414046"/>
            <a:ext cx="8595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T(n) = 3T(n/4) + cn</a:t>
            </a:r>
            <a:r>
              <a:rPr lang="en-US" sz="1600" baseline="30000" dirty="0"/>
              <a:t>2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709B2-5D35-4F6B-B467-C25CADA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28762"/>
            <a:ext cx="714375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987FF-F30E-4592-B841-520180EC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2237821"/>
            <a:ext cx="2038350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007FD-B4B8-4EDB-9576-2C1FCB30D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010529"/>
            <a:ext cx="5105400" cy="2333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5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Recursion Tree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1055B-9C7E-4244-BE09-CE4D3A9D20C0}"/>
              </a:ext>
            </a:extLst>
          </p:cNvPr>
          <p:cNvSpPr/>
          <p:nvPr/>
        </p:nvSpPr>
        <p:spPr>
          <a:xfrm>
            <a:off x="228600" y="1414046"/>
            <a:ext cx="8595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T(n) = 3T(n/4) + cn</a:t>
            </a:r>
            <a:r>
              <a:rPr lang="en-US" sz="1600" baseline="30000" dirty="0"/>
              <a:t>2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A99F0-451E-4119-AA64-7F40D52D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29875"/>
            <a:ext cx="6402663" cy="3437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540E7-296C-412E-BA11-814D63D1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094946"/>
            <a:ext cx="22955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Recursion Tree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1055B-9C7E-4244-BE09-CE4D3A9D20C0}"/>
              </a:ext>
            </a:extLst>
          </p:cNvPr>
          <p:cNvSpPr/>
          <p:nvPr/>
        </p:nvSpPr>
        <p:spPr>
          <a:xfrm>
            <a:off x="228600" y="1414046"/>
            <a:ext cx="5867400" cy="370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T(n) = 3T(n/4) + cn</a:t>
            </a:r>
            <a:r>
              <a:rPr lang="en-US" sz="1600" baseline="30000" dirty="0"/>
              <a:t>2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What is the depth of the Tree ??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sub-problem size at depth </a:t>
            </a:r>
            <a:r>
              <a:rPr lang="en-US" sz="1600" i="1" dirty="0" err="1"/>
              <a:t>i</a:t>
            </a:r>
            <a:r>
              <a:rPr lang="en-US" sz="1600" dirty="0"/>
              <a:t> is given as n/4</a:t>
            </a:r>
            <a:r>
              <a:rPr lang="en-US" sz="1600" baseline="30000" dirty="0"/>
              <a:t>i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At leaf level the sub-problem size is 1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Hence at depth </a:t>
            </a:r>
            <a:r>
              <a:rPr lang="en-US" sz="1600" i="1" dirty="0" err="1"/>
              <a:t>i</a:t>
            </a:r>
            <a:endParaRPr lang="en-US" sz="1600" i="1" dirty="0"/>
          </a:p>
          <a:p>
            <a:pPr algn="just"/>
            <a:endParaRPr lang="en-US" sz="1600" i="1" dirty="0"/>
          </a:p>
          <a:p>
            <a:pPr algn="just"/>
            <a:r>
              <a:rPr lang="en-US" sz="1600" dirty="0"/>
              <a:t>n/4</a:t>
            </a:r>
            <a:r>
              <a:rPr lang="en-US" sz="1600" baseline="30000" dirty="0"/>
              <a:t>i </a:t>
            </a:r>
            <a:r>
              <a:rPr lang="en-US" sz="1600" dirty="0"/>
              <a:t>= 1</a:t>
            </a:r>
          </a:p>
          <a:p>
            <a:pPr algn="just"/>
            <a:r>
              <a:rPr lang="en-US" sz="1600" dirty="0"/>
              <a:t>n = 4</a:t>
            </a:r>
            <a:r>
              <a:rPr lang="en-US" sz="1600" baseline="30000" dirty="0"/>
              <a:t>i</a:t>
            </a:r>
          </a:p>
          <a:p>
            <a:pPr algn="just"/>
            <a:r>
              <a:rPr lang="en-US" sz="1600" dirty="0" err="1"/>
              <a:t>i</a:t>
            </a:r>
            <a:r>
              <a:rPr lang="en-US" sz="1600" dirty="0"/>
              <a:t> = log</a:t>
            </a:r>
            <a:r>
              <a:rPr lang="en-US" sz="1600" baseline="-25000" dirty="0"/>
              <a:t>4</a:t>
            </a:r>
            <a:r>
              <a:rPr lang="en-US" sz="1600" dirty="0"/>
              <a:t> n</a:t>
            </a:r>
            <a:endParaRPr lang="en-US" sz="1600" baseline="30000" dirty="0"/>
          </a:p>
          <a:p>
            <a:pPr algn="just"/>
            <a:endParaRPr lang="en-US" sz="1600" baseline="30000" dirty="0"/>
          </a:p>
          <a:p>
            <a:pPr algn="just"/>
            <a:r>
              <a:rPr lang="en-US" sz="1600" dirty="0"/>
              <a:t>Number of Nodes at depth </a:t>
            </a:r>
            <a:r>
              <a:rPr lang="en-US" sz="1600" dirty="0" err="1"/>
              <a:t>i</a:t>
            </a:r>
            <a:r>
              <a:rPr lang="en-US" sz="1600" i="1" dirty="0"/>
              <a:t> (Leaf Level) = </a:t>
            </a:r>
            <a:r>
              <a:rPr lang="en-US" sz="1600" dirty="0"/>
              <a:t>3</a:t>
            </a:r>
            <a:r>
              <a:rPr lang="en-US" sz="1600" baseline="30000" dirty="0"/>
              <a:t>i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37506-99DB-4CC5-BCF6-9A2B4BDF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242" y="3849227"/>
            <a:ext cx="2295525" cy="1838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C9EB7-AEBA-4589-9893-E5EF9EDB0E7A}"/>
              </a:ext>
            </a:extLst>
          </p:cNvPr>
          <p:cNvSpPr/>
          <p:nvPr/>
        </p:nvSpPr>
        <p:spPr>
          <a:xfrm>
            <a:off x="5336131" y="5921628"/>
            <a:ext cx="3245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(Assume n is exact power of 4 so that all sub-problem size is an integer)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B7095-CD43-4DE5-8CC7-FE1111D8A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4823"/>
            <a:ext cx="4274584" cy="229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Recursion Tree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1055B-9C7E-4244-BE09-CE4D3A9D20C0}"/>
              </a:ext>
            </a:extLst>
          </p:cNvPr>
          <p:cNvSpPr/>
          <p:nvPr/>
        </p:nvSpPr>
        <p:spPr>
          <a:xfrm>
            <a:off x="202956" y="1410264"/>
            <a:ext cx="4972095" cy="748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Depth  = </a:t>
            </a:r>
            <a:r>
              <a:rPr lang="en-US" sz="1600" dirty="0" err="1"/>
              <a:t>i</a:t>
            </a:r>
            <a:r>
              <a:rPr lang="en-US" sz="1600" dirty="0"/>
              <a:t> = log</a:t>
            </a:r>
            <a:r>
              <a:rPr lang="en-US" sz="1600" baseline="-25000" dirty="0"/>
              <a:t>4</a:t>
            </a:r>
            <a:r>
              <a:rPr lang="en-US" sz="1600" dirty="0"/>
              <a:t> n</a:t>
            </a:r>
            <a:endParaRPr lang="en-US" sz="1600" baseline="30000" dirty="0"/>
          </a:p>
          <a:p>
            <a:pPr algn="just"/>
            <a:endParaRPr lang="en-US" sz="1600" baseline="30000" dirty="0"/>
          </a:p>
          <a:p>
            <a:pPr algn="just"/>
            <a:r>
              <a:rPr lang="en-US" sz="1600" dirty="0"/>
              <a:t>Number of Nodes at depth </a:t>
            </a:r>
            <a:r>
              <a:rPr lang="en-US" sz="1600" dirty="0" err="1"/>
              <a:t>i</a:t>
            </a:r>
            <a:r>
              <a:rPr lang="en-US" sz="1600" i="1" dirty="0"/>
              <a:t> = </a:t>
            </a:r>
            <a:r>
              <a:rPr lang="en-US" sz="1600" dirty="0"/>
              <a:t>3</a:t>
            </a:r>
            <a:r>
              <a:rPr lang="en-US" sz="1600" baseline="30000" dirty="0"/>
              <a:t>i </a:t>
            </a:r>
            <a:r>
              <a:rPr lang="en-US" sz="1600" dirty="0"/>
              <a:t>= 3^(log</a:t>
            </a:r>
            <a:r>
              <a:rPr lang="en-US" sz="1600" baseline="-25000" dirty="0"/>
              <a:t>4</a:t>
            </a:r>
            <a:r>
              <a:rPr lang="en-US" sz="1600" dirty="0"/>
              <a:t> n) = n^(log</a:t>
            </a:r>
            <a:r>
              <a:rPr lang="en-US" sz="1600" baseline="-25000" dirty="0"/>
              <a:t>4</a:t>
            </a:r>
            <a:r>
              <a:rPr lang="en-US" sz="1600" dirty="0"/>
              <a:t> 3)</a:t>
            </a:r>
            <a:r>
              <a:rPr lang="en-US" sz="1600" baseline="30000" dirty="0"/>
              <a:t>  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C5445-320E-4E91-B94F-765B452D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017" y="1537076"/>
            <a:ext cx="1466850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48A1A4-500D-48E5-906F-0C33DBAAC153}"/>
              </a:ext>
            </a:extLst>
          </p:cNvPr>
          <p:cNvSpPr/>
          <p:nvPr/>
        </p:nvSpPr>
        <p:spPr>
          <a:xfrm>
            <a:off x="6705600" y="2179619"/>
            <a:ext cx="222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***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Upper Bound is O(n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Since the very first step takes cn</a:t>
            </a:r>
            <a:r>
              <a:rPr lang="en-US" sz="1400" baseline="30000" dirty="0"/>
              <a:t>2</a:t>
            </a:r>
            <a:r>
              <a:rPr lang="en-US" sz="1400" dirty="0"/>
              <a:t>, that is </a:t>
            </a:r>
            <a:r>
              <a:rPr lang="el-GR" sz="1400" dirty="0"/>
              <a:t>Θ</a:t>
            </a:r>
            <a:r>
              <a:rPr lang="en-US" sz="1400" dirty="0"/>
              <a:t>(n</a:t>
            </a:r>
            <a:r>
              <a:rPr lang="en-US" sz="1400" baseline="30000" dirty="0"/>
              <a:t>2</a:t>
            </a:r>
            <a:r>
              <a:rPr lang="en-US" sz="1400" dirty="0"/>
              <a:t>), the lower bound is </a:t>
            </a:r>
            <a:r>
              <a:rPr lang="el-GR" sz="1400" dirty="0"/>
              <a:t>Ω</a:t>
            </a:r>
            <a:r>
              <a:rPr lang="en-US" sz="1400" dirty="0"/>
              <a:t>(n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Hence complexity is Tight Bound, that is Depth </a:t>
            </a:r>
            <a:r>
              <a:rPr lang="el-GR" sz="1400" dirty="0"/>
              <a:t>Θ</a:t>
            </a:r>
            <a:r>
              <a:rPr lang="en-US" sz="1400" dirty="0"/>
              <a:t>(n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  <a:endParaRPr lang="en-US" sz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74ABA-A031-4811-9B0D-B33D3AB695A2}"/>
              </a:ext>
            </a:extLst>
          </p:cNvPr>
          <p:cNvGrpSpPr/>
          <p:nvPr/>
        </p:nvGrpSpPr>
        <p:grpSpPr>
          <a:xfrm>
            <a:off x="208818" y="2409656"/>
            <a:ext cx="6285239" cy="3606019"/>
            <a:chOff x="208818" y="2409656"/>
            <a:chExt cx="6285239" cy="36060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D1A375-81A4-453D-870D-8E381961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818" y="2409656"/>
              <a:ext cx="6285239" cy="12756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8D01BE-EF91-490A-9B60-34978DDD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3810000"/>
              <a:ext cx="3048000" cy="220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9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Recursion Tree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8A1A4-500D-48E5-906F-0C33DBAAC153}"/>
              </a:ext>
            </a:extLst>
          </p:cNvPr>
          <p:cNvSpPr/>
          <p:nvPr/>
        </p:nvSpPr>
        <p:spPr>
          <a:xfrm>
            <a:off x="281354" y="1420030"/>
            <a:ext cx="4138246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Another Example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Given –</a:t>
            </a:r>
            <a:r>
              <a:rPr lang="en-US" sz="14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just"/>
            <a:r>
              <a:rPr lang="en-US" sz="1400" dirty="0">
                <a:solidFill>
                  <a:srgbClr val="FF0000"/>
                </a:solidFill>
              </a:rPr>
              <a:t>Total Cost 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09D4C-F139-4AA2-8BC0-97946D36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63058"/>
            <a:ext cx="3027485" cy="32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AC400-3B6D-4D0E-86C3-5AF8E339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0030"/>
            <a:ext cx="4329193" cy="2715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66D2E1-E28E-4627-B36E-7329C63D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43400"/>
            <a:ext cx="2362200" cy="1857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A80268-4120-41CA-A61D-2F62B73CA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333218"/>
            <a:ext cx="1314450" cy="295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580B88-0087-47D3-8C11-4C64A13F4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808879"/>
            <a:ext cx="1285875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AC8F5A-F0AE-4AE6-B3FE-1E4A5FACF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3359046"/>
            <a:ext cx="2590800" cy="30270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A60AA39-2625-4DBE-9353-3092F082DDE2}"/>
              </a:ext>
            </a:extLst>
          </p:cNvPr>
          <p:cNvSpPr/>
          <p:nvPr/>
        </p:nvSpPr>
        <p:spPr>
          <a:xfrm>
            <a:off x="188279" y="3764336"/>
            <a:ext cx="413824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</a:rPr>
              <a:t>Using Substitution Method</a:t>
            </a:r>
          </a:p>
          <a:p>
            <a:pPr algn="just"/>
            <a:r>
              <a:rPr lang="en-US" sz="1400" dirty="0"/>
              <a:t>Assume -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5A7D7B-41C6-4FBC-A482-5E33F314E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78" y="4267200"/>
            <a:ext cx="5271619" cy="2211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FC54AC-E815-4142-8F0F-3AFCD7D661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920" y="4030420"/>
            <a:ext cx="1151060" cy="2092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0B4CC7-7513-4609-912C-504FF2A45E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343" y="6232151"/>
            <a:ext cx="2138363" cy="1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Recursion Tree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60AA39-2625-4DBE-9353-3092F082DDE2}"/>
              </a:ext>
            </a:extLst>
          </p:cNvPr>
          <p:cNvSpPr/>
          <p:nvPr/>
        </p:nvSpPr>
        <p:spPr>
          <a:xfrm>
            <a:off x="183796" y="1447800"/>
            <a:ext cx="413824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FF0000"/>
                </a:solidFill>
              </a:rPr>
              <a:t>Using Substitution Method</a:t>
            </a:r>
          </a:p>
          <a:p>
            <a:pPr algn="just"/>
            <a:r>
              <a:rPr lang="en-US" sz="1400" dirty="0"/>
              <a:t>Assume -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5A7D7B-41C6-4FBC-A482-5E33F314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6" y="2200546"/>
            <a:ext cx="8376116" cy="3514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FC54AC-E815-4142-8F0F-3AFCD7D6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40786"/>
            <a:ext cx="1151060" cy="20928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0B4CC7-7513-4609-912C-504FF2A4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5367043"/>
            <a:ext cx="3783537" cy="3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General rules to determine running time of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+mj-lt"/>
                <a:cs typeface="Arial" panose="020B0604020202020204" pitchFamily="34" charset="0"/>
              </a:rPr>
              <a:t>Loops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:  The  running  time  of  a  loop  is,  at  most,  the running time of the statements inside the loop (including tests) multiplied by the number of iterations.</a:t>
            </a:r>
          </a:p>
          <a:p>
            <a:pPr algn="just"/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//executes n-times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     for(i=1;i&lt;=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n;i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++)</a:t>
            </a:r>
          </a:p>
          <a:p>
            <a:pPr algn="just"/>
            <a:r>
              <a:rPr lang="en-IN" sz="2800" dirty="0">
                <a:latin typeface="Times New Roman"/>
                <a:cs typeface="Times New Roman"/>
              </a:rPr>
              <a:t>         …</a:t>
            </a:r>
            <a:r>
              <a:rPr lang="en-IN" sz="2800" spc="-1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//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constant</a:t>
            </a:r>
            <a:r>
              <a:rPr lang="en-IN" sz="2800" spc="-20" dirty="0">
                <a:latin typeface="Times New Roman"/>
                <a:cs typeface="Times New Roman"/>
              </a:rPr>
              <a:t> time </a:t>
            </a:r>
          </a:p>
          <a:p>
            <a:pPr algn="just"/>
            <a:endParaRPr lang="en-IN" sz="2800" spc="-20" dirty="0">
              <a:latin typeface="Times New Roman"/>
              <a:cs typeface="Times New Roman"/>
            </a:endParaRPr>
          </a:p>
          <a:p>
            <a:pPr algn="just"/>
            <a:endParaRPr lang="en-IN" sz="2800" spc="-20" dirty="0">
              <a:latin typeface="Times New Roman"/>
              <a:cs typeface="Times New Roman"/>
            </a:endParaRPr>
          </a:p>
          <a:p>
            <a:pPr algn="just"/>
            <a:r>
              <a:rPr lang="en-IN" sz="2800" spc="-20" dirty="0">
                <a:latin typeface="Times New Roman"/>
                <a:cs typeface="Times New Roman"/>
              </a:rPr>
              <a:t>Total</a:t>
            </a:r>
            <a:r>
              <a:rPr lang="en-IN" sz="2800" spc="-140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number </a:t>
            </a:r>
            <a:r>
              <a:rPr lang="pt-BR" sz="2800" dirty="0">
                <a:latin typeface="Times New Roman"/>
                <a:cs typeface="Times New Roman"/>
              </a:rPr>
              <a:t>=</a:t>
            </a:r>
            <a:r>
              <a:rPr lang="pt-BR" sz="2800" spc="-20" dirty="0">
                <a:latin typeface="Times New Roman"/>
                <a:cs typeface="Times New Roman"/>
              </a:rPr>
              <a:t> </a:t>
            </a:r>
            <a:r>
              <a:rPr lang="pt-BR" sz="2800" dirty="0">
                <a:latin typeface="Times New Roman"/>
                <a:cs typeface="Times New Roman"/>
              </a:rPr>
              <a:t>a</a:t>
            </a:r>
            <a:r>
              <a:rPr lang="pt-BR" sz="2800" spc="-20" dirty="0">
                <a:latin typeface="Times New Roman"/>
                <a:cs typeface="Times New Roman"/>
              </a:rPr>
              <a:t> </a:t>
            </a:r>
            <a:r>
              <a:rPr lang="pt-BR" sz="2800" dirty="0">
                <a:latin typeface="Times New Roman"/>
                <a:cs typeface="Times New Roman"/>
              </a:rPr>
              <a:t>constant</a:t>
            </a:r>
            <a:r>
              <a:rPr lang="pt-BR" sz="2800" spc="-30" dirty="0">
                <a:latin typeface="Times New Roman"/>
                <a:cs typeface="Times New Roman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𝑐</a:t>
            </a:r>
            <a:r>
              <a:rPr lang="pt-BR" sz="2800" spc="85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×</a:t>
            </a:r>
            <a:r>
              <a:rPr lang="pt-BR" sz="2800" spc="-15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𝑛</a:t>
            </a:r>
            <a:r>
              <a:rPr lang="pt-BR" sz="2800" spc="210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=</a:t>
            </a:r>
            <a:r>
              <a:rPr lang="pt-BR" sz="2800" spc="135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𝑐𝑛</a:t>
            </a:r>
            <a:r>
              <a:rPr lang="pt-BR" sz="2800" spc="130" dirty="0">
                <a:latin typeface="Cambria Math"/>
                <a:cs typeface="Cambria Math"/>
              </a:rPr>
              <a:t> </a:t>
            </a:r>
            <a:r>
              <a:rPr lang="pt-BR" sz="2800" spc="-10" dirty="0">
                <a:latin typeface="Times New Roman"/>
                <a:cs typeface="Times New Roman"/>
              </a:rPr>
              <a:t>=O(n)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" name="object 5">
            <a:extLst>
              <a:ext uri="{FF2B5EF4-FFF2-40B4-BE49-F238E27FC236}">
                <a16:creationId xmlns:a16="http://schemas.microsoft.com/office/drawing/2014/main" id="{E6C3B8EF-79DB-1A6A-5C94-FE0BBDB6E115}"/>
              </a:ext>
            </a:extLst>
          </p:cNvPr>
          <p:cNvGrpSpPr/>
          <p:nvPr/>
        </p:nvGrpSpPr>
        <p:grpSpPr>
          <a:xfrm>
            <a:off x="5905486" y="2877279"/>
            <a:ext cx="2967355" cy="2367280"/>
            <a:chOff x="5905486" y="2877279"/>
            <a:chExt cx="2967355" cy="2367280"/>
          </a:xfrm>
        </p:grpSpPr>
        <p:pic>
          <p:nvPicPr>
            <p:cNvPr id="3" name="object 6">
              <a:extLst>
                <a:ext uri="{FF2B5EF4-FFF2-40B4-BE49-F238E27FC236}">
                  <a16:creationId xmlns:a16="http://schemas.microsoft.com/office/drawing/2014/main" id="{599E1DEA-A546-0B1B-9C9A-58AAA5B4FC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86" y="2877279"/>
              <a:ext cx="2967255" cy="2122996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22CC349C-D7C3-52D6-9BBA-8B3CAD397EC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1656" y="3989819"/>
              <a:ext cx="2156459" cy="1254264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9661A21D-B267-7E6F-B21B-BB56F5FE066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600" y="2895600"/>
              <a:ext cx="2895600" cy="2051304"/>
            </a:xfrm>
            <a:prstGeom prst="rect">
              <a:avLst/>
            </a:prstGeom>
          </p:spPr>
        </p:pic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35FB2F95-CB2C-5EFB-EA26-981ABE52BF1F}"/>
                </a:ext>
              </a:extLst>
            </p:cNvPr>
            <p:cNvSpPr/>
            <p:nvPr/>
          </p:nvSpPr>
          <p:spPr>
            <a:xfrm>
              <a:off x="5943600" y="2895600"/>
              <a:ext cx="2895600" cy="2051685"/>
            </a:xfrm>
            <a:custGeom>
              <a:avLst/>
              <a:gdLst/>
              <a:ahLst/>
              <a:cxnLst/>
              <a:rect l="l" t="t" r="r" b="b"/>
              <a:pathLst>
                <a:path w="2895600" h="2051685">
                  <a:moveTo>
                    <a:pt x="0" y="341884"/>
                  </a:moveTo>
                  <a:lnTo>
                    <a:pt x="3120" y="295485"/>
                  </a:lnTo>
                  <a:lnTo>
                    <a:pt x="12210" y="250986"/>
                  </a:lnTo>
                  <a:lnTo>
                    <a:pt x="26862" y="208793"/>
                  </a:lnTo>
                  <a:lnTo>
                    <a:pt x="46670" y="169314"/>
                  </a:lnTo>
                  <a:lnTo>
                    <a:pt x="71226" y="132955"/>
                  </a:lnTo>
                  <a:lnTo>
                    <a:pt x="100123" y="100123"/>
                  </a:lnTo>
                  <a:lnTo>
                    <a:pt x="132955" y="71226"/>
                  </a:lnTo>
                  <a:lnTo>
                    <a:pt x="169314" y="46670"/>
                  </a:lnTo>
                  <a:lnTo>
                    <a:pt x="208793" y="26862"/>
                  </a:lnTo>
                  <a:lnTo>
                    <a:pt x="250986" y="12210"/>
                  </a:lnTo>
                  <a:lnTo>
                    <a:pt x="295485" y="3120"/>
                  </a:lnTo>
                  <a:lnTo>
                    <a:pt x="341884" y="0"/>
                  </a:lnTo>
                  <a:lnTo>
                    <a:pt x="2553716" y="0"/>
                  </a:lnTo>
                  <a:lnTo>
                    <a:pt x="2600114" y="3120"/>
                  </a:lnTo>
                  <a:lnTo>
                    <a:pt x="2644613" y="12210"/>
                  </a:lnTo>
                  <a:lnTo>
                    <a:pt x="2686806" y="26862"/>
                  </a:lnTo>
                  <a:lnTo>
                    <a:pt x="2726285" y="46670"/>
                  </a:lnTo>
                  <a:lnTo>
                    <a:pt x="2762644" y="71226"/>
                  </a:lnTo>
                  <a:lnTo>
                    <a:pt x="2795476" y="100123"/>
                  </a:lnTo>
                  <a:lnTo>
                    <a:pt x="2824373" y="132955"/>
                  </a:lnTo>
                  <a:lnTo>
                    <a:pt x="2848929" y="169314"/>
                  </a:lnTo>
                  <a:lnTo>
                    <a:pt x="2868737" y="208793"/>
                  </a:lnTo>
                  <a:lnTo>
                    <a:pt x="2883389" y="250986"/>
                  </a:lnTo>
                  <a:lnTo>
                    <a:pt x="2892479" y="295485"/>
                  </a:lnTo>
                  <a:lnTo>
                    <a:pt x="2895600" y="341884"/>
                  </a:lnTo>
                  <a:lnTo>
                    <a:pt x="2895600" y="1709420"/>
                  </a:lnTo>
                  <a:lnTo>
                    <a:pt x="2892479" y="1755818"/>
                  </a:lnTo>
                  <a:lnTo>
                    <a:pt x="2883389" y="1800317"/>
                  </a:lnTo>
                  <a:lnTo>
                    <a:pt x="2868737" y="1842510"/>
                  </a:lnTo>
                  <a:lnTo>
                    <a:pt x="2848929" y="1881989"/>
                  </a:lnTo>
                  <a:lnTo>
                    <a:pt x="2824373" y="1918348"/>
                  </a:lnTo>
                  <a:lnTo>
                    <a:pt x="2795476" y="1951180"/>
                  </a:lnTo>
                  <a:lnTo>
                    <a:pt x="2762644" y="1980077"/>
                  </a:lnTo>
                  <a:lnTo>
                    <a:pt x="2726285" y="2004633"/>
                  </a:lnTo>
                  <a:lnTo>
                    <a:pt x="2686806" y="2024441"/>
                  </a:lnTo>
                  <a:lnTo>
                    <a:pt x="2644613" y="2039093"/>
                  </a:lnTo>
                  <a:lnTo>
                    <a:pt x="2600114" y="2048183"/>
                  </a:lnTo>
                  <a:lnTo>
                    <a:pt x="2553716" y="2051304"/>
                  </a:lnTo>
                  <a:lnTo>
                    <a:pt x="341884" y="2051304"/>
                  </a:lnTo>
                  <a:lnTo>
                    <a:pt x="295485" y="2048183"/>
                  </a:lnTo>
                  <a:lnTo>
                    <a:pt x="250986" y="2039093"/>
                  </a:lnTo>
                  <a:lnTo>
                    <a:pt x="208793" y="2024441"/>
                  </a:lnTo>
                  <a:lnTo>
                    <a:pt x="169314" y="2004633"/>
                  </a:lnTo>
                  <a:lnTo>
                    <a:pt x="132955" y="1980077"/>
                  </a:lnTo>
                  <a:lnTo>
                    <a:pt x="100123" y="1951180"/>
                  </a:lnTo>
                  <a:lnTo>
                    <a:pt x="71226" y="1918348"/>
                  </a:lnTo>
                  <a:lnTo>
                    <a:pt x="46670" y="1881989"/>
                  </a:lnTo>
                  <a:lnTo>
                    <a:pt x="26862" y="1842510"/>
                  </a:lnTo>
                  <a:lnTo>
                    <a:pt x="12210" y="1800317"/>
                  </a:lnTo>
                  <a:lnTo>
                    <a:pt x="3120" y="1755818"/>
                  </a:lnTo>
                  <a:lnTo>
                    <a:pt x="0" y="1709420"/>
                  </a:lnTo>
                  <a:lnTo>
                    <a:pt x="0" y="341884"/>
                  </a:lnTo>
                  <a:close/>
                </a:path>
              </a:pathLst>
            </a:custGeom>
            <a:ln w="9525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11">
            <a:extLst>
              <a:ext uri="{FF2B5EF4-FFF2-40B4-BE49-F238E27FC236}">
                <a16:creationId xmlns:a16="http://schemas.microsoft.com/office/drawing/2014/main" id="{77DB8E82-436F-A438-2671-7CEF6B5EE10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4600" y="2971800"/>
            <a:ext cx="200101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General rules to determine running time of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+mj-lt"/>
                <a:cs typeface="Arial" panose="020B0604020202020204" pitchFamily="34" charset="0"/>
              </a:rPr>
              <a:t>Nested loops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: Analyze from inside out. Total running time is the product of the sizes of all the loops</a:t>
            </a:r>
          </a:p>
          <a:p>
            <a:pPr algn="just"/>
            <a:endParaRPr lang="en-US" sz="28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//outer loop executed n-times 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      for(i=1;i&lt;=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n;i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++){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	//inner loop execute n-times 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            for(j=1;j&lt;=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n;j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++)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                 //constant time 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                  k=k+1;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}</a:t>
            </a:r>
          </a:p>
          <a:p>
            <a:pPr algn="just"/>
            <a:r>
              <a:rPr lang="en-US" sz="2800" dirty="0">
                <a:latin typeface="+mj-lt"/>
                <a:cs typeface="Arial" panose="020B0604020202020204" pitchFamily="34" charset="0"/>
              </a:rPr>
              <a:t>Total number = 𝑐 × 𝑛 × 𝑛 = 𝑐𝑛</a:t>
            </a:r>
            <a:r>
              <a:rPr lang="en-US" sz="2800" baseline="30000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= O(n</a:t>
            </a:r>
            <a:r>
              <a:rPr lang="en-US" sz="2800" baseline="30000" dirty="0">
                <a:latin typeface="+mj-lt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6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General rules to determine running time of algorithm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9999352E-8A44-28E0-7815-B3332B8C6BF2}"/>
              </a:ext>
            </a:extLst>
          </p:cNvPr>
          <p:cNvSpPr txBox="1"/>
          <p:nvPr/>
        </p:nvSpPr>
        <p:spPr>
          <a:xfrm>
            <a:off x="307340" y="1524711"/>
            <a:ext cx="8226425" cy="460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2650"/>
              </a:lnSpc>
              <a:spcBef>
                <a:spcPts val="100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If-then-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2400" b="1" u="sng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statements: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worst-</a:t>
            </a:r>
            <a:r>
              <a:rPr sz="2000" dirty="0">
                <a:latin typeface="Times New Roman"/>
                <a:cs typeface="Times New Roman"/>
              </a:rPr>
              <a:t>case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time: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test, plus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either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lnSpc>
                <a:spcPts val="2170"/>
              </a:lnSpc>
            </a:pP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(whichever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larger).</a:t>
            </a:r>
            <a:endParaRPr sz="2000" dirty="0">
              <a:latin typeface="Times New Roman"/>
              <a:cs typeface="Times New Roman"/>
            </a:endParaRPr>
          </a:p>
          <a:p>
            <a:pPr marL="88900" marR="64001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//test: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1950" spc="-37" baseline="-21367" dirty="0">
                <a:latin typeface="Times New Roman"/>
                <a:cs typeface="Times New Roman"/>
              </a:rPr>
              <a:t>0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(length()==0){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       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false;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endParaRPr sz="1950" baseline="-21367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533400" marR="3214370" indent="-445134">
              <a:lnSpc>
                <a:spcPct val="100000"/>
              </a:lnSpc>
              <a:spcBef>
                <a:spcPts val="5"/>
              </a:spcBef>
              <a:tabLst>
                <a:tab pos="858519" algn="l"/>
              </a:tabLst>
            </a:pPr>
            <a:r>
              <a:rPr sz="2000" dirty="0">
                <a:latin typeface="Times New Roman"/>
                <a:cs typeface="Times New Roman"/>
              </a:rPr>
              <a:t>else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//else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(constant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1950" spc="26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+constant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for(int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=0;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n&lt;length();n++){</a:t>
            </a:r>
            <a:endParaRPr sz="2000" dirty="0">
              <a:latin typeface="Times New Roman"/>
              <a:cs typeface="Times New Roman"/>
            </a:endParaRPr>
          </a:p>
          <a:p>
            <a:pPr marL="1003300" marR="3063240" indent="-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//another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if: constant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else </a:t>
            </a:r>
            <a:r>
              <a:rPr sz="2000" spc="-10" dirty="0">
                <a:latin typeface="Times New Roman"/>
                <a:cs typeface="Times New Roman"/>
              </a:rPr>
              <a:t>part) </a:t>
            </a:r>
            <a:r>
              <a:rPr sz="2000" dirty="0">
                <a:latin typeface="Times New Roman"/>
                <a:cs typeface="Times New Roman"/>
              </a:rPr>
              <a:t>if(!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List[n].equals(otherlist.list[n]))</a:t>
            </a:r>
            <a:endParaRPr sz="200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//constant</a:t>
            </a:r>
            <a:endParaRPr sz="200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false;</a:t>
            </a:r>
            <a:endParaRPr sz="2000" dirty="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Total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0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1950" spc="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O(</a:t>
            </a:r>
            <a:r>
              <a:rPr lang="en-IN" sz="2000" spc="-10" dirty="0">
                <a:latin typeface="Times New Roman"/>
                <a:cs typeface="Times New Roman"/>
              </a:rPr>
              <a:t>length()</a:t>
            </a:r>
            <a:r>
              <a:rPr sz="2000" spc="-2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19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General rules to determine running time of algorithm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E5C7C9-A295-8D0C-7DCA-51CD06D4C100}"/>
              </a:ext>
            </a:extLst>
          </p:cNvPr>
          <p:cNvSpPr txBox="1"/>
          <p:nvPr/>
        </p:nvSpPr>
        <p:spPr>
          <a:xfrm>
            <a:off x="281940" y="1463802"/>
            <a:ext cx="8557260" cy="4936998"/>
          </a:xfrm>
          <a:prstGeom prst="rect">
            <a:avLst/>
          </a:prstGeom>
        </p:spPr>
        <p:txBody>
          <a:bodyPr vert="horz" wrap="square" lIns="91440" tIns="78740" rIns="91440" bIns="0" rtlCol="0">
            <a:noAutofit/>
          </a:bodyPr>
          <a:lstStyle/>
          <a:p>
            <a:pPr marL="38100" marR="31115">
              <a:lnSpc>
                <a:spcPct val="80000"/>
              </a:lnSpc>
              <a:spcBef>
                <a:spcPts val="620"/>
              </a:spcBef>
              <a:tabLst>
                <a:tab pos="3238500" algn="l"/>
              </a:tabLst>
            </a:pPr>
            <a:r>
              <a:rPr sz="22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Logarithmic</a:t>
            </a:r>
            <a:r>
              <a:rPr sz="2200"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Complexity: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O(log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n)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constant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fraction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(usually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½)</a:t>
            </a:r>
            <a:endParaRPr sz="22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example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consider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program</a:t>
            </a:r>
            <a:endParaRPr sz="2200" dirty="0">
              <a:latin typeface="Times New Roman"/>
              <a:cs typeface="Times New Roman"/>
            </a:endParaRPr>
          </a:p>
          <a:p>
            <a:pPr marR="6126480" algn="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for(i=1;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i&lt;=n;)</a:t>
            </a:r>
            <a:endParaRPr sz="2200" dirty="0">
              <a:latin typeface="Times New Roman"/>
              <a:cs typeface="Times New Roman"/>
            </a:endParaRPr>
          </a:p>
          <a:p>
            <a:pPr marR="6188075" algn="r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i=i</a:t>
            </a:r>
            <a:r>
              <a:rPr lang="en-US" sz="2200" spc="-10" dirty="0">
                <a:latin typeface="Times New Roman"/>
                <a:cs typeface="Times New Roman"/>
              </a:rPr>
              <a:t>*</a:t>
            </a:r>
            <a:r>
              <a:rPr sz="2200" spc="-10" dirty="0">
                <a:latin typeface="Times New Roman"/>
                <a:cs typeface="Times New Roman"/>
              </a:rPr>
              <a:t>2;</a:t>
            </a:r>
            <a:endParaRPr sz="22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4204970" algn="l"/>
              </a:tabLst>
            </a:pP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175" baseline="24904" dirty="0">
                <a:latin typeface="Times New Roman"/>
                <a:cs typeface="Times New Roman"/>
              </a:rPr>
              <a:t>th</a:t>
            </a:r>
            <a:r>
              <a:rPr sz="2175" spc="247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step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175" baseline="24904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=n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loop</a:t>
            </a:r>
            <a:endParaRPr sz="2200" dirty="0">
              <a:latin typeface="Times New Roman"/>
              <a:cs typeface="Times New Roman"/>
            </a:endParaRPr>
          </a:p>
          <a:p>
            <a:pPr marL="952500" marR="4483735" indent="-915035">
              <a:lnSpc>
                <a:spcPct val="100000"/>
              </a:lnSpc>
              <a:spcBef>
                <a:spcPts val="5"/>
              </a:spcBef>
            </a:pPr>
            <a:endParaRPr lang="en-US" sz="2200" spc="-20" dirty="0">
              <a:latin typeface="Times New Roman"/>
              <a:cs typeface="Times New Roman"/>
            </a:endParaRPr>
          </a:p>
          <a:p>
            <a:pPr marL="952500" marR="4483735" indent="-915035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latin typeface="Times New Roman"/>
                <a:cs typeface="Times New Roman"/>
              </a:rPr>
              <a:t>Taking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logarithm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both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sides,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gives </a:t>
            </a:r>
            <a:r>
              <a:rPr sz="2200" dirty="0">
                <a:latin typeface="Times New Roman"/>
                <a:cs typeface="Times New Roman"/>
              </a:rPr>
              <a:t>log(2</a:t>
            </a:r>
            <a:r>
              <a:rPr sz="2175" baseline="24904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klog2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 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 assume base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~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2.</a:t>
            </a:r>
            <a:endParaRPr sz="22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endParaRPr lang="en-US" sz="2200" spc="-2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200" spc="-20" dirty="0">
                <a:latin typeface="Times New Roman"/>
                <a:cs typeface="Times New Roman"/>
              </a:rPr>
              <a:t>Total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O(log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n)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6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 anchor="ctr"/>
          <a:lstStyle/>
          <a:p>
            <a:pPr algn="ctr"/>
            <a:r>
              <a:rPr lang="en-US" dirty="0"/>
              <a:t>Algorithm Analysis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Problem-</a:t>
            </a:r>
            <a:r>
              <a:rPr lang="en-IN" sz="3600" spc="-50" dirty="0"/>
              <a:t>1</a:t>
            </a:r>
            <a:endParaRPr lang="en-US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48468E2-0755-1B66-D5B0-FC2B38FB7BCF}"/>
              </a:ext>
            </a:extLst>
          </p:cNvPr>
          <p:cNvSpPr txBox="1"/>
          <p:nvPr/>
        </p:nvSpPr>
        <p:spPr>
          <a:xfrm>
            <a:off x="309282" y="1524000"/>
            <a:ext cx="8377518" cy="4884222"/>
          </a:xfrm>
          <a:prstGeom prst="rect">
            <a:avLst/>
          </a:prstGeom>
        </p:spPr>
        <p:txBody>
          <a:bodyPr vert="horz" wrap="square" lIns="91440" tIns="12700" rIns="91440" bIns="0" rtlCol="0">
            <a:noAutofit/>
          </a:bodyPr>
          <a:lstStyle/>
          <a:p>
            <a:pPr marL="38100" marR="64135">
              <a:lnSpc>
                <a:spcPct val="1201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below 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8100" marR="64135">
              <a:lnSpc>
                <a:spcPct val="120100"/>
              </a:lnSpc>
              <a:spcBef>
                <a:spcPts val="100"/>
              </a:spcBef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38100" marR="64135">
              <a:lnSpc>
                <a:spcPct val="1201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 (int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n){</a:t>
            </a:r>
            <a:endParaRPr sz="2400" dirty="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=1;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i&lt;=n;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i++)</a:t>
            </a:r>
            <a:endParaRPr sz="2400" dirty="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(j=1;j+n/2&lt;=n;j=j++)</a:t>
            </a:r>
            <a:endParaRPr sz="2400" dirty="0">
              <a:latin typeface="Times New Roman"/>
              <a:cs typeface="Times New Roman"/>
            </a:endParaRPr>
          </a:p>
          <a:p>
            <a:pPr marL="1866900" marR="145669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//loop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times </a:t>
            </a:r>
            <a:endParaRPr lang="en-US" sz="2400" spc="-20" dirty="0">
              <a:latin typeface="Times New Roman"/>
              <a:cs typeface="Times New Roman"/>
            </a:endParaRPr>
          </a:p>
          <a:p>
            <a:pPr marL="1866900" marR="145669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(k=1;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k&lt;=n;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k=k*2) 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1866900" marR="1456690">
              <a:lnSpc>
                <a:spcPct val="120000"/>
              </a:lnSpc>
            </a:pPr>
            <a:r>
              <a:rPr lang="en-US" sz="2400" spc="-10" dirty="0">
                <a:latin typeface="Times New Roman"/>
                <a:cs typeface="Times New Roman"/>
              </a:rPr>
              <a:t>        </a:t>
            </a:r>
            <a:r>
              <a:rPr sz="2400" spc="-10" dirty="0">
                <a:latin typeface="Times New Roman"/>
                <a:cs typeface="Times New Roman"/>
              </a:rPr>
              <a:t>count++;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 marL="38100" marR="3048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O(n</a:t>
            </a:r>
            <a:r>
              <a:rPr sz="2400" spc="-15" baseline="24305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logn)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discussion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…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57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Problem-2</a:t>
            </a:r>
            <a:endParaRPr 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5C2DC85-7AB1-BE4C-C71F-C29CC3942BB6}"/>
              </a:ext>
            </a:extLst>
          </p:cNvPr>
          <p:cNvSpPr txBox="1"/>
          <p:nvPr/>
        </p:nvSpPr>
        <p:spPr>
          <a:xfrm>
            <a:off x="286871" y="1447800"/>
            <a:ext cx="8552329" cy="4953000"/>
          </a:xfrm>
          <a:prstGeom prst="rect">
            <a:avLst/>
          </a:prstGeom>
        </p:spPr>
        <p:txBody>
          <a:bodyPr vert="horz" wrap="square" lIns="91440" tIns="12065" rIns="9144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imes New Roman"/>
                <a:cs typeface="Times New Roman"/>
              </a:rPr>
              <a:t>function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(int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n){</a:t>
            </a:r>
            <a:endParaRPr sz="1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//constant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time</a:t>
            </a:r>
            <a:endParaRPr sz="1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if(n==1)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return;</a:t>
            </a:r>
            <a:endParaRPr sz="1900" dirty="0">
              <a:latin typeface="Times New Roman"/>
              <a:cs typeface="Times New Roman"/>
            </a:endParaRPr>
          </a:p>
          <a:p>
            <a:pPr marL="927100" marR="371602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//outer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loop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execute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times </a:t>
            </a:r>
            <a:endParaRPr lang="en-US" sz="1900" spc="-20" dirty="0">
              <a:latin typeface="Times New Roman"/>
              <a:cs typeface="Times New Roman"/>
            </a:endParaRPr>
          </a:p>
          <a:p>
            <a:pPr marL="927100" marR="371602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for (int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 </a:t>
            </a:r>
            <a:r>
              <a:rPr sz="1900" spc="-10" dirty="0">
                <a:latin typeface="Times New Roman"/>
                <a:cs typeface="Times New Roman"/>
              </a:rPr>
              <a:t>=1;i&lt;=n;i++){</a:t>
            </a:r>
            <a:endParaRPr sz="1900" dirty="0">
              <a:latin typeface="Times New Roman"/>
              <a:cs typeface="Times New Roman"/>
            </a:endParaRPr>
          </a:p>
          <a:p>
            <a:pPr marL="1841500" marR="1118235" indent="-91440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//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inner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loop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executes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only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lang="en-US" sz="1900" spc="-20" dirty="0">
                <a:latin typeface="Times New Roman"/>
                <a:cs typeface="Times New Roman"/>
              </a:rPr>
              <a:t>one </a:t>
            </a:r>
            <a:r>
              <a:rPr sz="1900" dirty="0">
                <a:latin typeface="Times New Roman"/>
                <a:cs typeface="Times New Roman"/>
              </a:rPr>
              <a:t>time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due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break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statement </a:t>
            </a:r>
            <a:endParaRPr lang="en-US" sz="1900" spc="-10" dirty="0">
              <a:latin typeface="Times New Roman"/>
              <a:cs typeface="Times New Roman"/>
            </a:endParaRPr>
          </a:p>
          <a:p>
            <a:pPr marL="1841500" marR="1118235" indent="-914400">
              <a:lnSpc>
                <a:spcPct val="100000"/>
              </a:lnSpc>
            </a:pPr>
            <a:r>
              <a:rPr lang="en-US" sz="1900" spc="-10" dirty="0">
                <a:latin typeface="Times New Roman"/>
                <a:cs typeface="Times New Roman"/>
              </a:rPr>
              <a:t>         </a:t>
            </a:r>
            <a:r>
              <a:rPr sz="1900" dirty="0">
                <a:latin typeface="Times New Roman"/>
                <a:cs typeface="Times New Roman"/>
              </a:rPr>
              <a:t>for (int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=1;j&lt;=</a:t>
            </a:r>
            <a:r>
              <a:rPr sz="1900" spc="-10" dirty="0" err="1">
                <a:latin typeface="Times New Roman"/>
                <a:cs typeface="Times New Roman"/>
              </a:rPr>
              <a:t>n;j</a:t>
            </a:r>
            <a:r>
              <a:rPr sz="1900" spc="-10" dirty="0">
                <a:latin typeface="Times New Roman"/>
                <a:cs typeface="Times New Roman"/>
              </a:rPr>
              <a:t>++){</a:t>
            </a:r>
            <a:endParaRPr lang="en-US" sz="1900" dirty="0">
              <a:latin typeface="Times New Roman"/>
              <a:cs typeface="Times New Roman"/>
            </a:endParaRPr>
          </a:p>
          <a:p>
            <a:pPr marL="1841500" marR="1118235" indent="-914400">
              <a:lnSpc>
                <a:spcPct val="100000"/>
              </a:lnSpc>
            </a:pPr>
            <a:r>
              <a:rPr lang="en-US" sz="1900" spc="-10" dirty="0">
                <a:latin typeface="Times New Roman"/>
                <a:cs typeface="Times New Roman"/>
              </a:rPr>
              <a:t>                </a:t>
            </a:r>
            <a:r>
              <a:rPr sz="1900" spc="-10" dirty="0" err="1">
                <a:latin typeface="Times New Roman"/>
                <a:cs typeface="Times New Roman"/>
              </a:rPr>
              <a:t>printf</a:t>
            </a:r>
            <a:r>
              <a:rPr sz="1900" spc="-10" dirty="0">
                <a:latin typeface="Times New Roman"/>
                <a:cs typeface="Times New Roman"/>
              </a:rPr>
              <a:t>(“*”); </a:t>
            </a:r>
            <a:endParaRPr lang="en-US" sz="1900" spc="-10" dirty="0">
              <a:latin typeface="Times New Roman"/>
              <a:cs typeface="Times New Roman"/>
            </a:endParaRPr>
          </a:p>
          <a:p>
            <a:pPr marL="1841500" marR="1118235" indent="-914400">
              <a:lnSpc>
                <a:spcPct val="100000"/>
              </a:lnSpc>
            </a:pPr>
            <a:r>
              <a:rPr lang="en-US" sz="1900" spc="-1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break;</a:t>
            </a:r>
            <a:endParaRPr lang="en-US" sz="1900" spc="-10" dirty="0">
              <a:latin typeface="Times New Roman"/>
              <a:cs typeface="Times New Roman"/>
            </a:endParaRPr>
          </a:p>
          <a:p>
            <a:pPr marL="1841500" marR="1118235" indent="-914400">
              <a:lnSpc>
                <a:spcPct val="100000"/>
              </a:lnSpc>
            </a:pPr>
            <a:r>
              <a:rPr lang="en-US" sz="1900" spc="-10" dirty="0">
                <a:latin typeface="Times New Roman"/>
                <a:cs typeface="Times New Roman"/>
              </a:rPr>
              <a:t>          </a:t>
            </a:r>
            <a:r>
              <a:rPr sz="1900" spc="-50" dirty="0">
                <a:latin typeface="Times New Roman"/>
                <a:cs typeface="Times New Roman"/>
              </a:rPr>
              <a:t>}</a:t>
            </a:r>
            <a:endParaRPr sz="1900" dirty="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</a:pPr>
            <a:r>
              <a:rPr lang="en-IN" sz="1900" spc="-50" dirty="0">
                <a:latin typeface="Times New Roman"/>
                <a:cs typeface="Times New Roman"/>
              </a:rPr>
              <a:t>}</a:t>
            </a:r>
          </a:p>
          <a:p>
            <a:pPr marL="274320">
              <a:lnSpc>
                <a:spcPct val="100000"/>
              </a:lnSpc>
            </a:pPr>
            <a:r>
              <a:rPr lang="en-IN" sz="1900" spc="-50" dirty="0">
                <a:latin typeface="Times New Roman"/>
                <a:cs typeface="Times New Roman"/>
              </a:rPr>
              <a:t>}</a:t>
            </a:r>
            <a:endParaRPr lang="en-US"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Time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complexity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above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function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is?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5080">
              <a:lnSpc>
                <a:spcPts val="1820"/>
              </a:lnSpc>
            </a:pPr>
            <a:r>
              <a:rPr sz="1900" dirty="0">
                <a:latin typeface="Times New Roman"/>
                <a:cs typeface="Times New Roman"/>
              </a:rPr>
              <a:t>Time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Complexity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above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function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O(n). </a:t>
            </a:r>
            <a:r>
              <a:rPr sz="1900" i="1" dirty="0">
                <a:latin typeface="Times New Roman"/>
                <a:cs typeface="Times New Roman"/>
              </a:rPr>
              <a:t>Even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though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the</a:t>
            </a:r>
            <a:r>
              <a:rPr sz="1900" i="1" spc="-3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inner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loop</a:t>
            </a:r>
            <a:r>
              <a:rPr sz="1900" i="1" spc="-25" dirty="0">
                <a:latin typeface="Times New Roman"/>
                <a:cs typeface="Times New Roman"/>
              </a:rPr>
              <a:t> is </a:t>
            </a:r>
            <a:r>
              <a:rPr sz="1900" i="1" dirty="0">
                <a:latin typeface="Times New Roman"/>
                <a:cs typeface="Times New Roman"/>
              </a:rPr>
              <a:t>bounded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by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n,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but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due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to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the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break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statement,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it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is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executing</a:t>
            </a:r>
            <a:r>
              <a:rPr sz="1900" i="1" spc="-25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only</a:t>
            </a:r>
            <a:r>
              <a:rPr sz="1900" i="1" spc="-35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once.</a:t>
            </a:r>
            <a:endParaRPr sz="1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26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Complexity Definition</a:t>
            </a:r>
            <a:endParaRPr lang="en-US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523C2C4-DC8B-1B7C-0C5A-DA8FBB8BD019}"/>
              </a:ext>
            </a:extLst>
          </p:cNvPr>
          <p:cNvSpPr txBox="1"/>
          <p:nvPr/>
        </p:nvSpPr>
        <p:spPr>
          <a:xfrm>
            <a:off x="154938" y="1525270"/>
            <a:ext cx="8836661" cy="4875530"/>
          </a:xfrm>
          <a:prstGeom prst="rect">
            <a:avLst/>
          </a:prstGeom>
        </p:spPr>
        <p:txBody>
          <a:bodyPr vert="horz" wrap="square" lIns="0" tIns="12700" rIns="182880" bIns="0" rtlCol="0">
            <a:no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Linear</a:t>
            </a:r>
            <a:r>
              <a:rPr sz="2200" b="1" spc="3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Complexity:</a:t>
            </a:r>
            <a:r>
              <a:rPr sz="2200" b="1" spc="3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Processing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storage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space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directly </a:t>
            </a:r>
            <a:r>
              <a:rPr sz="2200" dirty="0">
                <a:latin typeface="Times New Roman"/>
                <a:cs typeface="Times New Roman"/>
              </a:rPr>
              <a:t>proportional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processed.</a:t>
            </a:r>
            <a:endParaRPr lang="en-US" sz="2200" spc="-1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Quadratic</a:t>
            </a:r>
            <a:r>
              <a:rPr sz="2200"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complexity:</a:t>
            </a:r>
            <a:r>
              <a:rPr sz="2200" b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quadratic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complexity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processing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proportional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square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elements.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endParaRPr lang="en-US" sz="22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Cubic</a:t>
            </a:r>
            <a:r>
              <a:rPr sz="22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complexity:</a:t>
            </a:r>
            <a:r>
              <a:rPr sz="22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case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cubic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complexity,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processing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8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7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8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7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proportional</a:t>
            </a:r>
            <a:r>
              <a:rPr sz="2200" spc="7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7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cube</a:t>
            </a:r>
            <a:r>
              <a:rPr sz="2200" spc="8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6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80" dirty="0">
                <a:latin typeface="Times New Roman"/>
                <a:cs typeface="Times New Roman"/>
              </a:rPr>
              <a:t>  </a:t>
            </a:r>
            <a:r>
              <a:rPr sz="2200" spc="-10" dirty="0">
                <a:latin typeface="Times New Roman"/>
                <a:cs typeface="Times New Roman"/>
              </a:rPr>
              <a:t>input elements.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endParaRPr lang="en-US" sz="22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Logarithmic</a:t>
            </a:r>
            <a:r>
              <a:rPr sz="2200" b="1" spc="53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complexity:</a:t>
            </a:r>
            <a:r>
              <a:rPr sz="2200" b="1" spc="54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5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53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5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35" dirty="0">
                <a:latin typeface="Times New Roman"/>
                <a:cs typeface="Times New Roman"/>
              </a:rPr>
              <a:t>  </a:t>
            </a:r>
            <a:r>
              <a:rPr sz="2200" spc="-10" dirty="0">
                <a:latin typeface="Times New Roman"/>
                <a:cs typeface="Times New Roman"/>
              </a:rPr>
              <a:t>logarithmic </a:t>
            </a:r>
            <a:r>
              <a:rPr sz="2200" dirty="0">
                <a:latin typeface="Times New Roman"/>
                <a:cs typeface="Times New Roman"/>
              </a:rPr>
              <a:t>complexity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 proportional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logarithm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elements.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logarithm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typically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2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7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Analysis of Algorithms</a:t>
            </a:r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12C4895-0327-99F6-5185-29035B0C913C}"/>
              </a:ext>
            </a:extLst>
          </p:cNvPr>
          <p:cNvSpPr txBox="1"/>
          <p:nvPr/>
        </p:nvSpPr>
        <p:spPr>
          <a:xfrm>
            <a:off x="231140" y="1440840"/>
            <a:ext cx="8684260" cy="5036160"/>
          </a:xfrm>
          <a:prstGeom prst="rect">
            <a:avLst/>
          </a:prstGeom>
        </p:spPr>
        <p:txBody>
          <a:bodyPr vert="horz" wrap="square" lIns="91440" tIns="46355" rIns="274320" bIns="0" rtlCol="0"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sz="2200" spc="-20" dirty="0">
                <a:latin typeface="Times New Roman"/>
                <a:cs typeface="Times New Roman"/>
              </a:rPr>
              <a:t>Techniques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employed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algorithms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solve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problems</a:t>
            </a:r>
            <a:endParaRPr sz="2200" dirty="0">
              <a:latin typeface="Times New Roman"/>
              <a:cs typeface="Times New Roman"/>
            </a:endParaRPr>
          </a:p>
          <a:p>
            <a:pPr marL="756285" indent="-286385" algn="just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Iterative</a:t>
            </a:r>
            <a:endParaRPr sz="2200" dirty="0">
              <a:latin typeface="Times New Roman"/>
              <a:cs typeface="Times New Roman"/>
            </a:endParaRPr>
          </a:p>
          <a:p>
            <a:pPr marL="756285" indent="-286385" algn="just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Recursion</a:t>
            </a: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70"/>
              </a:spcBef>
            </a:pP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What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Recursion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380"/>
              </a:lnSpc>
              <a:spcBef>
                <a:spcPts val="560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calls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itself</a:t>
            </a:r>
            <a:r>
              <a:rPr sz="2200" b="1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directly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indirectly</a:t>
            </a:r>
            <a:r>
              <a:rPr sz="2200" spc="4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called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recursion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corresponding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called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recursive function</a:t>
            </a:r>
            <a:endParaRPr sz="22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380"/>
              </a:lnSpc>
              <a:spcBef>
                <a:spcPts val="515"/>
              </a:spcBef>
              <a:buClr>
                <a:srgbClr val="0F1141"/>
              </a:buClr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Define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procedure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allowed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make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calls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itself,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provided </a:t>
            </a:r>
            <a:r>
              <a:rPr sz="2200" dirty="0">
                <a:latin typeface="Times New Roman"/>
                <a:cs typeface="Times New Roman"/>
              </a:rPr>
              <a:t>those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solving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sub-</a:t>
            </a:r>
            <a:r>
              <a:rPr sz="2200" dirty="0">
                <a:latin typeface="Times New Roman"/>
                <a:cs typeface="Times New Roman"/>
              </a:rPr>
              <a:t>problems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smaller</a:t>
            </a:r>
            <a:r>
              <a:rPr sz="2200" spc="-10" dirty="0">
                <a:latin typeface="Times New Roman"/>
                <a:cs typeface="Times New Roman"/>
              </a:rPr>
              <a:t> size.</a:t>
            </a:r>
            <a:endParaRPr sz="2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25"/>
              </a:spcBef>
            </a:pPr>
            <a:r>
              <a:rPr sz="2200" b="1" dirty="0">
                <a:latin typeface="Times New Roman"/>
                <a:cs typeface="Times New Roman"/>
              </a:rPr>
              <a:t>Condition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recursive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procedure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recursive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procedure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should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always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define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case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</a:tabLst>
            </a:pPr>
            <a:r>
              <a:rPr sz="2200" dirty="0">
                <a:latin typeface="Times New Roman"/>
                <a:cs typeface="Times New Roman"/>
              </a:rPr>
              <a:t>Base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case</a:t>
            </a:r>
            <a:endParaRPr sz="2200" dirty="0">
              <a:latin typeface="Times New Roman"/>
              <a:cs typeface="Times New Roman"/>
            </a:endParaRPr>
          </a:p>
          <a:p>
            <a:pPr marL="1155065" lvl="2" indent="-227965" algn="just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</a:tabLst>
            </a:pPr>
            <a:r>
              <a:rPr sz="2200" dirty="0">
                <a:latin typeface="Times New Roman"/>
                <a:cs typeface="Times New Roman"/>
              </a:rPr>
              <a:t>Small</a:t>
            </a:r>
            <a:r>
              <a:rPr sz="2200" spc="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sized</a:t>
            </a:r>
            <a:r>
              <a:rPr sz="2200" spc="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2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3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solved</a:t>
            </a:r>
            <a:r>
              <a:rPr sz="2200" spc="3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2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 </a:t>
            </a:r>
            <a:r>
              <a:rPr sz="2200" spc="-10" dirty="0">
                <a:latin typeface="Times New Roman"/>
                <a:cs typeface="Times New Roman"/>
              </a:rPr>
              <a:t>algorithm</a:t>
            </a: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289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Recursive Algorithm</a:t>
            </a:r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BCCAF25-282C-13A7-F24B-6E123CD3687D}"/>
              </a:ext>
            </a:extLst>
          </p:cNvPr>
          <p:cNvSpPr txBox="1"/>
          <p:nvPr/>
        </p:nvSpPr>
        <p:spPr>
          <a:xfrm>
            <a:off x="228600" y="1524000"/>
            <a:ext cx="8455660" cy="4652899"/>
          </a:xfrm>
          <a:prstGeom prst="rect">
            <a:avLst/>
          </a:prstGeom>
        </p:spPr>
        <p:txBody>
          <a:bodyPr vert="horz" wrap="square" lIns="0" tIns="85725" rIns="0" bIns="0" rtlCol="0">
            <a:noAutofit/>
          </a:bodyPr>
          <a:lstStyle/>
          <a:p>
            <a:pPr marL="469265" indent="-4565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Times New Roman"/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small</a:t>
            </a:r>
            <a:r>
              <a:rPr sz="2400" i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enough</a:t>
            </a:r>
            <a:r>
              <a:rPr sz="2400" spc="-10" dirty="0">
                <a:latin typeface="Times New Roman"/>
                <a:cs typeface="Times New Roman"/>
              </a:rPr>
              <a:t>”</a:t>
            </a:r>
            <a:endParaRPr sz="2400" dirty="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eriod"/>
              <a:tabLst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solve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directly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469265" algn="l"/>
              </a:tabLst>
            </a:pPr>
            <a:r>
              <a:rPr sz="2400" spc="-20" dirty="0">
                <a:latin typeface="Times New Roman"/>
                <a:cs typeface="Times New Roman"/>
              </a:rPr>
              <a:t>else</a:t>
            </a:r>
            <a:endParaRPr sz="2400" dirty="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break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smaller</a:t>
            </a:r>
            <a:r>
              <a:rPr sz="2400" i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sub</a:t>
            </a:r>
            <a:r>
              <a:rPr sz="2400" i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problems</a:t>
            </a:r>
            <a:endParaRPr sz="2400" dirty="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solve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 problem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recursively</a:t>
            </a:r>
            <a:endParaRPr sz="2400" dirty="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Times New Roman"/>
              <a:buAutoNum type="arabicPeriod"/>
              <a:tabLst>
                <a:tab pos="927100" algn="l"/>
              </a:tabLst>
            </a:pP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combine</a:t>
            </a:r>
            <a:r>
              <a:rPr sz="24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20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Requirements for Recursive Solution</a:t>
            </a:r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B442A67-FC38-0DCC-42AD-7AE62E47DB9B}"/>
              </a:ext>
            </a:extLst>
          </p:cNvPr>
          <p:cNvSpPr txBox="1"/>
          <p:nvPr/>
        </p:nvSpPr>
        <p:spPr>
          <a:xfrm>
            <a:off x="304800" y="1447800"/>
            <a:ext cx="8455660" cy="4805299"/>
          </a:xfrm>
          <a:prstGeom prst="rect">
            <a:avLst/>
          </a:prstGeom>
        </p:spPr>
        <p:txBody>
          <a:bodyPr vert="horz" wrap="square" lIns="0" tIns="85725" rIns="0" bIns="0" rtlCol="0"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small</a:t>
            </a:r>
            <a:r>
              <a:rPr sz="2400" i="1" dirty="0">
                <a:latin typeface="Times New Roman"/>
                <a:cs typeface="Times New Roman"/>
              </a:rPr>
              <a:t>”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directly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breaking</a:t>
            </a:r>
            <a:r>
              <a:rPr sz="2400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into: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smaller</a:t>
            </a:r>
            <a:r>
              <a:rPr sz="24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sz="2400" i="1" u="sng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kind</a:t>
            </a:r>
            <a:r>
              <a:rPr sz="24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original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combining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overall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problem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43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Recursive Algorithm - Example</a:t>
            </a:r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9C5C273-4395-DFB0-6B4D-436C8D4B8203}"/>
              </a:ext>
            </a:extLst>
          </p:cNvPr>
          <p:cNvSpPr txBox="1"/>
          <p:nvPr/>
        </p:nvSpPr>
        <p:spPr>
          <a:xfrm>
            <a:off x="304800" y="1447800"/>
            <a:ext cx="8455660" cy="5033899"/>
          </a:xfrm>
          <a:prstGeom prst="rect">
            <a:avLst/>
          </a:prstGeom>
        </p:spPr>
        <p:txBody>
          <a:bodyPr vert="horz" wrap="square" lIns="0" tIns="8572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Recursive</a:t>
            </a:r>
            <a:r>
              <a:rPr sz="2400" b="1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algorithm</a:t>
            </a:r>
            <a:r>
              <a:rPr sz="24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4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finding</a:t>
            </a:r>
            <a:r>
              <a:rPr sz="2400" b="1"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length</a:t>
            </a:r>
            <a:r>
              <a:rPr sz="2400" b="1"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string: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empty (no </a:t>
            </a:r>
            <a:r>
              <a:rPr sz="2400" spc="-10" dirty="0">
                <a:latin typeface="Times New Roman"/>
                <a:cs typeface="Times New Roman"/>
              </a:rPr>
              <a:t>characters)</a:t>
            </a:r>
            <a:endParaRPr sz="2400" dirty="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927100" algn="l"/>
                <a:tab pos="2187575" algn="l"/>
              </a:tabLst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50" dirty="0">
                <a:latin typeface="Times New Roman"/>
                <a:cs typeface="Times New Roman"/>
              </a:rPr>
              <a:t> 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</a:t>
            </a:r>
            <a:r>
              <a:rPr sz="24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469265" algn="l"/>
                <a:tab pos="1170940" algn="l"/>
              </a:tabLst>
            </a:pPr>
            <a:r>
              <a:rPr sz="2400" spc="-20" dirty="0">
                <a:latin typeface="Times New Roman"/>
                <a:cs typeface="Times New Roman"/>
              </a:rPr>
              <a:t>else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recursive</a:t>
            </a:r>
            <a:r>
              <a:rPr sz="2400" i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endParaRPr sz="2400" dirty="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eriod"/>
              <a:tabLst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character</a:t>
            </a:r>
            <a:endParaRPr sz="2400" dirty="0">
              <a:latin typeface="Times New Roman"/>
              <a:cs typeface="Times New Roman"/>
            </a:endParaRPr>
          </a:p>
          <a:p>
            <a:pPr marL="927100" indent="-9144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eriod"/>
              <a:tabLst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length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5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Recursive Design Example: Code</a:t>
            </a:r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0708B15-FB07-16F5-85A1-9E1D3D202614}"/>
              </a:ext>
            </a:extLst>
          </p:cNvPr>
          <p:cNvSpPr txBox="1"/>
          <p:nvPr/>
        </p:nvSpPr>
        <p:spPr>
          <a:xfrm>
            <a:off x="304800" y="1524000"/>
            <a:ext cx="8534400" cy="487680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Recursive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algorithm</a:t>
            </a:r>
            <a:r>
              <a:rPr sz="24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finding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length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string: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public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static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length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(String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str)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(str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null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||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str.equals(“”))</a:t>
            </a:r>
            <a:endParaRPr sz="2400" dirty="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return</a:t>
            </a:r>
            <a:r>
              <a:rPr sz="2400" spc="-50" dirty="0">
                <a:latin typeface="Courier New"/>
                <a:cs typeface="Courier New"/>
              </a:rPr>
              <a:t> 0</a:t>
            </a:r>
            <a:endParaRPr sz="2400" dirty="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80"/>
              </a:spcBef>
            </a:pPr>
            <a:r>
              <a:rPr sz="2400" spc="-20" dirty="0">
                <a:latin typeface="Courier New"/>
                <a:cs typeface="Courier New"/>
              </a:rPr>
              <a:t>else</a:t>
            </a:r>
            <a:endParaRPr sz="2400" dirty="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return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length(str.substring(1))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26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Tracing a Recursive Method</a:t>
            </a:r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5E5B999-0866-5C56-2F5E-6B32073BB5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54" y="1752600"/>
            <a:ext cx="6170058" cy="44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Example</a:t>
            </a:r>
            <a:endParaRPr lang="en-US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E6972238-EAEE-8DF6-983A-980F607EE9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37" y="1652016"/>
            <a:ext cx="7821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FF0E3EC0-DFF9-6DE8-5288-0BA5364B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3838"/>
            <a:ext cx="4343400" cy="49069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Lecture-01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Introduction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Handout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Text Books, Reference Books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Marks Distribution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Algorithm Analysis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Pseudo Code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Random Access model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Time Complexity of Algorithms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Asymptotic Notations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Basic Maths Needed in the course</a:t>
            </a:r>
          </a:p>
          <a:p>
            <a:pPr marL="0" indent="0" fontAlgn="base">
              <a:spcAft>
                <a:spcPct val="0"/>
              </a:spcAft>
            </a:pPr>
            <a:endParaRPr lang="en-US" altLang="en-US" sz="1200" b="1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Lecture-02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Abstract Data Types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Arrays and Linked Lists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List, Stack, Queues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Array and Linked Implementation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Add, Remove operations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Applications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Infix, </a:t>
            </a:r>
            <a:r>
              <a:rPr lang="en-US" altLang="en-US" sz="1200" dirty="0" err="1"/>
              <a:t>PreFix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PostFix</a:t>
            </a:r>
            <a:r>
              <a:rPr lang="en-US" altLang="en-US" sz="1200" dirty="0"/>
              <a:t> Notations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9E7-A7D3-5596-4AF6-3A94B70F4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Re-Cap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B9483A-C0FA-DFF6-CA0F-97CFF3211246}"/>
              </a:ext>
            </a:extLst>
          </p:cNvPr>
          <p:cNvSpPr txBox="1">
            <a:spLocks/>
          </p:cNvSpPr>
          <p:nvPr/>
        </p:nvSpPr>
        <p:spPr bwMode="auto">
          <a:xfrm>
            <a:off x="4572000" y="1493838"/>
            <a:ext cx="4343400" cy="4906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base">
              <a:spcAft>
                <a:spcPct val="0"/>
              </a:spcAft>
              <a:buNone/>
            </a:pPr>
            <a:endParaRPr lang="en-US" altLang="en-US" sz="1200" dirty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Analysis of recursive Algorithms</a:t>
            </a:r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E67054-C88F-5716-A035-8E0C15769B4E}"/>
              </a:ext>
            </a:extLst>
          </p:cNvPr>
          <p:cNvSpPr txBox="1"/>
          <p:nvPr/>
        </p:nvSpPr>
        <p:spPr>
          <a:xfrm>
            <a:off x="210820" y="1447800"/>
            <a:ext cx="8704580" cy="5029200"/>
          </a:xfrm>
          <a:prstGeom prst="rect">
            <a:avLst/>
          </a:prstGeom>
        </p:spPr>
        <p:txBody>
          <a:bodyPr vert="horz" wrap="square" lIns="91440" tIns="12700" rIns="182880" bIns="0" rtlCol="0">
            <a:no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parameters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considered.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</a:t>
            </a:r>
            <a:endParaRPr sz="2000" dirty="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  <a:tab pos="1330960" algn="l"/>
                <a:tab pos="1847214" algn="l"/>
                <a:tab pos="2923540" algn="l"/>
                <a:tab pos="3322954" algn="l"/>
                <a:tab pos="4127500" algn="l"/>
                <a:tab pos="4645660" algn="l"/>
                <a:tab pos="5417185" algn="l"/>
                <a:tab pos="6711315" algn="l"/>
                <a:tab pos="7060565" algn="l"/>
                <a:tab pos="8287384" algn="l"/>
              </a:tabLst>
            </a:pPr>
            <a:r>
              <a:rPr sz="2000" spc="-10" dirty="0">
                <a:latin typeface="Times New Roman"/>
                <a:cs typeface="Times New Roman"/>
              </a:rPr>
              <a:t>Obtain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number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times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basic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operation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executed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size.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  <a:tab pos="1426845" algn="l"/>
                <a:tab pos="2039620" algn="l"/>
                <a:tab pos="3690620" algn="l"/>
                <a:tab pos="4941570" algn="l"/>
                <a:tab pos="5726430" algn="l"/>
                <a:tab pos="6255385" algn="l"/>
                <a:tab pos="788352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Obtain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recurrence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relation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appropriate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initial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condition.</a:t>
            </a:r>
            <a:endParaRPr sz="20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Solve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recurrence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growth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express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asymptotic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notations.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Recurrence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equation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415"/>
              </a:spcBef>
              <a:tabLst>
                <a:tab pos="756285" algn="l"/>
              </a:tabLst>
            </a:pPr>
            <a:r>
              <a:rPr sz="1600" spc="-50" dirty="0">
                <a:latin typeface="Arial MT"/>
                <a:cs typeface="Arial MT"/>
              </a:rPr>
              <a:t>–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 contains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recursive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itself,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running time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often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described </a:t>
            </a:r>
            <a:r>
              <a:rPr sz="1600" spc="-2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recurrence.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recurrence</a:t>
            </a:r>
            <a:r>
              <a:rPr sz="1600" b="1" i="1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equation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inequality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describes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terms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its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1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sz="3600" spc="-165" dirty="0"/>
              <a:t>Solution to recurrence equations</a:t>
            </a:r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9EE2C9B-30A9-D504-372C-05FC94DD5B42}"/>
              </a:ext>
            </a:extLst>
          </p:cNvPr>
          <p:cNvSpPr txBox="1"/>
          <p:nvPr/>
        </p:nvSpPr>
        <p:spPr>
          <a:xfrm>
            <a:off x="391788" y="3505200"/>
            <a:ext cx="416179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Recursion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tree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Iterative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substitution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method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Master’s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theorem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04B7ACBC-265D-8D91-26E5-36F27EF63DDA}"/>
              </a:ext>
            </a:extLst>
          </p:cNvPr>
          <p:cNvGrpSpPr/>
          <p:nvPr/>
        </p:nvGrpSpPr>
        <p:grpSpPr>
          <a:xfrm>
            <a:off x="1441450" y="1517650"/>
            <a:ext cx="6261100" cy="1498600"/>
            <a:chOff x="1441450" y="1517650"/>
            <a:chExt cx="6261100" cy="149860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5CCEA61-3077-5E2A-FA6D-520F2478F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1524000"/>
              <a:ext cx="6248400" cy="1485900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618715C-42FC-75C0-8D33-46D583312C1B}"/>
                </a:ext>
              </a:extLst>
            </p:cNvPr>
            <p:cNvSpPr/>
            <p:nvPr/>
          </p:nvSpPr>
          <p:spPr>
            <a:xfrm>
              <a:off x="1444625" y="1520825"/>
              <a:ext cx="6254750" cy="1492250"/>
            </a:xfrm>
            <a:custGeom>
              <a:avLst/>
              <a:gdLst/>
              <a:ahLst/>
              <a:cxnLst/>
              <a:rect l="l" t="t" r="r" b="b"/>
              <a:pathLst>
                <a:path w="6254750" h="1492250">
                  <a:moveTo>
                    <a:pt x="0" y="1492250"/>
                  </a:moveTo>
                  <a:lnTo>
                    <a:pt x="6254750" y="1492250"/>
                  </a:lnTo>
                  <a:lnTo>
                    <a:pt x="6254750" y="0"/>
                  </a:lnTo>
                  <a:lnTo>
                    <a:pt x="0" y="0"/>
                  </a:lnTo>
                  <a:lnTo>
                    <a:pt x="0" y="14922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17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The Master 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A6B78-8F1B-4833-A2A0-8ABD2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779373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55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Simplified version of Master Theorem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6C159BA-B580-72C6-90E4-1DF1D5B907C2}"/>
              </a:ext>
            </a:extLst>
          </p:cNvPr>
          <p:cNvSpPr txBox="1"/>
          <p:nvPr/>
        </p:nvSpPr>
        <p:spPr>
          <a:xfrm>
            <a:off x="345440" y="1429377"/>
            <a:ext cx="8569960" cy="524823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591435">
              <a:lnSpc>
                <a:spcPct val="100000"/>
              </a:lnSpc>
              <a:spcBef>
                <a:spcPts val="409"/>
              </a:spcBef>
            </a:pPr>
            <a:r>
              <a:rPr sz="2200" b="1" dirty="0">
                <a:latin typeface="Courier New"/>
                <a:cs typeface="Courier New"/>
              </a:rPr>
              <a:t>T(n)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aT(n/b)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20" dirty="0">
                <a:latin typeface="Courier New"/>
                <a:cs typeface="Courier New"/>
              </a:rPr>
              <a:t>f(n)</a:t>
            </a:r>
            <a:endParaRPr sz="2200" dirty="0">
              <a:latin typeface="Courier New"/>
              <a:cs typeface="Courier New"/>
            </a:endParaRPr>
          </a:p>
          <a:p>
            <a:pPr marL="393065" indent="-342265">
              <a:lnSpc>
                <a:spcPct val="100000"/>
              </a:lnSpc>
              <a:spcBef>
                <a:spcPts val="310"/>
              </a:spcBef>
              <a:buClr>
                <a:srgbClr val="0F1141"/>
              </a:buClr>
              <a:buFont typeface="Wingdings"/>
              <a:buChar char="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Where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f(n)</a:t>
            </a:r>
            <a:r>
              <a:rPr sz="2200" b="1" spc="-6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=θ(n</a:t>
            </a:r>
            <a:r>
              <a:rPr sz="2175" b="1" spc="-15" baseline="24904" dirty="0">
                <a:latin typeface="Courier New"/>
                <a:cs typeface="Courier New"/>
              </a:rPr>
              <a:t>k</a:t>
            </a:r>
            <a:r>
              <a:rPr sz="2200" b="1" spc="-10" dirty="0">
                <a:latin typeface="Courier New"/>
                <a:cs typeface="Courier New"/>
              </a:rPr>
              <a:t>log</a:t>
            </a:r>
            <a:r>
              <a:rPr sz="2175" b="1" spc="-15" baseline="24904" dirty="0">
                <a:latin typeface="Courier New"/>
                <a:cs typeface="Courier New"/>
              </a:rPr>
              <a:t>p</a:t>
            </a:r>
            <a:r>
              <a:rPr sz="2200" b="1" spc="-10" dirty="0">
                <a:latin typeface="Courier New"/>
                <a:cs typeface="Courier New"/>
              </a:rPr>
              <a:t>n)</a:t>
            </a:r>
            <a:endParaRPr sz="2200" dirty="0">
              <a:latin typeface="Courier New"/>
              <a:cs typeface="Courier New"/>
            </a:endParaRPr>
          </a:p>
          <a:p>
            <a:pPr marL="393065" indent="-342265">
              <a:lnSpc>
                <a:spcPct val="100000"/>
              </a:lnSpc>
              <a:spcBef>
                <a:spcPts val="340"/>
              </a:spcBef>
              <a:buClr>
                <a:srgbClr val="0F1141"/>
              </a:buClr>
              <a:buFont typeface="Wingdings"/>
              <a:buChar char="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problem</a:t>
            </a:r>
            <a:endParaRPr sz="2200" dirty="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265"/>
              </a:spcBef>
              <a:buClr>
                <a:srgbClr val="0F1141"/>
              </a:buClr>
              <a:buFont typeface="Wingdings"/>
              <a:buChar char="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recursion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&gt;=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1</a:t>
            </a:r>
            <a:endParaRPr sz="2200" dirty="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260"/>
              </a:spcBef>
              <a:buClr>
                <a:srgbClr val="0F1141"/>
              </a:buClr>
              <a:buFont typeface="Wingdings"/>
              <a:buChar char="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n/b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size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10" dirty="0">
                <a:latin typeface="Times New Roman"/>
                <a:cs typeface="Times New Roman"/>
              </a:rPr>
              <a:t> subproblem</a:t>
            </a:r>
            <a:endParaRPr sz="2200" dirty="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265"/>
              </a:spcBef>
              <a:buClr>
                <a:srgbClr val="0F1141"/>
              </a:buClr>
              <a:buFont typeface="Wingdings"/>
              <a:buChar char="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&gt;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&gt;=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number.</a:t>
            </a:r>
            <a:endParaRPr sz="2200" dirty="0">
              <a:latin typeface="Times New Roman"/>
              <a:cs typeface="Times New Roman"/>
            </a:endParaRPr>
          </a:p>
          <a:p>
            <a:pPr marL="50800">
              <a:lnSpc>
                <a:spcPts val="1964"/>
              </a:lnSpc>
              <a:spcBef>
                <a:spcPts val="150"/>
              </a:spcBef>
            </a:pP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1.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if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="1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&gt;</a:t>
            </a:r>
            <a:r>
              <a:rPr sz="22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then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θ(</a:t>
            </a:r>
            <a:r>
              <a:rPr sz="2200" dirty="0" err="1">
                <a:latin typeface="Courier New"/>
                <a:cs typeface="Courier New"/>
              </a:rPr>
              <a:t>n</a:t>
            </a:r>
            <a:r>
              <a:rPr sz="2175" baseline="24904" dirty="0" err="1">
                <a:latin typeface="Courier New"/>
                <a:cs typeface="Courier New"/>
              </a:rPr>
              <a:t>log</a:t>
            </a:r>
            <a:r>
              <a:rPr lang="en-US" sz="2175" baseline="-25000" dirty="0" err="1">
                <a:latin typeface="Courier New"/>
                <a:cs typeface="Courier New"/>
              </a:rPr>
              <a:t>b</a:t>
            </a:r>
            <a:r>
              <a:rPr lang="en-US" sz="2175" baseline="24904" dirty="0">
                <a:latin typeface="Courier New"/>
                <a:cs typeface="Courier New"/>
              </a:rPr>
              <a:t> </a:t>
            </a:r>
            <a:r>
              <a:rPr sz="2175" spc="-37" baseline="24904" dirty="0">
                <a:latin typeface="Courier New"/>
                <a:cs typeface="Courier New"/>
              </a:rPr>
              <a:t>a</a:t>
            </a:r>
            <a:r>
              <a:rPr sz="2200" spc="-25" dirty="0">
                <a:latin typeface="Courier New"/>
                <a:cs typeface="Courier New"/>
              </a:rPr>
              <a:t>)</a:t>
            </a:r>
            <a:r>
              <a:rPr sz="2200" dirty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  <a:p>
            <a:pPr marL="50800">
              <a:lnSpc>
                <a:spcPts val="1964"/>
              </a:lnSpc>
              <a:spcBef>
                <a:spcPts val="150"/>
              </a:spcBef>
            </a:pP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2.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if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="1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b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=</a:t>
            </a:r>
            <a:r>
              <a:rPr sz="2200" b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then</a:t>
            </a:r>
            <a:endParaRPr sz="2200" dirty="0">
              <a:latin typeface="Courier New"/>
              <a:cs typeface="Courier New"/>
            </a:endParaRPr>
          </a:p>
          <a:p>
            <a:pPr marL="1635125" lvl="1" indent="-669925">
              <a:lnSpc>
                <a:spcPts val="2510"/>
              </a:lnSpc>
              <a:buAutoNum type="alphaLcParenBoth"/>
              <a:tabLst>
                <a:tab pos="1635125" algn="l"/>
              </a:tabLst>
            </a:pPr>
            <a:r>
              <a:rPr sz="2200" dirty="0">
                <a:latin typeface="Courier New"/>
                <a:cs typeface="Courier New"/>
              </a:rPr>
              <a:t>if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 &gt;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-</a:t>
            </a:r>
            <a:r>
              <a:rPr sz="2200" dirty="0">
                <a:latin typeface="Courier New"/>
                <a:cs typeface="Courier New"/>
              </a:rPr>
              <a:t>1,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θ(n</a:t>
            </a:r>
            <a:r>
              <a:rPr sz="2175" spc="-15" baseline="24904" dirty="0">
                <a:latin typeface="Courier New"/>
                <a:cs typeface="Courier New"/>
              </a:rPr>
              <a:t>k</a:t>
            </a:r>
            <a:r>
              <a:rPr sz="2200" spc="-10" dirty="0">
                <a:latin typeface="Courier New"/>
                <a:cs typeface="Courier New"/>
              </a:rPr>
              <a:t>log</a:t>
            </a:r>
            <a:r>
              <a:rPr sz="2175" spc="-15" baseline="24904" dirty="0">
                <a:latin typeface="Courier New"/>
                <a:cs typeface="Courier New"/>
              </a:rPr>
              <a:t>p+1</a:t>
            </a:r>
            <a:r>
              <a:rPr sz="2200" spc="-10" dirty="0">
                <a:latin typeface="Courier New"/>
                <a:cs typeface="Courier New"/>
              </a:rPr>
              <a:t>n)</a:t>
            </a:r>
            <a:endParaRPr lang="en-US" sz="2200" spc="-10" dirty="0">
              <a:latin typeface="Courier New"/>
              <a:cs typeface="Courier New"/>
            </a:endParaRPr>
          </a:p>
          <a:p>
            <a:pPr marL="1635125" lvl="1" indent="-669925">
              <a:lnSpc>
                <a:spcPts val="2510"/>
              </a:lnSpc>
              <a:buFontTx/>
              <a:buAutoNum type="alphaLcParenBoth"/>
              <a:tabLst>
                <a:tab pos="1635125" algn="l"/>
              </a:tabLst>
            </a:pPr>
            <a:r>
              <a:rPr lang="en-US" sz="2200" dirty="0">
                <a:latin typeface="Courier New"/>
                <a:cs typeface="Courier New"/>
              </a:rPr>
              <a:t>if</a:t>
            </a:r>
            <a:r>
              <a:rPr lang="en-US" sz="2200" spc="-20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p =</a:t>
            </a:r>
            <a:r>
              <a:rPr lang="en-US" sz="2200" spc="-15" dirty="0">
                <a:latin typeface="Courier New"/>
                <a:cs typeface="Courier New"/>
              </a:rPr>
              <a:t> </a:t>
            </a:r>
            <a:r>
              <a:rPr lang="en-US" sz="2200" spc="-10" dirty="0">
                <a:latin typeface="Courier New"/>
                <a:cs typeface="Courier New"/>
              </a:rPr>
              <a:t>-</a:t>
            </a:r>
            <a:r>
              <a:rPr lang="en-US" sz="2200" dirty="0">
                <a:latin typeface="Courier New"/>
                <a:cs typeface="Courier New"/>
              </a:rPr>
              <a:t>1,</a:t>
            </a:r>
            <a:r>
              <a:rPr lang="en-US" sz="2200" spc="-15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then</a:t>
            </a:r>
            <a:r>
              <a:rPr lang="en-US" sz="2200" spc="-30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T(n)</a:t>
            </a:r>
            <a:r>
              <a:rPr lang="en-US" sz="2200" spc="-15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=</a:t>
            </a:r>
            <a:r>
              <a:rPr lang="en-US" sz="2200" spc="10" dirty="0">
                <a:latin typeface="Courier New"/>
                <a:cs typeface="Courier New"/>
              </a:rPr>
              <a:t> </a:t>
            </a:r>
            <a:r>
              <a:rPr lang="en-US" sz="2200" spc="-10" dirty="0">
                <a:latin typeface="Courier New"/>
                <a:cs typeface="Courier New"/>
              </a:rPr>
              <a:t>θ(</a:t>
            </a:r>
            <a:r>
              <a:rPr lang="en-US" sz="2200" spc="-10" dirty="0" err="1">
                <a:latin typeface="Courier New"/>
                <a:cs typeface="Courier New"/>
              </a:rPr>
              <a:t>n</a:t>
            </a:r>
            <a:r>
              <a:rPr lang="en-US" sz="2175" spc="-15" baseline="24904" dirty="0" err="1">
                <a:latin typeface="Courier New"/>
                <a:cs typeface="Courier New"/>
              </a:rPr>
              <a:t>k</a:t>
            </a:r>
            <a:r>
              <a:rPr lang="en-US" sz="2200" spc="-10" dirty="0" err="1">
                <a:latin typeface="Courier New"/>
                <a:cs typeface="Courier New"/>
              </a:rPr>
              <a:t>loglogn</a:t>
            </a:r>
            <a:r>
              <a:rPr lang="en-US" sz="2200" spc="-10" dirty="0">
                <a:latin typeface="Courier New"/>
                <a:cs typeface="Courier New"/>
              </a:rPr>
              <a:t>)</a:t>
            </a:r>
          </a:p>
          <a:p>
            <a:pPr marL="1635125" lvl="1" indent="-669925">
              <a:lnSpc>
                <a:spcPts val="2510"/>
              </a:lnSpc>
              <a:buFontTx/>
              <a:buAutoNum type="alphaLcParenBoth"/>
              <a:tabLst>
                <a:tab pos="1635125" algn="l"/>
              </a:tabLst>
            </a:pPr>
            <a:r>
              <a:rPr lang="en-US" sz="2200" dirty="0">
                <a:latin typeface="Courier New"/>
                <a:cs typeface="Courier New"/>
              </a:rPr>
              <a:t>if</a:t>
            </a:r>
            <a:r>
              <a:rPr lang="en-US" sz="2200" spc="-20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p &lt;</a:t>
            </a:r>
            <a:r>
              <a:rPr lang="en-US" sz="2200" spc="-15" dirty="0">
                <a:latin typeface="Courier New"/>
                <a:cs typeface="Courier New"/>
              </a:rPr>
              <a:t> </a:t>
            </a:r>
            <a:r>
              <a:rPr lang="en-US" sz="2200" spc="-10" dirty="0">
                <a:latin typeface="Courier New"/>
                <a:cs typeface="Courier New"/>
              </a:rPr>
              <a:t>-</a:t>
            </a:r>
            <a:r>
              <a:rPr lang="en-US" sz="2200" dirty="0">
                <a:latin typeface="Courier New"/>
                <a:cs typeface="Courier New"/>
              </a:rPr>
              <a:t>1,</a:t>
            </a:r>
            <a:r>
              <a:rPr lang="en-US" sz="2200" spc="-15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then</a:t>
            </a:r>
            <a:r>
              <a:rPr lang="en-US" sz="2200" spc="-30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T(n)</a:t>
            </a:r>
            <a:r>
              <a:rPr lang="en-US" sz="2200" spc="-15" dirty="0">
                <a:latin typeface="Courier New"/>
                <a:cs typeface="Courier New"/>
              </a:rPr>
              <a:t> </a:t>
            </a:r>
            <a:r>
              <a:rPr lang="en-US" sz="2200" dirty="0">
                <a:latin typeface="Courier New"/>
                <a:cs typeface="Courier New"/>
              </a:rPr>
              <a:t>=</a:t>
            </a:r>
            <a:r>
              <a:rPr lang="en-US" sz="2200" spc="10" dirty="0">
                <a:latin typeface="Courier New"/>
                <a:cs typeface="Courier New"/>
              </a:rPr>
              <a:t> </a:t>
            </a:r>
            <a:r>
              <a:rPr lang="en-US" sz="2200" spc="-10" dirty="0">
                <a:latin typeface="Courier New"/>
                <a:cs typeface="Courier New"/>
              </a:rPr>
              <a:t>θ(</a:t>
            </a:r>
            <a:r>
              <a:rPr lang="en-US" sz="2200" spc="-10" dirty="0" err="1">
                <a:latin typeface="Courier New"/>
                <a:cs typeface="Courier New"/>
              </a:rPr>
              <a:t>n</a:t>
            </a:r>
            <a:r>
              <a:rPr lang="en-US" sz="2175" spc="-15" baseline="24904" dirty="0" err="1">
                <a:latin typeface="Courier New"/>
                <a:cs typeface="Courier New"/>
              </a:rPr>
              <a:t>k</a:t>
            </a:r>
            <a:r>
              <a:rPr lang="en-US" sz="2200" spc="-1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Courier New"/>
              <a:cs typeface="Courier New"/>
            </a:endParaRPr>
          </a:p>
          <a:p>
            <a:pPr marL="50800">
              <a:lnSpc>
                <a:spcPts val="2510"/>
              </a:lnSpc>
            </a:pP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3.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if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="1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b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b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then</a:t>
            </a:r>
            <a:endParaRPr sz="2200" dirty="0">
              <a:latin typeface="Courier New"/>
              <a:cs typeface="Courier New"/>
            </a:endParaRPr>
          </a:p>
          <a:p>
            <a:pPr marL="1635125" indent="-669925">
              <a:lnSpc>
                <a:spcPts val="2375"/>
              </a:lnSpc>
              <a:buAutoNum type="alphaLcParenBoth"/>
              <a:tabLst>
                <a:tab pos="1635125" algn="l"/>
              </a:tabLst>
            </a:pPr>
            <a:r>
              <a:rPr sz="2200" dirty="0">
                <a:latin typeface="Courier New"/>
                <a:cs typeface="Courier New"/>
              </a:rPr>
              <a:t>if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&gt;=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θ(n</a:t>
            </a:r>
            <a:r>
              <a:rPr sz="2175" spc="-15" baseline="24904" dirty="0">
                <a:latin typeface="Courier New"/>
                <a:cs typeface="Courier New"/>
              </a:rPr>
              <a:t>k</a:t>
            </a:r>
            <a:r>
              <a:rPr sz="2200" spc="-10" dirty="0">
                <a:latin typeface="Courier New"/>
                <a:cs typeface="Courier New"/>
              </a:rPr>
              <a:t>log</a:t>
            </a:r>
            <a:r>
              <a:rPr sz="2175" spc="-15" baseline="24904" dirty="0">
                <a:latin typeface="Courier New"/>
                <a:cs typeface="Courier New"/>
              </a:rPr>
              <a:t>p</a:t>
            </a:r>
            <a:r>
              <a:rPr sz="2200" spc="-10" dirty="0">
                <a:latin typeface="Courier New"/>
                <a:cs typeface="Courier New"/>
              </a:rPr>
              <a:t>n)</a:t>
            </a:r>
            <a:endParaRPr sz="2200" dirty="0">
              <a:latin typeface="Courier New"/>
              <a:cs typeface="Courier New"/>
            </a:endParaRPr>
          </a:p>
          <a:p>
            <a:pPr marL="1635125" indent="-669925">
              <a:lnSpc>
                <a:spcPts val="2510"/>
              </a:lnSpc>
              <a:buAutoNum type="alphaLcParenBoth"/>
              <a:tabLst>
                <a:tab pos="1635125" algn="l"/>
              </a:tabLst>
            </a:pPr>
            <a:r>
              <a:rPr sz="2200" dirty="0">
                <a:latin typeface="Courier New"/>
                <a:cs typeface="Courier New"/>
              </a:rPr>
              <a:t>if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 &lt;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then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θ(n</a:t>
            </a:r>
            <a:r>
              <a:rPr sz="2175" spc="-15" baseline="24904" dirty="0">
                <a:latin typeface="Courier New"/>
                <a:cs typeface="Courier New"/>
              </a:rPr>
              <a:t>k</a:t>
            </a:r>
            <a:r>
              <a:rPr sz="2200" spc="-10" dirty="0"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44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Simplified version Case 1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A90CD28-2000-53E3-EAEB-79EB50617EA6}"/>
              </a:ext>
            </a:extLst>
          </p:cNvPr>
          <p:cNvSpPr txBox="1"/>
          <p:nvPr/>
        </p:nvSpPr>
        <p:spPr>
          <a:xfrm>
            <a:off x="91439" y="1423161"/>
            <a:ext cx="8887460" cy="479298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033144">
              <a:lnSpc>
                <a:spcPts val="1964"/>
              </a:lnSpc>
              <a:spcBef>
                <a:spcPts val="95"/>
              </a:spcBef>
            </a:pP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Case</a:t>
            </a:r>
            <a:r>
              <a:rPr sz="2200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1: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if</a:t>
            </a:r>
            <a:r>
              <a:rPr sz="2200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="1" i="1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b="1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&gt;</a:t>
            </a:r>
            <a:r>
              <a:rPr sz="2200" b="1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then</a:t>
            </a:r>
            <a:r>
              <a:rPr sz="2200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T(n)</a:t>
            </a:r>
            <a:r>
              <a:rPr sz="2200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=</a:t>
            </a:r>
            <a:r>
              <a:rPr sz="2200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θ(n</a:t>
            </a:r>
            <a:r>
              <a:rPr sz="2175" i="1" baseline="24904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i="1" spc="-30" baseline="24904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175" i="1" spc="-37" baseline="24904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i="1" spc="-25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 marR="1229995" algn="r">
              <a:lnSpc>
                <a:spcPts val="1065"/>
              </a:lnSpc>
            </a:pPr>
            <a:r>
              <a:rPr sz="1450" i="1" spc="-50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45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tabLst>
                <a:tab pos="1189990" algn="l"/>
              </a:tabLst>
            </a:pPr>
            <a:r>
              <a:rPr sz="1900" spc="-10" dirty="0">
                <a:latin typeface="Arial MT"/>
                <a:cs typeface="Arial MT"/>
              </a:rPr>
              <a:t>Consider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b="1" dirty="0">
                <a:latin typeface="Courier New"/>
                <a:cs typeface="Courier New"/>
              </a:rPr>
              <a:t>T(n)</a:t>
            </a:r>
            <a:r>
              <a:rPr sz="1900" b="1" spc="-20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=</a:t>
            </a:r>
            <a:r>
              <a:rPr sz="1900" b="1" spc="-10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2T(n/2)</a:t>
            </a:r>
            <a:r>
              <a:rPr sz="1900" b="1" spc="-25" dirty="0">
                <a:latin typeface="Courier New"/>
                <a:cs typeface="Courier New"/>
              </a:rPr>
              <a:t> </a:t>
            </a:r>
            <a:r>
              <a:rPr sz="1900" b="1" dirty="0">
                <a:latin typeface="Courier New"/>
                <a:cs typeface="Courier New"/>
              </a:rPr>
              <a:t>+</a:t>
            </a:r>
            <a:r>
              <a:rPr sz="1900" b="1" spc="-5" dirty="0">
                <a:latin typeface="Courier New"/>
                <a:cs typeface="Courier New"/>
              </a:rPr>
              <a:t> </a:t>
            </a:r>
            <a:r>
              <a:rPr sz="1900" b="1" spc="-50" dirty="0">
                <a:latin typeface="Courier New"/>
                <a:cs typeface="Courier New"/>
              </a:rPr>
              <a:t>1</a:t>
            </a:r>
            <a:endParaRPr sz="19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470"/>
              </a:spcBef>
            </a:pPr>
            <a:r>
              <a:rPr sz="14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Solution:</a:t>
            </a:r>
            <a:endParaRPr sz="145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869"/>
              </a:spcBef>
            </a:pP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aT(n/b)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f(n)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where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f(n)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=θ(n</a:t>
            </a:r>
            <a:r>
              <a:rPr sz="2175" spc="-15" baseline="24904" dirty="0">
                <a:latin typeface="Courier New"/>
                <a:cs typeface="Courier New"/>
              </a:rPr>
              <a:t>k</a:t>
            </a:r>
            <a:r>
              <a:rPr sz="2200" spc="-10" dirty="0">
                <a:latin typeface="Courier New"/>
                <a:cs typeface="Courier New"/>
              </a:rPr>
              <a:t>log</a:t>
            </a:r>
            <a:r>
              <a:rPr sz="2175" spc="-15" baseline="24904" dirty="0">
                <a:latin typeface="Courier New"/>
                <a:cs typeface="Courier New"/>
              </a:rPr>
              <a:t>p</a:t>
            </a:r>
            <a:r>
              <a:rPr sz="2200" spc="-10" dirty="0">
                <a:latin typeface="Courier New"/>
                <a:cs typeface="Courier New"/>
              </a:rPr>
              <a:t>n)</a:t>
            </a:r>
            <a:endParaRPr sz="2200" dirty="0">
              <a:latin typeface="Courier New"/>
              <a:cs typeface="Courier New"/>
            </a:endParaRPr>
          </a:p>
          <a:p>
            <a:pPr marL="76200">
              <a:lnSpc>
                <a:spcPts val="251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01: </a:t>
            </a:r>
            <a:r>
              <a:rPr sz="2200" dirty="0">
                <a:latin typeface="Courier New"/>
                <a:cs typeface="Courier New"/>
              </a:rPr>
              <a:t>Here,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f(n)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which</a:t>
            </a:r>
            <a:r>
              <a:rPr sz="2200" spc="-25" dirty="0">
                <a:latin typeface="Courier New"/>
                <a:cs typeface="Courier New"/>
              </a:rPr>
              <a:t> can</a:t>
            </a:r>
            <a:endParaRPr sz="2200" dirty="0">
              <a:latin typeface="Courier New"/>
              <a:cs typeface="Courier New"/>
            </a:endParaRPr>
          </a:p>
          <a:p>
            <a:pPr marL="419100">
              <a:lnSpc>
                <a:spcPts val="2510"/>
              </a:lnSpc>
            </a:pPr>
            <a:r>
              <a:rPr sz="2200" dirty="0">
                <a:latin typeface="Courier New"/>
                <a:cs typeface="Courier New"/>
              </a:rPr>
              <a:t>happen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when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θ(n</a:t>
            </a:r>
            <a:r>
              <a:rPr sz="2175" baseline="24904" dirty="0">
                <a:latin typeface="Courier New"/>
                <a:cs typeface="Courier New"/>
              </a:rPr>
              <a:t>0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24904" dirty="0">
                <a:latin typeface="Courier New"/>
                <a:cs typeface="Courier New"/>
              </a:rPr>
              <a:t>0</a:t>
            </a:r>
            <a:r>
              <a:rPr sz="2200" dirty="0">
                <a:latin typeface="Courier New"/>
                <a:cs typeface="Courier New"/>
              </a:rPr>
              <a:t>n).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k=0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and</a:t>
            </a:r>
            <a:r>
              <a:rPr sz="2200" spc="-25" dirty="0">
                <a:latin typeface="Courier New"/>
                <a:cs typeface="Courier New"/>
              </a:rPr>
              <a:t> p=0</a:t>
            </a:r>
            <a:endParaRPr sz="2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02: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b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2</a:t>
            </a:r>
            <a:r>
              <a:rPr sz="2175" spc="-22" baseline="-21072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and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0</a:t>
            </a:r>
            <a:endParaRPr sz="2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03: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From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step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02,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&gt;</a:t>
            </a:r>
            <a:r>
              <a:rPr sz="2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spc="-50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endParaRPr sz="2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7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04: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From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SMT(Simplified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Master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theorem)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1:</a:t>
            </a:r>
            <a:endParaRPr sz="2200" dirty="0">
              <a:latin typeface="Courier New"/>
              <a:cs typeface="Courier New"/>
            </a:endParaRPr>
          </a:p>
          <a:p>
            <a:pPr marL="1252855">
              <a:lnSpc>
                <a:spcPts val="1964"/>
              </a:lnSpc>
              <a:spcBef>
                <a:spcPts val="265"/>
              </a:spcBef>
            </a:pPr>
            <a:r>
              <a:rPr sz="2200" i="1" dirty="0">
                <a:solidFill>
                  <a:srgbClr val="E36C09"/>
                </a:solidFill>
                <a:latin typeface="Courier New"/>
                <a:cs typeface="Courier New"/>
              </a:rPr>
              <a:t>T(n)</a:t>
            </a:r>
            <a:r>
              <a:rPr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E36C09"/>
                </a:solidFill>
                <a:latin typeface="Courier New"/>
                <a:cs typeface="Courier New"/>
              </a:rPr>
              <a:t>=</a:t>
            </a:r>
            <a:r>
              <a:rPr sz="2200" i="1" spc="-25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E36C09"/>
                </a:solidFill>
                <a:latin typeface="Courier New"/>
                <a:cs typeface="Courier New"/>
              </a:rPr>
              <a:t>θ(n</a:t>
            </a:r>
            <a:r>
              <a:rPr sz="2175" i="1" baseline="24904" dirty="0">
                <a:solidFill>
                  <a:srgbClr val="E36C09"/>
                </a:solidFill>
                <a:latin typeface="Courier New"/>
                <a:cs typeface="Courier New"/>
              </a:rPr>
              <a:t>log</a:t>
            </a:r>
            <a:r>
              <a:rPr sz="2175" i="1" spc="-37" baseline="24904" dirty="0">
                <a:solidFill>
                  <a:srgbClr val="E36C09"/>
                </a:solidFill>
                <a:latin typeface="Courier New"/>
                <a:cs typeface="Courier New"/>
              </a:rPr>
              <a:t> a</a:t>
            </a:r>
            <a:r>
              <a:rPr sz="2200" i="1" spc="-25" dirty="0">
                <a:solidFill>
                  <a:srgbClr val="E36C09"/>
                </a:solidFill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 marR="2225040" algn="ctr">
              <a:lnSpc>
                <a:spcPts val="1000"/>
              </a:lnSpc>
            </a:pPr>
            <a:r>
              <a:rPr sz="1450" i="1" spc="-50" dirty="0">
                <a:solidFill>
                  <a:srgbClr val="E36C09"/>
                </a:solidFill>
                <a:latin typeface="Courier New"/>
                <a:cs typeface="Courier New"/>
              </a:rPr>
              <a:t>b</a:t>
            </a:r>
            <a:endParaRPr sz="1450" dirty="0">
              <a:latin typeface="Courier New"/>
              <a:cs typeface="Courier New"/>
            </a:endParaRPr>
          </a:p>
          <a:p>
            <a:pPr marL="76200">
              <a:lnSpc>
                <a:spcPts val="2575"/>
              </a:lnSpc>
            </a:pPr>
            <a:r>
              <a:rPr sz="2200" dirty="0">
                <a:latin typeface="Courier New"/>
                <a:cs typeface="Courier New"/>
              </a:rPr>
              <a:t>Hence,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θ(n</a:t>
            </a:r>
            <a:r>
              <a:rPr sz="2175" spc="-15" baseline="24904" dirty="0">
                <a:latin typeface="Courier New"/>
                <a:cs typeface="Courier New"/>
              </a:rPr>
              <a:t>1</a:t>
            </a:r>
            <a:r>
              <a:rPr sz="2200" spc="-10" dirty="0"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 marL="20955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θ(n)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5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Simplified version Case 2 (a)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D2D6204-18A1-0396-0B80-9E99AFF42CAF}"/>
              </a:ext>
            </a:extLst>
          </p:cNvPr>
          <p:cNvSpPr txBox="1">
            <a:spLocks/>
          </p:cNvSpPr>
          <p:nvPr/>
        </p:nvSpPr>
        <p:spPr>
          <a:xfrm>
            <a:off x="349504" y="1423160"/>
            <a:ext cx="8489696" cy="505384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63114">
              <a:lnSpc>
                <a:spcPts val="2510"/>
              </a:lnSpc>
              <a:spcBef>
                <a:spcPts val="95"/>
              </a:spcBef>
            </a:pPr>
            <a:r>
              <a:rPr lang="en-IN" dirty="0"/>
              <a:t>Case</a:t>
            </a:r>
            <a:r>
              <a:rPr lang="en-IN" spc="-35" dirty="0"/>
              <a:t> </a:t>
            </a:r>
            <a:r>
              <a:rPr lang="en-IN" dirty="0"/>
              <a:t>2:</a:t>
            </a:r>
            <a:r>
              <a:rPr lang="en-IN" spc="-15" dirty="0"/>
              <a:t> </a:t>
            </a:r>
            <a:r>
              <a:rPr lang="en-IN" dirty="0"/>
              <a:t>if</a:t>
            </a:r>
            <a:r>
              <a:rPr lang="en-IN" spc="-15" dirty="0"/>
              <a:t> </a:t>
            </a:r>
            <a:r>
              <a:rPr lang="en-IN" b="1" dirty="0" err="1">
                <a:latin typeface="Courier New"/>
                <a:cs typeface="Courier New"/>
              </a:rPr>
              <a:t>log</a:t>
            </a:r>
            <a:r>
              <a:rPr lang="en-IN" sz="2175" b="1" baseline="-21072" dirty="0" err="1">
                <a:latin typeface="Courier New"/>
                <a:cs typeface="Courier New"/>
              </a:rPr>
              <a:t>b</a:t>
            </a:r>
            <a:r>
              <a:rPr lang="en-IN" sz="2200" b="1" dirty="0" err="1">
                <a:latin typeface="Courier New"/>
                <a:cs typeface="Courier New"/>
              </a:rPr>
              <a:t>a</a:t>
            </a:r>
            <a:r>
              <a:rPr lang="en-IN" sz="2200" b="1" spc="-20" dirty="0">
                <a:latin typeface="Courier New"/>
                <a:cs typeface="Courier New"/>
              </a:rPr>
              <a:t> </a:t>
            </a:r>
            <a:r>
              <a:rPr lang="en-IN" sz="2200" b="1" dirty="0">
                <a:latin typeface="Courier New"/>
                <a:cs typeface="Courier New"/>
              </a:rPr>
              <a:t>=</a:t>
            </a:r>
            <a:r>
              <a:rPr lang="en-IN" sz="2200" b="1" spc="-15" dirty="0">
                <a:latin typeface="Courier New"/>
                <a:cs typeface="Courier New"/>
              </a:rPr>
              <a:t> </a:t>
            </a:r>
            <a:r>
              <a:rPr lang="en-IN" sz="2200" b="1" dirty="0">
                <a:latin typeface="Courier New"/>
                <a:cs typeface="Courier New"/>
              </a:rPr>
              <a:t>k</a:t>
            </a:r>
            <a:r>
              <a:rPr lang="en-IN" sz="2200" dirty="0"/>
              <a:t>,</a:t>
            </a:r>
            <a:r>
              <a:rPr lang="en-IN" sz="2200" spc="-15" dirty="0"/>
              <a:t> </a:t>
            </a:r>
            <a:r>
              <a:rPr lang="en-IN" sz="2200" spc="-20" dirty="0"/>
              <a:t>then</a:t>
            </a:r>
            <a:endParaRPr lang="en-IN" sz="2200" dirty="0">
              <a:latin typeface="Courier New"/>
              <a:cs typeface="Courier New"/>
            </a:endParaRPr>
          </a:p>
          <a:p>
            <a:pPr marL="1224280">
              <a:lnSpc>
                <a:spcPts val="2510"/>
              </a:lnSpc>
            </a:pPr>
            <a:r>
              <a:rPr lang="en-IN" dirty="0"/>
              <a:t>(a)</a:t>
            </a:r>
            <a:r>
              <a:rPr lang="en-IN" spc="-20" dirty="0"/>
              <a:t> </a:t>
            </a:r>
            <a:r>
              <a:rPr lang="en-IN" dirty="0"/>
              <a:t>if</a:t>
            </a:r>
            <a:r>
              <a:rPr lang="en-IN" spc="-25" dirty="0"/>
              <a:t> </a:t>
            </a:r>
            <a:r>
              <a:rPr lang="en-IN" b="1" dirty="0">
                <a:latin typeface="Courier New"/>
                <a:cs typeface="Courier New"/>
              </a:rPr>
              <a:t>p</a:t>
            </a:r>
            <a:r>
              <a:rPr lang="en-IN" b="1" spc="-5" dirty="0">
                <a:latin typeface="Courier New"/>
                <a:cs typeface="Courier New"/>
              </a:rPr>
              <a:t> </a:t>
            </a:r>
            <a:r>
              <a:rPr lang="en-IN" b="1" dirty="0">
                <a:latin typeface="Courier New"/>
                <a:cs typeface="Courier New"/>
              </a:rPr>
              <a:t>&gt;</a:t>
            </a:r>
            <a:r>
              <a:rPr lang="en-IN" b="1" spc="-30" dirty="0">
                <a:latin typeface="Courier New"/>
                <a:cs typeface="Courier New"/>
              </a:rPr>
              <a:t> </a:t>
            </a:r>
            <a:r>
              <a:rPr lang="en-IN" b="1" spc="-10" dirty="0">
                <a:latin typeface="Courier New"/>
                <a:cs typeface="Courier New"/>
              </a:rPr>
              <a:t>-</a:t>
            </a:r>
            <a:r>
              <a:rPr lang="en-IN" b="1" dirty="0">
                <a:latin typeface="Courier New"/>
                <a:cs typeface="Courier New"/>
              </a:rPr>
              <a:t>1</a:t>
            </a:r>
            <a:r>
              <a:rPr lang="en-IN" dirty="0"/>
              <a:t>,</a:t>
            </a:r>
            <a:r>
              <a:rPr lang="en-IN" spc="-20" dirty="0"/>
              <a:t> </a:t>
            </a:r>
            <a:r>
              <a:rPr lang="en-IN" dirty="0"/>
              <a:t>then</a:t>
            </a:r>
            <a:r>
              <a:rPr lang="en-IN" spc="-35" dirty="0"/>
              <a:t> </a:t>
            </a:r>
            <a:r>
              <a:rPr lang="en-IN" dirty="0"/>
              <a:t>T(n)</a:t>
            </a:r>
            <a:r>
              <a:rPr lang="en-IN" spc="-15" dirty="0"/>
              <a:t> </a:t>
            </a:r>
            <a:r>
              <a:rPr lang="en-IN" dirty="0"/>
              <a:t>=</a:t>
            </a:r>
            <a:r>
              <a:rPr lang="en-IN" spc="5" dirty="0"/>
              <a:t> </a:t>
            </a:r>
            <a:r>
              <a:rPr lang="el-GR" spc="-10" dirty="0"/>
              <a:t>θ(</a:t>
            </a:r>
            <a:r>
              <a:rPr lang="en-IN" spc="-10" dirty="0"/>
              <a:t>n</a:t>
            </a:r>
            <a:r>
              <a:rPr lang="en-IN" sz="2175" spc="-15" baseline="24904" dirty="0"/>
              <a:t>k</a:t>
            </a:r>
            <a:r>
              <a:rPr lang="en-IN" sz="2200" spc="-10" dirty="0"/>
              <a:t>log</a:t>
            </a:r>
            <a:r>
              <a:rPr lang="en-IN" sz="2175" spc="-15" baseline="24904" dirty="0"/>
              <a:t>p+1</a:t>
            </a:r>
            <a:r>
              <a:rPr lang="en-IN" sz="2200" spc="-10" dirty="0"/>
              <a:t>n)</a:t>
            </a:r>
            <a:endParaRPr lang="en-IN" sz="2200" dirty="0">
              <a:latin typeface="Courier New"/>
              <a:cs typeface="Courier New"/>
            </a:endParaRPr>
          </a:p>
          <a:p>
            <a:pPr marL="63500">
              <a:spcBef>
                <a:spcPts val="1455"/>
              </a:spcBef>
            </a:pPr>
            <a:r>
              <a:rPr lang="en-IN" sz="1850" b="1" dirty="0">
                <a:solidFill>
                  <a:srgbClr val="000000"/>
                </a:solidFill>
                <a:latin typeface="Courier New"/>
                <a:cs typeface="Courier New"/>
              </a:rPr>
              <a:t>Consider T(n)</a:t>
            </a:r>
            <a:r>
              <a:rPr lang="en-IN" sz="1850" b="1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50" b="1" dirty="0">
                <a:solidFill>
                  <a:srgbClr val="000000"/>
                </a:solidFill>
                <a:latin typeface="Courier New"/>
                <a:cs typeface="Courier New"/>
              </a:rPr>
              <a:t>= 2</a:t>
            </a:r>
            <a:r>
              <a:rPr lang="en-IN" sz="1850" b="1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50" b="1" dirty="0">
                <a:solidFill>
                  <a:srgbClr val="000000"/>
                </a:solidFill>
                <a:latin typeface="Courier New"/>
                <a:cs typeface="Courier New"/>
              </a:rPr>
              <a:t>T(n/2)</a:t>
            </a:r>
            <a:r>
              <a:rPr lang="en-IN" sz="1850" b="1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50" b="1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lang="en-IN" sz="1850" b="1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50" b="1" spc="-50" dirty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endParaRPr lang="en-IN" sz="1850" dirty="0">
              <a:latin typeface="Courier New"/>
              <a:cs typeface="Courier New"/>
            </a:endParaRPr>
          </a:p>
          <a:p>
            <a:pPr>
              <a:spcBef>
                <a:spcPts val="250"/>
              </a:spcBef>
            </a:pPr>
            <a:endParaRPr lang="en-IN" sz="1850" dirty="0">
              <a:latin typeface="Courier New"/>
              <a:cs typeface="Courier New"/>
            </a:endParaRPr>
          </a:p>
          <a:p>
            <a:pPr marL="63500"/>
            <a:r>
              <a:rPr lang="en-IN" sz="145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Solution:</a:t>
            </a:r>
            <a:endParaRPr lang="en-IN" sz="1450" dirty="0">
              <a:latin typeface="Courier New"/>
              <a:cs typeface="Courier New"/>
            </a:endParaRPr>
          </a:p>
          <a:p>
            <a:pPr marL="63500" marR="615950">
              <a:lnSpc>
                <a:spcPct val="110000"/>
              </a:lnSpc>
              <a:spcBef>
                <a:spcPts val="595"/>
              </a:spcBef>
            </a:pP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T(n)</a:t>
            </a:r>
            <a:r>
              <a:rPr lang="en-IN" spc="-4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/>
                <a:cs typeface="Courier New"/>
              </a:rPr>
              <a:t>aT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(n/b)</a:t>
            </a:r>
            <a:r>
              <a:rPr lang="en-IN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lang="en-IN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f(n)</a:t>
            </a:r>
            <a:r>
              <a:rPr lang="en-IN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IN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f(n)</a:t>
            </a:r>
            <a:r>
              <a:rPr lang="en-IN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l-GR" spc="-10" dirty="0">
                <a:solidFill>
                  <a:srgbClr val="000000"/>
                </a:solidFill>
                <a:latin typeface="Courier New"/>
                <a:cs typeface="Courier New"/>
              </a:rPr>
              <a:t>θ(</a:t>
            </a:r>
            <a:r>
              <a:rPr lang="en-IN" spc="-1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2175" spc="-15" baseline="24904" dirty="0" err="1">
                <a:solidFill>
                  <a:srgbClr val="000000"/>
                </a:solidFill>
                <a:latin typeface="Courier New"/>
                <a:cs typeface="Courier New"/>
              </a:rPr>
              <a:t>k</a:t>
            </a:r>
            <a:r>
              <a:rPr lang="en-IN" sz="2200" spc="-10" dirty="0" err="1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2175" spc="-15" baseline="24904" dirty="0" err="1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IN" sz="2200" spc="-1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2200" spc="-1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IN" sz="2200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z="2200" b="1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b="1" dirty="0">
                <a:solidFill>
                  <a:srgbClr val="000000"/>
                </a:solidFill>
                <a:latin typeface="Courier New"/>
                <a:cs typeface="Courier New"/>
              </a:rPr>
              <a:t>01: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Here,</a:t>
            </a:r>
            <a:r>
              <a:rPr lang="en-IN" sz="22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IN" sz="22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2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2,</a:t>
            </a:r>
            <a:r>
              <a:rPr lang="en-IN" sz="22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IN" sz="22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2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IN" sz="22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IN" sz="22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k=1</a:t>
            </a:r>
            <a:r>
              <a:rPr lang="en-IN" sz="22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and</a:t>
            </a:r>
            <a:r>
              <a:rPr lang="en-IN" sz="22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spc="-25" dirty="0">
                <a:solidFill>
                  <a:srgbClr val="000000"/>
                </a:solidFill>
                <a:latin typeface="Courier New"/>
                <a:cs typeface="Courier New"/>
              </a:rPr>
              <a:t>p=0 </a:t>
            </a:r>
          </a:p>
          <a:p>
            <a:pPr marL="63500" marR="615950">
              <a:lnSpc>
                <a:spcPct val="110000"/>
              </a:lnSpc>
              <a:spcBef>
                <a:spcPts val="595"/>
              </a:spcBef>
            </a:pPr>
            <a:r>
              <a:rPr lang="en-IN" sz="2200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z="2200" b="1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b="1" dirty="0">
                <a:solidFill>
                  <a:srgbClr val="000000"/>
                </a:solidFill>
                <a:latin typeface="Courier New"/>
                <a:cs typeface="Courier New"/>
              </a:rPr>
              <a:t>02:</a:t>
            </a:r>
            <a:r>
              <a:rPr lang="en-IN" sz="2200" b="1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2175" baseline="-21072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IN" sz="2200" dirty="0" err="1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IN" sz="22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2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2175" baseline="-21072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IN" sz="2175" spc="-22" baseline="-2107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IN" sz="22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2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IN" sz="22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and</a:t>
            </a:r>
            <a:r>
              <a:rPr lang="en-IN" sz="22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k</a:t>
            </a:r>
            <a:r>
              <a:rPr lang="en-IN" sz="22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2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spc="-5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endParaRPr lang="en-IN" sz="2200" dirty="0">
              <a:latin typeface="Courier New"/>
              <a:cs typeface="Courier New"/>
            </a:endParaRPr>
          </a:p>
          <a:p>
            <a:pPr marL="63500">
              <a:spcBef>
                <a:spcPts val="265"/>
              </a:spcBef>
            </a:pPr>
            <a:r>
              <a:rPr lang="en-IN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b="1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Courier New"/>
                <a:cs typeface="Courier New"/>
              </a:rPr>
              <a:t>03: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From</a:t>
            </a:r>
            <a:r>
              <a:rPr lang="en-IN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02,</a:t>
            </a:r>
            <a:r>
              <a:rPr lang="en-IN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 err="1">
                <a:latin typeface="Courier New"/>
                <a:cs typeface="Courier New"/>
              </a:rPr>
              <a:t>log</a:t>
            </a:r>
            <a:r>
              <a:rPr lang="en-IN" sz="2175" baseline="-21072" dirty="0" err="1">
                <a:latin typeface="Courier New"/>
                <a:cs typeface="Courier New"/>
              </a:rPr>
              <a:t>b</a:t>
            </a:r>
            <a:r>
              <a:rPr lang="en-IN" sz="2200" dirty="0" err="1">
                <a:latin typeface="Courier New"/>
                <a:cs typeface="Courier New"/>
              </a:rPr>
              <a:t>a</a:t>
            </a:r>
            <a:r>
              <a:rPr lang="en-IN" sz="2200" spc="-35" dirty="0">
                <a:latin typeface="Courier New"/>
                <a:cs typeface="Courier New"/>
              </a:rPr>
              <a:t> </a:t>
            </a:r>
            <a:r>
              <a:rPr lang="en-IN" sz="2200" dirty="0">
                <a:latin typeface="Courier New"/>
                <a:cs typeface="Courier New"/>
              </a:rPr>
              <a:t>=</a:t>
            </a:r>
            <a:r>
              <a:rPr lang="en-IN" sz="2200" spc="-25" dirty="0">
                <a:latin typeface="Courier New"/>
                <a:cs typeface="Courier New"/>
              </a:rPr>
              <a:t> </a:t>
            </a:r>
            <a:r>
              <a:rPr lang="en-IN" sz="2200" dirty="0">
                <a:latin typeface="Courier New"/>
                <a:cs typeface="Courier New"/>
              </a:rPr>
              <a:t>k</a:t>
            </a:r>
            <a:r>
              <a:rPr lang="en-IN" sz="2200" spc="-10" dirty="0"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so</a:t>
            </a:r>
            <a:r>
              <a:rPr lang="en-IN" sz="22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 err="1">
                <a:solidFill>
                  <a:srgbClr val="000000"/>
                </a:solidFill>
                <a:latin typeface="Courier New"/>
                <a:cs typeface="Courier New"/>
              </a:rPr>
              <a:t>goto</a:t>
            </a:r>
            <a:r>
              <a:rPr lang="en-IN" sz="220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dirty="0">
                <a:solidFill>
                  <a:srgbClr val="000000"/>
                </a:solidFill>
                <a:latin typeface="Courier New"/>
                <a:cs typeface="Courier New"/>
              </a:rPr>
              <a:t>case</a:t>
            </a:r>
            <a:r>
              <a:rPr lang="en-IN" sz="22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200" spc="-5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endParaRPr lang="en-IN" sz="2200" dirty="0">
              <a:latin typeface="Courier New"/>
              <a:cs typeface="Courier New"/>
            </a:endParaRPr>
          </a:p>
          <a:p>
            <a:pPr marL="63500">
              <a:lnSpc>
                <a:spcPts val="2510"/>
              </a:lnSpc>
              <a:spcBef>
                <a:spcPts val="260"/>
              </a:spcBef>
            </a:pPr>
            <a:r>
              <a:rPr lang="en-IN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b="1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Courier New"/>
                <a:cs typeface="Courier New"/>
              </a:rPr>
              <a:t>04:</a:t>
            </a:r>
            <a:r>
              <a:rPr lang="en-IN" b="1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latin typeface="Courier New"/>
                <a:cs typeface="Courier New"/>
              </a:rPr>
              <a:t>P</a:t>
            </a:r>
            <a:r>
              <a:rPr lang="en-IN" spc="-30" dirty="0">
                <a:latin typeface="Courier New"/>
                <a:cs typeface="Courier New"/>
              </a:rPr>
              <a:t> </a:t>
            </a:r>
            <a:r>
              <a:rPr lang="en-IN" dirty="0">
                <a:latin typeface="Courier New"/>
                <a:cs typeface="Courier New"/>
              </a:rPr>
              <a:t>&gt;</a:t>
            </a:r>
            <a:r>
              <a:rPr lang="en-IN" spc="-10" dirty="0">
                <a:latin typeface="Courier New"/>
                <a:cs typeface="Courier New"/>
              </a:rPr>
              <a:t> </a:t>
            </a:r>
            <a:r>
              <a:rPr lang="en-IN" spc="-20" dirty="0">
                <a:latin typeface="Courier New"/>
                <a:cs typeface="Courier New"/>
              </a:rPr>
              <a:t>-</a:t>
            </a:r>
            <a:r>
              <a:rPr lang="en-IN" dirty="0">
                <a:latin typeface="Courier New"/>
                <a:cs typeface="Courier New"/>
              </a:rPr>
              <a:t>1</a:t>
            </a:r>
            <a:r>
              <a:rPr lang="en-IN" spc="-15" dirty="0"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so</a:t>
            </a:r>
            <a:r>
              <a:rPr lang="en-IN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/>
                <a:cs typeface="Courier New"/>
              </a:rPr>
              <a:t>goto</a:t>
            </a:r>
            <a:r>
              <a:rPr lang="en-IN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2(a)</a:t>
            </a:r>
            <a:r>
              <a:rPr lang="en-IN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of</a:t>
            </a:r>
            <a:r>
              <a:rPr lang="en-IN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000000"/>
                </a:solidFill>
                <a:latin typeface="Courier New"/>
                <a:cs typeface="Courier New"/>
              </a:rPr>
              <a:t>simplified</a:t>
            </a:r>
          </a:p>
          <a:p>
            <a:pPr marL="406400">
              <a:lnSpc>
                <a:spcPts val="2510"/>
              </a:lnSpc>
            </a:pPr>
            <a:r>
              <a:rPr lang="en-IN" dirty="0">
                <a:solidFill>
                  <a:srgbClr val="000000"/>
                </a:solidFill>
                <a:latin typeface="Courier New"/>
                <a:cs typeface="Courier New"/>
              </a:rPr>
              <a:t>masters</a:t>
            </a:r>
            <a:r>
              <a:rPr lang="en-IN" spc="-9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pc="-10" dirty="0">
                <a:solidFill>
                  <a:srgbClr val="000000"/>
                </a:solidFill>
                <a:latin typeface="Courier New"/>
                <a:cs typeface="Courier New"/>
              </a:rPr>
              <a:t>theorem.</a:t>
            </a:r>
          </a:p>
          <a:p>
            <a:pPr marL="406400">
              <a:lnSpc>
                <a:spcPts val="2510"/>
              </a:lnSpc>
            </a:pPr>
            <a:r>
              <a:rPr lang="pt-BR" sz="2400" dirty="0">
                <a:latin typeface="Courier New"/>
                <a:cs typeface="Courier New"/>
              </a:rPr>
              <a:t>		So,</a:t>
            </a:r>
            <a:r>
              <a:rPr lang="pt-BR" sz="2400" spc="-35" dirty="0">
                <a:latin typeface="Courier New"/>
                <a:cs typeface="Courier New"/>
              </a:rPr>
              <a:t> </a:t>
            </a:r>
            <a:r>
              <a:rPr lang="pt-BR" sz="2400" i="1" dirty="0">
                <a:solidFill>
                  <a:srgbClr val="E36C09"/>
                </a:solidFill>
                <a:latin typeface="Courier New"/>
                <a:cs typeface="Courier New"/>
              </a:rPr>
              <a:t>T(n)=</a:t>
            </a:r>
            <a:r>
              <a:rPr lang="pt-BR" sz="2400" i="1" spc="-3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lang="pt-BR" sz="2400" i="1" spc="-10" dirty="0">
                <a:solidFill>
                  <a:srgbClr val="E36C09"/>
                </a:solidFill>
                <a:latin typeface="Courier New"/>
                <a:cs typeface="Courier New"/>
              </a:rPr>
              <a:t>θ(n</a:t>
            </a:r>
            <a:r>
              <a:rPr lang="pt-BR" sz="2400" i="1" spc="-15" baseline="24904" dirty="0">
                <a:solidFill>
                  <a:srgbClr val="E36C09"/>
                </a:solidFill>
                <a:latin typeface="Courier New"/>
                <a:cs typeface="Courier New"/>
              </a:rPr>
              <a:t>k</a:t>
            </a:r>
            <a:r>
              <a:rPr lang="pt-BR" sz="2400" i="1" spc="-10" dirty="0">
                <a:solidFill>
                  <a:srgbClr val="E36C09"/>
                </a:solidFill>
                <a:latin typeface="Courier New"/>
                <a:cs typeface="Courier New"/>
              </a:rPr>
              <a:t>log</a:t>
            </a:r>
            <a:r>
              <a:rPr lang="pt-BR" sz="2400" i="1" spc="-15" baseline="24904" dirty="0">
                <a:solidFill>
                  <a:srgbClr val="E36C09"/>
                </a:solidFill>
                <a:latin typeface="Courier New"/>
                <a:cs typeface="Courier New"/>
              </a:rPr>
              <a:t>p+1</a:t>
            </a:r>
            <a:r>
              <a:rPr lang="pt-BR" sz="2400" i="1" spc="-10" dirty="0">
                <a:solidFill>
                  <a:srgbClr val="E36C09"/>
                </a:solidFill>
                <a:latin typeface="Courier New"/>
                <a:cs typeface="Courier New"/>
              </a:rPr>
              <a:t>n)</a:t>
            </a:r>
            <a:endParaRPr lang="pt-BR" i="1" spc="-10" dirty="0">
              <a:solidFill>
                <a:srgbClr val="E36C09"/>
              </a:solidFill>
              <a:latin typeface="Courier New"/>
              <a:cs typeface="Courier New"/>
            </a:endParaRPr>
          </a:p>
          <a:p>
            <a:pPr marL="406400">
              <a:lnSpc>
                <a:spcPts val="2510"/>
              </a:lnSpc>
            </a:pPr>
            <a:r>
              <a:rPr lang="pt-BR" sz="2400" dirty="0">
                <a:latin typeface="Courier New"/>
                <a:cs typeface="Courier New"/>
              </a:rPr>
              <a:t>		Hence,</a:t>
            </a:r>
            <a:r>
              <a:rPr lang="pt-BR" sz="2400" spc="-35" dirty="0">
                <a:latin typeface="Courier New"/>
                <a:cs typeface="Courier New"/>
              </a:rPr>
              <a:t> </a:t>
            </a:r>
            <a:r>
              <a:rPr lang="pt-BR" sz="2400" dirty="0">
                <a:latin typeface="Courier New"/>
                <a:cs typeface="Courier New"/>
              </a:rPr>
              <a:t>T(n)</a:t>
            </a:r>
            <a:r>
              <a:rPr lang="pt-BR" sz="2400" spc="-35" dirty="0">
                <a:latin typeface="Courier New"/>
                <a:cs typeface="Courier New"/>
              </a:rPr>
              <a:t> </a:t>
            </a:r>
            <a:r>
              <a:rPr lang="pt-BR" sz="2400" dirty="0">
                <a:latin typeface="Courier New"/>
                <a:cs typeface="Courier New"/>
              </a:rPr>
              <a:t>=</a:t>
            </a:r>
            <a:r>
              <a:rPr lang="pt-BR" sz="2400" spc="-35" dirty="0">
                <a:latin typeface="Courier New"/>
                <a:cs typeface="Courier New"/>
              </a:rPr>
              <a:t> </a:t>
            </a:r>
            <a:r>
              <a:rPr lang="pt-BR" sz="2400" spc="-10" dirty="0">
                <a:latin typeface="Courier New"/>
                <a:cs typeface="Courier New"/>
              </a:rPr>
              <a:t>θ(</a:t>
            </a:r>
            <a:r>
              <a:rPr lang="pt-BR" sz="2400" i="1" spc="-10" dirty="0">
                <a:latin typeface="Courier New"/>
                <a:cs typeface="Courier New"/>
              </a:rPr>
              <a:t>n</a:t>
            </a:r>
            <a:r>
              <a:rPr lang="pt-BR" sz="2400" i="1" spc="-15" baseline="24904" dirty="0">
                <a:latin typeface="Courier New"/>
                <a:cs typeface="Courier New"/>
              </a:rPr>
              <a:t>1</a:t>
            </a:r>
            <a:r>
              <a:rPr lang="pt-BR" sz="2400" i="1" spc="-10" dirty="0">
                <a:latin typeface="Courier New"/>
                <a:cs typeface="Courier New"/>
              </a:rPr>
              <a:t>log</a:t>
            </a:r>
            <a:r>
              <a:rPr lang="pt-BR" sz="2400" i="1" spc="-15" baseline="24904" dirty="0">
                <a:latin typeface="Courier New"/>
                <a:cs typeface="Courier New"/>
              </a:rPr>
              <a:t>0+1</a:t>
            </a:r>
            <a:r>
              <a:rPr lang="pt-BR" sz="2400" i="1" spc="-10" dirty="0">
                <a:latin typeface="Courier New"/>
                <a:cs typeface="Courier New"/>
              </a:rPr>
              <a:t>n</a:t>
            </a:r>
            <a:r>
              <a:rPr lang="pt-BR" sz="2400" spc="-10" dirty="0">
                <a:latin typeface="Courier New"/>
                <a:cs typeface="Courier New"/>
              </a:rPr>
              <a:t>)</a:t>
            </a:r>
            <a:r>
              <a:rPr lang="pt-BR" sz="2400" dirty="0">
                <a:latin typeface="Courier New"/>
                <a:cs typeface="Courier New"/>
              </a:rPr>
              <a:t>=</a:t>
            </a:r>
            <a:r>
              <a:rPr lang="pt-BR" sz="2400" spc="-5" dirty="0">
                <a:latin typeface="Courier New"/>
                <a:cs typeface="Courier New"/>
              </a:rPr>
              <a:t> </a:t>
            </a:r>
            <a:r>
              <a:rPr lang="pt-BR" sz="2400" spc="-10" dirty="0">
                <a:latin typeface="Courier New"/>
                <a:cs typeface="Courier New"/>
              </a:rPr>
              <a:t>θ(</a:t>
            </a:r>
            <a:r>
              <a:rPr lang="pt-BR" sz="2400" i="1" spc="-10" dirty="0">
                <a:latin typeface="Courier New"/>
                <a:cs typeface="Courier New"/>
              </a:rPr>
              <a:t>nlogn</a:t>
            </a:r>
            <a:r>
              <a:rPr lang="pt-BR" sz="2400" spc="-10" dirty="0">
                <a:latin typeface="Courier New"/>
                <a:cs typeface="Courier New"/>
              </a:rPr>
              <a:t>)</a:t>
            </a:r>
            <a:endParaRPr lang="pt-BR" sz="2400" dirty="0">
              <a:latin typeface="Courier New"/>
              <a:cs typeface="Courier New"/>
            </a:endParaRPr>
          </a:p>
          <a:p>
            <a:pPr marL="406400">
              <a:lnSpc>
                <a:spcPts val="2510"/>
              </a:lnSpc>
            </a:pPr>
            <a:endParaRPr lang="en-IN" spc="-1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99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Simplified version Case 2 (b)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3C44B2A-0C6A-1169-A275-03E1D14689CF}"/>
              </a:ext>
            </a:extLst>
          </p:cNvPr>
          <p:cNvSpPr txBox="1">
            <a:spLocks/>
          </p:cNvSpPr>
          <p:nvPr/>
        </p:nvSpPr>
        <p:spPr>
          <a:xfrm>
            <a:off x="349504" y="1423160"/>
            <a:ext cx="8642096" cy="5053839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77389">
              <a:lnSpc>
                <a:spcPts val="2375"/>
              </a:lnSpc>
              <a:spcBef>
                <a:spcPts val="95"/>
              </a:spcBef>
            </a:pPr>
            <a:r>
              <a:rPr lang="en-IN" sz="2000" dirty="0"/>
              <a:t>Case</a:t>
            </a:r>
            <a:r>
              <a:rPr lang="en-IN" sz="2000" spc="-35" dirty="0"/>
              <a:t> </a:t>
            </a:r>
            <a:r>
              <a:rPr lang="en-IN" sz="2000" dirty="0"/>
              <a:t>2</a:t>
            </a:r>
            <a:r>
              <a:rPr lang="en-IN" sz="2000" spc="-15" dirty="0"/>
              <a:t> </a:t>
            </a:r>
            <a:r>
              <a:rPr lang="en-IN" sz="2000" dirty="0"/>
              <a:t>: if</a:t>
            </a:r>
            <a:r>
              <a:rPr lang="en-IN" sz="2000" spc="-5" dirty="0"/>
              <a:t> </a:t>
            </a:r>
            <a:r>
              <a:rPr lang="en-IN" sz="2000" b="1" dirty="0" err="1">
                <a:latin typeface="Courier New"/>
                <a:cs typeface="Courier New"/>
              </a:rPr>
              <a:t>log</a:t>
            </a:r>
            <a:r>
              <a:rPr lang="en-IN" sz="2000" b="1" baseline="-21072" dirty="0" err="1">
                <a:latin typeface="Courier New"/>
                <a:cs typeface="Courier New"/>
              </a:rPr>
              <a:t>b</a:t>
            </a:r>
            <a:r>
              <a:rPr lang="en-IN" sz="2000" b="1" dirty="0" err="1">
                <a:latin typeface="Courier New"/>
                <a:cs typeface="Courier New"/>
              </a:rPr>
              <a:t>a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lang="en-IN" sz="2000" b="1" dirty="0">
                <a:latin typeface="Courier New"/>
                <a:cs typeface="Courier New"/>
              </a:rPr>
              <a:t>=</a:t>
            </a:r>
            <a:r>
              <a:rPr lang="en-IN" sz="2000" b="1" spc="-25" dirty="0">
                <a:latin typeface="Courier New"/>
                <a:cs typeface="Courier New"/>
              </a:rPr>
              <a:t> </a:t>
            </a:r>
            <a:r>
              <a:rPr lang="en-IN" sz="2000" b="1" dirty="0">
                <a:latin typeface="Courier New"/>
                <a:cs typeface="Courier New"/>
              </a:rPr>
              <a:t>k</a:t>
            </a:r>
            <a:r>
              <a:rPr lang="en-IN" sz="2000" dirty="0"/>
              <a:t>,</a:t>
            </a:r>
            <a:r>
              <a:rPr lang="en-IN" sz="2000" spc="-30" dirty="0"/>
              <a:t> </a:t>
            </a:r>
            <a:r>
              <a:rPr lang="en-IN" sz="2000" spc="-20" dirty="0"/>
              <a:t>then</a:t>
            </a:r>
            <a:endParaRPr lang="en-IN" sz="2000" dirty="0">
              <a:latin typeface="Courier New"/>
              <a:cs typeface="Courier New"/>
            </a:endParaRPr>
          </a:p>
          <a:p>
            <a:pPr marL="1139190">
              <a:lnSpc>
                <a:spcPts val="2375"/>
              </a:lnSpc>
            </a:pPr>
            <a:r>
              <a:rPr lang="en-IN" sz="2000" dirty="0"/>
              <a:t>(b)</a:t>
            </a:r>
            <a:r>
              <a:rPr lang="en-IN" sz="2000" spc="-20" dirty="0"/>
              <a:t> </a:t>
            </a:r>
            <a:r>
              <a:rPr lang="en-IN" sz="2000" dirty="0"/>
              <a:t>if</a:t>
            </a:r>
            <a:r>
              <a:rPr lang="en-IN" sz="2000" spc="-15" dirty="0"/>
              <a:t> </a:t>
            </a:r>
            <a:r>
              <a:rPr lang="en-IN" sz="2000" b="1" dirty="0">
                <a:latin typeface="Courier New"/>
                <a:cs typeface="Courier New"/>
              </a:rPr>
              <a:t>p</a:t>
            </a:r>
            <a:r>
              <a:rPr lang="en-IN" sz="2000" b="1" spc="-10" dirty="0">
                <a:latin typeface="Courier New"/>
                <a:cs typeface="Courier New"/>
              </a:rPr>
              <a:t> </a:t>
            </a:r>
            <a:r>
              <a:rPr lang="en-IN" sz="2000" b="1" dirty="0">
                <a:latin typeface="Courier New"/>
                <a:cs typeface="Courier New"/>
              </a:rPr>
              <a:t>=</a:t>
            </a:r>
            <a:r>
              <a:rPr lang="en-IN" sz="2000" b="1" spc="-25" dirty="0">
                <a:latin typeface="Courier New"/>
                <a:cs typeface="Courier New"/>
              </a:rPr>
              <a:t> </a:t>
            </a:r>
            <a:r>
              <a:rPr lang="en-IN" sz="2000" b="1" spc="-10" dirty="0">
                <a:latin typeface="Courier New"/>
                <a:cs typeface="Courier New"/>
              </a:rPr>
              <a:t>-</a:t>
            </a:r>
            <a:r>
              <a:rPr lang="en-IN" sz="2000" b="1" dirty="0">
                <a:latin typeface="Courier New"/>
                <a:cs typeface="Courier New"/>
              </a:rPr>
              <a:t>1</a:t>
            </a:r>
            <a:r>
              <a:rPr lang="en-IN" sz="2000" dirty="0"/>
              <a:t>,</a:t>
            </a:r>
            <a:r>
              <a:rPr lang="en-IN" sz="2000" spc="-20" dirty="0"/>
              <a:t> </a:t>
            </a:r>
            <a:r>
              <a:rPr lang="en-IN" sz="2000" dirty="0"/>
              <a:t>then</a:t>
            </a:r>
            <a:r>
              <a:rPr lang="en-IN" sz="2000" spc="-35" dirty="0"/>
              <a:t> </a:t>
            </a:r>
            <a:r>
              <a:rPr lang="en-IN" sz="2000" dirty="0"/>
              <a:t>T(n)</a:t>
            </a:r>
            <a:r>
              <a:rPr lang="en-IN" sz="2000" spc="-20" dirty="0"/>
              <a:t> </a:t>
            </a:r>
            <a:r>
              <a:rPr lang="en-IN" sz="2000" dirty="0"/>
              <a:t>=</a:t>
            </a:r>
            <a:r>
              <a:rPr lang="en-IN" sz="2000" spc="5" dirty="0"/>
              <a:t> </a:t>
            </a:r>
            <a:r>
              <a:rPr lang="el-GR" sz="2000" spc="-10" dirty="0"/>
              <a:t>θ(</a:t>
            </a:r>
            <a:r>
              <a:rPr lang="en-IN" sz="2000" spc="-10" dirty="0" err="1"/>
              <a:t>n</a:t>
            </a:r>
            <a:r>
              <a:rPr lang="en-IN" sz="2000" spc="-15" baseline="24904" dirty="0" err="1"/>
              <a:t>k</a:t>
            </a:r>
            <a:r>
              <a:rPr lang="en-IN" sz="2000" spc="-10" dirty="0" err="1"/>
              <a:t>loglogn</a:t>
            </a:r>
            <a:r>
              <a:rPr lang="en-IN" sz="2000" spc="-10" dirty="0"/>
              <a:t>)</a:t>
            </a:r>
            <a:endParaRPr lang="en-IN" sz="2000" dirty="0">
              <a:latin typeface="Courier New"/>
              <a:cs typeface="Courier New"/>
            </a:endParaRPr>
          </a:p>
          <a:p>
            <a:pPr marL="46355">
              <a:spcBef>
                <a:spcPts val="950"/>
              </a:spcBef>
            </a:pPr>
            <a:r>
              <a:rPr lang="en-IN" sz="1800" b="1" dirty="0">
                <a:solidFill>
                  <a:srgbClr val="000000"/>
                </a:solidFill>
                <a:latin typeface="Courier New"/>
                <a:cs typeface="Courier New"/>
              </a:rPr>
              <a:t>Consider</a:t>
            </a:r>
            <a:r>
              <a:rPr lang="en-IN" sz="1800" b="1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ourier New"/>
                <a:cs typeface="Courier New"/>
              </a:rPr>
              <a:t>T(n)</a:t>
            </a:r>
            <a:r>
              <a:rPr lang="en-IN" sz="1800" b="1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1800" b="1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IN" sz="1800" b="1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ourier New"/>
                <a:cs typeface="Courier New"/>
              </a:rPr>
              <a:t>T(n/2) +</a:t>
            </a:r>
            <a:r>
              <a:rPr lang="en-IN" sz="1800" b="1" spc="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Courier New"/>
                <a:cs typeface="Courier New"/>
              </a:rPr>
              <a:t>n/log</a:t>
            </a:r>
            <a:r>
              <a:rPr lang="en-IN" sz="1800" b="1" spc="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800" b="1" spc="-50" dirty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endParaRPr lang="en-IN" sz="1800" dirty="0">
              <a:latin typeface="Courier New"/>
              <a:cs typeface="Courier New"/>
            </a:endParaRPr>
          </a:p>
          <a:p>
            <a:pPr marL="46355">
              <a:spcBef>
                <a:spcPts val="1985"/>
              </a:spcBef>
            </a:pPr>
            <a:r>
              <a:rPr lang="en-IN" sz="140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Solution:</a:t>
            </a:r>
            <a:endParaRPr lang="en-IN" sz="1400" dirty="0">
              <a:latin typeface="Courier New"/>
              <a:cs typeface="Courier New"/>
            </a:endParaRPr>
          </a:p>
          <a:p>
            <a:pPr marL="46355">
              <a:spcBef>
                <a:spcPts val="620"/>
              </a:spcBef>
            </a:pP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T(n)</a:t>
            </a:r>
            <a:r>
              <a:rPr lang="en-IN" sz="2000" spc="-4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urier New"/>
                <a:cs typeface="Courier New"/>
              </a:rPr>
              <a:t>aT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(n/b)</a:t>
            </a:r>
            <a:r>
              <a:rPr lang="en-IN" sz="20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f(n)</a:t>
            </a:r>
            <a:r>
              <a:rPr lang="en-IN" sz="20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where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f(n)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l-GR" sz="2000" spc="-10" dirty="0">
                <a:solidFill>
                  <a:srgbClr val="000000"/>
                </a:solidFill>
                <a:latin typeface="Courier New"/>
                <a:cs typeface="Courier New"/>
              </a:rPr>
              <a:t>θ(</a:t>
            </a:r>
            <a:r>
              <a:rPr lang="en-IN" sz="2000" spc="-1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2000" spc="-15" baseline="24904" dirty="0" err="1">
                <a:solidFill>
                  <a:srgbClr val="000000"/>
                </a:solidFill>
                <a:latin typeface="Courier New"/>
                <a:cs typeface="Courier New"/>
              </a:rPr>
              <a:t>k</a:t>
            </a:r>
            <a:r>
              <a:rPr lang="en-IN" sz="2000" spc="-10" dirty="0" err="1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2000" spc="-15" baseline="24904" dirty="0" err="1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IN" sz="2000" spc="-1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2000" spc="-1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IN" sz="2000" dirty="0">
              <a:latin typeface="Courier New"/>
              <a:cs typeface="Courier New"/>
            </a:endParaRPr>
          </a:p>
          <a:p>
            <a:pPr marL="46355"/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z="2000" b="1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01: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Here,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2,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IN" sz="20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spc="-5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46355"/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n/log</a:t>
            </a:r>
            <a:r>
              <a:rPr lang="en-IN" sz="2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2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is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spc="-10" dirty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2000" spc="-15" baseline="24904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IN" sz="2000" spc="-10" dirty="0">
                <a:solidFill>
                  <a:srgbClr val="000000"/>
                </a:solidFill>
                <a:latin typeface="Courier New"/>
                <a:cs typeface="Courier New"/>
              </a:rPr>
              <a:t>*log</a:t>
            </a:r>
            <a:r>
              <a:rPr lang="en-IN" sz="2000" spc="-15" baseline="24904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IN" sz="2000" baseline="24904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so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k</a:t>
            </a:r>
            <a:r>
              <a:rPr lang="en-IN" sz="2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and</a:t>
            </a:r>
            <a:r>
              <a:rPr lang="en-IN" sz="2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IN" sz="2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lang="en-IN" sz="2000" spc="-5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endParaRPr lang="en-IN" sz="2000" dirty="0">
              <a:latin typeface="Courier New"/>
              <a:cs typeface="Courier New"/>
            </a:endParaRPr>
          </a:p>
          <a:p>
            <a:pPr marL="46355"/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z="2000" b="1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02:</a:t>
            </a:r>
            <a:r>
              <a:rPr lang="en-IN" sz="2000" b="1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2000" baseline="-21072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IN" sz="2000" dirty="0" err="1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IN" sz="20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2000" baseline="-21072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IN" sz="2000" spc="-22" baseline="-2107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r>
              <a:rPr lang="en-IN" sz="20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IN" sz="20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and</a:t>
            </a:r>
            <a:r>
              <a:rPr lang="en-IN" sz="2000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k</a:t>
            </a:r>
            <a:r>
              <a:rPr lang="en-IN" sz="20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spc="-5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endParaRPr lang="en-IN" sz="2000" dirty="0">
              <a:latin typeface="Courier New"/>
              <a:cs typeface="Courier New"/>
            </a:endParaRPr>
          </a:p>
          <a:p>
            <a:pPr marL="46355"/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z="2000" b="1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03: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From</a:t>
            </a:r>
            <a:r>
              <a:rPr lang="en-IN" sz="200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02,</a:t>
            </a:r>
            <a:r>
              <a:rPr lang="en-IN" sz="200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2000" baseline="-21072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IN" sz="2000" dirty="0" err="1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IN" sz="200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k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so</a:t>
            </a:r>
            <a:r>
              <a:rPr lang="en-IN" sz="20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urier New"/>
                <a:cs typeface="Courier New"/>
              </a:rPr>
              <a:t>goto</a:t>
            </a:r>
            <a:r>
              <a:rPr lang="en-IN" sz="2000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Case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spc="-50" dirty="0">
                <a:solidFill>
                  <a:srgbClr val="000000"/>
                </a:solidFill>
                <a:latin typeface="Courier New"/>
                <a:cs typeface="Courier New"/>
              </a:rPr>
              <a:t>2</a:t>
            </a:r>
            <a:endParaRPr lang="en-IN" sz="2000" dirty="0">
              <a:latin typeface="Courier New"/>
              <a:cs typeface="Courier New"/>
            </a:endParaRPr>
          </a:p>
          <a:p>
            <a:pPr marL="46355">
              <a:lnSpc>
                <a:spcPts val="2375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Step</a:t>
            </a:r>
            <a:r>
              <a:rPr lang="en-IN" sz="2000" b="1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urier New"/>
                <a:cs typeface="Courier New"/>
              </a:rPr>
              <a:t>04:</a:t>
            </a:r>
            <a:r>
              <a:rPr lang="en-IN" sz="2000" b="1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IN" sz="200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2000" spc="-20" dirty="0">
                <a:solidFill>
                  <a:srgbClr val="000000"/>
                </a:solidFill>
                <a:latin typeface="Courier New"/>
                <a:cs typeface="Courier New"/>
              </a:rPr>
              <a:t> -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1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So,</a:t>
            </a:r>
            <a:r>
              <a:rPr lang="en-IN" sz="200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urier New"/>
                <a:cs typeface="Courier New"/>
              </a:rPr>
              <a:t>goto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simplified</a:t>
            </a:r>
            <a:r>
              <a:rPr lang="en-IN" sz="2000" spc="-10" dirty="0">
                <a:solidFill>
                  <a:srgbClr val="000000"/>
                </a:solidFill>
                <a:latin typeface="Courier New"/>
                <a:cs typeface="Courier New"/>
              </a:rPr>
              <a:t> Masters</a:t>
            </a:r>
          </a:p>
          <a:p>
            <a:pPr marL="389255">
              <a:lnSpc>
                <a:spcPts val="2375"/>
              </a:lnSpc>
            </a:pP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Theorem</a:t>
            </a:r>
            <a:r>
              <a:rPr lang="en-IN" sz="2000" spc="-7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Courier New"/>
                <a:cs typeface="Courier New"/>
              </a:rPr>
              <a:t>Case</a:t>
            </a:r>
            <a:r>
              <a:rPr lang="en-IN" sz="2000" spc="-6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2000" spc="-25" dirty="0">
                <a:solidFill>
                  <a:srgbClr val="000000"/>
                </a:solidFill>
                <a:latin typeface="Courier New"/>
                <a:cs typeface="Courier New"/>
              </a:rPr>
              <a:t>2b.</a:t>
            </a:r>
          </a:p>
          <a:p>
            <a:pPr marL="406400">
              <a:lnSpc>
                <a:spcPts val="2510"/>
              </a:lnSpc>
            </a:pPr>
            <a:r>
              <a:rPr lang="pt-BR" sz="2000" dirty="0">
                <a:latin typeface="Courier New"/>
                <a:cs typeface="Courier New"/>
              </a:rPr>
              <a:t>      So,</a:t>
            </a:r>
            <a:r>
              <a:rPr lang="pt-BR" sz="2000" spc="-35" dirty="0">
                <a:latin typeface="Courier New"/>
                <a:cs typeface="Courier New"/>
              </a:rPr>
              <a:t> </a:t>
            </a:r>
            <a:r>
              <a:rPr lang="pt-BR" sz="2000" i="1" dirty="0">
                <a:solidFill>
                  <a:srgbClr val="E36C09"/>
                </a:solidFill>
                <a:latin typeface="Courier New"/>
                <a:cs typeface="Courier New"/>
              </a:rPr>
              <a:t>T(n)=</a:t>
            </a:r>
            <a:r>
              <a:rPr lang="pt-BR" sz="2000" i="1" spc="-3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lang="pt-BR" sz="2000" i="1" spc="-10" dirty="0">
                <a:solidFill>
                  <a:srgbClr val="E36C09"/>
                </a:solidFill>
                <a:latin typeface="Courier New"/>
                <a:cs typeface="Courier New"/>
              </a:rPr>
              <a:t>θ(n</a:t>
            </a:r>
            <a:r>
              <a:rPr lang="pt-BR" sz="2000" i="1" spc="-15" baseline="24904" dirty="0">
                <a:solidFill>
                  <a:srgbClr val="E36C09"/>
                </a:solidFill>
                <a:latin typeface="Courier New"/>
                <a:cs typeface="Courier New"/>
              </a:rPr>
              <a:t>k</a:t>
            </a:r>
            <a:r>
              <a:rPr lang="pt-BR" sz="2000" i="1" spc="-10" dirty="0">
                <a:solidFill>
                  <a:srgbClr val="E36C09"/>
                </a:solidFill>
                <a:latin typeface="Courier New"/>
                <a:cs typeface="Courier New"/>
              </a:rPr>
              <a:t>log log n)</a:t>
            </a:r>
            <a:endParaRPr lang="pt-BR" sz="1600" i="1" spc="-10" dirty="0">
              <a:solidFill>
                <a:srgbClr val="E36C09"/>
              </a:solidFill>
              <a:latin typeface="Courier New"/>
              <a:cs typeface="Courier New"/>
            </a:endParaRPr>
          </a:p>
          <a:p>
            <a:pPr marL="406400">
              <a:lnSpc>
                <a:spcPts val="2510"/>
              </a:lnSpc>
            </a:pPr>
            <a:r>
              <a:rPr lang="pt-BR" sz="2000" dirty="0">
                <a:latin typeface="Courier New"/>
                <a:cs typeface="Courier New"/>
              </a:rPr>
              <a:t>		Hence,</a:t>
            </a:r>
            <a:r>
              <a:rPr lang="pt-BR" sz="2000" spc="-35" dirty="0">
                <a:latin typeface="Courier New"/>
                <a:cs typeface="Courier New"/>
              </a:rPr>
              <a:t> </a:t>
            </a:r>
            <a:r>
              <a:rPr lang="pt-BR" sz="2000" dirty="0">
                <a:latin typeface="Courier New"/>
                <a:cs typeface="Courier New"/>
              </a:rPr>
              <a:t>T(n)</a:t>
            </a:r>
            <a:r>
              <a:rPr lang="pt-BR" sz="2000" spc="-35" dirty="0">
                <a:latin typeface="Courier New"/>
                <a:cs typeface="Courier New"/>
              </a:rPr>
              <a:t> </a:t>
            </a:r>
            <a:r>
              <a:rPr lang="pt-BR" sz="2000" dirty="0">
                <a:latin typeface="Courier New"/>
                <a:cs typeface="Courier New"/>
              </a:rPr>
              <a:t>=</a:t>
            </a:r>
            <a:r>
              <a:rPr lang="pt-BR" sz="2000" spc="-35" dirty="0">
                <a:latin typeface="Courier New"/>
                <a:cs typeface="Courier New"/>
              </a:rPr>
              <a:t> </a:t>
            </a:r>
            <a:r>
              <a:rPr lang="pt-BR" sz="2000" spc="-10" dirty="0">
                <a:latin typeface="Courier New"/>
                <a:cs typeface="Courier New"/>
              </a:rPr>
              <a:t>θ(</a:t>
            </a:r>
            <a:r>
              <a:rPr lang="pt-BR" sz="2000" i="1" spc="-10" dirty="0">
                <a:latin typeface="Courier New"/>
                <a:cs typeface="Courier New"/>
              </a:rPr>
              <a:t>n</a:t>
            </a:r>
            <a:r>
              <a:rPr lang="pt-BR" sz="2000" i="1" spc="-15" baseline="24904" dirty="0">
                <a:latin typeface="Courier New"/>
                <a:cs typeface="Courier New"/>
              </a:rPr>
              <a:t>1</a:t>
            </a:r>
            <a:r>
              <a:rPr lang="pt-BR" sz="2000" i="1" spc="-10" dirty="0">
                <a:latin typeface="Courier New"/>
                <a:cs typeface="Courier New"/>
              </a:rPr>
              <a:t>log logn</a:t>
            </a:r>
            <a:r>
              <a:rPr lang="pt-BR" sz="2000" spc="-10" dirty="0">
                <a:latin typeface="Courier New"/>
                <a:cs typeface="Courier New"/>
              </a:rPr>
              <a:t>)</a:t>
            </a:r>
            <a:r>
              <a:rPr lang="pt-BR" sz="2000" dirty="0">
                <a:latin typeface="Courier New"/>
                <a:cs typeface="Courier New"/>
              </a:rPr>
              <a:t>=</a:t>
            </a:r>
            <a:r>
              <a:rPr lang="pt-BR" sz="2000" spc="-5" dirty="0">
                <a:latin typeface="Courier New"/>
                <a:cs typeface="Courier New"/>
              </a:rPr>
              <a:t> </a:t>
            </a:r>
            <a:r>
              <a:rPr lang="pt-BR" sz="2000" spc="-10" dirty="0">
                <a:latin typeface="Courier New"/>
                <a:cs typeface="Courier New"/>
              </a:rPr>
              <a:t>θ(</a:t>
            </a:r>
            <a:r>
              <a:rPr lang="pt-BR" sz="2000" i="1" spc="-10" dirty="0">
                <a:latin typeface="Courier New"/>
                <a:cs typeface="Courier New"/>
              </a:rPr>
              <a:t>nloglogn</a:t>
            </a:r>
            <a:r>
              <a:rPr lang="pt-BR" sz="2000" spc="-10" dirty="0">
                <a:latin typeface="Courier New"/>
                <a:cs typeface="Courier New"/>
              </a:rPr>
              <a:t>)</a:t>
            </a:r>
            <a:endParaRPr lang="pt-BR" sz="2000" dirty="0">
              <a:latin typeface="Courier New"/>
              <a:cs typeface="Courier New"/>
            </a:endParaRPr>
          </a:p>
          <a:p>
            <a:pPr marL="389255">
              <a:lnSpc>
                <a:spcPts val="2375"/>
              </a:lnSpc>
            </a:pPr>
            <a:endParaRPr lang="en-IN" sz="2000" spc="-25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26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Simplified version Case 2 (c)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231EF0-5549-9FC5-14D0-8784757D6061}"/>
              </a:ext>
            </a:extLst>
          </p:cNvPr>
          <p:cNvSpPr txBox="1"/>
          <p:nvPr/>
        </p:nvSpPr>
        <p:spPr>
          <a:xfrm>
            <a:off x="320040" y="1377442"/>
            <a:ext cx="8519160" cy="5099558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2007235">
              <a:lnSpc>
                <a:spcPts val="2375"/>
              </a:lnSpc>
              <a:spcBef>
                <a:spcPts val="95"/>
              </a:spcBef>
            </a:pP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Case</a:t>
            </a:r>
            <a:r>
              <a:rPr sz="2200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2</a:t>
            </a:r>
            <a:r>
              <a:rPr sz="2200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: if</a:t>
            </a:r>
            <a:r>
              <a:rPr sz="2200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="1" i="1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b="1" i="1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=</a:t>
            </a:r>
            <a:r>
              <a:rPr sz="22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22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then</a:t>
            </a:r>
            <a:endParaRPr sz="2200" dirty="0">
              <a:latin typeface="Courier New"/>
              <a:cs typeface="Courier New"/>
            </a:endParaRPr>
          </a:p>
          <a:p>
            <a:pPr marL="1757045">
              <a:lnSpc>
                <a:spcPts val="2375"/>
              </a:lnSpc>
            </a:pP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(c)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if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22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b="1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spc="-10" dirty="0">
                <a:solidFill>
                  <a:srgbClr val="00AF50"/>
                </a:solidFill>
                <a:latin typeface="Courier New"/>
                <a:cs typeface="Courier New"/>
              </a:rPr>
              <a:t>-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2200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then</a:t>
            </a:r>
            <a:r>
              <a:rPr sz="2200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T(n)</a:t>
            </a:r>
            <a:r>
              <a:rPr sz="2200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=</a:t>
            </a:r>
            <a:r>
              <a:rPr sz="2200" i="1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θ(n</a:t>
            </a:r>
            <a:r>
              <a:rPr sz="2175" i="1" spc="-15" baseline="24904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850" b="1" dirty="0">
                <a:latin typeface="Courier New"/>
                <a:cs typeface="Courier New"/>
              </a:rPr>
              <a:t>Consider</a:t>
            </a:r>
            <a:r>
              <a:rPr sz="1850" b="1" spc="-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T(n)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= 2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T(n/2)</a:t>
            </a:r>
            <a:r>
              <a:rPr sz="1850" b="1" spc="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+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n/log</a:t>
            </a:r>
            <a:r>
              <a:rPr sz="2775" b="1" baseline="13513" dirty="0">
                <a:latin typeface="Courier New"/>
                <a:cs typeface="Courier New"/>
              </a:rPr>
              <a:t>2</a:t>
            </a:r>
            <a:r>
              <a:rPr sz="2775" b="1" spc="22" baseline="13513" dirty="0">
                <a:latin typeface="Courier New"/>
                <a:cs typeface="Courier New"/>
              </a:rPr>
              <a:t> </a:t>
            </a:r>
            <a:r>
              <a:rPr sz="1850" b="1" spc="-50" dirty="0">
                <a:latin typeface="Courier New"/>
                <a:cs typeface="Courier New"/>
              </a:rPr>
              <a:t>n</a:t>
            </a:r>
            <a:endParaRPr sz="185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990"/>
              </a:spcBef>
            </a:pPr>
            <a:r>
              <a:rPr sz="14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Solution: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50" dirty="0">
                <a:latin typeface="Courier New"/>
                <a:cs typeface="Courier New"/>
              </a:rPr>
              <a:t> T(n)= </a:t>
            </a:r>
            <a:r>
              <a:rPr lang="en-US" sz="1450" dirty="0" err="1">
                <a:latin typeface="Courier New"/>
                <a:cs typeface="Courier New"/>
              </a:rPr>
              <a:t>sT</a:t>
            </a:r>
            <a:r>
              <a:rPr lang="en-US" sz="1450" dirty="0">
                <a:latin typeface="Courier New"/>
                <a:cs typeface="Courier New"/>
              </a:rPr>
              <a:t>(</a:t>
            </a:r>
            <a:r>
              <a:rPr lang="en-US" sz="1450" dirty="0" err="1">
                <a:latin typeface="Courier New"/>
                <a:cs typeface="Courier New"/>
              </a:rPr>
              <a:t>n.b</a:t>
            </a:r>
            <a:r>
              <a:rPr lang="en-US" sz="1450" dirty="0">
                <a:latin typeface="Courier New"/>
                <a:cs typeface="Courier New"/>
              </a:rPr>
              <a:t>) + f(n) where f(n) = </a:t>
            </a:r>
            <a:r>
              <a:rPr lang="el-GR" sz="1600" i="1" spc="-10" dirty="0">
                <a:latin typeface="Courier New"/>
                <a:cs typeface="Courier New"/>
              </a:rPr>
              <a:t>θ(</a:t>
            </a:r>
            <a:r>
              <a:rPr lang="en-IN" sz="1600" spc="-1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1600" spc="-15" baseline="24904" dirty="0" err="1">
                <a:solidFill>
                  <a:srgbClr val="000000"/>
                </a:solidFill>
                <a:latin typeface="Courier New"/>
                <a:cs typeface="Courier New"/>
              </a:rPr>
              <a:t>k</a:t>
            </a:r>
            <a:r>
              <a:rPr lang="en-IN" sz="1600" spc="-10" dirty="0" err="1">
                <a:solidFill>
                  <a:srgbClr val="000000"/>
                </a:solidFill>
                <a:latin typeface="Courier New"/>
                <a:cs typeface="Courier New"/>
              </a:rPr>
              <a:t>log</a:t>
            </a:r>
            <a:r>
              <a:rPr lang="en-IN" sz="1600" spc="-15" baseline="24904" dirty="0" err="1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IN" sz="1600" spc="-10" dirty="0" err="1">
                <a:solidFill>
                  <a:srgbClr val="000000"/>
                </a:solidFill>
                <a:latin typeface="Courier New"/>
                <a:cs typeface="Courier New"/>
              </a:rPr>
              <a:t>n</a:t>
            </a:r>
            <a:r>
              <a:rPr lang="en-IN" sz="1600" spc="-1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sz="14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solidFill>
                  <a:srgbClr val="000000"/>
                </a:solidFill>
                <a:latin typeface="Courier New"/>
                <a:cs typeface="Courier New"/>
              </a:rPr>
              <a:t> Step</a:t>
            </a:r>
            <a:r>
              <a:rPr lang="en-IN" sz="1600" b="1"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ourier New"/>
                <a:cs typeface="Courier New"/>
              </a:rPr>
              <a:t>01: </a:t>
            </a:r>
            <a:r>
              <a:rPr lang="en-IN" sz="1600" dirty="0">
                <a:solidFill>
                  <a:srgbClr val="000000"/>
                </a:solidFill>
                <a:latin typeface="Courier New"/>
                <a:cs typeface="Courier New"/>
              </a:rPr>
              <a:t>Here,</a:t>
            </a:r>
            <a:r>
              <a:rPr lang="en-IN" sz="16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lang="en-IN" sz="16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16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urier New"/>
                <a:cs typeface="Courier New"/>
              </a:rPr>
              <a:t>2,</a:t>
            </a:r>
            <a:r>
              <a:rPr lang="en-IN" sz="16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IN" sz="1600" spc="-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IN" sz="160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urier New"/>
                <a:cs typeface="Courier New"/>
              </a:rPr>
              <a:t>2,</a:t>
            </a:r>
            <a:endParaRPr sz="145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tabLst>
                <a:tab pos="1196340" algn="l"/>
              </a:tabLst>
            </a:pPr>
            <a:r>
              <a:rPr sz="2200" spc="-10" dirty="0">
                <a:latin typeface="Courier New"/>
                <a:cs typeface="Courier New"/>
              </a:rPr>
              <a:t>n/log</a:t>
            </a:r>
            <a:r>
              <a:rPr sz="2175" spc="-15" baseline="24904" dirty="0">
                <a:latin typeface="Courier New"/>
                <a:cs typeface="Courier New"/>
              </a:rPr>
              <a:t>2</a:t>
            </a:r>
            <a:r>
              <a:rPr sz="2175" baseline="24904" dirty="0">
                <a:latin typeface="Courier New"/>
                <a:cs typeface="Courier New"/>
              </a:rPr>
              <a:t>	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is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</a:t>
            </a:r>
            <a:r>
              <a:rPr sz="2175" spc="-15" baseline="24904" dirty="0">
                <a:latin typeface="Courier New"/>
                <a:cs typeface="Courier New"/>
              </a:rPr>
              <a:t>1</a:t>
            </a:r>
            <a:r>
              <a:rPr sz="2200" spc="-10" dirty="0">
                <a:latin typeface="Courier New"/>
                <a:cs typeface="Courier New"/>
              </a:rPr>
              <a:t>*log</a:t>
            </a:r>
            <a:r>
              <a:rPr sz="2175" spc="-15" baseline="24904" dirty="0">
                <a:latin typeface="Courier New"/>
                <a:cs typeface="Courier New"/>
              </a:rPr>
              <a:t>-</a:t>
            </a:r>
            <a:r>
              <a:rPr sz="2175" baseline="24904" dirty="0">
                <a:latin typeface="Courier New"/>
                <a:cs typeface="Courier New"/>
              </a:rPr>
              <a:t>2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 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-</a:t>
            </a:r>
            <a:r>
              <a:rPr sz="2200" spc="-50" dirty="0">
                <a:latin typeface="Courier New"/>
                <a:cs typeface="Courier New"/>
              </a:rPr>
              <a:t>2</a:t>
            </a:r>
            <a:endParaRPr sz="2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02: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b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2</a:t>
            </a:r>
            <a:r>
              <a:rPr sz="2175" spc="-22" baseline="-21072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and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1</a:t>
            </a:r>
            <a:endParaRPr sz="2200" dirty="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03: </a:t>
            </a:r>
            <a:r>
              <a:rPr sz="2200" dirty="0">
                <a:latin typeface="Courier New"/>
                <a:cs typeface="Courier New"/>
              </a:rPr>
              <a:t>From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step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02,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=</a:t>
            </a:r>
            <a:r>
              <a:rPr sz="2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goto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2</a:t>
            </a:r>
            <a:endParaRPr sz="2200" dirty="0">
              <a:latin typeface="Courier New"/>
              <a:cs typeface="Courier New"/>
            </a:endParaRPr>
          </a:p>
          <a:p>
            <a:pPr marL="419100" marR="672465" indent="-342900">
              <a:lnSpc>
                <a:spcPts val="2110"/>
              </a:lnSpc>
              <a:spcBef>
                <a:spcPts val="515"/>
              </a:spcBef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04: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22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spc="-20" dirty="0">
                <a:solidFill>
                  <a:srgbClr val="00AF50"/>
                </a:solidFill>
                <a:latin typeface="Courier New"/>
                <a:cs typeface="Courier New"/>
              </a:rPr>
              <a:t> -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1</a:t>
            </a:r>
            <a:r>
              <a:rPr sz="2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goto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simplified</a:t>
            </a:r>
            <a:r>
              <a:rPr sz="2200" spc="-10" dirty="0">
                <a:latin typeface="Courier New"/>
                <a:cs typeface="Courier New"/>
              </a:rPr>
              <a:t> Masters </a:t>
            </a:r>
            <a:r>
              <a:rPr sz="2200" dirty="0">
                <a:latin typeface="Courier New"/>
                <a:cs typeface="Courier New"/>
              </a:rPr>
              <a:t>Theorem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2c.</a:t>
            </a:r>
            <a:endParaRPr sz="2200" dirty="0">
              <a:latin typeface="Courier New"/>
              <a:cs typeface="Courier New"/>
            </a:endParaRPr>
          </a:p>
          <a:p>
            <a:pPr marR="4429760" algn="r">
              <a:lnSpc>
                <a:spcPts val="2375"/>
              </a:lnSpc>
              <a:spcBef>
                <a:spcPts val="20"/>
              </a:spcBef>
            </a:pPr>
            <a:r>
              <a:rPr sz="2200" dirty="0">
                <a:latin typeface="Courier New"/>
                <a:cs typeface="Courier New"/>
              </a:rPr>
              <a:t>So,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E36C09"/>
                </a:solidFill>
                <a:latin typeface="Courier New"/>
                <a:cs typeface="Courier New"/>
              </a:rPr>
              <a:t>T(n)</a:t>
            </a:r>
            <a:r>
              <a:rPr sz="2200" i="1" spc="-4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E36C09"/>
                </a:solidFill>
                <a:latin typeface="Courier New"/>
                <a:cs typeface="Courier New"/>
              </a:rPr>
              <a:t>=</a:t>
            </a:r>
            <a:r>
              <a:rPr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 θ(n</a:t>
            </a:r>
            <a:r>
              <a:rPr sz="2175" i="1" spc="-30" baseline="24904" dirty="0">
                <a:solidFill>
                  <a:srgbClr val="E36C09"/>
                </a:solidFill>
                <a:latin typeface="Courier New"/>
                <a:cs typeface="Courier New"/>
              </a:rPr>
              <a:t>k</a:t>
            </a:r>
            <a:r>
              <a:rPr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 marR="4424045" algn="r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Hence,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i="1" spc="-10" dirty="0">
                <a:latin typeface="Courier New"/>
                <a:cs typeface="Courier New"/>
              </a:rPr>
              <a:t>θ(n</a:t>
            </a:r>
            <a:r>
              <a:rPr sz="2175" i="1" spc="-15" baseline="24904" dirty="0">
                <a:latin typeface="Courier New"/>
                <a:cs typeface="Courier New"/>
              </a:rPr>
              <a:t>1</a:t>
            </a:r>
            <a:r>
              <a:rPr sz="2200" i="1" spc="-10" dirty="0">
                <a:latin typeface="Courier New"/>
                <a:cs typeface="Courier New"/>
              </a:rPr>
              <a:t>)</a:t>
            </a:r>
            <a:r>
              <a:rPr lang="en-US" sz="2200" i="1" spc="-10" dirty="0">
                <a:latin typeface="Courier New"/>
                <a:cs typeface="Courier New"/>
              </a:rPr>
              <a:t> =</a:t>
            </a:r>
            <a:r>
              <a:rPr lang="el-GR" sz="2200" i="1" spc="-10" dirty="0">
                <a:latin typeface="Courier New"/>
                <a:cs typeface="Courier New"/>
              </a:rPr>
              <a:t>θ(</a:t>
            </a:r>
            <a:r>
              <a:rPr lang="en-IN" sz="2200" i="1" spc="-10" dirty="0">
                <a:latin typeface="Courier New"/>
                <a:cs typeface="Courier New"/>
              </a:rPr>
              <a:t>n)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35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Simplified version Case 3 (a)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B207E15-B35F-9F52-2375-3F2234224EC1}"/>
              </a:ext>
            </a:extLst>
          </p:cNvPr>
          <p:cNvSpPr txBox="1"/>
          <p:nvPr/>
        </p:nvSpPr>
        <p:spPr>
          <a:xfrm>
            <a:off x="184404" y="1358265"/>
            <a:ext cx="8487410" cy="4985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1535">
              <a:lnSpc>
                <a:spcPts val="2375"/>
              </a:lnSpc>
              <a:spcBef>
                <a:spcPts val="95"/>
              </a:spcBef>
            </a:pP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Case</a:t>
            </a:r>
            <a:r>
              <a:rPr sz="22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3</a:t>
            </a:r>
            <a:r>
              <a:rPr sz="2200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: if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="1" i="1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b="1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b="1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22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then</a:t>
            </a:r>
            <a:endParaRPr sz="2200" dirty="0">
              <a:latin typeface="Courier New"/>
              <a:cs typeface="Courier New"/>
            </a:endParaRPr>
          </a:p>
          <a:p>
            <a:pPr marL="1479550">
              <a:lnSpc>
                <a:spcPts val="2375"/>
              </a:lnSpc>
            </a:pP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(a)</a:t>
            </a:r>
            <a:r>
              <a:rPr sz="2200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if</a:t>
            </a:r>
            <a:r>
              <a:rPr sz="2200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2200" b="1" i="1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&gt;=</a:t>
            </a:r>
            <a:r>
              <a:rPr sz="22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2200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then</a:t>
            </a:r>
            <a:r>
              <a:rPr sz="2200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T(n)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= 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θ(n</a:t>
            </a:r>
            <a:r>
              <a:rPr sz="2175" i="1" spc="-15" baseline="24904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i="1" spc="-15" baseline="24904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n)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2370"/>
              </a:spcBef>
            </a:pPr>
            <a:r>
              <a:rPr sz="1850" b="1" dirty="0">
                <a:latin typeface="Courier New"/>
                <a:cs typeface="Courier New"/>
              </a:rPr>
              <a:t>Consider</a:t>
            </a:r>
            <a:r>
              <a:rPr sz="1850" b="1" spc="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T(n)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=</a:t>
            </a:r>
            <a:r>
              <a:rPr sz="1850" b="1" spc="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4T(n/2)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+</a:t>
            </a:r>
            <a:r>
              <a:rPr sz="1850" b="1" spc="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n</a:t>
            </a:r>
            <a:r>
              <a:rPr sz="2775" b="1" baseline="13513" dirty="0">
                <a:latin typeface="Courier New"/>
                <a:cs typeface="Courier New"/>
              </a:rPr>
              <a:t>3</a:t>
            </a:r>
            <a:r>
              <a:rPr sz="2775" b="1" spc="7" baseline="13513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log</a:t>
            </a:r>
            <a:r>
              <a:rPr sz="1850" b="1" spc="20" dirty="0">
                <a:latin typeface="Courier New"/>
                <a:cs typeface="Courier New"/>
              </a:rPr>
              <a:t> </a:t>
            </a:r>
            <a:r>
              <a:rPr sz="1850" b="1" spc="-50" dirty="0">
                <a:latin typeface="Courier New"/>
                <a:cs typeface="Courier New"/>
              </a:rPr>
              <a:t>n</a:t>
            </a:r>
            <a:endParaRPr sz="185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970"/>
              </a:spcBef>
            </a:pPr>
            <a:r>
              <a:rPr sz="14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Solution:</a:t>
            </a:r>
            <a:endParaRPr sz="1450" dirty="0">
              <a:latin typeface="Courier New"/>
              <a:cs typeface="Courier New"/>
            </a:endParaRPr>
          </a:p>
          <a:p>
            <a:pPr marL="38100" marR="871219">
              <a:lnSpc>
                <a:spcPct val="100000"/>
              </a:lnSpc>
              <a:spcBef>
                <a:spcPts val="630"/>
              </a:spcBef>
            </a:pP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aT(n/b)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f(n)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where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f(n)=θ(n</a:t>
            </a:r>
            <a:r>
              <a:rPr sz="2175" spc="-15" baseline="24904" dirty="0">
                <a:latin typeface="Courier New"/>
                <a:cs typeface="Courier New"/>
              </a:rPr>
              <a:t>k</a:t>
            </a:r>
            <a:r>
              <a:rPr sz="2200" spc="-10" dirty="0">
                <a:latin typeface="Courier New"/>
                <a:cs typeface="Courier New"/>
              </a:rPr>
              <a:t>log</a:t>
            </a:r>
            <a:r>
              <a:rPr sz="2175" spc="-15" baseline="24904" dirty="0">
                <a:latin typeface="Courier New"/>
                <a:cs typeface="Courier New"/>
              </a:rPr>
              <a:t>p</a:t>
            </a:r>
            <a:r>
              <a:rPr sz="2200" spc="-10" dirty="0">
                <a:latin typeface="Courier New"/>
                <a:cs typeface="Courier New"/>
              </a:rPr>
              <a:t>n) </a:t>
            </a: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01: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Here,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4,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3 and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1 </a:t>
            </a: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02: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b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2</a:t>
            </a:r>
            <a:r>
              <a:rPr sz="2175" spc="-22" baseline="-21072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4=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and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3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03: </a:t>
            </a:r>
            <a:r>
              <a:rPr sz="2200" dirty="0">
                <a:latin typeface="Courier New"/>
                <a:cs typeface="Courier New"/>
              </a:rPr>
              <a:t>From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step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02,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goto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3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ts val="2375"/>
              </a:lnSpc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04: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2200" spc="-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&gt;</a:t>
            </a:r>
            <a:r>
              <a:rPr sz="2200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r>
              <a:rPr sz="2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goto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simplified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Masters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Theorem</a:t>
            </a:r>
            <a:endParaRPr sz="2200" dirty="0">
              <a:latin typeface="Courier New"/>
              <a:cs typeface="Courier New"/>
            </a:endParaRPr>
          </a:p>
          <a:p>
            <a:pPr marL="3810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3a.</a:t>
            </a:r>
            <a:endParaRPr lang="en-US" sz="2200" spc="-25" dirty="0">
              <a:latin typeface="Courier New"/>
              <a:cs typeface="Courier New"/>
            </a:endParaRPr>
          </a:p>
          <a:p>
            <a:pPr marR="4429760" algn="r">
              <a:lnSpc>
                <a:spcPts val="2375"/>
              </a:lnSpc>
              <a:spcBef>
                <a:spcPts val="20"/>
              </a:spcBef>
            </a:pPr>
            <a:r>
              <a:rPr lang="pt-BR" sz="2200" dirty="0">
                <a:latin typeface="Courier New"/>
                <a:cs typeface="Courier New"/>
              </a:rPr>
              <a:t>So,</a:t>
            </a:r>
            <a:r>
              <a:rPr lang="pt-BR" sz="2200" spc="-10" dirty="0">
                <a:latin typeface="Courier New"/>
                <a:cs typeface="Courier New"/>
              </a:rPr>
              <a:t> </a:t>
            </a:r>
            <a:r>
              <a:rPr lang="pt-BR" sz="2200" i="1" dirty="0">
                <a:solidFill>
                  <a:srgbClr val="E36C09"/>
                </a:solidFill>
                <a:latin typeface="Courier New"/>
                <a:cs typeface="Courier New"/>
              </a:rPr>
              <a:t>T(n)</a:t>
            </a:r>
            <a:r>
              <a:rPr lang="pt-BR" sz="2200" i="1" spc="-4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lang="pt-BR" sz="2200" i="1" dirty="0">
                <a:solidFill>
                  <a:srgbClr val="E36C09"/>
                </a:solidFill>
                <a:latin typeface="Courier New"/>
                <a:cs typeface="Courier New"/>
              </a:rPr>
              <a:t>=</a:t>
            </a:r>
            <a:r>
              <a:rPr lang="pt-B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lang="el-G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θ(</a:t>
            </a:r>
            <a:r>
              <a:rPr lang="pt-B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n</a:t>
            </a:r>
            <a:r>
              <a:rPr lang="pt-BR" sz="2200" i="1" spc="-20" baseline="30000" dirty="0">
                <a:solidFill>
                  <a:srgbClr val="E36C09"/>
                </a:solidFill>
                <a:latin typeface="Courier New"/>
                <a:cs typeface="Courier New"/>
              </a:rPr>
              <a:t>k</a:t>
            </a:r>
            <a:r>
              <a:rPr lang="pt-B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log</a:t>
            </a:r>
            <a:r>
              <a:rPr lang="pt-BR" sz="2200" i="1" spc="-20" baseline="30000" dirty="0">
                <a:solidFill>
                  <a:srgbClr val="E36C09"/>
                </a:solidFill>
                <a:latin typeface="Courier New"/>
                <a:cs typeface="Courier New"/>
              </a:rPr>
              <a:t>p</a:t>
            </a:r>
            <a:r>
              <a:rPr lang="pt-B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n)</a:t>
            </a:r>
            <a:endParaRPr lang="pt-BR" sz="2200" dirty="0">
              <a:latin typeface="Courier New"/>
              <a:cs typeface="Courier New"/>
            </a:endParaRPr>
          </a:p>
          <a:p>
            <a:pPr marR="4424045" algn="r">
              <a:lnSpc>
                <a:spcPts val="2375"/>
              </a:lnSpc>
            </a:pPr>
            <a:r>
              <a:rPr lang="pt-BR" sz="2200" dirty="0">
                <a:latin typeface="Courier New"/>
                <a:cs typeface="Courier New"/>
              </a:rPr>
              <a:t>Hence,</a:t>
            </a:r>
            <a:r>
              <a:rPr lang="pt-BR" sz="2200" spc="-35" dirty="0">
                <a:latin typeface="Courier New"/>
                <a:cs typeface="Courier New"/>
              </a:rPr>
              <a:t> </a:t>
            </a:r>
            <a:r>
              <a:rPr lang="pt-BR" sz="2200" dirty="0">
                <a:latin typeface="Courier New"/>
                <a:cs typeface="Courier New"/>
              </a:rPr>
              <a:t>T(n)</a:t>
            </a:r>
            <a:r>
              <a:rPr lang="pt-BR" sz="2200" spc="-35" dirty="0">
                <a:latin typeface="Courier New"/>
                <a:cs typeface="Courier New"/>
              </a:rPr>
              <a:t> </a:t>
            </a:r>
            <a:r>
              <a:rPr lang="pt-BR" sz="2200" dirty="0">
                <a:latin typeface="Courier New"/>
                <a:cs typeface="Courier New"/>
              </a:rPr>
              <a:t>=</a:t>
            </a:r>
            <a:r>
              <a:rPr lang="pt-BR" sz="2200" spc="-35" dirty="0">
                <a:latin typeface="Courier New"/>
                <a:cs typeface="Courier New"/>
              </a:rPr>
              <a:t> </a:t>
            </a:r>
            <a:r>
              <a:rPr lang="pt-BR" sz="2200" i="1" spc="-10" dirty="0">
                <a:latin typeface="Courier New"/>
                <a:cs typeface="Courier New"/>
              </a:rPr>
              <a:t>θ(</a:t>
            </a:r>
            <a:r>
              <a:rPr lang="en-IN" sz="2200" i="1" spc="-10" dirty="0">
                <a:latin typeface="Courier New"/>
                <a:cs typeface="Courier New"/>
              </a:rPr>
              <a:t>n</a:t>
            </a:r>
            <a:r>
              <a:rPr lang="en-IN" sz="2175" i="1" spc="-15" baseline="24904" dirty="0">
                <a:latin typeface="Courier New"/>
                <a:cs typeface="Courier New"/>
              </a:rPr>
              <a:t>3</a:t>
            </a:r>
            <a:r>
              <a:rPr lang="en-IN" sz="2200" i="1" spc="-10" dirty="0">
                <a:latin typeface="Courier New"/>
                <a:cs typeface="Courier New"/>
              </a:rPr>
              <a:t>log</a:t>
            </a:r>
            <a:r>
              <a:rPr lang="en-IN" sz="2175" i="1" spc="-15" baseline="24904" dirty="0">
                <a:latin typeface="Courier New"/>
                <a:cs typeface="Courier New"/>
              </a:rPr>
              <a:t>1</a:t>
            </a:r>
            <a:r>
              <a:rPr lang="en-IN" sz="2200" i="1" spc="-10" dirty="0">
                <a:latin typeface="Courier New"/>
                <a:cs typeface="Courier New"/>
              </a:rPr>
              <a:t>n</a:t>
            </a:r>
            <a:r>
              <a:rPr lang="pt-BR" sz="2200" i="1" spc="-10" dirty="0">
                <a:latin typeface="Courier New"/>
                <a:cs typeface="Courier New"/>
              </a:rPr>
              <a:t>) =θ(</a:t>
            </a:r>
            <a:r>
              <a:rPr lang="en-IN" sz="2200" i="1" spc="-10" dirty="0">
                <a:latin typeface="Courier New"/>
                <a:cs typeface="Courier New"/>
              </a:rPr>
              <a:t>n</a:t>
            </a:r>
            <a:r>
              <a:rPr lang="en-IN" sz="2175" i="1" spc="-15" baseline="24904" dirty="0">
                <a:latin typeface="Courier New"/>
                <a:cs typeface="Courier New"/>
              </a:rPr>
              <a:t>3</a:t>
            </a:r>
            <a:r>
              <a:rPr lang="en-IN" sz="2200" i="1" spc="-10" dirty="0">
                <a:latin typeface="Courier New"/>
                <a:cs typeface="Courier New"/>
              </a:rPr>
              <a:t>logn</a:t>
            </a:r>
            <a:r>
              <a:rPr lang="pt-BR" sz="2200" i="1" spc="-10" dirty="0">
                <a:latin typeface="Courier New"/>
                <a:cs typeface="Courier New"/>
              </a:rPr>
              <a:t>)</a:t>
            </a:r>
            <a:endParaRPr lang="pt-BR" sz="2200" dirty="0">
              <a:latin typeface="Courier New"/>
              <a:cs typeface="Courier New"/>
            </a:endParaRPr>
          </a:p>
          <a:p>
            <a:pPr marL="381000">
              <a:lnSpc>
                <a:spcPts val="2375"/>
              </a:lnSpc>
            </a:pP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14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Simplified version Case 3 (b) Example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810ABFA-3E04-A8BF-125B-BE09C8502206}"/>
              </a:ext>
            </a:extLst>
          </p:cNvPr>
          <p:cNvSpPr txBox="1"/>
          <p:nvPr/>
        </p:nvSpPr>
        <p:spPr>
          <a:xfrm>
            <a:off x="273424" y="1447800"/>
            <a:ext cx="8557260" cy="4955921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969135">
              <a:lnSpc>
                <a:spcPts val="2375"/>
              </a:lnSpc>
              <a:spcBef>
                <a:spcPts val="95"/>
              </a:spcBef>
            </a:pP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Case</a:t>
            </a:r>
            <a:r>
              <a:rPr sz="2200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3</a:t>
            </a:r>
            <a:r>
              <a:rPr sz="2200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: if</a:t>
            </a:r>
            <a:r>
              <a:rPr sz="2200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="1" i="1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b="1" i="1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b="1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22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then</a:t>
            </a:r>
            <a:endParaRPr sz="2200" dirty="0">
              <a:latin typeface="Courier New"/>
              <a:cs typeface="Courier New"/>
            </a:endParaRPr>
          </a:p>
          <a:p>
            <a:pPr marL="1804670">
              <a:lnSpc>
                <a:spcPts val="2375"/>
              </a:lnSpc>
            </a:pP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(b)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if</a:t>
            </a:r>
            <a:r>
              <a:rPr sz="2200" i="1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2200" b="1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b="1" i="1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b="1" i="1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2200" i="1" spc="-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then</a:t>
            </a:r>
            <a:r>
              <a:rPr sz="2200" i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T(n)</a:t>
            </a:r>
            <a:r>
              <a:rPr sz="2200" i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dirty="0">
                <a:solidFill>
                  <a:srgbClr val="00AF50"/>
                </a:solidFill>
                <a:latin typeface="Courier New"/>
                <a:cs typeface="Courier New"/>
              </a:rPr>
              <a:t>=</a:t>
            </a:r>
            <a:r>
              <a:rPr sz="2200" i="1" spc="-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θ(n</a:t>
            </a:r>
            <a:r>
              <a:rPr sz="2175" i="1" spc="-15" baseline="24904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i="1" spc="-10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sz="1850" b="1" dirty="0">
                <a:latin typeface="Courier New"/>
                <a:cs typeface="Courier New"/>
              </a:rPr>
              <a:t>Consider</a:t>
            </a:r>
            <a:r>
              <a:rPr sz="1850" b="1" spc="-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T(n)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= 2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T(n/2)</a:t>
            </a:r>
            <a:r>
              <a:rPr sz="1850" b="1" spc="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+</a:t>
            </a:r>
            <a:r>
              <a:rPr sz="1850" b="1" spc="15" dirty="0">
                <a:latin typeface="Courier New"/>
                <a:cs typeface="Courier New"/>
              </a:rPr>
              <a:t> </a:t>
            </a:r>
            <a:r>
              <a:rPr sz="1850" b="1" dirty="0">
                <a:latin typeface="Courier New"/>
                <a:cs typeface="Courier New"/>
              </a:rPr>
              <a:t>n</a:t>
            </a:r>
            <a:r>
              <a:rPr sz="2775" b="1" baseline="13513" dirty="0">
                <a:latin typeface="Courier New"/>
                <a:cs typeface="Courier New"/>
              </a:rPr>
              <a:t>2</a:t>
            </a:r>
            <a:r>
              <a:rPr sz="1850" b="1" dirty="0">
                <a:latin typeface="Courier New"/>
                <a:cs typeface="Courier New"/>
              </a:rPr>
              <a:t>/log</a:t>
            </a:r>
            <a:r>
              <a:rPr sz="2775" b="1" baseline="15015" dirty="0">
                <a:latin typeface="Courier New"/>
                <a:cs typeface="Courier New"/>
              </a:rPr>
              <a:t>2</a:t>
            </a:r>
            <a:r>
              <a:rPr sz="2775" b="1" spc="15" baseline="15015" dirty="0">
                <a:latin typeface="Courier New"/>
                <a:cs typeface="Courier New"/>
              </a:rPr>
              <a:t> </a:t>
            </a:r>
            <a:r>
              <a:rPr sz="1850" b="1" spc="-50" dirty="0">
                <a:latin typeface="Courier New"/>
                <a:cs typeface="Courier New"/>
              </a:rPr>
              <a:t>n</a:t>
            </a:r>
            <a:endParaRPr sz="185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14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Solution:</a:t>
            </a:r>
            <a:endParaRPr sz="145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200" dirty="0">
                <a:latin typeface="Courier New"/>
                <a:cs typeface="Courier New"/>
              </a:rPr>
              <a:t>T(n)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aT(n/b)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f(n)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where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f(n)=θ(n</a:t>
            </a:r>
            <a:r>
              <a:rPr sz="2175" spc="-15" baseline="24904" dirty="0">
                <a:latin typeface="Courier New"/>
                <a:cs typeface="Courier New"/>
              </a:rPr>
              <a:t>k</a:t>
            </a:r>
            <a:r>
              <a:rPr sz="2200" spc="-10" dirty="0">
                <a:latin typeface="Courier New"/>
                <a:cs typeface="Courier New"/>
              </a:rPr>
              <a:t>log</a:t>
            </a:r>
            <a:r>
              <a:rPr sz="2175" spc="-15" baseline="24904" dirty="0">
                <a:latin typeface="Courier New"/>
                <a:cs typeface="Courier New"/>
              </a:rPr>
              <a:t>p</a:t>
            </a:r>
            <a:r>
              <a:rPr sz="2200" spc="-10" dirty="0">
                <a:latin typeface="Courier New"/>
                <a:cs typeface="Courier New"/>
              </a:rPr>
              <a:t>n)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ts val="2375"/>
              </a:lnSpc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01: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Here,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 and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-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(</a:t>
            </a:r>
            <a:endParaRPr sz="2200" dirty="0">
              <a:latin typeface="Courier New"/>
              <a:cs typeface="Courier New"/>
            </a:endParaRPr>
          </a:p>
          <a:p>
            <a:pPr marL="381000">
              <a:lnSpc>
                <a:spcPts val="2380"/>
              </a:lnSpc>
            </a:pPr>
            <a:r>
              <a:rPr sz="2200" dirty="0">
                <a:latin typeface="Courier New"/>
                <a:cs typeface="Courier New"/>
              </a:rPr>
              <a:t>because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</a:t>
            </a:r>
            <a:r>
              <a:rPr sz="2175" spc="-15" baseline="24904" dirty="0">
                <a:latin typeface="Courier New"/>
                <a:cs typeface="Courier New"/>
              </a:rPr>
              <a:t>2</a:t>
            </a:r>
            <a:r>
              <a:rPr sz="2200" spc="-10" dirty="0">
                <a:latin typeface="Courier New"/>
                <a:cs typeface="Courier New"/>
              </a:rPr>
              <a:t>*log</a:t>
            </a:r>
            <a:r>
              <a:rPr sz="2175" spc="-15" baseline="24904" dirty="0">
                <a:latin typeface="Courier New"/>
                <a:cs typeface="Courier New"/>
              </a:rPr>
              <a:t>-</a:t>
            </a:r>
            <a:r>
              <a:rPr sz="2175" baseline="24904" dirty="0">
                <a:latin typeface="Courier New"/>
                <a:cs typeface="Courier New"/>
              </a:rPr>
              <a:t>2</a:t>
            </a:r>
            <a:r>
              <a:rPr sz="2200" dirty="0">
                <a:latin typeface="Courier New"/>
                <a:cs typeface="Courier New"/>
              </a:rPr>
              <a:t>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02: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b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log</a:t>
            </a:r>
            <a:r>
              <a:rPr sz="2175" baseline="-21072" dirty="0">
                <a:latin typeface="Courier New"/>
                <a:cs typeface="Courier New"/>
              </a:rPr>
              <a:t>2</a:t>
            </a:r>
            <a:r>
              <a:rPr sz="2175" spc="-22" baseline="-21072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and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2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03: </a:t>
            </a:r>
            <a:r>
              <a:rPr sz="2200" dirty="0">
                <a:latin typeface="Courier New"/>
                <a:cs typeface="Courier New"/>
              </a:rPr>
              <a:t>From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step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02,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log</a:t>
            </a:r>
            <a:r>
              <a:rPr sz="2175" baseline="-21072" dirty="0">
                <a:solidFill>
                  <a:srgbClr val="00AF50"/>
                </a:solidFill>
                <a:latin typeface="Courier New"/>
                <a:cs typeface="Courier New"/>
              </a:rPr>
              <a:t>b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a</a:t>
            </a:r>
            <a:r>
              <a:rPr sz="2200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k</a:t>
            </a:r>
            <a:r>
              <a:rPr sz="22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goto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3</a:t>
            </a:r>
            <a:endParaRPr sz="2200" dirty="0">
              <a:latin typeface="Courier New"/>
              <a:cs typeface="Courier New"/>
            </a:endParaRPr>
          </a:p>
          <a:p>
            <a:pPr marL="38100">
              <a:lnSpc>
                <a:spcPts val="2375"/>
              </a:lnSpc>
            </a:pPr>
            <a:r>
              <a:rPr sz="2200" b="1" dirty="0">
                <a:latin typeface="Courier New"/>
                <a:cs typeface="Courier New"/>
              </a:rPr>
              <a:t>Step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04: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sz="2200" spc="-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&lt;</a:t>
            </a:r>
            <a:r>
              <a:rPr sz="2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0AF50"/>
                </a:solidFill>
                <a:latin typeface="Courier New"/>
                <a:cs typeface="Courier New"/>
              </a:rPr>
              <a:t>0</a:t>
            </a:r>
            <a:r>
              <a:rPr sz="22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goto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simplified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Masters</a:t>
            </a:r>
            <a:endParaRPr sz="2200" dirty="0">
              <a:latin typeface="Courier New"/>
              <a:cs typeface="Courier New"/>
            </a:endParaRPr>
          </a:p>
          <a:p>
            <a:pPr marL="381000">
              <a:lnSpc>
                <a:spcPts val="2375"/>
              </a:lnSpc>
            </a:pPr>
            <a:r>
              <a:rPr sz="2200" dirty="0">
                <a:latin typeface="Courier New"/>
                <a:cs typeface="Courier New"/>
              </a:rPr>
              <a:t>Theorem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Case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3b.</a:t>
            </a:r>
            <a:endParaRPr lang="en-US" sz="2200" spc="-25" dirty="0">
              <a:latin typeface="Courier New"/>
              <a:cs typeface="Courier New"/>
            </a:endParaRPr>
          </a:p>
          <a:p>
            <a:pPr marR="4429760" algn="r">
              <a:lnSpc>
                <a:spcPts val="2375"/>
              </a:lnSpc>
              <a:spcBef>
                <a:spcPts val="20"/>
              </a:spcBef>
            </a:pPr>
            <a:r>
              <a:rPr lang="pt-BR" sz="2200" dirty="0">
                <a:latin typeface="Courier New"/>
                <a:cs typeface="Courier New"/>
              </a:rPr>
              <a:t>So,</a:t>
            </a:r>
            <a:r>
              <a:rPr lang="pt-BR" sz="2200" spc="-10" dirty="0">
                <a:latin typeface="Courier New"/>
                <a:cs typeface="Courier New"/>
              </a:rPr>
              <a:t> </a:t>
            </a:r>
            <a:r>
              <a:rPr lang="pt-BR" sz="2200" i="1" dirty="0">
                <a:solidFill>
                  <a:srgbClr val="E36C09"/>
                </a:solidFill>
                <a:latin typeface="Courier New"/>
                <a:cs typeface="Courier New"/>
              </a:rPr>
              <a:t>T(n)</a:t>
            </a:r>
            <a:r>
              <a:rPr lang="pt-BR" sz="2200" i="1" spc="-4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lang="pt-BR" sz="2200" i="1" dirty="0">
                <a:solidFill>
                  <a:srgbClr val="E36C09"/>
                </a:solidFill>
                <a:latin typeface="Courier New"/>
                <a:cs typeface="Courier New"/>
              </a:rPr>
              <a:t>=</a:t>
            </a:r>
            <a:r>
              <a:rPr lang="pt-B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 </a:t>
            </a:r>
            <a:r>
              <a:rPr lang="el-G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θ(</a:t>
            </a:r>
            <a:r>
              <a:rPr lang="pt-B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n</a:t>
            </a:r>
            <a:r>
              <a:rPr lang="pt-BR" sz="2200" i="1" spc="-20" baseline="30000" dirty="0">
                <a:solidFill>
                  <a:srgbClr val="E36C09"/>
                </a:solidFill>
                <a:latin typeface="Courier New"/>
                <a:cs typeface="Courier New"/>
              </a:rPr>
              <a:t>k</a:t>
            </a:r>
            <a:r>
              <a:rPr lang="pt-BR" sz="2200" i="1" spc="-20" dirty="0">
                <a:solidFill>
                  <a:srgbClr val="E36C09"/>
                </a:solidFill>
                <a:latin typeface="Courier New"/>
                <a:cs typeface="Courier New"/>
              </a:rPr>
              <a:t>)</a:t>
            </a:r>
            <a:endParaRPr lang="pt-BR" sz="2200" dirty="0">
              <a:latin typeface="Courier New"/>
              <a:cs typeface="Courier New"/>
            </a:endParaRPr>
          </a:p>
          <a:p>
            <a:pPr marR="4424045" algn="r">
              <a:lnSpc>
                <a:spcPts val="2375"/>
              </a:lnSpc>
            </a:pPr>
            <a:r>
              <a:rPr lang="pt-BR" sz="2200" dirty="0">
                <a:latin typeface="Courier New"/>
                <a:cs typeface="Courier New"/>
              </a:rPr>
              <a:t>Hence,</a:t>
            </a:r>
            <a:r>
              <a:rPr lang="pt-BR" sz="2200" spc="-35" dirty="0">
                <a:latin typeface="Courier New"/>
                <a:cs typeface="Courier New"/>
              </a:rPr>
              <a:t> </a:t>
            </a:r>
            <a:r>
              <a:rPr lang="pt-BR" sz="2200" dirty="0">
                <a:latin typeface="Courier New"/>
                <a:cs typeface="Courier New"/>
              </a:rPr>
              <a:t>T(n)</a:t>
            </a:r>
            <a:r>
              <a:rPr lang="pt-BR" sz="2200" spc="-35" dirty="0">
                <a:latin typeface="Courier New"/>
                <a:cs typeface="Courier New"/>
              </a:rPr>
              <a:t> </a:t>
            </a:r>
            <a:r>
              <a:rPr lang="pt-BR" sz="2200" dirty="0">
                <a:latin typeface="Courier New"/>
                <a:cs typeface="Courier New"/>
              </a:rPr>
              <a:t>=</a:t>
            </a:r>
            <a:r>
              <a:rPr lang="pt-BR" sz="2200" spc="-35" dirty="0">
                <a:latin typeface="Courier New"/>
                <a:cs typeface="Courier New"/>
              </a:rPr>
              <a:t> </a:t>
            </a:r>
            <a:r>
              <a:rPr lang="pt-BR" sz="2200" i="1" spc="-10" dirty="0">
                <a:latin typeface="Courier New"/>
                <a:cs typeface="Courier New"/>
              </a:rPr>
              <a:t>θ(</a:t>
            </a:r>
            <a:r>
              <a:rPr lang="en-IN" sz="2200" i="1" spc="-10" dirty="0">
                <a:latin typeface="Courier New"/>
                <a:cs typeface="Courier New"/>
              </a:rPr>
              <a:t>n</a:t>
            </a:r>
            <a:r>
              <a:rPr lang="en-IN" sz="2175" i="1" spc="-15" baseline="24904" dirty="0">
                <a:latin typeface="Courier New"/>
                <a:cs typeface="Courier New"/>
              </a:rPr>
              <a:t>2</a:t>
            </a:r>
            <a:r>
              <a:rPr lang="pt-BR" sz="2200" i="1" spc="-10" dirty="0"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16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Agenda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  <a:cs typeface="Arial" panose="020B0604020202020204" pitchFamily="34" charset="0"/>
              </a:rPr>
              <a:t>Mathematical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analysis of Non-recursive algorithms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Mathematical analysis of Recursive algorithms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Iteration vs Recursion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Recurrence Tree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Iterative Substitution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Masters Theorem with example</a:t>
            </a:r>
          </a:p>
        </p:txBody>
      </p:sp>
    </p:spTree>
    <p:extLst>
      <p:ext uri="{BB962C8B-B14F-4D97-AF65-F5344CB8AC3E}">
        <p14:creationId xmlns:p14="http://schemas.microsoft.com/office/powerpoint/2010/main" val="27970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Master Method Capability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7AC38F1-17E1-20C3-1849-E3F57C074BB9}"/>
              </a:ext>
            </a:extLst>
          </p:cNvPr>
          <p:cNvSpPr txBox="1"/>
          <p:nvPr/>
        </p:nvSpPr>
        <p:spPr>
          <a:xfrm>
            <a:off x="152400" y="1524000"/>
            <a:ext cx="857885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Wingdings"/>
              <a:buChar char=""/>
              <a:tabLst>
                <a:tab pos="381000" algn="l"/>
                <a:tab pos="984250" algn="l"/>
                <a:tab pos="1435735" algn="l"/>
                <a:tab pos="2868295" algn="l"/>
                <a:tab pos="4061460" algn="l"/>
                <a:tab pos="4631690" algn="l"/>
                <a:tab pos="5066030" algn="l"/>
                <a:tab pos="6009640" algn="l"/>
                <a:tab pos="6696709" algn="l"/>
                <a:tab pos="7215505" algn="l"/>
                <a:tab pos="7768590" algn="l"/>
                <a:tab pos="8168005" algn="l"/>
              </a:tabLst>
            </a:pPr>
            <a:r>
              <a:rPr sz="2400" spc="-2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recurrence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solved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master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endParaRPr sz="2400" dirty="0">
              <a:latin typeface="Times New Roman"/>
              <a:cs typeface="Times New Roman"/>
            </a:endParaRPr>
          </a:p>
          <a:p>
            <a:pPr marL="781685" lvl="1" indent="-28638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781685" algn="l"/>
              </a:tabLst>
            </a:pPr>
            <a:r>
              <a:rPr sz="2400" dirty="0">
                <a:latin typeface="Times New Roman"/>
                <a:cs typeface="Times New Roman"/>
              </a:rPr>
              <a:t>T(n)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mentioned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earlier,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T(n)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7816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781685" algn="l"/>
              </a:tabLst>
            </a:pPr>
            <a:r>
              <a:rPr sz="2400" dirty="0">
                <a:latin typeface="Times New Roman"/>
                <a:cs typeface="Times New Roman"/>
              </a:rPr>
              <a:t>f(n)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polynomial,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T(n)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2T(n/2)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</a:t>
            </a:r>
            <a:r>
              <a:rPr sz="2400" spc="-37" baseline="24305" dirty="0">
                <a:latin typeface="Times New Roman"/>
                <a:cs typeface="Times New Roman"/>
              </a:rPr>
              <a:t>n</a:t>
            </a:r>
            <a:endParaRPr sz="2400" baseline="2430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Exercises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8322F-96F5-4B83-224B-5BF1B78F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1600200"/>
            <a:ext cx="80962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2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2F34A-99E8-43F6-BCF9-1AA6710D23A8}"/>
              </a:ext>
            </a:extLst>
          </p:cNvPr>
          <p:cNvSpPr/>
          <p:nvPr/>
        </p:nvSpPr>
        <p:spPr>
          <a:xfrm>
            <a:off x="2133600" y="2951946"/>
            <a:ext cx="468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Additional Reading</a:t>
            </a:r>
          </a:p>
          <a:p>
            <a:pPr algn="ctr"/>
            <a:r>
              <a:rPr lang="en-US" sz="2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34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The Master Theorem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32635-C3E6-4125-B602-305B2B4F0A02}"/>
              </a:ext>
            </a:extLst>
          </p:cNvPr>
          <p:cNvSpPr/>
          <p:nvPr/>
        </p:nvSpPr>
        <p:spPr>
          <a:xfrm>
            <a:off x="202956" y="1410264"/>
            <a:ext cx="80266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/>
          </a:p>
          <a:p>
            <a:r>
              <a:rPr lang="pt-BR" dirty="0"/>
              <a:t>T(n) = 9T(n/3) + n</a:t>
            </a:r>
          </a:p>
          <a:p>
            <a:r>
              <a:rPr lang="en-US" dirty="0"/>
              <a:t>f(n) = n</a:t>
            </a:r>
          </a:p>
          <a:p>
            <a:r>
              <a:rPr lang="en-US" dirty="0"/>
              <a:t>a = 9,  b = 3 </a:t>
            </a:r>
          </a:p>
          <a:p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a = log</a:t>
            </a:r>
            <a:r>
              <a:rPr lang="en-US" baseline="-25000" dirty="0"/>
              <a:t>3</a:t>
            </a:r>
            <a:r>
              <a:rPr lang="en-US" dirty="0"/>
              <a:t> 9 = 2</a:t>
            </a:r>
          </a:p>
          <a:p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20000" dirty="0" err="1"/>
              <a:t>b</a:t>
            </a:r>
            <a:r>
              <a:rPr lang="en-US" baseline="30000" dirty="0"/>
              <a:t> a </a:t>
            </a:r>
            <a:r>
              <a:rPr lang="en-US" dirty="0"/>
              <a:t>=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f(n) = n = O(n</a:t>
            </a:r>
            <a:r>
              <a:rPr lang="en-US" baseline="30000" dirty="0"/>
              <a:t> </a:t>
            </a:r>
            <a:r>
              <a:rPr lang="en-US" baseline="30000" dirty="0" err="1"/>
              <a:t>log</a:t>
            </a:r>
            <a:r>
              <a:rPr lang="en-US" baseline="20000" dirty="0" err="1"/>
              <a:t>b</a:t>
            </a:r>
            <a:r>
              <a:rPr lang="en-US" baseline="30000" dirty="0"/>
              <a:t> a -</a:t>
            </a:r>
            <a:r>
              <a:rPr lang="az-Cyrl-AZ" baseline="30000" dirty="0"/>
              <a:t> Є</a:t>
            </a:r>
            <a:r>
              <a:rPr lang="en-US" dirty="0"/>
              <a:t>) = O(n</a:t>
            </a:r>
            <a:r>
              <a:rPr lang="en-US" baseline="30000" dirty="0"/>
              <a:t>2-1</a:t>
            </a:r>
            <a:r>
              <a:rPr lang="en-US" dirty="0"/>
              <a:t>) = n                 </a:t>
            </a:r>
            <a:r>
              <a:rPr lang="az-Cyrl-AZ" dirty="0"/>
              <a:t>Є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Apply case 1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T(n)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20000" dirty="0" err="1"/>
              <a:t>b</a:t>
            </a:r>
            <a:r>
              <a:rPr lang="en-US" baseline="30000" dirty="0"/>
              <a:t> a</a:t>
            </a:r>
            <a:r>
              <a:rPr lang="en-US" dirty="0"/>
              <a:t>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9EAAD-80A4-48DD-9B65-71D34AD7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600200"/>
            <a:ext cx="2781300" cy="438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8E5DFF-C3C2-4F35-AFE6-A3055AEE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200"/>
            <a:ext cx="767715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The Master Theorem – Example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32635-C3E6-4125-B602-305B2B4F0A02}"/>
              </a:ext>
            </a:extLst>
          </p:cNvPr>
          <p:cNvSpPr/>
          <p:nvPr/>
        </p:nvSpPr>
        <p:spPr>
          <a:xfrm>
            <a:off x="202956" y="1450062"/>
            <a:ext cx="802664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T(n) = T(2n/3) + 1</a:t>
            </a:r>
          </a:p>
          <a:p>
            <a:r>
              <a:rPr lang="en-US" dirty="0"/>
              <a:t>f(n) = 1</a:t>
            </a:r>
            <a:endParaRPr lang="pt-BR" dirty="0"/>
          </a:p>
          <a:p>
            <a:r>
              <a:rPr lang="en-US" dirty="0"/>
              <a:t>a = 1, b = 3/2 </a:t>
            </a:r>
          </a:p>
          <a:p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a = log</a:t>
            </a:r>
            <a:r>
              <a:rPr lang="en-US" baseline="-25000" dirty="0"/>
              <a:t>3/2</a:t>
            </a:r>
            <a:r>
              <a:rPr lang="en-US" dirty="0"/>
              <a:t> 1 = 0</a:t>
            </a:r>
          </a:p>
          <a:p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20000" dirty="0" err="1"/>
              <a:t>b</a:t>
            </a:r>
            <a:r>
              <a:rPr lang="en-US" baseline="30000" dirty="0"/>
              <a:t> a </a:t>
            </a:r>
            <a:r>
              <a:rPr lang="en-US" dirty="0"/>
              <a:t>= n</a:t>
            </a:r>
            <a:r>
              <a:rPr lang="en-US" baseline="30000" dirty="0"/>
              <a:t>0 </a:t>
            </a:r>
            <a:r>
              <a:rPr lang="en-US" dirty="0"/>
              <a:t>= 1</a:t>
            </a:r>
          </a:p>
          <a:p>
            <a:r>
              <a:rPr lang="en-US" dirty="0"/>
              <a:t>f(n) = 1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log</a:t>
            </a:r>
            <a:r>
              <a:rPr lang="en-US" sz="1600" baseline="10000" dirty="0"/>
              <a:t>3/2</a:t>
            </a:r>
            <a:r>
              <a:rPr lang="en-US" baseline="30000" dirty="0"/>
              <a:t> 1</a:t>
            </a:r>
            <a:r>
              <a:rPr lang="en-US" dirty="0"/>
              <a:t>) = </a:t>
            </a:r>
            <a:r>
              <a:rPr lang="el-GR" dirty="0"/>
              <a:t>Θ</a:t>
            </a:r>
            <a:r>
              <a:rPr lang="en-US" dirty="0"/>
              <a:t>(n</a:t>
            </a:r>
            <a:r>
              <a:rPr lang="en-US" baseline="30000" dirty="0"/>
              <a:t>0</a:t>
            </a:r>
            <a:r>
              <a:rPr lang="en-US" dirty="0"/>
              <a:t>) = </a:t>
            </a:r>
            <a:r>
              <a:rPr lang="el-GR" dirty="0"/>
              <a:t>Θ</a:t>
            </a:r>
            <a:r>
              <a:rPr lang="en-US" dirty="0"/>
              <a:t>(1)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Apply case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T(n)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20000" dirty="0" err="1"/>
              <a:t>b</a:t>
            </a:r>
            <a:r>
              <a:rPr lang="en-US" baseline="30000" dirty="0"/>
              <a:t> a  </a:t>
            </a:r>
            <a:r>
              <a:rPr lang="en-US" dirty="0"/>
              <a:t>* lg n) = </a:t>
            </a:r>
            <a:r>
              <a:rPr lang="el-GR" dirty="0"/>
              <a:t>Θ</a:t>
            </a:r>
            <a:r>
              <a:rPr lang="en-US" dirty="0"/>
              <a:t>(1</a:t>
            </a:r>
            <a:r>
              <a:rPr lang="en-US" baseline="30000" dirty="0"/>
              <a:t> </a:t>
            </a:r>
            <a:r>
              <a:rPr lang="en-US" dirty="0"/>
              <a:t>* lg n) </a:t>
            </a:r>
          </a:p>
          <a:p>
            <a:endParaRPr lang="en-US" baseline="30000" dirty="0"/>
          </a:p>
          <a:p>
            <a:r>
              <a:rPr lang="en-US" dirty="0"/>
              <a:t>T(n) = </a:t>
            </a:r>
            <a:r>
              <a:rPr lang="el-GR" dirty="0"/>
              <a:t>Θ</a:t>
            </a:r>
            <a:r>
              <a:rPr lang="en-US" dirty="0"/>
              <a:t>(lg n) </a:t>
            </a:r>
          </a:p>
          <a:p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9EAAD-80A4-48DD-9B65-71D34AD7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458854"/>
            <a:ext cx="278130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33763-BFED-4ABD-BCEF-1AA25C1EF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810000"/>
            <a:ext cx="5495925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35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The Master Theorem – Example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32635-C3E6-4125-B602-305B2B4F0A02}"/>
              </a:ext>
            </a:extLst>
          </p:cNvPr>
          <p:cNvSpPr/>
          <p:nvPr/>
        </p:nvSpPr>
        <p:spPr>
          <a:xfrm>
            <a:off x="202956" y="1410264"/>
            <a:ext cx="8026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T(n) = 3T(n/4) + n*lg n</a:t>
            </a:r>
          </a:p>
          <a:p>
            <a:r>
              <a:rPr lang="en-US" dirty="0"/>
              <a:t>f(n) = n*lg n</a:t>
            </a:r>
            <a:endParaRPr lang="pt-BR" dirty="0"/>
          </a:p>
          <a:p>
            <a:r>
              <a:rPr lang="en-US" dirty="0"/>
              <a:t>a = 3, b = 4 </a:t>
            </a:r>
          </a:p>
          <a:p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a = log</a:t>
            </a:r>
            <a:r>
              <a:rPr lang="en-US" baseline="-25000" dirty="0"/>
              <a:t>4</a:t>
            </a:r>
            <a:r>
              <a:rPr lang="en-US" dirty="0"/>
              <a:t> 3 = 0.793</a:t>
            </a:r>
          </a:p>
          <a:p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20000" dirty="0" err="1"/>
              <a:t>b</a:t>
            </a:r>
            <a:r>
              <a:rPr lang="en-US" baseline="30000" dirty="0"/>
              <a:t> a </a:t>
            </a:r>
            <a:r>
              <a:rPr lang="en-US" dirty="0"/>
              <a:t>= n</a:t>
            </a:r>
            <a:r>
              <a:rPr lang="en-US" baseline="30000" dirty="0"/>
              <a:t>0.793</a:t>
            </a:r>
            <a:endParaRPr lang="en-US" dirty="0"/>
          </a:p>
          <a:p>
            <a:r>
              <a:rPr lang="en-US" dirty="0"/>
              <a:t>f(n) = n*lg n =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log</a:t>
            </a:r>
            <a:r>
              <a:rPr lang="en-US" sz="1600" baseline="10000" dirty="0"/>
              <a:t>4</a:t>
            </a:r>
            <a:r>
              <a:rPr lang="en-US" baseline="30000" dirty="0"/>
              <a:t> 3 + </a:t>
            </a:r>
            <a:r>
              <a:rPr lang="az-Cyrl-AZ" baseline="30000" dirty="0"/>
              <a:t>Є</a:t>
            </a:r>
            <a:r>
              <a:rPr lang="en-US" dirty="0"/>
              <a:t>) =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0.793+0.207</a:t>
            </a:r>
            <a:r>
              <a:rPr lang="en-US" dirty="0"/>
              <a:t>) =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1</a:t>
            </a:r>
            <a:r>
              <a:rPr lang="en-US" dirty="0"/>
              <a:t>) = </a:t>
            </a:r>
            <a:r>
              <a:rPr lang="el-GR" dirty="0"/>
              <a:t>Ω</a:t>
            </a:r>
            <a:r>
              <a:rPr lang="en-US" dirty="0"/>
              <a:t>(n)                   </a:t>
            </a:r>
            <a:r>
              <a:rPr lang="az-Cyrl-AZ" dirty="0"/>
              <a:t>Є</a:t>
            </a:r>
            <a:r>
              <a:rPr lang="en-US" dirty="0"/>
              <a:t> = 0.207</a:t>
            </a:r>
          </a:p>
          <a:p>
            <a:endParaRPr lang="en-US" dirty="0"/>
          </a:p>
          <a:p>
            <a:r>
              <a:rPr lang="en-US" dirty="0"/>
              <a:t>Apply case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T(n) = </a:t>
            </a:r>
            <a:r>
              <a:rPr lang="el-GR" dirty="0"/>
              <a:t>Θ</a:t>
            </a:r>
            <a:r>
              <a:rPr lang="en-US" dirty="0"/>
              <a:t>(n lg n)</a:t>
            </a:r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9EAAD-80A4-48DD-9B65-71D34AD7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80596"/>
            <a:ext cx="278130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D700C1-A3C6-4773-9AC9-742D20D7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1" y="3733800"/>
            <a:ext cx="5943600" cy="53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9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The Master Theorem – Example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32635-C3E6-4125-B602-305B2B4F0A02}"/>
              </a:ext>
            </a:extLst>
          </p:cNvPr>
          <p:cNvSpPr/>
          <p:nvPr/>
        </p:nvSpPr>
        <p:spPr>
          <a:xfrm>
            <a:off x="202956" y="1410264"/>
            <a:ext cx="802664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T(n) = 2T(n/2) + nlg (n)</a:t>
            </a:r>
          </a:p>
          <a:p>
            <a:r>
              <a:rPr lang="en-US" dirty="0"/>
              <a:t>f(n) = n*lg(n)</a:t>
            </a:r>
            <a:endParaRPr lang="pt-BR" dirty="0"/>
          </a:p>
          <a:p>
            <a:r>
              <a:rPr lang="en-US" dirty="0"/>
              <a:t>a = 2, b = 2,  </a:t>
            </a:r>
          </a:p>
          <a:p>
            <a:r>
              <a:rPr lang="en-US" dirty="0" err="1"/>
              <a:t>n</a:t>
            </a:r>
            <a:r>
              <a:rPr lang="en-US" baseline="30000" dirty="0" err="1"/>
              <a:t>log</a:t>
            </a:r>
            <a:r>
              <a:rPr lang="en-US" baseline="20000" dirty="0" err="1"/>
              <a:t>b</a:t>
            </a:r>
            <a:r>
              <a:rPr lang="en-US" baseline="30000" dirty="0"/>
              <a:t> a </a:t>
            </a:r>
            <a:r>
              <a:rPr lang="en-US" dirty="0"/>
              <a:t>= n</a:t>
            </a:r>
            <a:r>
              <a:rPr lang="en-US" baseline="30000" dirty="0"/>
              <a:t>log</a:t>
            </a:r>
            <a:r>
              <a:rPr lang="en-US" baseline="15000" dirty="0"/>
              <a:t>2</a:t>
            </a:r>
            <a:r>
              <a:rPr lang="en-US" baseline="30000" dirty="0"/>
              <a:t> 2 </a:t>
            </a:r>
            <a:r>
              <a:rPr lang="en-US" dirty="0"/>
              <a:t>= n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f(n) = n*lg(n) =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1+ </a:t>
            </a:r>
            <a:r>
              <a:rPr lang="az-Cyrl-AZ" baseline="30000" dirty="0"/>
              <a:t>Є</a:t>
            </a:r>
            <a:r>
              <a:rPr lang="en-US" dirty="0"/>
              <a:t>)</a:t>
            </a:r>
          </a:p>
          <a:p>
            <a:r>
              <a:rPr lang="en-US" dirty="0"/>
              <a:t>So it may seem like we can apply case 3. </a:t>
            </a:r>
          </a:p>
          <a:p>
            <a:r>
              <a:rPr lang="en-US" dirty="0"/>
              <a:t>But for any </a:t>
            </a:r>
            <a:r>
              <a:rPr lang="az-Cyrl-AZ" dirty="0"/>
              <a:t>Є</a:t>
            </a:r>
            <a:r>
              <a:rPr lang="en-US" dirty="0"/>
              <a:t> &gt; 0, lg (n)  is asymptotically less than n</a:t>
            </a:r>
            <a:r>
              <a:rPr lang="az-Cyrl-AZ" baseline="30000" dirty="0"/>
              <a:t>Є</a:t>
            </a:r>
            <a:endParaRPr lang="en-US" baseline="30000" dirty="0"/>
          </a:p>
          <a:p>
            <a:r>
              <a:rPr lang="en-US" dirty="0"/>
              <a:t>Hence n*lg(n) =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1+ </a:t>
            </a:r>
            <a:r>
              <a:rPr lang="az-Cyrl-AZ" baseline="30000" dirty="0"/>
              <a:t>Є</a:t>
            </a:r>
            <a:r>
              <a:rPr lang="en-US" dirty="0"/>
              <a:t>) will not be true and case 3 cannot be applied</a:t>
            </a:r>
          </a:p>
          <a:p>
            <a:endParaRPr lang="en-US" dirty="0"/>
          </a:p>
          <a:p>
            <a:endParaRPr lang="en-US" baseline="30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9EAAD-80A4-48DD-9B65-71D34AD7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16126"/>
            <a:ext cx="2286000" cy="360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D65A5-C1BC-386C-F544-3F9781C6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425742"/>
            <a:ext cx="5943600" cy="53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35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/>
          <a:lstStyle/>
          <a:p>
            <a:pPr lvl="0"/>
            <a:r>
              <a:rPr lang="en-US" dirty="0"/>
              <a:t>Merge Sort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BF351-CA80-4C1D-801A-AF9E148A6D56}"/>
              </a:ext>
            </a:extLst>
          </p:cNvPr>
          <p:cNvSpPr/>
          <p:nvPr/>
        </p:nvSpPr>
        <p:spPr>
          <a:xfrm>
            <a:off x="228600" y="3425625"/>
            <a:ext cx="5105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Function Merge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Just merges two sorted sequences and gives a new sequence which is sorted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No. of elements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First Sequence = n</a:t>
            </a:r>
            <a:r>
              <a:rPr lang="en-US" sz="1400" baseline="-25000" dirty="0"/>
              <a:t>1</a:t>
            </a:r>
            <a:r>
              <a:rPr lang="en-US" sz="1400" dirty="0"/>
              <a:t> = q-p+1 = 12 – 5 +1 =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Second Sequence = n</a:t>
            </a:r>
            <a:r>
              <a:rPr lang="en-US" sz="1400" baseline="-25000" dirty="0"/>
              <a:t>2</a:t>
            </a:r>
            <a:r>
              <a:rPr lang="en-US" sz="1400" dirty="0"/>
              <a:t> = r – q = 26-12 = 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Overall = n = n</a:t>
            </a:r>
            <a:r>
              <a:rPr lang="en-US" sz="1400" baseline="-25000" dirty="0"/>
              <a:t>1 + </a:t>
            </a:r>
            <a:r>
              <a:rPr lang="en-US" sz="1400" dirty="0"/>
              <a:t>n</a:t>
            </a:r>
            <a:r>
              <a:rPr lang="en-US" sz="1400" baseline="-25000" dirty="0"/>
              <a:t>2 </a:t>
            </a:r>
            <a:r>
              <a:rPr lang="en-US" sz="1400" dirty="0"/>
              <a:t>= r – p + 1 = 26 – 5 + 1 = 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Line 1 and 2 = 1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Line 4 to 7 = n</a:t>
            </a:r>
            <a:r>
              <a:rPr lang="en-US" sz="1400" baseline="-25000" dirty="0"/>
              <a:t>1</a:t>
            </a:r>
            <a:r>
              <a:rPr lang="en-US" sz="1400" dirty="0"/>
              <a:t> + n</a:t>
            </a:r>
            <a:r>
              <a:rPr lang="en-US" sz="1400" baseline="-25000" dirty="0"/>
              <a:t>2 </a:t>
            </a:r>
            <a:r>
              <a:rPr lang="en-US" sz="1400" dirty="0"/>
              <a:t>= n times = </a:t>
            </a:r>
            <a:r>
              <a:rPr lang="el-GR" altLang="zh-CN" sz="1400" dirty="0"/>
              <a:t>Θ</a:t>
            </a:r>
            <a:r>
              <a:rPr lang="en-US" sz="1400" dirty="0"/>
              <a:t>(n)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Line 12 to 17 = n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Hence </a:t>
            </a:r>
            <a:r>
              <a:rPr lang="el-GR" altLang="zh-CN" sz="1400" dirty="0"/>
              <a:t>Θ</a:t>
            </a:r>
            <a:r>
              <a:rPr lang="en-US" sz="1400" dirty="0"/>
              <a:t>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57FA0-D263-4C94-B092-20ED9F5E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3429000"/>
            <a:ext cx="3096569" cy="2969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58FD6-6548-4420-A67D-76E7C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471" y="1362145"/>
            <a:ext cx="9144000" cy="20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/>
          <a:lstStyle/>
          <a:p>
            <a:pPr lvl="0"/>
            <a:r>
              <a:rPr lang="en-US" dirty="0"/>
              <a:t>Merge Sort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52253-81A1-4E83-B451-E2D304FC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524000"/>
            <a:ext cx="2352675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28AEB-8188-4B48-803A-D004660FF6DE}"/>
              </a:ext>
            </a:extLst>
          </p:cNvPr>
          <p:cNvSpPr/>
          <p:nvPr/>
        </p:nvSpPr>
        <p:spPr>
          <a:xfrm>
            <a:off x="287215" y="1524000"/>
            <a:ext cx="5105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Function Merge-Sort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Sort an array using the Merge Sort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/>
              <a:t>No. of elements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 = r – p + 1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86CB0-97E5-4827-8E04-313DC30A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044359"/>
            <a:ext cx="8524875" cy="537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974B71-58F3-4217-A84A-F3FF1674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48" y="3718610"/>
            <a:ext cx="6343650" cy="1447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8D1F87-1F0C-4F0D-8052-EBA16B1AE4A6}"/>
              </a:ext>
            </a:extLst>
          </p:cNvPr>
          <p:cNvSpPr/>
          <p:nvPr/>
        </p:nvSpPr>
        <p:spPr>
          <a:xfrm>
            <a:off x="526073" y="5406057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order to sort an array A[1..n] make the initial call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algn="just"/>
            <a:r>
              <a:rPr lang="en-US" sz="1200" dirty="0"/>
              <a:t>MERGE-SORT(A, 1, n) or MERGE-SORT(A, 1, </a:t>
            </a:r>
            <a:r>
              <a:rPr lang="en-US" sz="1200" dirty="0" err="1"/>
              <a:t>A.length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30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/>
          <a:lstStyle/>
          <a:p>
            <a:pPr lvl="0"/>
            <a:r>
              <a:rPr lang="en-US" dirty="0"/>
              <a:t>Merge Sort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52253-81A1-4E83-B451-E2D304FC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524000"/>
            <a:ext cx="2352675" cy="12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FA1C2-C458-4579-9A14-CE6642EA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6" y="2260988"/>
            <a:ext cx="2874963" cy="664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FF351F-E42A-4FBF-A1B8-1618CCE5A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1524000"/>
            <a:ext cx="2971800" cy="45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C5A3F-06A6-4740-8E0B-9A859C7D9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358001"/>
            <a:ext cx="6896100" cy="2875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346C9-9F51-4178-AF9E-5B821E156EC2}"/>
              </a:ext>
            </a:extLst>
          </p:cNvPr>
          <p:cNvSpPr/>
          <p:nvPr/>
        </p:nvSpPr>
        <p:spPr>
          <a:xfrm>
            <a:off x="3720612" y="1509346"/>
            <a:ext cx="221086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/>
              <a:t>T(n) = 2T(n/2) + </a:t>
            </a:r>
            <a:r>
              <a:rPr lang="en-US" sz="1600" dirty="0" err="1"/>
              <a:t>cn</a:t>
            </a:r>
            <a:endParaRPr lang="en-US" sz="1600" dirty="0"/>
          </a:p>
          <a:p>
            <a:r>
              <a:rPr lang="en-US" sz="1600" dirty="0"/>
              <a:t>T(n/2) = 2T(n/4) + c(n/2)</a:t>
            </a:r>
          </a:p>
          <a:p>
            <a:r>
              <a:rPr lang="en-US" sz="1600" dirty="0"/>
              <a:t>T(n/4) = 2T(n/8) + c(n/4)</a:t>
            </a:r>
          </a:p>
          <a:p>
            <a:r>
              <a:rPr lang="en-US" sz="1600" dirty="0"/>
              <a:t>..</a:t>
            </a:r>
          </a:p>
          <a:p>
            <a:r>
              <a:rPr lang="en-US" sz="16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1224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Recurrence Relation – 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The substitution method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EBDCB-3662-4E1F-A847-2148F871B705}"/>
              </a:ext>
            </a:extLst>
          </p:cNvPr>
          <p:cNvSpPr/>
          <p:nvPr/>
        </p:nvSpPr>
        <p:spPr>
          <a:xfrm>
            <a:off x="228600" y="1600200"/>
            <a:ext cx="8595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Recurrence Relation can be solved using three way</a:t>
            </a:r>
          </a:p>
          <a:p>
            <a:pPr marL="342900" indent="-342900" algn="just">
              <a:buAutoNum type="arabicPeriod"/>
            </a:pPr>
            <a:r>
              <a:rPr lang="en-US" dirty="0"/>
              <a:t>The Substitution Method</a:t>
            </a:r>
          </a:p>
          <a:p>
            <a:pPr marL="342900" indent="-342900" algn="just">
              <a:buAutoNum type="arabicPeriod"/>
            </a:pPr>
            <a:r>
              <a:rPr lang="en-US" dirty="0"/>
              <a:t>Recursion Tree Method</a:t>
            </a:r>
          </a:p>
          <a:p>
            <a:pPr marL="342900" indent="-342900" algn="just">
              <a:buAutoNum type="arabicPeriod"/>
            </a:pPr>
            <a:r>
              <a:rPr lang="en-US" dirty="0"/>
              <a:t>The Master Theorem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Recurrence Relation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Recursion Tree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C1055B-9C7E-4244-BE09-CE4D3A9D20C0}"/>
              </a:ext>
            </a:extLst>
          </p:cNvPr>
          <p:cNvSpPr/>
          <p:nvPr/>
        </p:nvSpPr>
        <p:spPr>
          <a:xfrm>
            <a:off x="228600" y="1371600"/>
            <a:ext cx="8595946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Recursion tree can be used to obtain a good guess for the substitution method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 a recursion tree each node represents the cost of a sub-problem somewhere in the set of recursive function invocations.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Eaxmple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Let us solve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T(n) = 3T(</a:t>
            </a:r>
            <a:r>
              <a:rPr lang="en-US" sz="3200" baseline="-25000" dirty="0"/>
              <a:t>└</a:t>
            </a:r>
            <a:r>
              <a:rPr lang="en-US" sz="1600" dirty="0"/>
              <a:t>n/4</a:t>
            </a:r>
            <a:r>
              <a:rPr lang="en-US" sz="3200" baseline="-25000" dirty="0"/>
              <a:t>┘</a:t>
            </a:r>
            <a:r>
              <a:rPr lang="en-US" sz="1600" dirty="0"/>
              <a:t>) + </a:t>
            </a:r>
            <a:r>
              <a:rPr lang="el-GR" sz="1600" dirty="0"/>
              <a:t>Θ</a:t>
            </a:r>
            <a:r>
              <a:rPr lang="en-US" sz="1600" dirty="0"/>
              <a:t>(n</a:t>
            </a:r>
            <a:r>
              <a:rPr lang="en-US" sz="1600" baseline="30000" dirty="0"/>
              <a:t>2</a:t>
            </a:r>
            <a:r>
              <a:rPr lang="en-US" sz="1600" dirty="0"/>
              <a:t>)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We look for an upper bound so we can write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T(n) = 3T(n/4) + cn</a:t>
            </a:r>
            <a:r>
              <a:rPr lang="en-US" sz="1600" baseline="30000" dirty="0"/>
              <a:t>2                                               </a:t>
            </a:r>
            <a:r>
              <a:rPr lang="en-US" sz="1600" dirty="0"/>
              <a:t>c &gt; 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endParaRPr lang="en-US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66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94405D97371449A1F1274BEB9B26D" ma:contentTypeVersion="7" ma:contentTypeDescription="Create a new document." ma:contentTypeScope="" ma:versionID="4d714d6f4e02b8797c18bae80915866a">
  <xsd:schema xmlns:xsd="http://www.w3.org/2001/XMLSchema" xmlns:xs="http://www.w3.org/2001/XMLSchema" xmlns:p="http://schemas.microsoft.com/office/2006/metadata/properties" xmlns:ns2="682cbc32-fee7-4912-b25f-d1e036e61d30" targetNamespace="http://schemas.microsoft.com/office/2006/metadata/properties" ma:root="true" ma:fieldsID="89d7d93295ea2ddc158f52b603a4dbe0" ns2:_="">
    <xsd:import namespace="682cbc32-fee7-4912-b25f-d1e036e61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bc32-fee7-4912-b25f-d1e036e61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A0064-6680-4FA9-B9DD-6F82AF2A9D72}"/>
</file>

<file path=customXml/itemProps2.xml><?xml version="1.0" encoding="utf-8"?>
<ds:datastoreItem xmlns:ds="http://schemas.openxmlformats.org/officeDocument/2006/customXml" ds:itemID="{F331F7CB-7CEB-4679-8BB9-1912ECB5F02E}"/>
</file>

<file path=customXml/itemProps3.xml><?xml version="1.0" encoding="utf-8"?>
<ds:datastoreItem xmlns:ds="http://schemas.openxmlformats.org/officeDocument/2006/customXml" ds:itemID="{A0919AB8-4B79-4152-B1B6-9BE0FC992A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4342</TotalTime>
  <Words>3552</Words>
  <Application>Microsoft Office PowerPoint</Application>
  <PresentationFormat>On-screen Show (4:3)</PresentationFormat>
  <Paragraphs>448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MT</vt:lpstr>
      <vt:lpstr>Calibri</vt:lpstr>
      <vt:lpstr>Cambria Math</vt:lpstr>
      <vt:lpstr>Courier New</vt:lpstr>
      <vt:lpstr>Times New Roman</vt:lpstr>
      <vt:lpstr>Wingdings</vt:lpstr>
      <vt:lpstr>Office Theme</vt:lpstr>
      <vt:lpstr> Data Structures and Algorithms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526</cp:revision>
  <dcterms:created xsi:type="dcterms:W3CDTF">2011-09-14T09:42:05Z</dcterms:created>
  <dcterms:modified xsi:type="dcterms:W3CDTF">2025-07-19T08:28:11Z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0x01010028994405D97371449A1F1274BEB9B26D</vt:lpwstr>
  </property>
</Properties>
</file>