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57" r:id="rId3"/>
    <p:sldId id="269" r:id="rId4"/>
    <p:sldId id="259" r:id="rId5"/>
    <p:sldId id="543" r:id="rId6"/>
    <p:sldId id="261" r:id="rId7"/>
    <p:sldId id="262" r:id="rId8"/>
    <p:sldId id="319" r:id="rId9"/>
    <p:sldId id="266" r:id="rId10"/>
    <p:sldId id="267" r:id="rId11"/>
    <p:sldId id="272" r:id="rId12"/>
    <p:sldId id="273" r:id="rId13"/>
    <p:sldId id="302" r:id="rId14"/>
    <p:sldId id="303" r:id="rId15"/>
    <p:sldId id="304" r:id="rId16"/>
    <p:sldId id="305" r:id="rId17"/>
    <p:sldId id="306" r:id="rId18"/>
    <p:sldId id="292" r:id="rId19"/>
    <p:sldId id="307" r:id="rId20"/>
    <p:sldId id="308" r:id="rId21"/>
    <p:sldId id="541" r:id="rId22"/>
    <p:sldId id="309" r:id="rId23"/>
    <p:sldId id="316" r:id="rId24"/>
    <p:sldId id="310" r:id="rId25"/>
    <p:sldId id="311" r:id="rId26"/>
    <p:sldId id="317" r:id="rId27"/>
    <p:sldId id="295" r:id="rId28"/>
    <p:sldId id="314" r:id="rId29"/>
    <p:sldId id="545" r:id="rId30"/>
    <p:sldId id="315" r:id="rId31"/>
    <p:sldId id="313" r:id="rId32"/>
    <p:sldId id="544" r:id="rId33"/>
    <p:sldId id="31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55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47" name="Google Shape;47;p55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5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5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" name="Google Shape;50;p55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55"/>
          <p:cNvGrpSpPr/>
          <p:nvPr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52" name="Google Shape;52;p5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55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56" name="Google Shape;56;p5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3"/>
          </p:nvPr>
        </p:nvSpPr>
        <p:spPr>
          <a:xfrm>
            <a:off x="4495800" y="636374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sldNum" idx="12"/>
          </p:nvPr>
        </p:nvSpPr>
        <p:spPr>
          <a:xfrm>
            <a:off x="7010400" y="61015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3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arish.aggarwal@pilani.bits-pilani.ac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CE4EB96-C0BE-4CCE-B15C-C776F70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0"/>
            <a:ext cx="6705600" cy="1524000"/>
          </a:xfrm>
        </p:spPr>
        <p:txBody>
          <a:bodyPr/>
          <a:lstStyle/>
          <a:p>
            <a:pPr algn="ctr"/>
            <a:r>
              <a:rPr lang="en-US" sz="2800" dirty="0"/>
              <a:t>Data Structures and Algorithms Design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257800"/>
            <a:ext cx="6019800" cy="685799"/>
          </a:xfrm>
        </p:spPr>
        <p:txBody>
          <a:bodyPr/>
          <a:lstStyle/>
          <a:p>
            <a:r>
              <a:rPr lang="en-US" sz="1600" dirty="0"/>
              <a:t>Harish Aggarwal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152400" y="1493837"/>
            <a:ext cx="8610600" cy="497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Let us first take an example of a real-life situation for creating algorithm. Here is the algorithm for making tea!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+mj-lt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Some steps like 5,6 can be interchanged but some like 3,8 cannot be interchanged. </a:t>
            </a: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marL="0" indent="-342900">
              <a:lnSpc>
                <a:spcPts val="3600"/>
              </a:lnSpc>
            </a:pPr>
            <a:r>
              <a:rPr lang="en-US" spc="-150" dirty="0">
                <a:latin typeface="Arial" pitchFamily="34" charset="0"/>
                <a:ea typeface="+mn-ea"/>
                <a:cs typeface="Arial" pitchFamily="34" charset="0"/>
              </a:rPr>
              <a:t>Example of an Algorithm</a:t>
            </a:r>
            <a:endParaRPr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480068"/>
            <a:ext cx="57816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marL="0" indent="-342900">
              <a:lnSpc>
                <a:spcPts val="3600"/>
              </a:lnSpc>
            </a:pPr>
            <a:r>
              <a:rPr lang="en-US" spc="-150" dirty="0">
                <a:latin typeface="Arial" pitchFamily="34" charset="0"/>
                <a:ea typeface="+mn-ea"/>
                <a:cs typeface="Arial" pitchFamily="34" charset="0"/>
              </a:rPr>
              <a:t>Algorithm Techniques – Brute Force </a:t>
            </a:r>
            <a:endParaRPr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32" name="Google Shape;4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619166"/>
            <a:ext cx="3352800" cy="222625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7"/>
          <p:cNvSpPr/>
          <p:nvPr/>
        </p:nvSpPr>
        <p:spPr>
          <a:xfrm>
            <a:off x="4953000" y="2635841"/>
            <a:ext cx="373288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Algorithms are exactly what they sound like – straightforward methods of solving a problem that rely on sheer computing power and trying every possibility rather than advanced techniques to improve efficiency.</a:t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4195695"/>
            <a:ext cx="2895600" cy="206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300" dirty="0">
                <a:latin typeface="+mj-lt"/>
                <a:ea typeface="Times New Roman"/>
                <a:cs typeface="Times New Roman"/>
                <a:sym typeface="Times New Roman"/>
              </a:rPr>
              <a:t>Brute Force </a:t>
            </a:r>
            <a:endParaRPr dirty="0">
              <a:latin typeface="+mj-lt"/>
            </a:endParaRPr>
          </a:p>
          <a:p>
            <a:pPr lvl="0" indent="-4572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300" dirty="0">
                <a:latin typeface="+mj-lt"/>
                <a:ea typeface="Times New Roman"/>
                <a:cs typeface="Times New Roman"/>
                <a:sym typeface="Times New Roman"/>
              </a:rPr>
              <a:t>Greedy Method 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Knapsack 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MST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Dijkstra’s </a:t>
            </a:r>
            <a:endParaRPr dirty="0">
              <a:latin typeface="+mj-lt"/>
            </a:endParaRPr>
          </a:p>
          <a:p>
            <a:pPr lvl="0" indent="-4572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300" dirty="0">
                <a:latin typeface="+mj-lt"/>
                <a:ea typeface="Times New Roman"/>
                <a:cs typeface="Times New Roman"/>
                <a:sym typeface="Times New Roman"/>
              </a:rPr>
              <a:t>Divide &amp; Conquer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Merge Sort 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Quick Sort 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Integer Multiplication Problem  </a:t>
            </a:r>
            <a:endParaRPr dirty="0">
              <a:latin typeface="+mj-lt"/>
            </a:endParaRPr>
          </a:p>
          <a:p>
            <a:pPr lvl="0" indent="-4572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300" dirty="0">
                <a:latin typeface="+mj-lt"/>
                <a:ea typeface="Times New Roman"/>
                <a:cs typeface="Times New Roman"/>
                <a:sym typeface="Times New Roman"/>
              </a:rPr>
              <a:t>Dynamic Programming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Matrix Chain Multiplication </a:t>
            </a:r>
            <a:endParaRPr dirty="0">
              <a:latin typeface="+mj-lt"/>
            </a:endParaRPr>
          </a:p>
          <a:p>
            <a:pPr marL="800100" lvl="1" indent="-342900">
              <a:spcBef>
                <a:spcPts val="357"/>
              </a:spcBef>
              <a:buSzPct val="100000"/>
            </a:pP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Floyd – </a:t>
            </a:r>
            <a:r>
              <a:rPr lang="en-US" sz="2100" dirty="0" err="1">
                <a:latin typeface="+mj-lt"/>
                <a:ea typeface="Times New Roman"/>
                <a:cs typeface="Times New Roman"/>
                <a:sym typeface="Times New Roman"/>
              </a:rPr>
              <a:t>Warshall's</a:t>
            </a: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+mj-lt"/>
            </a:endParaRPr>
          </a:p>
          <a:p>
            <a:pPr lvl="0" indent="-4572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300" dirty="0">
                <a:latin typeface="+mj-lt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+mj-lt"/>
            </a:endParaRPr>
          </a:p>
          <a:p>
            <a:pPr lvl="0" indent="-45720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300" dirty="0">
                <a:latin typeface="+mj-lt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10114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440" name="Google Shape;440;p18"/>
          <p:cNvSpPr txBox="1">
            <a:spLocks noGrp="1"/>
          </p:cNvSpPr>
          <p:nvPr>
            <p:ph type="body" idx="2"/>
          </p:nvPr>
        </p:nvSpPr>
        <p:spPr>
          <a:xfrm>
            <a:off x="762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marL="0" indent="-342900">
              <a:lnSpc>
                <a:spcPts val="3600"/>
              </a:lnSpc>
            </a:pPr>
            <a:r>
              <a:rPr lang="en-US" spc="-150" dirty="0">
                <a:latin typeface="Arial" pitchFamily="34" charset="0"/>
                <a:ea typeface="+mn-ea"/>
                <a:cs typeface="Arial" pitchFamily="34" charset="0"/>
              </a:rPr>
              <a:t>Algorithm Techniques Outlook</a:t>
            </a:r>
            <a:endParaRPr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Algorithm Analysis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Alternate to Actually Running and finding runtime of Algorithm is – </a:t>
            </a:r>
            <a:r>
              <a:rPr lang="en-US" sz="1600" b="1" dirty="0">
                <a:latin typeface="+mj-lt"/>
                <a:cs typeface="Arial" panose="020B0604020202020204" pitchFamily="34" charset="0"/>
              </a:rPr>
              <a:t>Algorithm Analysis</a:t>
            </a:r>
          </a:p>
          <a:p>
            <a:pPr algn="just"/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Algorithm Analysis can be done using Framework that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Takes into account all possible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us to evaluate the relative efficiency of any two algorithms in a way that is independent from the hardware and software environment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performed by studying a high-level description of the algorithm without actually implementing it or running experiments on it.</a:t>
            </a:r>
            <a:endParaRPr lang="en-US" sz="1200" dirty="0"/>
          </a:p>
          <a:p>
            <a:endParaRPr lang="en-US" sz="2000" dirty="0"/>
          </a:p>
          <a:p>
            <a:r>
              <a:rPr lang="en-US" sz="1600" b="1" dirty="0">
                <a:latin typeface="+mj-lt"/>
                <a:cs typeface="Arial" panose="020B0604020202020204" pitchFamily="34" charset="0"/>
              </a:rPr>
              <a:t>Components of Algorithm Analysis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 language for describing algorithms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 computational model that algorithms execute within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 metric for measuring algorithm running time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An approach for characterizing running times, including those for recursive algorithms.</a:t>
            </a: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Pseudo-Code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Way to describe an Algorithm.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Not computer Program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More structured than usual Prose</a:t>
            </a:r>
          </a:p>
          <a:p>
            <a:endParaRPr lang="en-US" sz="2000" dirty="0"/>
          </a:p>
          <a:p>
            <a:r>
              <a:rPr lang="en-US" sz="1600" b="1" dirty="0">
                <a:latin typeface="+mj-lt"/>
                <a:cs typeface="Arial" panose="020B0604020202020204" pitchFamily="34" charset="0"/>
              </a:rPr>
              <a:t>Constructs of a Pseudo-Code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Expressions: Numeric and Boolean expressions. Assignment and comparison.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Method declaration: name(param1, param2, ...).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Decision structures: If-Then-Else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While-loops.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Repeat-loops: repeat-until.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FOR-Loops -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Array indexing: A[</a:t>
            </a:r>
            <a:r>
              <a:rPr lang="en-US" dirty="0" err="1"/>
              <a:t>i</a:t>
            </a:r>
            <a:r>
              <a:rPr lang="en-US" dirty="0"/>
              <a:t>] represents the </a:t>
            </a:r>
            <a:r>
              <a:rPr lang="en-US" dirty="0" err="1"/>
              <a:t>ith</a:t>
            </a:r>
            <a:r>
              <a:rPr lang="en-US" dirty="0"/>
              <a:t> cell in the array 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Method calls: </a:t>
            </a:r>
            <a:r>
              <a:rPr lang="en-US" dirty="0" err="1"/>
              <a:t>object.method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Method returns : Return value.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Pseudo-Code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Sample of a Pseudo-Code</a:t>
            </a:r>
          </a:p>
          <a:p>
            <a:pPr algn="just"/>
            <a:endParaRPr lang="en-US" dirty="0"/>
          </a:p>
          <a:p>
            <a:r>
              <a:rPr lang="en-US" b="1" dirty="0"/>
              <a:t>Algorithm </a:t>
            </a:r>
            <a:r>
              <a:rPr lang="en-US" dirty="0" err="1"/>
              <a:t>arrayMax</a:t>
            </a:r>
            <a:r>
              <a:rPr lang="en-US" dirty="0"/>
              <a:t>(A, </a:t>
            </a:r>
            <a:r>
              <a:rPr lang="en-US" i="1" dirty="0"/>
              <a:t>n):</a:t>
            </a:r>
            <a:endParaRPr lang="en-US" dirty="0"/>
          </a:p>
          <a:p>
            <a:r>
              <a:rPr lang="en-US" i="1" dirty="0"/>
              <a:t>Inp</a:t>
            </a:r>
            <a:r>
              <a:rPr lang="en-US" dirty="0"/>
              <a:t>u</a:t>
            </a:r>
            <a:r>
              <a:rPr lang="en-US" i="1" dirty="0"/>
              <a:t>t: </a:t>
            </a:r>
            <a:r>
              <a:rPr lang="en-US" dirty="0"/>
              <a:t>An array </a:t>
            </a:r>
            <a:r>
              <a:rPr lang="en-US" i="1" dirty="0"/>
              <a:t>A </a:t>
            </a:r>
            <a:r>
              <a:rPr lang="en-US" dirty="0"/>
              <a:t>storing n &gt;= 1 integers.</a:t>
            </a:r>
          </a:p>
          <a:p>
            <a:r>
              <a:rPr lang="en-US" i="1" dirty="0"/>
              <a:t>O</a:t>
            </a:r>
            <a:r>
              <a:rPr lang="en-US" dirty="0"/>
              <a:t>u</a:t>
            </a:r>
            <a:r>
              <a:rPr lang="en-US" i="1" dirty="0"/>
              <a:t>tp</a:t>
            </a:r>
            <a:r>
              <a:rPr lang="en-US" dirty="0"/>
              <a:t>u</a:t>
            </a:r>
            <a:r>
              <a:rPr lang="en-US" i="1" dirty="0"/>
              <a:t>t: </a:t>
            </a:r>
            <a:r>
              <a:rPr lang="en-US" dirty="0"/>
              <a:t>The maximum element in </a:t>
            </a:r>
            <a:r>
              <a:rPr lang="en-US" i="1" dirty="0"/>
              <a:t>A.</a:t>
            </a:r>
            <a:endParaRPr lang="en-US" dirty="0"/>
          </a:p>
          <a:p>
            <a:r>
              <a:rPr lang="en-US" i="1" dirty="0" err="1"/>
              <a:t>currentMax</a:t>
            </a:r>
            <a:r>
              <a:rPr lang="en-US" i="1" dirty="0"/>
              <a:t> &lt;- </a:t>
            </a:r>
            <a:r>
              <a:rPr lang="en-US" dirty="0"/>
              <a:t>A[0]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1 to </a:t>
            </a:r>
            <a:r>
              <a:rPr lang="en-US" i="1" dirty="0"/>
              <a:t>n — </a:t>
            </a:r>
            <a:r>
              <a:rPr lang="en-US" dirty="0"/>
              <a:t>1 do</a:t>
            </a:r>
          </a:p>
          <a:p>
            <a:r>
              <a:rPr lang="en-US" dirty="0"/>
              <a:t>    if </a:t>
            </a:r>
            <a:r>
              <a:rPr lang="en-US" i="1" dirty="0" err="1"/>
              <a:t>currentMax</a:t>
            </a:r>
            <a:r>
              <a:rPr lang="en-US" i="1" dirty="0"/>
              <a:t> &lt;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then</a:t>
            </a:r>
          </a:p>
          <a:p>
            <a:r>
              <a:rPr lang="en-US" i="1" dirty="0"/>
              <a:t>         </a:t>
            </a:r>
            <a:r>
              <a:rPr lang="en-US" i="1" dirty="0" err="1"/>
              <a:t>currentMax</a:t>
            </a:r>
            <a:r>
              <a:rPr lang="en-US" i="1" dirty="0"/>
              <a:t> &lt;-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 </a:t>
            </a:r>
            <a:r>
              <a:rPr lang="en-US" dirty="0" err="1"/>
              <a:t>i</a:t>
            </a:r>
            <a:r>
              <a:rPr lang="en-US" dirty="0"/>
              <a:t> = i+1</a:t>
            </a:r>
          </a:p>
          <a:p>
            <a:r>
              <a:rPr lang="en-US" dirty="0"/>
              <a:t>retu</a:t>
            </a:r>
            <a:r>
              <a:rPr lang="en-US" i="1" dirty="0"/>
              <a:t>rn </a:t>
            </a:r>
            <a:r>
              <a:rPr lang="en-US" i="1" dirty="0" err="1"/>
              <a:t>currentMax</a:t>
            </a:r>
            <a:endParaRPr lang="en-US" dirty="0"/>
          </a:p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RAM (Random Access Machine) Model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87216" y="1736229"/>
            <a:ext cx="8458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b="1" dirty="0">
                <a:latin typeface="+mj-lt"/>
                <a:cs typeface="Arial" panose="020B0604020202020204" pitchFamily="34" charset="0"/>
              </a:rPr>
              <a:t>Not Random Access Memory</a:t>
            </a:r>
          </a:p>
          <a:p>
            <a:pPr marL="285750" indent="-285750" algn="just">
              <a:buFontTx/>
              <a:buChar char="-"/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b="1" dirty="0">
                <a:latin typeface="+mj-lt"/>
                <a:cs typeface="Arial" panose="020B0604020202020204" pitchFamily="34" charset="0"/>
              </a:rPr>
              <a:t>Uses Primitive Operations to calculate the steps in a Pseudo-Code (Algorithm)</a:t>
            </a:r>
          </a:p>
          <a:p>
            <a:pPr marL="285750" indent="-285750" algn="just">
              <a:buFontTx/>
              <a:buChar char="-"/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b="1" dirty="0">
                <a:latin typeface="+mj-lt"/>
                <a:cs typeface="Arial" panose="020B0604020202020204" pitchFamily="34" charset="0"/>
              </a:rPr>
              <a:t>Primitive Operations Include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Assigning a value to a variable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Calling a method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Performing an arithmetic operation (for example, adding two numbers)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Comparing two numbers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Indexing into an array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Following an object reference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Returning from a method.</a:t>
            </a:r>
          </a:p>
          <a:p>
            <a:pPr marL="285750" indent="-285750" algn="just">
              <a:buFontTx/>
              <a:buChar char="-"/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RAM (Random Access Machine) Model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28600" y="1551676"/>
            <a:ext cx="861059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b="1" dirty="0">
                <a:latin typeface="+mj-lt"/>
                <a:cs typeface="Arial" panose="020B0604020202020204" pitchFamily="34" charset="0"/>
              </a:rPr>
              <a:t>Calculating Primitive Operations count – Example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r>
              <a:rPr lang="en-US" sz="1600" b="1" dirty="0"/>
              <a:t>Algorithm </a:t>
            </a:r>
            <a:r>
              <a:rPr lang="en-US" sz="1600" dirty="0" err="1"/>
              <a:t>arrayMax</a:t>
            </a:r>
            <a:r>
              <a:rPr lang="en-US" sz="1600" dirty="0"/>
              <a:t>(A, </a:t>
            </a:r>
            <a:r>
              <a:rPr lang="en-US" sz="1600" i="1" dirty="0"/>
              <a:t>n):                           </a:t>
            </a:r>
            <a:endParaRPr lang="en-US" sz="1600" dirty="0"/>
          </a:p>
          <a:p>
            <a:r>
              <a:rPr lang="en-US" sz="1600" i="1" dirty="0"/>
              <a:t>Inp</a:t>
            </a:r>
            <a:r>
              <a:rPr lang="en-US" sz="1600" dirty="0"/>
              <a:t>u</a:t>
            </a:r>
            <a:r>
              <a:rPr lang="en-US" sz="1600" i="1" dirty="0"/>
              <a:t>t: </a:t>
            </a:r>
            <a:r>
              <a:rPr lang="en-US" sz="1600" dirty="0"/>
              <a:t>An array </a:t>
            </a:r>
            <a:r>
              <a:rPr lang="en-US" sz="1600" i="1" dirty="0"/>
              <a:t>A </a:t>
            </a:r>
            <a:r>
              <a:rPr lang="en-US" sz="1600" dirty="0"/>
              <a:t>storing n &gt;= 1 integers.</a:t>
            </a:r>
          </a:p>
          <a:p>
            <a:r>
              <a:rPr lang="en-US" sz="1600" i="1" dirty="0"/>
              <a:t>O</a:t>
            </a:r>
            <a:r>
              <a:rPr lang="en-US" sz="1600" dirty="0"/>
              <a:t>u</a:t>
            </a:r>
            <a:r>
              <a:rPr lang="en-US" sz="1600" i="1" dirty="0"/>
              <a:t>tp</a:t>
            </a:r>
            <a:r>
              <a:rPr lang="en-US" sz="1600" dirty="0"/>
              <a:t>u</a:t>
            </a:r>
            <a:r>
              <a:rPr lang="en-US" sz="1600" i="1" dirty="0"/>
              <a:t>t: </a:t>
            </a:r>
            <a:r>
              <a:rPr lang="en-US" sz="1600" dirty="0"/>
              <a:t>The maximum element in </a:t>
            </a:r>
            <a:r>
              <a:rPr lang="en-US" sz="1600" i="1" dirty="0"/>
              <a:t>A.</a:t>
            </a:r>
            <a:endParaRPr lang="en-US" sz="1600" dirty="0"/>
          </a:p>
          <a:p>
            <a:r>
              <a:rPr lang="en-US" sz="1600" i="1" dirty="0" err="1"/>
              <a:t>currentMax</a:t>
            </a:r>
            <a:r>
              <a:rPr lang="en-US" sz="1600" i="1" dirty="0"/>
              <a:t> &lt;- </a:t>
            </a:r>
            <a:r>
              <a:rPr lang="en-US" sz="1600" dirty="0"/>
              <a:t>A[0]                                                          2 – Indexing and Assignment</a:t>
            </a:r>
          </a:p>
          <a:p>
            <a:r>
              <a:rPr lang="en-US" sz="1600" dirty="0"/>
              <a:t>for i 1 to </a:t>
            </a:r>
            <a:r>
              <a:rPr lang="en-US" sz="1600" i="1" dirty="0"/>
              <a:t>n — </a:t>
            </a:r>
            <a:r>
              <a:rPr lang="en-US" sz="1600" dirty="0"/>
              <a:t>1 do                                                            1 – Assignment first time + n-1 times comparison</a:t>
            </a:r>
          </a:p>
          <a:p>
            <a:r>
              <a:rPr lang="en-US" sz="1600" dirty="0"/>
              <a:t>    if </a:t>
            </a:r>
            <a:r>
              <a:rPr lang="en-US" sz="1600" i="1" dirty="0" err="1"/>
              <a:t>currentMax</a:t>
            </a:r>
            <a:r>
              <a:rPr lang="en-US" sz="1600" i="1" dirty="0"/>
              <a:t> &lt; </a:t>
            </a:r>
            <a:r>
              <a:rPr lang="en-US" sz="1600" dirty="0"/>
              <a:t>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/>
              <a:t> </a:t>
            </a:r>
            <a:r>
              <a:rPr lang="en-US" sz="1600" dirty="0"/>
              <a:t>then                                            2 – Indexing and comparison</a:t>
            </a:r>
          </a:p>
          <a:p>
            <a:r>
              <a:rPr lang="en-US" sz="1600" i="1" dirty="0"/>
              <a:t>         </a:t>
            </a:r>
            <a:r>
              <a:rPr lang="en-US" sz="1600" i="1" dirty="0" err="1"/>
              <a:t>currentMax</a:t>
            </a:r>
            <a:r>
              <a:rPr lang="en-US" sz="1600" i="1" dirty="0"/>
              <a:t> &lt;- </a:t>
            </a:r>
            <a:r>
              <a:rPr lang="en-US" sz="1600" dirty="0"/>
              <a:t>A[</a:t>
            </a:r>
            <a:r>
              <a:rPr lang="en-US" sz="1600" dirty="0" err="1"/>
              <a:t>i</a:t>
            </a:r>
            <a:r>
              <a:rPr lang="en-US" sz="1600" dirty="0"/>
              <a:t>]                                                   </a:t>
            </a:r>
            <a:r>
              <a:rPr lang="en-US" sz="1600" dirty="0">
                <a:highlight>
                  <a:srgbClr val="FFFF00"/>
                </a:highlight>
              </a:rPr>
              <a:t>2 – Indexing and Assignment (Executed if match)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i</a:t>
            </a:r>
            <a:r>
              <a:rPr lang="en-US" sz="1600" dirty="0"/>
              <a:t> = i+1                                                                              2 – Increment and assignment</a:t>
            </a:r>
          </a:p>
          <a:p>
            <a:r>
              <a:rPr lang="en-US" sz="1600" dirty="0"/>
              <a:t>retu</a:t>
            </a:r>
            <a:r>
              <a:rPr lang="en-US" sz="1600" i="1" dirty="0"/>
              <a:t>rn </a:t>
            </a:r>
            <a:r>
              <a:rPr lang="en-US" sz="1600" i="1" dirty="0" err="1"/>
              <a:t>currentMax</a:t>
            </a:r>
            <a:r>
              <a:rPr lang="en-US" sz="1600" i="1" dirty="0"/>
              <a:t>                                                             1 - Return</a:t>
            </a:r>
            <a:endParaRPr lang="en-US" sz="1600" dirty="0"/>
          </a:p>
          <a:p>
            <a:pPr algn="just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Best Case – 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	2 + 1 + (n -1) + 4*(n-1)+1 = 5n -1</a:t>
            </a:r>
          </a:p>
          <a:p>
            <a:pPr algn="just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Worst Case</a:t>
            </a:r>
          </a:p>
          <a:p>
            <a:pPr algn="just"/>
            <a:r>
              <a:rPr lang="en-US" sz="1600" dirty="0">
                <a:cs typeface="Arial" panose="020B0604020202020204" pitchFamily="34" charset="0"/>
              </a:rPr>
              <a:t>	2 + 1 + (n – 1) + 6*(n-1)+1 = 7n-3</a:t>
            </a:r>
          </a:p>
          <a:p>
            <a:pPr algn="just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Average Case – Depends on Probability distribution on the set of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-342900">
              <a:lnSpc>
                <a:spcPts val="3600"/>
              </a:lnSpc>
            </a:pPr>
            <a:r>
              <a:rPr lang="en-US" spc="-150" dirty="0">
                <a:latin typeface="Arial" pitchFamily="34" charset="0"/>
                <a:ea typeface="+mn-ea"/>
                <a:cs typeface="Arial" pitchFamily="34" charset="0"/>
              </a:rPr>
              <a:t>Running Time</a:t>
            </a:r>
            <a:endParaRPr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0" name="Google Shape;600;p37"/>
          <p:cNvSpPr txBox="1"/>
          <p:nvPr/>
        </p:nvSpPr>
        <p:spPr>
          <a:xfrm>
            <a:off x="90784" y="1470261"/>
            <a:ext cx="4481216" cy="501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What is best, average, worst case running of a problem?</a:t>
            </a:r>
            <a:endParaRPr dirty="0">
              <a:latin typeface="+mj-lt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An algorithm may run faster on certain data sets than on others. </a:t>
            </a:r>
            <a:endParaRPr sz="22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Average case time is often difficult to determine – why?</a:t>
            </a:r>
            <a:endParaRPr dirty="0">
              <a:latin typeface="+mj-lt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We focus on the </a:t>
            </a:r>
            <a:r>
              <a:rPr lang="en-US" sz="2200" u="sng" dirty="0">
                <a:solidFill>
                  <a:srgbClr val="E36C09"/>
                </a:solidFill>
                <a:latin typeface="+mj-lt"/>
                <a:ea typeface="Times New Roman"/>
                <a:cs typeface="Times New Roman"/>
                <a:sym typeface="Times New Roman"/>
              </a:rPr>
              <a:t>worst case running time</a:t>
            </a:r>
            <a:r>
              <a:rPr lang="en-US" sz="2200" dirty="0">
                <a:solidFill>
                  <a:srgbClr val="E36C09"/>
                </a:solidFill>
                <a:latin typeface="+mj-lt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+mj-lt"/>
            </a:endParaRPr>
          </a:p>
          <a:p>
            <a:pPr marL="800100" marR="0" lvl="1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Easier to analyze and best to bet </a:t>
            </a:r>
            <a:endParaRPr dirty="0">
              <a:latin typeface="+mj-lt"/>
            </a:endParaRPr>
          </a:p>
          <a:p>
            <a:pPr marL="800100" marR="0" lvl="1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Crucial to applications such as games, finance and robotics</a:t>
            </a:r>
            <a:endParaRPr dirty="0">
              <a:latin typeface="+mj-lt"/>
            </a:endParaRPr>
          </a:p>
          <a:p>
            <a:pPr marL="800100" marR="0" lvl="1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Performing well in worst case means it would perform well in normal input too!</a:t>
            </a:r>
            <a:endParaRPr dirty="0">
              <a:latin typeface="+mj-lt"/>
            </a:endParaRPr>
          </a:p>
        </p:txBody>
      </p:sp>
      <p:graphicFrame>
        <p:nvGraphicFramePr>
          <p:cNvPr id="601" name="Google Shape;601;p37"/>
          <p:cNvGraphicFramePr/>
          <p:nvPr/>
        </p:nvGraphicFramePr>
        <p:xfrm>
          <a:off x="5319416" y="1440346"/>
          <a:ext cx="3824584" cy="397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4584" imgH="3977308" progId="MSGraph.Chart.8">
                  <p:embed/>
                </p:oleObj>
              </mc:Choice>
              <mc:Fallback>
                <p:oleObj r:id="rId3" imgW="3824584" imgH="3977308" progId="MSGraph.Chart.8">
                  <p:embed/>
                  <p:pic>
                    <p:nvPicPr>
                      <p:cNvPr id="601" name="Google Shape;601;p3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319416" y="1440346"/>
                        <a:ext cx="3824584" cy="397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2" name="Google Shape;60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3000" y="3979699"/>
            <a:ext cx="3998132" cy="245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Basic Maths - Logarithms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342900" y="2109729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If a, b and c are positive real numbers then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7417C-BD91-4E20-BAC1-D3C6D00F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6" y="1495018"/>
            <a:ext cx="294322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25923-874D-4CC0-A294-AB00F27C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9" y="2462109"/>
            <a:ext cx="2876550" cy="2333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74DD5C-2AFA-4B2B-88AD-A15D81791523}"/>
              </a:ext>
            </a:extLst>
          </p:cNvPr>
          <p:cNvSpPr/>
          <p:nvPr/>
        </p:nvSpPr>
        <p:spPr>
          <a:xfrm>
            <a:off x="342900" y="49530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If base is 2, we can ignore writing base in Algorithm Analysis. 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e.g. 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Log 1024 = 10 (Base is 2 and is not mentioned. It is by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 anchor="ctr"/>
          <a:lstStyle/>
          <a:p>
            <a:pPr algn="ctr"/>
            <a:r>
              <a:rPr lang="en-US" dirty="0"/>
              <a:t>Algorithm Analysis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F519805-2E5F-B68E-83A8-995E43D21B81}"/>
              </a:ext>
            </a:extLst>
          </p:cNvPr>
          <p:cNvSpPr txBox="1">
            <a:spLocks/>
          </p:cNvSpPr>
          <p:nvPr/>
        </p:nvSpPr>
        <p:spPr>
          <a:xfrm>
            <a:off x="7848600" y="4395390"/>
            <a:ext cx="1295400" cy="375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  <a:defRPr sz="40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CS- 01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Basic Maths - Logarithms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342900" y="1509553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Some interesting cases when Base is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1B81E-2184-4777-BA42-D22A67FD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76597"/>
            <a:ext cx="54768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C6F8D4-FA1C-932A-FE6A-898D1936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9708"/>
            <a:ext cx="4572000" cy="6098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31F13-DFA2-3213-B494-7862B7B66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838200"/>
            <a:ext cx="1632184" cy="229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016611-A037-3903-B363-149C84F5DD61}"/>
              </a:ext>
            </a:extLst>
          </p:cNvPr>
          <p:cNvSpPr txBox="1"/>
          <p:nvPr/>
        </p:nvSpPr>
        <p:spPr>
          <a:xfrm>
            <a:off x="4876800" y="4038600"/>
            <a:ext cx="419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fontAlgn="base">
              <a:spcAft>
                <a:spcPct val="0"/>
              </a:spcAft>
            </a:pPr>
            <a:r>
              <a:rPr lang="en-US" sz="1800" dirty="0"/>
              <a:t>Log</a:t>
            </a:r>
            <a:r>
              <a:rPr lang="en-US" sz="1800" baseline="-25000" dirty="0"/>
              <a:t>10</a:t>
            </a:r>
            <a:r>
              <a:rPr lang="en-US" sz="1800" dirty="0"/>
              <a:t> 15.27 = 1 + .1818 + 20 = 1.1838 </a:t>
            </a:r>
          </a:p>
          <a:p>
            <a:pPr marL="0" indent="0" algn="just" fontAlgn="base">
              <a:spcAft>
                <a:spcPct val="0"/>
              </a:spcAft>
            </a:pPr>
            <a:r>
              <a:rPr lang="en-US" sz="1800" dirty="0"/>
              <a:t>Which means 15.27 = 10</a:t>
            </a:r>
            <a:r>
              <a:rPr lang="en-US" sz="1800" baseline="30000" dirty="0"/>
              <a:t>1.1838</a:t>
            </a:r>
          </a:p>
          <a:p>
            <a:pPr marL="0" indent="0" algn="just" fontAlgn="base">
              <a:spcAft>
                <a:spcPct val="0"/>
              </a:spcAft>
            </a:pPr>
            <a:endParaRPr lang="en-US" baseline="30000" dirty="0"/>
          </a:p>
          <a:p>
            <a:pPr marL="0" indent="0" algn="just" fontAlgn="base">
              <a:spcAft>
                <a:spcPct val="0"/>
              </a:spcAft>
            </a:pPr>
            <a:endParaRPr lang="en-US" sz="1800" baseline="300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800" dirty="0"/>
              <a:t>Log</a:t>
            </a:r>
            <a:r>
              <a:rPr lang="en-US" sz="1800" baseline="-25000" dirty="0"/>
              <a:t>10</a:t>
            </a:r>
            <a:r>
              <a:rPr lang="en-US" sz="1800" dirty="0"/>
              <a:t> 152.7 = Log</a:t>
            </a:r>
            <a:r>
              <a:rPr lang="en-US" sz="1800" baseline="-25000" dirty="0"/>
              <a:t>10</a:t>
            </a:r>
            <a:r>
              <a:rPr lang="en-US" sz="1800" dirty="0"/>
              <a:t> 15.27 * 10</a:t>
            </a:r>
          </a:p>
          <a:p>
            <a:pPr marL="0" indent="0" algn="just" fontAlgn="base">
              <a:spcAft>
                <a:spcPct val="0"/>
              </a:spcAft>
            </a:pPr>
            <a:r>
              <a:rPr lang="en-US" dirty="0"/>
              <a:t>= </a:t>
            </a:r>
            <a:r>
              <a:rPr lang="en-US" sz="1800" dirty="0"/>
              <a:t>Log</a:t>
            </a:r>
            <a:r>
              <a:rPr lang="en-US" sz="1800" baseline="-25000" dirty="0"/>
              <a:t>10</a:t>
            </a:r>
            <a:r>
              <a:rPr lang="en-US" sz="1800" dirty="0"/>
              <a:t> 15.27 + Log</a:t>
            </a:r>
            <a:r>
              <a:rPr lang="en-US" sz="1800" baseline="-25000" dirty="0"/>
              <a:t>10 </a:t>
            </a:r>
            <a:r>
              <a:rPr lang="en-US" sz="1800" dirty="0"/>
              <a:t>10 </a:t>
            </a:r>
          </a:p>
          <a:p>
            <a:pPr marL="0" indent="0" algn="just" fontAlgn="base">
              <a:spcAft>
                <a:spcPct val="0"/>
              </a:spcAft>
            </a:pPr>
            <a:r>
              <a:rPr lang="en-US" dirty="0"/>
              <a:t>= 1 + </a:t>
            </a:r>
            <a:r>
              <a:rPr lang="en-US" sz="1800" dirty="0"/>
              <a:t>1 + .1818 + 20 = 2.1838 </a:t>
            </a:r>
          </a:p>
          <a:p>
            <a:pPr marL="0" indent="0" algn="just" fontAlgn="base">
              <a:spcAft>
                <a:spcPct val="0"/>
              </a:spcAft>
            </a:pPr>
            <a:r>
              <a:rPr lang="en-US" sz="1800" dirty="0"/>
              <a:t>Which means 152.7 = 10</a:t>
            </a:r>
            <a:r>
              <a:rPr lang="en-US" sz="1800" baseline="30000" dirty="0"/>
              <a:t>2.1838</a:t>
            </a:r>
          </a:p>
          <a:p>
            <a:pPr marL="0" indent="0" algn="just" fontAlgn="base">
              <a:spcAft>
                <a:spcPct val="0"/>
              </a:spcAft>
            </a:pPr>
            <a:endParaRPr lang="en-US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30337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Basic Maths - Induction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342900" y="1600200"/>
            <a:ext cx="84582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1 + 2 + 3 + 4 + ……………………………+ n = n*(n+1)/2</a:t>
            </a:r>
          </a:p>
          <a:p>
            <a:pPr algn="just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Can be proved by Induction - </a:t>
            </a:r>
          </a:p>
          <a:p>
            <a:pPr algn="just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Concept of Induction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Induction Base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Induction Hypothesis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Induction Step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algn="just"/>
            <a:r>
              <a:rPr lang="en-US" b="1" dirty="0"/>
              <a:t>Example -</a:t>
            </a:r>
          </a:p>
          <a:p>
            <a:r>
              <a:rPr lang="en-US" sz="1600" dirty="0"/>
              <a:t>Case 1: n = 2      Then 1 + 2 = 3, and n(n+1)/2 = 2(3)/2 = 3                                 (Induction Base)</a:t>
            </a:r>
          </a:p>
          <a:p>
            <a:r>
              <a:rPr lang="en-US" sz="1600" dirty="0"/>
              <a:t>	Statement is true for case 1.</a:t>
            </a:r>
          </a:p>
          <a:p>
            <a:r>
              <a:rPr lang="en-US" sz="1600" dirty="0"/>
              <a:t>Case k: If n = k, then 1+…+ k = k(k+1)/2.                                                                 (Induction Hypothesis)</a:t>
            </a:r>
          </a:p>
          <a:p>
            <a:r>
              <a:rPr lang="en-US" sz="1600" dirty="0"/>
              <a:t>	When n = k + 1, then (1 + … + k) + (k + 1)                                            (Induction Step)</a:t>
            </a:r>
          </a:p>
          <a:p>
            <a:r>
              <a:rPr lang="en-US" sz="1600" dirty="0"/>
              <a:t>		= k(k+1)/2 + (k+1) = (k^2+k)/2 + 2(k+1)/2</a:t>
            </a:r>
          </a:p>
          <a:p>
            <a:r>
              <a:rPr lang="en-US" sz="1600" dirty="0"/>
              <a:t>		= (k^2+k + 2(k+1)) / 2 = (k^2 + 3k + 2)/2</a:t>
            </a:r>
          </a:p>
          <a:p>
            <a:r>
              <a:rPr lang="en-US" sz="1600" dirty="0"/>
              <a:t>		= ((k + 1) (k + 2))/2 = ((k + 1)(k + 1 + 1)) / 2</a:t>
            </a:r>
          </a:p>
          <a:p>
            <a:endParaRPr lang="en-US" sz="1600" dirty="0"/>
          </a:p>
          <a:p>
            <a:r>
              <a:rPr lang="en-US" sz="1600" dirty="0"/>
              <a:t>By induction, 1 + 2 + 3 + … + n = n (n+1)/2 for any n as a natural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Basic Maths – Sum of GP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7B6AA-FC1E-4E0A-BCE8-61FF26E3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8983"/>
            <a:ext cx="5149361" cy="1864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E49718-603B-4F39-AB6F-C637B1C8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91000"/>
            <a:ext cx="2644595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2400" y="276958"/>
            <a:ext cx="6400800" cy="751676"/>
          </a:xfrm>
        </p:spPr>
        <p:txBody>
          <a:bodyPr/>
          <a:lstStyle/>
          <a:p>
            <a:pPr lvl="0"/>
            <a:r>
              <a:rPr lang="en-IN" dirty="0"/>
              <a:t>Time Complexity of Algorithms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42843-480F-4FB9-997B-07009B963276}"/>
              </a:ext>
            </a:extLst>
          </p:cNvPr>
          <p:cNvSpPr/>
          <p:nvPr/>
        </p:nvSpPr>
        <p:spPr>
          <a:xfrm>
            <a:off x="147376" y="1474982"/>
            <a:ext cx="441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Difference in Growth rate of functions -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605-AAC5-4B53-9792-C3CC3BB3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95571"/>
            <a:ext cx="2971800" cy="2174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237384-17EE-4FEE-ABAC-2C8993AF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1" y="1905000"/>
            <a:ext cx="6124470" cy="22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7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Asymptotic Notations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3D8DE-45E8-41B1-82A2-71497D213DFB}"/>
              </a:ext>
            </a:extLst>
          </p:cNvPr>
          <p:cNvSpPr/>
          <p:nvPr/>
        </p:nvSpPr>
        <p:spPr>
          <a:xfrm>
            <a:off x="237393" y="1524000"/>
            <a:ext cx="804496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  <a:cs typeface="Arial" panose="020B0604020202020204" pitchFamily="34" charset="0"/>
              </a:rPr>
              <a:t>Big O Notation – </a:t>
            </a:r>
          </a:p>
          <a:p>
            <a:pPr algn="just"/>
            <a:r>
              <a:rPr lang="en-US" dirty="0">
                <a:latin typeface="+mj-lt"/>
                <a:cs typeface="Arial" panose="020B0604020202020204" pitchFamily="34" charset="0"/>
              </a:rPr>
              <a:t>“Big O notation is a mathematical notation that describes the limiting behavior of a function when the argument tends towards a particular value or infinity. It is a member of a family of notations invented by Paul Bachmann, Edmund Landau, and others, collectively called Bachmann–Landau notation or asymptotic notation.”</a:t>
            </a:r>
          </a:p>
          <a:p>
            <a:pPr algn="just"/>
            <a:r>
              <a:rPr lang="en-US" dirty="0">
                <a:latin typeface="+mj-lt"/>
                <a:cs typeface="Arial" panose="020B0604020202020204" pitchFamily="34" charset="0"/>
              </a:rPr>
              <a:t>                                                                         — Wikipedia’s definition of Big O notation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DBFFC-70F0-41EC-8691-AF4C8EF36CBA}"/>
              </a:ext>
            </a:extLst>
          </p:cNvPr>
          <p:cNvSpPr/>
          <p:nvPr/>
        </p:nvSpPr>
        <p:spPr>
          <a:xfrm>
            <a:off x="260839" y="3886200"/>
            <a:ext cx="804496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  <a:cs typeface="Arial" panose="020B0604020202020204" pitchFamily="34" charset="0"/>
              </a:rPr>
              <a:t>Few Examples of algorithm</a:t>
            </a: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+mj-lt"/>
                <a:cs typeface="Arial" panose="020B0604020202020204" pitchFamily="34" charset="0"/>
              </a:rPr>
              <a:t>Search an element in a list</a:t>
            </a: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+mj-lt"/>
                <a:cs typeface="Arial" panose="020B0604020202020204" pitchFamily="34" charset="0"/>
              </a:rPr>
              <a:t>Find Max element in a list</a:t>
            </a: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+mj-lt"/>
                <a:cs typeface="Arial" panose="020B0604020202020204" pitchFamily="34" charset="0"/>
              </a:rPr>
              <a:t>Sort a 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1BF25-FC0C-4A7F-917A-FF2CAF04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00475"/>
            <a:ext cx="8839200" cy="3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Asymptotic Notations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3D8DE-45E8-41B1-82A2-71497D213DFB}"/>
              </a:ext>
            </a:extLst>
          </p:cNvPr>
          <p:cNvSpPr/>
          <p:nvPr/>
        </p:nvSpPr>
        <p:spPr>
          <a:xfrm>
            <a:off x="128221" y="1355414"/>
            <a:ext cx="8044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  <a:cs typeface="Arial" panose="020B0604020202020204" pitchFamily="34" charset="0"/>
              </a:rPr>
              <a:t>Big O Notation – </a:t>
            </a:r>
          </a:p>
          <a:p>
            <a:pPr algn="just"/>
            <a:r>
              <a:rPr lang="en-US" dirty="0"/>
              <a:t>Let </a:t>
            </a:r>
            <a:r>
              <a:rPr lang="en-US" i="1" dirty="0"/>
              <a:t>f(n) </a:t>
            </a:r>
            <a:r>
              <a:rPr lang="en-US" dirty="0"/>
              <a:t>and </a:t>
            </a:r>
            <a:r>
              <a:rPr lang="en-US" i="1" dirty="0"/>
              <a:t>g(n) </a:t>
            </a:r>
            <a:r>
              <a:rPr lang="en-US" dirty="0"/>
              <a:t>be functions mapping nonnegative integers to real numbers. We say that </a:t>
            </a:r>
            <a:r>
              <a:rPr lang="en-US" i="1" dirty="0"/>
              <a:t>f(n) </a:t>
            </a:r>
            <a:r>
              <a:rPr lang="en-US" dirty="0"/>
              <a:t>is </a:t>
            </a:r>
            <a:r>
              <a:rPr lang="en-US" i="1" dirty="0"/>
              <a:t>0(g(n))  </a:t>
            </a:r>
            <a:r>
              <a:rPr lang="en-US" dirty="0"/>
              <a:t>if  there is a real constant  c &gt; 0 and  an integer constant 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&gt; 1 such that </a:t>
            </a:r>
            <a:r>
              <a:rPr lang="en-US" i="1" dirty="0"/>
              <a:t>f(n) </a:t>
            </a:r>
            <a:r>
              <a:rPr lang="en-US" dirty="0"/>
              <a:t>&lt;= </a:t>
            </a:r>
            <a:r>
              <a:rPr lang="en-US" i="1" dirty="0"/>
              <a:t>cg(n) </a:t>
            </a:r>
            <a:r>
              <a:rPr lang="en-US" dirty="0"/>
              <a:t>for every integer </a:t>
            </a:r>
            <a:r>
              <a:rPr lang="en-US" i="1" dirty="0"/>
              <a:t>n&gt;=n</a:t>
            </a:r>
            <a:r>
              <a:rPr lang="en-US" i="1" baseline="-25000" dirty="0"/>
              <a:t>0</a:t>
            </a:r>
            <a:r>
              <a:rPr lang="en-US" dirty="0"/>
              <a:t>. This definition is often referred to as the “big-Oh” notation, for it is sometimes pronounced as </a:t>
            </a:r>
            <a:r>
              <a:rPr lang="en-US" i="1" dirty="0"/>
              <a:t>“f(n) </a:t>
            </a:r>
            <a:r>
              <a:rPr lang="en-US" dirty="0"/>
              <a:t>is </a:t>
            </a:r>
            <a:r>
              <a:rPr lang="en-US" i="1" dirty="0"/>
              <a:t>big- Oh </a:t>
            </a:r>
            <a:r>
              <a:rPr lang="en-US" dirty="0"/>
              <a:t>of </a:t>
            </a:r>
            <a:r>
              <a:rPr lang="en-US" i="1" dirty="0"/>
              <a:t>g(n).” </a:t>
            </a:r>
            <a:r>
              <a:rPr lang="en-US" dirty="0"/>
              <a:t>Alternatively, we can also say </a:t>
            </a:r>
            <a:r>
              <a:rPr lang="en-US" i="1" dirty="0"/>
              <a:t>“f(n) </a:t>
            </a:r>
            <a:r>
              <a:rPr lang="en-US" dirty="0"/>
              <a:t>is </a:t>
            </a:r>
            <a:r>
              <a:rPr lang="en-US" i="1" dirty="0"/>
              <a:t>order g(n).”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45C2C-A0C9-47BA-8FB0-41CA93F7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429000"/>
            <a:ext cx="3914775" cy="2600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5134D1-27DB-479A-B12B-2F3EF4FCA0F7}"/>
              </a:ext>
            </a:extLst>
          </p:cNvPr>
          <p:cNvSpPr/>
          <p:nvPr/>
        </p:nvSpPr>
        <p:spPr>
          <a:xfrm>
            <a:off x="4343400" y="3471261"/>
            <a:ext cx="40386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Let f(n) = n²/2-n/2 and g(n) = n²</a:t>
            </a:r>
          </a:p>
          <a:p>
            <a:pPr algn="just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just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n² is the Dominant term</a:t>
            </a:r>
          </a:p>
          <a:p>
            <a:pPr algn="just"/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just"/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We can find constants </a:t>
            </a:r>
          </a:p>
          <a:p>
            <a:pPr algn="just"/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c = 1 and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= 0 so that </a:t>
            </a:r>
            <a:r>
              <a:rPr lang="en-US" i="1" dirty="0"/>
              <a:t>f(n) </a:t>
            </a:r>
            <a:r>
              <a:rPr lang="en-US" dirty="0"/>
              <a:t>&lt;= </a:t>
            </a:r>
            <a:r>
              <a:rPr lang="en-US" i="1" dirty="0"/>
              <a:t>cg(n) </a:t>
            </a:r>
          </a:p>
          <a:p>
            <a:pPr algn="just"/>
            <a:r>
              <a:rPr lang="en-US" i="1" dirty="0"/>
              <a:t>for all N &gt;=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>
            <a:spLocks noGrp="1"/>
          </p:cNvSpPr>
          <p:nvPr>
            <p:ph type="body" idx="2"/>
          </p:nvPr>
        </p:nvSpPr>
        <p:spPr>
          <a:xfrm>
            <a:off x="228600" y="142086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-342900">
              <a:lnSpc>
                <a:spcPts val="3600"/>
              </a:lnSpc>
            </a:pPr>
            <a:r>
              <a:rPr lang="en-US" spc="-150" dirty="0">
                <a:latin typeface="Arial" pitchFamily="34" charset="0"/>
                <a:ea typeface="+mn-ea"/>
                <a:cs typeface="Arial" pitchFamily="34" charset="0"/>
              </a:rPr>
              <a:t>Time complexity Analysis-Some General Rules.</a:t>
            </a:r>
            <a:endParaRPr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3" name="Google Shape;633;p40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" t="-67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+mj-lt"/>
              </a:rPr>
              <a:t> </a:t>
            </a:r>
            <a:endParaRPr dirty="0">
              <a:latin typeface="+mj-lt"/>
            </a:endParaRPr>
          </a:p>
        </p:txBody>
      </p:sp>
      <p:pic>
        <p:nvPicPr>
          <p:cNvPr id="634" name="Google Shape;63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676400"/>
            <a:ext cx="4191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Asymptotic Notations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3D8DE-45E8-41B1-82A2-71497D213DFB}"/>
              </a:ext>
            </a:extLst>
          </p:cNvPr>
          <p:cNvSpPr/>
          <p:nvPr/>
        </p:nvSpPr>
        <p:spPr>
          <a:xfrm>
            <a:off x="260838" y="1524000"/>
            <a:ext cx="804496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Big Omega Notation – </a:t>
            </a:r>
          </a:p>
          <a:p>
            <a:r>
              <a:rPr lang="en-US" dirty="0"/>
              <a:t>Let </a:t>
            </a:r>
            <a:r>
              <a:rPr lang="en-US" i="1" dirty="0"/>
              <a:t>f(n) </a:t>
            </a:r>
            <a:r>
              <a:rPr lang="en-US" dirty="0"/>
              <a:t>and </a:t>
            </a:r>
            <a:r>
              <a:rPr lang="en-US" i="1" dirty="0"/>
              <a:t>g(n) </a:t>
            </a:r>
            <a:r>
              <a:rPr lang="en-US" dirty="0"/>
              <a:t>be functions mapping integers to real numbers. We say that </a:t>
            </a:r>
            <a:r>
              <a:rPr lang="en-US" i="1" dirty="0"/>
              <a:t>f(n) </a:t>
            </a:r>
            <a:r>
              <a:rPr lang="en-US" dirty="0"/>
              <a:t>is </a:t>
            </a:r>
            <a:r>
              <a:rPr lang="el-GR" dirty="0"/>
              <a:t>Ω</a:t>
            </a:r>
            <a:r>
              <a:rPr lang="en-US" i="1" dirty="0"/>
              <a:t>(g(n)) </a:t>
            </a:r>
            <a:r>
              <a:rPr lang="en-US" dirty="0"/>
              <a:t>(pronounced “f(n) is big-Omega of </a:t>
            </a:r>
            <a:r>
              <a:rPr lang="en-US" i="1" dirty="0"/>
              <a:t>g(n)”) </a:t>
            </a:r>
            <a:r>
              <a:rPr lang="en-US" dirty="0"/>
              <a:t>if </a:t>
            </a:r>
            <a:r>
              <a:rPr lang="en-US" i="1" dirty="0"/>
              <a:t>g(n) </a:t>
            </a:r>
            <a:r>
              <a:rPr lang="en-US" dirty="0"/>
              <a:t>is </a:t>
            </a:r>
            <a:r>
              <a:rPr lang="en-US" i="1" dirty="0"/>
              <a:t>0(f(n)); </a:t>
            </a:r>
            <a:r>
              <a:rPr lang="en-US" dirty="0"/>
              <a:t>that is, there is a real constant c &gt; 0 and an integer constant n0&gt;=1 such that </a:t>
            </a:r>
            <a:r>
              <a:rPr lang="en-US" i="1" dirty="0"/>
              <a:t>f(n) </a:t>
            </a:r>
            <a:r>
              <a:rPr lang="en-US" dirty="0"/>
              <a:t>&gt; </a:t>
            </a:r>
            <a:r>
              <a:rPr lang="en-US" i="1" dirty="0"/>
              <a:t>cg(n), </a:t>
            </a:r>
            <a:r>
              <a:rPr lang="en-US" dirty="0"/>
              <a:t>for </a:t>
            </a:r>
            <a:r>
              <a:rPr lang="en-US" i="1" dirty="0"/>
              <a:t>n </a:t>
            </a:r>
            <a:r>
              <a:rPr lang="en-US" dirty="0"/>
              <a:t>&gt;= n0. This definition allows us to say asymptotically that one function is greater than or equal to another, up to a constant factor. </a:t>
            </a:r>
          </a:p>
          <a:p>
            <a:endParaRPr lang="en-US" dirty="0"/>
          </a:p>
          <a:p>
            <a:r>
              <a:rPr lang="en-US" b="1" dirty="0"/>
              <a:t>Big –Theta</a:t>
            </a:r>
          </a:p>
          <a:p>
            <a:r>
              <a:rPr lang="en-US" dirty="0"/>
              <a:t>Likewise, we say that </a:t>
            </a:r>
            <a:r>
              <a:rPr lang="en-US" i="1" dirty="0"/>
              <a:t>f(n) </a:t>
            </a:r>
            <a:r>
              <a:rPr lang="en-US" dirty="0"/>
              <a:t>is </a:t>
            </a:r>
            <a:r>
              <a:rPr lang="el-GR" dirty="0"/>
              <a:t>Θ</a:t>
            </a:r>
            <a:r>
              <a:rPr lang="en-US" i="1" dirty="0"/>
              <a:t>(g(n)) </a:t>
            </a:r>
            <a:r>
              <a:rPr lang="en-US" dirty="0"/>
              <a:t>(pronounced </a:t>
            </a:r>
            <a:r>
              <a:rPr lang="en-US" i="1" dirty="0"/>
              <a:t>“f(n) </a:t>
            </a:r>
            <a:r>
              <a:rPr lang="en-US" dirty="0"/>
              <a:t>is big-Theta of </a:t>
            </a:r>
            <a:r>
              <a:rPr lang="en-US" i="1" dirty="0"/>
              <a:t>g(n)”) </a:t>
            </a:r>
            <a:r>
              <a:rPr lang="en-US" dirty="0"/>
              <a:t>if </a:t>
            </a:r>
            <a:r>
              <a:rPr lang="en-US" i="1" dirty="0"/>
              <a:t>f(n) </a:t>
            </a:r>
            <a:r>
              <a:rPr lang="en-US" dirty="0"/>
              <a:t>is </a:t>
            </a:r>
            <a:r>
              <a:rPr lang="en-US" i="1" dirty="0"/>
              <a:t>O(g(n)) </a:t>
            </a:r>
            <a:r>
              <a:rPr lang="en-US" dirty="0"/>
              <a:t>and </a:t>
            </a:r>
            <a:r>
              <a:rPr lang="en-US" i="1" dirty="0"/>
              <a:t>f(n) </a:t>
            </a:r>
            <a:r>
              <a:rPr lang="en-US" dirty="0"/>
              <a:t>is </a:t>
            </a:r>
            <a:r>
              <a:rPr lang="el-GR" dirty="0"/>
              <a:t>Ω</a:t>
            </a:r>
            <a:r>
              <a:rPr lang="en-US" dirty="0"/>
              <a:t>(g(n)); that is, there are real constants </a:t>
            </a:r>
            <a:r>
              <a:rPr lang="en-US" i="1" dirty="0"/>
              <a:t>c’ </a:t>
            </a:r>
            <a:r>
              <a:rPr lang="en-US" dirty="0"/>
              <a:t>&gt; 0 and c” &gt; 0, and an integer constant n0 such that </a:t>
            </a:r>
            <a:r>
              <a:rPr lang="en-US" i="1" dirty="0" err="1"/>
              <a:t>c’g</a:t>
            </a:r>
            <a:r>
              <a:rPr lang="en-US" i="1" dirty="0"/>
              <a:t>(n) &lt;= f</a:t>
            </a:r>
            <a:r>
              <a:rPr lang="en-US" dirty="0"/>
              <a:t>(n) &lt;= </a:t>
            </a:r>
            <a:r>
              <a:rPr lang="en-US" dirty="0" err="1"/>
              <a:t>c"g</a:t>
            </a:r>
            <a:r>
              <a:rPr lang="en-US" dirty="0"/>
              <a:t>(n), for </a:t>
            </a:r>
            <a:r>
              <a:rPr lang="en-US" i="1" dirty="0"/>
              <a:t>n </a:t>
            </a:r>
            <a:r>
              <a:rPr lang="en-US" dirty="0"/>
              <a:t>&gt;= n0</a:t>
            </a:r>
          </a:p>
          <a:p>
            <a:endParaRPr lang="en-US" dirty="0"/>
          </a:p>
          <a:p>
            <a:r>
              <a:rPr lang="en-US" dirty="0"/>
              <a:t>The big-Theta allows us to say that two functions are asymptotically equal, up to a constant factor.</a:t>
            </a:r>
          </a:p>
        </p:txBody>
      </p:sp>
    </p:spTree>
    <p:extLst>
      <p:ext uri="{BB962C8B-B14F-4D97-AF65-F5344CB8AC3E}">
        <p14:creationId xmlns:p14="http://schemas.microsoft.com/office/powerpoint/2010/main" val="34156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Asymptotic Notations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3D8DE-45E8-41B1-82A2-71497D213DFB}"/>
              </a:ext>
            </a:extLst>
          </p:cNvPr>
          <p:cNvSpPr/>
          <p:nvPr/>
        </p:nvSpPr>
        <p:spPr>
          <a:xfrm>
            <a:off x="1295400" y="5244169"/>
            <a:ext cx="7470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Big Omega                                                             Big –Theta</a:t>
            </a:r>
            <a:endParaRPr lang="en-US" dirty="0"/>
          </a:p>
        </p:txBody>
      </p:sp>
      <p:pic>
        <p:nvPicPr>
          <p:cNvPr id="3" name="Google Shape;689;p46">
            <a:extLst>
              <a:ext uri="{FF2B5EF4-FFF2-40B4-BE49-F238E27FC236}">
                <a16:creationId xmlns:a16="http://schemas.microsoft.com/office/drawing/2014/main" id="{74CC9AF5-D3BF-603F-DDB6-C588EA3805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53" y="2590800"/>
            <a:ext cx="3657600" cy="250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Google Shape;698;p47">
            <a:extLst>
              <a:ext uri="{FF2B5EF4-FFF2-40B4-BE49-F238E27FC236}">
                <a16:creationId xmlns:a16="http://schemas.microsoft.com/office/drawing/2014/main" id="{15079CE7-B7F6-FBA2-A678-18078B011B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2590800"/>
            <a:ext cx="4422159" cy="2534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64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Contents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Introduction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Handout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Text Books, Reference Books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Marks Distribution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Algorithm Analysis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Pseudo Code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Random Access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Time Complexity of Algorithms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Asymptotic Notations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Arial" panose="020B0604020202020204" pitchFamily="34" charset="0"/>
              </a:rPr>
              <a:t>Basic Maths Needed in the course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Arial" panose="020B0604020202020204" pitchFamily="34" charset="0"/>
              </a:rPr>
              <a:t>Question Answers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8" y="5334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Asymptotic Notations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817D5-B502-4947-B906-6B2C8565B556}"/>
              </a:ext>
            </a:extLst>
          </p:cNvPr>
          <p:cNvSpPr/>
          <p:nvPr/>
        </p:nvSpPr>
        <p:spPr>
          <a:xfrm>
            <a:off x="260838" y="1524000"/>
            <a:ext cx="804496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Big O: “f(n) is O(g(n))”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iff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for some constants c and N₀, f(N) ≤ cg(N) for all N &gt; N₀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Omega: “f(n) is </a:t>
            </a:r>
            <a:r>
              <a:rPr lang="el-GR" sz="1600" dirty="0">
                <a:latin typeface="+mj-lt"/>
                <a:cs typeface="Arial" panose="020B0604020202020204" pitchFamily="34" charset="0"/>
              </a:rPr>
              <a:t>Ω(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g(n))”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iff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for some constants c and N₀, f(N) ≥ cg(N) for all N &gt; N₀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Theta: “f(n) is </a:t>
            </a:r>
            <a:r>
              <a:rPr lang="el-GR" sz="1600" dirty="0">
                <a:latin typeface="+mj-lt"/>
                <a:cs typeface="Arial" panose="020B0604020202020204" pitchFamily="34" charset="0"/>
              </a:rPr>
              <a:t>Θ(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g(n))”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iff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f(n) is O(g(n)) and f(n) is </a:t>
            </a:r>
            <a:r>
              <a:rPr lang="el-GR" sz="1600" dirty="0">
                <a:latin typeface="+mj-lt"/>
                <a:cs typeface="Arial" panose="020B0604020202020204" pitchFamily="34" charset="0"/>
              </a:rPr>
              <a:t>Ω(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g(n))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Little O: “f(n) is o(g(n))”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iff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f(n) is O(g(n)) and f(n) is not </a:t>
            </a:r>
            <a:r>
              <a:rPr lang="el-GR" sz="1600" dirty="0">
                <a:latin typeface="+mj-lt"/>
                <a:cs typeface="Arial" panose="020B0604020202020204" pitchFamily="34" charset="0"/>
              </a:rPr>
              <a:t>Θ(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g(n))</a:t>
            </a: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                                                                   —Formal Definition of Big O, Omega, Theta and Little O</a:t>
            </a:r>
          </a:p>
          <a:p>
            <a:pPr algn="just"/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In plain words: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Big O (O())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 describes 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upper bound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 of the complexity.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Omega (Ω())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 describes 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lower bound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 of the complexity.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Theta (Θ())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 describes 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exact bound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 of the complexity.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Little O (o())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 describes the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upper bound excluding the exact bound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7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9" y="6096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Asymptotic Notations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3A41B-ED40-4A2A-8513-7728E8C8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5" y="2491332"/>
            <a:ext cx="7124700" cy="2486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72F34A-99E8-43F6-BCF9-1AA6710D23A8}"/>
              </a:ext>
            </a:extLst>
          </p:cNvPr>
          <p:cNvSpPr/>
          <p:nvPr/>
        </p:nvSpPr>
        <p:spPr>
          <a:xfrm>
            <a:off x="260838" y="1524000"/>
            <a:ext cx="8044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d(n), e(n), f(n), and g(n) be functions mapping nonnegative integers to nonnegative reals. Then</a:t>
            </a:r>
          </a:p>
        </p:txBody>
      </p:sp>
    </p:spTree>
    <p:extLst>
      <p:ext uri="{BB962C8B-B14F-4D97-AF65-F5344CB8AC3E}">
        <p14:creationId xmlns:p14="http://schemas.microsoft.com/office/powerpoint/2010/main" val="3271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72F34A-99E8-43F6-BCF9-1AA6710D23A8}"/>
              </a:ext>
            </a:extLst>
          </p:cNvPr>
          <p:cNvSpPr/>
          <p:nvPr/>
        </p:nvSpPr>
        <p:spPr>
          <a:xfrm>
            <a:off x="2133600" y="2951946"/>
            <a:ext cx="468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Additional Reading</a:t>
            </a:r>
          </a:p>
          <a:p>
            <a:pPr algn="ctr"/>
            <a:r>
              <a:rPr lang="en-US" sz="2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34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0838" y="533400"/>
            <a:ext cx="8458200" cy="751676"/>
          </a:xfrm>
        </p:spPr>
        <p:txBody>
          <a:bodyPr/>
          <a:lstStyle/>
          <a:p>
            <a:pPr lvl="0"/>
            <a:r>
              <a:rPr lang="en-IN" dirty="0"/>
              <a:t>Asymptotic Notations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3D8DE-45E8-41B1-82A2-71497D213DFB}"/>
              </a:ext>
            </a:extLst>
          </p:cNvPr>
          <p:cNvSpPr/>
          <p:nvPr/>
        </p:nvSpPr>
        <p:spPr>
          <a:xfrm>
            <a:off x="260838" y="1524000"/>
            <a:ext cx="80449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Little Oh Notation – </a:t>
            </a:r>
          </a:p>
          <a:p>
            <a:pPr algn="just"/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r>
              <a:rPr lang="en-US" dirty="0"/>
              <a:t>f(n) = o(g(n)) means for all c &gt; 0 there exists some k &gt; 0 such that 0 ≤ f(n) &lt; cg(n) for all n ≥ k. The value of k must not depend on n, but may depend on c.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Means f(n) becomes insignificant relative to g(n) as n approaches infinity. The notation is read, "f of n is little oh of g of n".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Strict Upper Bound (Not asymptotically tight bound)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f(n) is o g(n)) if and only if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provided this limit exists. </a:t>
            </a:r>
          </a:p>
          <a:p>
            <a:endParaRPr lang="en-US" dirty="0"/>
          </a:p>
          <a:p>
            <a:r>
              <a:rPr lang="en-US" sz="1600" dirty="0"/>
              <a:t>The main difference between the little-oh and big-Oh notions is that  </a:t>
            </a:r>
          </a:p>
          <a:p>
            <a:r>
              <a:rPr lang="en-US" sz="1600" dirty="0"/>
              <a:t>- f(n) is 0(g(n)) if </a:t>
            </a:r>
            <a:r>
              <a:rPr lang="en-US" sz="1600" b="1" i="1" dirty="0"/>
              <a:t>there exist</a:t>
            </a:r>
            <a:r>
              <a:rPr lang="en-US" sz="1600" dirty="0"/>
              <a:t>  constants  c &gt; 0 and n</a:t>
            </a:r>
            <a:r>
              <a:rPr lang="en-US" sz="1600" baseline="-25000" dirty="0"/>
              <a:t>0</a:t>
            </a:r>
            <a:r>
              <a:rPr lang="en-US" sz="1600" dirty="0"/>
              <a:t>&gt;= 1 such  that f(n) &lt;= cg(n), for n &gt;= n</a:t>
            </a:r>
            <a:r>
              <a:rPr lang="en-US" sz="1600" baseline="-25000" dirty="0"/>
              <a:t>0</a:t>
            </a:r>
            <a:r>
              <a:rPr lang="en-US" sz="1600" dirty="0"/>
              <a:t>; </a:t>
            </a:r>
          </a:p>
          <a:p>
            <a:r>
              <a:rPr lang="en-US" sz="1600" dirty="0"/>
              <a:t>- whereas  f(n) is o(g(n))  if </a:t>
            </a:r>
            <a:r>
              <a:rPr lang="en-US" sz="1600" b="1" i="1" dirty="0"/>
              <a:t>for all</a:t>
            </a:r>
            <a:r>
              <a:rPr lang="en-US" sz="1600" dirty="0"/>
              <a:t> constants  c&gt;0  there is a constant n</a:t>
            </a:r>
            <a:r>
              <a:rPr lang="en-US" sz="1600" baseline="-25000" dirty="0"/>
              <a:t>0 </a:t>
            </a:r>
            <a:r>
              <a:rPr lang="en-US" sz="1600" dirty="0"/>
              <a:t>such that f(n) &lt;= cg(n), for n&gt;=n</a:t>
            </a:r>
            <a:r>
              <a:rPr lang="en-US" sz="1600" baseline="-25000" dirty="0"/>
              <a:t>0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3B5040-0701-4D43-9AFA-BAB98A77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93" y="4032379"/>
            <a:ext cx="1924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lang="en-US">
                <a:solidFill>
                  <a:srgbClr val="0000FF"/>
                </a:solidFill>
              </a:rPr>
              <a:t>Text Book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762000" y="54864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Michael T. Goodrich and Roberto Tamassia: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Design: Foundations, Analysis and Internet examples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(John Wiley &amp;Sons, Inc., 2002)</a:t>
            </a:r>
            <a:endParaRPr/>
          </a:p>
        </p:txBody>
      </p:sp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447800"/>
            <a:ext cx="2971800" cy="3978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lang="en-US">
                <a:solidFill>
                  <a:srgbClr val="0000FF"/>
                </a:solidFill>
              </a:rPr>
              <a:t>Reference Books</a:t>
            </a:r>
            <a:endParaRPr/>
          </a:p>
        </p:txBody>
      </p:sp>
      <p:grpSp>
        <p:nvGrpSpPr>
          <p:cNvPr id="217" name="Google Shape;217;p5"/>
          <p:cNvGrpSpPr/>
          <p:nvPr/>
        </p:nvGrpSpPr>
        <p:grpSpPr>
          <a:xfrm>
            <a:off x="838200" y="1600200"/>
            <a:ext cx="6781800" cy="4419600"/>
            <a:chOff x="528" y="624"/>
            <a:chExt cx="4472" cy="3024"/>
          </a:xfrm>
        </p:grpSpPr>
        <p:pic>
          <p:nvPicPr>
            <p:cNvPr id="218" name="Google Shape;218;p5" descr="41WDWECWVCL"/>
            <p:cNvPicPr preferRelativeResize="0"/>
            <p:nvPr/>
          </p:nvPicPr>
          <p:blipFill rotWithShape="1">
            <a:blip r:embed="rId3">
              <a:alphaModFix/>
            </a:blip>
            <a:srcRect l="10211" t="3104" r="10211" b="989"/>
            <a:stretch/>
          </p:blipFill>
          <p:spPr>
            <a:xfrm>
              <a:off x="528" y="624"/>
              <a:ext cx="2509" cy="3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 descr="Cormen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0" y="928"/>
              <a:ext cx="941" cy="1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 descr="Photo of Charles E. Leisers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0" y="928"/>
              <a:ext cx="912" cy="1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5" descr="Photo of Ron Rivest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20" y="2031"/>
              <a:ext cx="960" cy="1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 descr="stein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98" y="2046"/>
              <a:ext cx="902" cy="1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5"/>
            <p:cNvSpPr txBox="1"/>
            <p:nvPr/>
          </p:nvSpPr>
          <p:spPr>
            <a:xfrm>
              <a:off x="3072" y="3263"/>
              <a:ext cx="18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Also known as CLRS book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lang="en-US">
                <a:solidFill>
                  <a:srgbClr val="0000FF"/>
                </a:solidFill>
              </a:rPr>
              <a:t>Reference Books</a:t>
            </a:r>
            <a:endParaRPr/>
          </a:p>
        </p:txBody>
      </p:sp>
      <p:pic>
        <p:nvPicPr>
          <p:cNvPr id="231" name="Google Shape;231;p6" descr="51qGggfhI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84610"/>
            <a:ext cx="3810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"/>
          <p:cNvSpPr/>
          <p:nvPr/>
        </p:nvSpPr>
        <p:spPr>
          <a:xfrm>
            <a:off x="165652" y="5358854"/>
            <a:ext cx="441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Ellis Horowitz, Sartaj Sahni, Sanguthevar Rajasekaran.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Algorithms</a:t>
            </a: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769" y="1600200"/>
            <a:ext cx="4498231" cy="440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610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Be Regular </a:t>
            </a:r>
            <a:endParaRPr dirty="0">
              <a:latin typeface="+mj-l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Be Punctual </a:t>
            </a:r>
            <a:r>
              <a:rPr lang="en-US" dirty="0">
                <a:highlight>
                  <a:srgbClr val="00FF00"/>
                </a:highlight>
                <a:latin typeface="+mj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highlight>
                  <a:srgbClr val="00FF00"/>
                </a:highlight>
                <a:latin typeface="+mj-lt"/>
                <a:ea typeface="Times New Roman"/>
                <a:cs typeface="Times New Roman"/>
                <a:sym typeface="Times New Roman"/>
              </a:rPr>
              <a:t>2:00 means 2:00 (Not 02:02))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Enjoy Learning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Keep your questions for the Q&amp;A section …</a:t>
            </a:r>
            <a:endParaRPr dirty="0">
              <a:latin typeface="+mj-l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Code/Implement the problems yourself.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/>
                <a:sym typeface="Times New Roman"/>
              </a:rPr>
              <a:t>Have Discussions</a:t>
            </a:r>
          </a:p>
          <a:p>
            <a:pPr marL="800100" lvl="1" indent="-342900">
              <a:spcBef>
                <a:spcPts val="48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Times New Roman"/>
                <a:cs typeface="Times New Roman"/>
                <a:sym typeface="Times New Roman"/>
              </a:rPr>
              <a:t>Discuss for the sake of clarity not for the sake of proving </a:t>
            </a:r>
            <a:r>
              <a:rPr lang="en-US" sz="1800" dirty="0">
                <a:latin typeface="+mj-lt"/>
                <a:ea typeface="Times New Roman"/>
                <a:cs typeface="Times New Roman"/>
                <a:sym typeface="Wingdings" panose="05000000000000000000" pitchFamily="2" charset="2"/>
              </a:rPr>
              <a:t></a:t>
            </a:r>
            <a:r>
              <a:rPr lang="en-US" sz="1800" dirty="0">
                <a:latin typeface="+mj-lt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ea typeface="Times New Roman"/>
                <a:cs typeface="Times New Roman"/>
                <a:sym typeface="Times New Roman"/>
              </a:rPr>
              <a:t>Communication Modes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highlight>
                  <a:srgbClr val="00FF00"/>
                </a:highlight>
                <a:ea typeface="Times New Roman"/>
                <a:cs typeface="Times New Roman"/>
                <a:hlinkClick r:id="rId3"/>
              </a:rPr>
              <a:t>harish.aggarwal@pilani.bits-pilani.ac.in</a:t>
            </a:r>
            <a:r>
              <a:rPr lang="en-IN" sz="1800" dirty="0">
                <a:highlight>
                  <a:srgbClr val="00FF00"/>
                </a:highlight>
                <a:ea typeface="Times New Roman"/>
                <a:cs typeface="Times New Roman"/>
              </a:rPr>
              <a:t> (Preferred)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ea typeface="Times New Roman"/>
                <a:cs typeface="Times New Roman"/>
                <a:sym typeface="Times New Roman"/>
              </a:rPr>
              <a:t>MS-Teams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ea typeface="Times New Roman"/>
                <a:cs typeface="Times New Roman"/>
                <a:sym typeface="Times New Roman"/>
              </a:rPr>
              <a:t>e-Learn Portal</a:t>
            </a:r>
          </a:p>
          <a:p>
            <a:pPr marL="800100" lvl="1" indent="-342900">
              <a:spcBef>
                <a:spcPts val="480"/>
              </a:spcBef>
              <a:buSzPts val="2400"/>
              <a:buFont typeface="Arial" panose="020B0604020202020204" pitchFamily="34" charset="0"/>
              <a:buChar char="•"/>
            </a:pPr>
            <a:endParaRPr sz="1800" dirty="0">
              <a:latin typeface="+mj-lt"/>
              <a:ea typeface="Times New Roman"/>
              <a:cs typeface="Times New Roman"/>
            </a:endParaRPr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-342900">
              <a:lnSpc>
                <a:spcPts val="3600"/>
              </a:lnSpc>
            </a:pPr>
            <a:r>
              <a:rPr lang="en-US" spc="-150" dirty="0">
                <a:latin typeface="Arial" pitchFamily="34" charset="0"/>
                <a:ea typeface="+mn-ea"/>
                <a:cs typeface="Arial" pitchFamily="34" charset="0"/>
              </a:rPr>
              <a:t>Ground Rules!</a:t>
            </a:r>
            <a:endParaRPr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Algorithm Analysis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5417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Algorithm -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is a step-by-step procedure for performing some task in a finite amount of time</a:t>
            </a:r>
          </a:p>
          <a:p>
            <a:pPr algn="just"/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Data Structures - </a:t>
            </a:r>
            <a:r>
              <a:rPr lang="en-US" dirty="0">
                <a:latin typeface="+mj-lt"/>
              </a:rPr>
              <a:t>is a systematic way of organizing and accessing data, so that data can be used efficiently</a:t>
            </a:r>
          </a:p>
          <a:p>
            <a:pPr algn="just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Algorithms + Data Structures = Program</a:t>
            </a:r>
          </a:p>
          <a:p>
            <a:pPr algn="just"/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Analysis of any Algorithm – To Find -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Running time of Algorithm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Space Usage</a:t>
            </a:r>
          </a:p>
          <a:p>
            <a:pPr marL="285750" indent="-285750" algn="just">
              <a:buFontTx/>
              <a:buChar char="-"/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Running time depends on-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Input size 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Hardware Environment (processor, clock rate, memory, disk, etc.)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Software Environment (operating system, programming language, compiler, interpreter, etc.)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Algorithm design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Test Data</a:t>
            </a:r>
          </a:p>
          <a:p>
            <a:pPr marL="285750" indent="-285750" algn="just">
              <a:buFontTx/>
              <a:buChar char="-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3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53734"/>
                </a:solidFill>
                <a:latin typeface="+mj-lt"/>
                <a:ea typeface="Times New Roman"/>
                <a:cs typeface="Times New Roman"/>
                <a:sym typeface="Times New Roman"/>
              </a:rPr>
              <a:t>Input : </a:t>
            </a: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Each algorithm should have zero or more inputs</a:t>
            </a:r>
            <a:endParaRPr dirty="0">
              <a:latin typeface="+mj-lt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53734"/>
                </a:solidFill>
                <a:latin typeface="+mj-lt"/>
                <a:ea typeface="Times New Roman"/>
                <a:cs typeface="Times New Roman"/>
                <a:sym typeface="Times New Roman"/>
              </a:rPr>
              <a:t>Output : </a:t>
            </a: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The algorithm should produce correct results. </a:t>
            </a:r>
            <a:r>
              <a:rPr lang="en-US" dirty="0" err="1">
                <a:latin typeface="+mj-lt"/>
                <a:ea typeface="Times New Roman"/>
                <a:cs typeface="Times New Roman"/>
                <a:sym typeface="Times New Roman"/>
              </a:rPr>
              <a:t>Atleast</a:t>
            </a: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 one output has to be produced</a:t>
            </a:r>
            <a:endParaRPr dirty="0">
              <a:latin typeface="+mj-lt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53734"/>
                </a:solidFill>
                <a:latin typeface="+mj-lt"/>
                <a:ea typeface="Times New Roman"/>
                <a:cs typeface="Times New Roman"/>
                <a:sym typeface="Times New Roman"/>
              </a:rPr>
              <a:t>Definiteness : </a:t>
            </a: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Each instruction should be clear and unambiguous</a:t>
            </a:r>
            <a:endParaRPr dirty="0">
              <a:latin typeface="+mj-lt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53734"/>
                </a:solidFill>
                <a:latin typeface="+mj-lt"/>
                <a:ea typeface="Times New Roman"/>
                <a:cs typeface="Times New Roman"/>
                <a:sym typeface="Times New Roman"/>
              </a:rPr>
              <a:t>Effectiveness : </a:t>
            </a: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The instructions should be simple and should transform the given input to the desired output. </a:t>
            </a:r>
            <a:endParaRPr dirty="0">
              <a:latin typeface="+mj-lt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53734"/>
                </a:solidFill>
                <a:latin typeface="+mj-lt"/>
                <a:ea typeface="Times New Roman"/>
                <a:cs typeface="Times New Roman"/>
                <a:sym typeface="Times New Roman"/>
              </a:rPr>
              <a:t>Finiteness : </a:t>
            </a: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The algorithm must terminate after a finite sequence of instructions </a:t>
            </a:r>
            <a:endParaRPr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78" name="Google Shape;278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-342900">
              <a:lnSpc>
                <a:spcPts val="3600"/>
              </a:lnSpc>
            </a:pPr>
            <a:r>
              <a:rPr lang="en-US" spc="-150" dirty="0">
                <a:latin typeface="Arial" pitchFamily="34" charset="0"/>
                <a:ea typeface="+mn-ea"/>
                <a:cs typeface="Arial" pitchFamily="34" charset="0"/>
              </a:rPr>
              <a:t>Properties of an Algorithm</a:t>
            </a:r>
            <a:endParaRPr spc="-15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94405D97371449A1F1274BEB9B26D" ma:contentTypeVersion="7" ma:contentTypeDescription="Create a new document." ma:contentTypeScope="" ma:versionID="4d714d6f4e02b8797c18bae80915866a">
  <xsd:schema xmlns:xsd="http://www.w3.org/2001/XMLSchema" xmlns:xs="http://www.w3.org/2001/XMLSchema" xmlns:p="http://schemas.microsoft.com/office/2006/metadata/properties" xmlns:ns2="682cbc32-fee7-4912-b25f-d1e036e61d30" targetNamespace="http://schemas.microsoft.com/office/2006/metadata/properties" ma:root="true" ma:fieldsID="89d7d93295ea2ddc158f52b603a4dbe0" ns2:_="">
    <xsd:import namespace="682cbc32-fee7-4912-b25f-d1e036e61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bc32-fee7-4912-b25f-d1e036e61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B46F2B-FA1D-4BF6-8430-8AA552B01DAE}"/>
</file>

<file path=customXml/itemProps2.xml><?xml version="1.0" encoding="utf-8"?>
<ds:datastoreItem xmlns:ds="http://schemas.openxmlformats.org/officeDocument/2006/customXml" ds:itemID="{FE590CEA-3C6E-4E56-9A97-B0D3E0123D77}"/>
</file>

<file path=customXml/itemProps3.xml><?xml version="1.0" encoding="utf-8"?>
<ds:datastoreItem xmlns:ds="http://schemas.openxmlformats.org/officeDocument/2006/customXml" ds:itemID="{941635CE-DD6B-4BF3-AB72-9EBEF52B3C6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</TotalTime>
  <Words>2383</Words>
  <Application>Microsoft Office PowerPoint</Application>
  <PresentationFormat>On-screen Show (4:3)</PresentationFormat>
  <Paragraphs>277</Paragraphs>
  <Slides>33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inherit</vt:lpstr>
      <vt:lpstr>Lato</vt:lpstr>
      <vt:lpstr>Noto Sans Symbols</vt:lpstr>
      <vt:lpstr>Times New Roman</vt:lpstr>
      <vt:lpstr>Office Theme</vt:lpstr>
      <vt:lpstr>Microsoft Graph Chart</vt:lpstr>
      <vt:lpstr>Data Structures and Algorithms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524</cp:revision>
  <dcterms:created xsi:type="dcterms:W3CDTF">2011-09-14T09:42:05Z</dcterms:created>
  <dcterms:modified xsi:type="dcterms:W3CDTF">2025-07-09T17:09:44Z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0x01010028994405D97371449A1F1274BEB9B26D</vt:lpwstr>
  </property>
</Properties>
</file>