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60" r:id="rId2"/>
    <p:sldId id="257" r:id="rId3"/>
    <p:sldId id="599" r:id="rId4"/>
    <p:sldId id="601" r:id="rId5"/>
    <p:sldId id="269" r:id="rId6"/>
    <p:sldId id="323" r:id="rId7"/>
    <p:sldId id="359" r:id="rId8"/>
    <p:sldId id="317" r:id="rId9"/>
    <p:sldId id="318" r:id="rId10"/>
    <p:sldId id="325" r:id="rId11"/>
    <p:sldId id="332" r:id="rId12"/>
    <p:sldId id="333" r:id="rId13"/>
    <p:sldId id="334" r:id="rId14"/>
    <p:sldId id="336" r:id="rId15"/>
    <p:sldId id="335" r:id="rId16"/>
    <p:sldId id="337" r:id="rId17"/>
    <p:sldId id="338" r:id="rId18"/>
    <p:sldId id="339" r:id="rId19"/>
    <p:sldId id="340" r:id="rId20"/>
    <p:sldId id="600" r:id="rId21"/>
    <p:sldId id="345" r:id="rId22"/>
    <p:sldId id="380" r:id="rId23"/>
    <p:sldId id="381" r:id="rId24"/>
    <p:sldId id="383" r:id="rId25"/>
    <p:sldId id="391" r:id="rId26"/>
    <p:sldId id="390" r:id="rId27"/>
    <p:sldId id="349" r:id="rId28"/>
    <p:sldId id="350" r:id="rId29"/>
    <p:sldId id="351" r:id="rId30"/>
    <p:sldId id="352" r:id="rId31"/>
    <p:sldId id="353" r:id="rId32"/>
    <p:sldId id="356" r:id="rId33"/>
    <p:sldId id="544" r:id="rId34"/>
    <p:sldId id="387" r:id="rId35"/>
    <p:sldId id="382" r:id="rId36"/>
    <p:sldId id="388" r:id="rId37"/>
    <p:sldId id="389" r:id="rId38"/>
    <p:sldId id="409" r:id="rId39"/>
    <p:sldId id="545" r:id="rId40"/>
    <p:sldId id="341" r:id="rId41"/>
    <p:sldId id="342" r:id="rId42"/>
    <p:sldId id="343" r:id="rId43"/>
    <p:sldId id="319" r:id="rId44"/>
    <p:sldId id="320" r:id="rId45"/>
    <p:sldId id="321" r:id="rId46"/>
    <p:sldId id="322" r:id="rId47"/>
    <p:sldId id="326" r:id="rId48"/>
    <p:sldId id="327" r:id="rId49"/>
    <p:sldId id="329" r:id="rId50"/>
    <p:sldId id="330" r:id="rId51"/>
    <p:sldId id="331" r:id="rId52"/>
    <p:sldId id="354" r:id="rId53"/>
    <p:sldId id="355" r:id="rId54"/>
    <p:sldId id="357" r:id="rId55"/>
    <p:sldId id="358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4660"/>
  </p:normalViewPr>
  <p:slideViewPr>
    <p:cSldViewPr>
      <p:cViewPr varScale="1">
        <p:scale>
          <a:sx n="95" d="100"/>
          <a:sy n="95" d="100"/>
        </p:scale>
        <p:origin x="1584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4E17E-ACDA-4D33-BCAE-677FB616DBEF}" type="datetimeFigureOut">
              <a:rPr lang="en-IN" smtClean="0"/>
              <a:pPr/>
              <a:t>19-07-2025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08CD-08CE-4BE9-82DB-405CF9CCA2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8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C08CD-08CE-4BE9-82DB-405CF9CCA283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012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0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47BF2F-3E3E-B0D5-4B3A-8375A88C39B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64B062A6-EB34-1C65-F17F-9FB70BAEDEB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50DF83D-985F-8EB8-58A7-1D36AD915B79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E595A9-1AB2-6C23-4BC6-BEBD4F3879F3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09CAFE-94F2-8DFF-210B-1CD28107471F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3C8EDBB0-92AB-63AB-FE70-079EA86882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2E80F65F-28C3-F1B3-4055-F0B28966EDC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C67DE93-49E6-CF48-D17A-A7B67AA69893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A60ADF-E106-21DD-3AAC-155EE4E01DC3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C5CD86-EC62-083E-801B-10783073F98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C2F6B567-6A14-B70F-1AC5-E310C0757C6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68FACDA-48DB-751D-A187-C9A5176C8181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1E10E7-4180-17F4-34A8-0506D18154DF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D8D7B9-E837-E0CE-18B0-84D66974729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443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88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4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25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34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ree-online-calculator-use.com/postfix-evaluator.html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blog.dk/tools/infix-postfix-converter/" TargetMode="Externa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FCE4EB96-C0BE-4CCE-B15C-C776F702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810000"/>
            <a:ext cx="6705600" cy="1524000"/>
          </a:xfrm>
        </p:spPr>
        <p:txBody>
          <a:bodyPr/>
          <a:lstStyle/>
          <a:p>
            <a:pPr algn="ctr"/>
            <a:br>
              <a:rPr lang="en-US" sz="2800" dirty="0"/>
            </a:br>
            <a:r>
              <a:rPr lang="en-US" sz="2800" dirty="0"/>
              <a:t>Data Structures and Algorithms Design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257800"/>
            <a:ext cx="6019800" cy="685799"/>
          </a:xfrm>
        </p:spPr>
        <p:txBody>
          <a:bodyPr/>
          <a:lstStyle/>
          <a:p>
            <a:r>
              <a:rPr lang="en-US" sz="1600" dirty="0"/>
              <a:t>Harish Aggarwal</a:t>
            </a:r>
          </a:p>
          <a:p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IN" dirty="0"/>
              <a:t>Linked Lists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7C0CD4-1A97-4872-B7D5-9801801F532E}"/>
              </a:ext>
            </a:extLst>
          </p:cNvPr>
          <p:cNvSpPr/>
          <p:nvPr/>
        </p:nvSpPr>
        <p:spPr>
          <a:xfrm>
            <a:off x="297426" y="14478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BEBF32-CE2C-4523-9BFF-40009D9D1DF3}"/>
              </a:ext>
            </a:extLst>
          </p:cNvPr>
          <p:cNvSpPr/>
          <p:nvPr/>
        </p:nvSpPr>
        <p:spPr>
          <a:xfrm>
            <a:off x="296008" y="1565670"/>
            <a:ext cx="7019192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Linked Representation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Chains, Circular Lists and doubly linked lists </a:t>
            </a:r>
            <a:r>
              <a:rPr lang="en-US" sz="1000" dirty="0"/>
              <a:t>   </a:t>
            </a:r>
          </a:p>
          <a:p>
            <a:r>
              <a:rPr lang="en-US" sz="1000" dirty="0"/>
              <a:t>    </a:t>
            </a:r>
          </a:p>
          <a:p>
            <a:endParaRPr lang="en-US" sz="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B28D9-7850-4BD2-9127-0C165F1DF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24745"/>
            <a:ext cx="6296025" cy="20106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1384C7-0BFB-43A5-868A-74AB1CA0B6D0}"/>
              </a:ext>
            </a:extLst>
          </p:cNvPr>
          <p:cNvSpPr/>
          <p:nvPr/>
        </p:nvSpPr>
        <p:spPr>
          <a:xfrm>
            <a:off x="477715" y="4748480"/>
            <a:ext cx="7019192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Add an element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First, Middle, Last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Remove an element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First, Middle, Last</a:t>
            </a:r>
          </a:p>
          <a:p>
            <a:r>
              <a:rPr lang="en-US" sz="1000" dirty="0"/>
              <a:t>    </a:t>
            </a:r>
          </a:p>
          <a:p>
            <a:endParaRPr lang="en-US" sz="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659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620000" cy="1143000"/>
          </a:xfrm>
        </p:spPr>
        <p:txBody>
          <a:bodyPr/>
          <a:lstStyle/>
          <a:p>
            <a:pPr lvl="0"/>
            <a:r>
              <a:rPr lang="en-IN" dirty="0"/>
              <a:t>Circular Lists and Header Nodes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7C0CD4-1A97-4872-B7D5-9801801F532E}"/>
              </a:ext>
            </a:extLst>
          </p:cNvPr>
          <p:cNvSpPr/>
          <p:nvPr/>
        </p:nvSpPr>
        <p:spPr>
          <a:xfrm>
            <a:off x="297426" y="14478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6D98D2-BE49-4DF0-97F8-44386DDCD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31" y="1447800"/>
            <a:ext cx="6248400" cy="365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895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620000" cy="1143000"/>
          </a:xfrm>
        </p:spPr>
        <p:txBody>
          <a:bodyPr/>
          <a:lstStyle/>
          <a:p>
            <a:pPr lvl="0"/>
            <a:r>
              <a:rPr lang="en-IN" dirty="0"/>
              <a:t>Doubly Linked Lists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7C0CD4-1A97-4872-B7D5-9801801F532E}"/>
              </a:ext>
            </a:extLst>
          </p:cNvPr>
          <p:cNvSpPr/>
          <p:nvPr/>
        </p:nvSpPr>
        <p:spPr>
          <a:xfrm>
            <a:off x="297426" y="14478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8B3471-5B2B-4103-BEF0-AA4005E78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92" y="1524000"/>
            <a:ext cx="6657975" cy="14382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6D0B0B5-A14A-4FDA-98E3-41A5E226CB41}"/>
              </a:ext>
            </a:extLst>
          </p:cNvPr>
          <p:cNvSpPr/>
          <p:nvPr/>
        </p:nvSpPr>
        <p:spPr>
          <a:xfrm>
            <a:off x="685800" y="3431931"/>
            <a:ext cx="7019192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/>
              <a:t>Add an element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First, Middle, Last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/>
              <a:t>Remove an element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First, Middle, Last</a:t>
            </a:r>
          </a:p>
          <a:p>
            <a:r>
              <a:rPr lang="en-US" sz="1000" dirty="0"/>
              <a:t>    </a:t>
            </a:r>
          </a:p>
          <a:p>
            <a:endParaRPr lang="en-US" sz="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135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620000" cy="1143000"/>
          </a:xfrm>
        </p:spPr>
        <p:txBody>
          <a:bodyPr/>
          <a:lstStyle/>
          <a:p>
            <a:pPr lvl="0"/>
            <a:r>
              <a:rPr lang="en-IN" dirty="0"/>
              <a:t>Doubly Linked Lists (Add a Node)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7C0CD4-1A97-4872-B7D5-9801801F532E}"/>
              </a:ext>
            </a:extLst>
          </p:cNvPr>
          <p:cNvSpPr/>
          <p:nvPr/>
        </p:nvSpPr>
        <p:spPr>
          <a:xfrm>
            <a:off x="297426" y="14478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5B26F410-E86B-434A-838E-AD41D7299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038600"/>
            <a:ext cx="1752600" cy="9906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BDF8031-AB00-4D3A-8D9A-A81D17ED8247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406527"/>
            <a:ext cx="7848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We visualize operation </a:t>
            </a:r>
            <a:r>
              <a:rPr lang="en-US" sz="2000" dirty="0" err="1">
                <a:solidFill>
                  <a:schemeClr val="tx2"/>
                </a:solidFill>
              </a:rPr>
              <a:t>insertAfter</a:t>
            </a:r>
            <a:r>
              <a:rPr lang="en-US" sz="2000" dirty="0"/>
              <a:t>(p, X), which returns position v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F88BA96C-0B5C-494F-9F4A-5BEFDD307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B4664EA1-9BA1-44D6-8CF5-E506B5645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1051B6D-47AB-4D0F-ABBF-69DDB430C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7A66C949-A141-4AB5-83DF-E7FAEAA2EA01}"/>
              </a:ext>
            </a:extLst>
          </p:cNvPr>
          <p:cNvSpPr>
            <a:spLocks/>
          </p:cNvSpPr>
          <p:nvPr/>
        </p:nvSpPr>
        <p:spPr bwMode="auto">
          <a:xfrm>
            <a:off x="2895600" y="55006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F4D58686-C230-4A57-BC13-93F71C045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DE7B09FE-03CA-4456-B68D-8C567A3EE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AB1694F5-DFF9-4E1E-B1D0-E9362EAE6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Freeform 12">
            <a:extLst>
              <a:ext uri="{FF2B5EF4-FFF2-40B4-BE49-F238E27FC236}">
                <a16:creationId xmlns:a16="http://schemas.microsoft.com/office/drawing/2014/main" id="{77D0AAAF-8D55-4D12-AA23-DE31C60F69F1}"/>
              </a:ext>
            </a:extLst>
          </p:cNvPr>
          <p:cNvSpPr>
            <a:spLocks/>
          </p:cNvSpPr>
          <p:nvPr/>
        </p:nvSpPr>
        <p:spPr bwMode="auto">
          <a:xfrm>
            <a:off x="4419600" y="55006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E3DE4807-20E5-41ED-AAF7-78ED97231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6C289C8E-6C6E-4A6D-8341-8CA31AEE2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850B796D-3953-4465-870B-A04672E23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1E20369C-4342-4790-9C6E-21410B191B04}"/>
              </a:ext>
            </a:extLst>
          </p:cNvPr>
          <p:cNvSpPr>
            <a:spLocks/>
          </p:cNvSpPr>
          <p:nvPr/>
        </p:nvSpPr>
        <p:spPr bwMode="auto">
          <a:xfrm>
            <a:off x="5943600" y="55006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838DFD10-61CF-4592-ABFC-37845A9BD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B46F9614-858D-43BF-8CDE-A29B314FD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EF0774E0-96E1-4140-AECB-8204009B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20">
            <a:extLst>
              <a:ext uri="{FF2B5EF4-FFF2-40B4-BE49-F238E27FC236}">
                <a16:creationId xmlns:a16="http://schemas.microsoft.com/office/drawing/2014/main" id="{CA4FB43C-8F64-4613-B424-D55AC3BB5721}"/>
              </a:ext>
            </a:extLst>
          </p:cNvPr>
          <p:cNvSpPr>
            <a:spLocks/>
          </p:cNvSpPr>
          <p:nvPr/>
        </p:nvSpPr>
        <p:spPr bwMode="auto">
          <a:xfrm rot="10800000">
            <a:off x="3048000" y="56530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" name="Freeform 21">
            <a:extLst>
              <a:ext uri="{FF2B5EF4-FFF2-40B4-BE49-F238E27FC236}">
                <a16:creationId xmlns:a16="http://schemas.microsoft.com/office/drawing/2014/main" id="{9D677A5A-C2F1-4F62-BDA3-13789A3AC5EB}"/>
              </a:ext>
            </a:extLst>
          </p:cNvPr>
          <p:cNvSpPr>
            <a:spLocks/>
          </p:cNvSpPr>
          <p:nvPr/>
        </p:nvSpPr>
        <p:spPr bwMode="auto">
          <a:xfrm rot="10800000">
            <a:off x="4572000" y="56388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" name="Freeform 22">
            <a:extLst>
              <a:ext uri="{FF2B5EF4-FFF2-40B4-BE49-F238E27FC236}">
                <a16:creationId xmlns:a16="http://schemas.microsoft.com/office/drawing/2014/main" id="{5C8245FD-686C-46D9-B79D-AB51C8A3096E}"/>
              </a:ext>
            </a:extLst>
          </p:cNvPr>
          <p:cNvSpPr>
            <a:spLocks/>
          </p:cNvSpPr>
          <p:nvPr/>
        </p:nvSpPr>
        <p:spPr bwMode="auto">
          <a:xfrm rot="10800000">
            <a:off x="6096000" y="56530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" name="Freeform 23">
            <a:extLst>
              <a:ext uri="{FF2B5EF4-FFF2-40B4-BE49-F238E27FC236}">
                <a16:creationId xmlns:a16="http://schemas.microsoft.com/office/drawing/2014/main" id="{8B607FC5-F41A-4592-AE11-B3713EEC6CBB}"/>
              </a:ext>
            </a:extLst>
          </p:cNvPr>
          <p:cNvSpPr>
            <a:spLocks/>
          </p:cNvSpPr>
          <p:nvPr/>
        </p:nvSpPr>
        <p:spPr bwMode="auto">
          <a:xfrm>
            <a:off x="2517775" y="5638800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" name="Freeform 24">
            <a:extLst>
              <a:ext uri="{FF2B5EF4-FFF2-40B4-BE49-F238E27FC236}">
                <a16:creationId xmlns:a16="http://schemas.microsoft.com/office/drawing/2014/main" id="{E94EE601-0A9C-42A9-BD17-E033C1A49C4D}"/>
              </a:ext>
            </a:extLst>
          </p:cNvPr>
          <p:cNvSpPr>
            <a:spLocks/>
          </p:cNvSpPr>
          <p:nvPr/>
        </p:nvSpPr>
        <p:spPr bwMode="auto">
          <a:xfrm>
            <a:off x="4038600" y="5638800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" name="Freeform 25">
            <a:extLst>
              <a:ext uri="{FF2B5EF4-FFF2-40B4-BE49-F238E27FC236}">
                <a16:creationId xmlns:a16="http://schemas.microsoft.com/office/drawing/2014/main" id="{9DE3539D-1664-43EB-BB21-8363C3B1C946}"/>
              </a:ext>
            </a:extLst>
          </p:cNvPr>
          <p:cNvSpPr>
            <a:spLocks/>
          </p:cNvSpPr>
          <p:nvPr/>
        </p:nvSpPr>
        <p:spPr bwMode="auto">
          <a:xfrm>
            <a:off x="5559425" y="5638800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" name="Freeform 26">
            <a:extLst>
              <a:ext uri="{FF2B5EF4-FFF2-40B4-BE49-F238E27FC236}">
                <a16:creationId xmlns:a16="http://schemas.microsoft.com/office/drawing/2014/main" id="{9508455E-4832-49D6-9277-98A73324E9C1}"/>
              </a:ext>
            </a:extLst>
          </p:cNvPr>
          <p:cNvSpPr>
            <a:spLocks/>
          </p:cNvSpPr>
          <p:nvPr/>
        </p:nvSpPr>
        <p:spPr bwMode="auto">
          <a:xfrm>
            <a:off x="7080250" y="5638800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E744EE46-9AFB-4DA2-9C29-101015749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BF05F65A-E15E-450E-9BB0-1E7BFDE71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29">
            <a:extLst>
              <a:ext uri="{FF2B5EF4-FFF2-40B4-BE49-F238E27FC236}">
                <a16:creationId xmlns:a16="http://schemas.microsoft.com/office/drawing/2014/main" id="{1F3F31B0-BF69-40B1-A8D5-A04C7759E267}"/>
              </a:ext>
            </a:extLst>
          </p:cNvPr>
          <p:cNvSpPr>
            <a:spLocks/>
          </p:cNvSpPr>
          <p:nvPr/>
        </p:nvSpPr>
        <p:spPr bwMode="auto">
          <a:xfrm>
            <a:off x="7467600" y="54864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" name="Freeform 30">
            <a:extLst>
              <a:ext uri="{FF2B5EF4-FFF2-40B4-BE49-F238E27FC236}">
                <a16:creationId xmlns:a16="http://schemas.microsoft.com/office/drawing/2014/main" id="{B0B7A5D8-8574-43C0-8D6D-EA027A69EA03}"/>
              </a:ext>
            </a:extLst>
          </p:cNvPr>
          <p:cNvSpPr>
            <a:spLocks/>
          </p:cNvSpPr>
          <p:nvPr/>
        </p:nvSpPr>
        <p:spPr bwMode="auto">
          <a:xfrm rot="10800000">
            <a:off x="7620000" y="56388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8D69DC56-540D-412C-AA35-63EFFD1A86B8}"/>
              </a:ext>
            </a:extLst>
          </p:cNvPr>
          <p:cNvSpPr>
            <a:spLocks/>
          </p:cNvSpPr>
          <p:nvPr/>
        </p:nvSpPr>
        <p:spPr bwMode="auto">
          <a:xfrm>
            <a:off x="1371600" y="54864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" name="Freeform 32">
            <a:extLst>
              <a:ext uri="{FF2B5EF4-FFF2-40B4-BE49-F238E27FC236}">
                <a16:creationId xmlns:a16="http://schemas.microsoft.com/office/drawing/2014/main" id="{954ED4CE-AAA6-4886-BB10-54BEDE7493D9}"/>
              </a:ext>
            </a:extLst>
          </p:cNvPr>
          <p:cNvSpPr>
            <a:spLocks/>
          </p:cNvSpPr>
          <p:nvPr/>
        </p:nvSpPr>
        <p:spPr bwMode="auto">
          <a:xfrm rot="10800000">
            <a:off x="1524000" y="56388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" name="Rectangle 37">
            <a:extLst>
              <a:ext uri="{FF2B5EF4-FFF2-40B4-BE49-F238E27FC236}">
                <a16:creationId xmlns:a16="http://schemas.microsoft.com/office/drawing/2014/main" id="{F7118F09-D4D8-4B52-B3B4-0770B55F8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38">
            <a:extLst>
              <a:ext uri="{FF2B5EF4-FFF2-40B4-BE49-F238E27FC236}">
                <a16:creationId xmlns:a16="http://schemas.microsoft.com/office/drawing/2014/main" id="{313CCDA4-B09B-49A7-A434-2B6559DD0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39">
            <a:extLst>
              <a:ext uri="{FF2B5EF4-FFF2-40B4-BE49-F238E27FC236}">
                <a16:creationId xmlns:a16="http://schemas.microsoft.com/office/drawing/2014/main" id="{24C0085F-1A60-47C6-9C2E-6EAEAA898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40">
            <a:extLst>
              <a:ext uri="{FF2B5EF4-FFF2-40B4-BE49-F238E27FC236}">
                <a16:creationId xmlns:a16="http://schemas.microsoft.com/office/drawing/2014/main" id="{4804BB6D-FF83-457F-878A-9CFBD9CC6D60}"/>
              </a:ext>
            </a:extLst>
          </p:cNvPr>
          <p:cNvSpPr>
            <a:spLocks/>
          </p:cNvSpPr>
          <p:nvPr/>
        </p:nvSpPr>
        <p:spPr bwMode="auto">
          <a:xfrm>
            <a:off x="2895600" y="23002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08C25831-8D64-4E7C-B990-A7F843495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504AC2AC-D39E-4E03-99E6-790CDB698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3">
            <a:extLst>
              <a:ext uri="{FF2B5EF4-FFF2-40B4-BE49-F238E27FC236}">
                <a16:creationId xmlns:a16="http://schemas.microsoft.com/office/drawing/2014/main" id="{3177361D-127D-4955-96D4-0E4A56B9F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44">
            <a:extLst>
              <a:ext uri="{FF2B5EF4-FFF2-40B4-BE49-F238E27FC236}">
                <a16:creationId xmlns:a16="http://schemas.microsoft.com/office/drawing/2014/main" id="{077424E0-CE29-4133-B2CB-14885701E89F}"/>
              </a:ext>
            </a:extLst>
          </p:cNvPr>
          <p:cNvSpPr>
            <a:spLocks/>
          </p:cNvSpPr>
          <p:nvPr/>
        </p:nvSpPr>
        <p:spPr bwMode="auto">
          <a:xfrm>
            <a:off x="4419600" y="23002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48" name="Group 45">
            <a:extLst>
              <a:ext uri="{FF2B5EF4-FFF2-40B4-BE49-F238E27FC236}">
                <a16:creationId xmlns:a16="http://schemas.microsoft.com/office/drawing/2014/main" id="{2340464F-C9B0-4570-A232-D32C183D77CE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2286000"/>
            <a:ext cx="914400" cy="304800"/>
            <a:chOff x="4224" y="1728"/>
            <a:chExt cx="576" cy="192"/>
          </a:xfrm>
        </p:grpSpPr>
        <p:sp>
          <p:nvSpPr>
            <p:cNvPr id="49" name="Rectangle 46">
              <a:extLst>
                <a:ext uri="{FF2B5EF4-FFF2-40B4-BE49-F238E27FC236}">
                  <a16:creationId xmlns:a16="http://schemas.microsoft.com/office/drawing/2014/main" id="{2992E7CD-62C4-4C7A-8A71-74329E429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47">
              <a:extLst>
                <a:ext uri="{FF2B5EF4-FFF2-40B4-BE49-F238E27FC236}">
                  <a16:creationId xmlns:a16="http://schemas.microsoft.com/office/drawing/2014/main" id="{2F941620-7AE8-46BF-80EF-E4FAA78DB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48">
              <a:extLst>
                <a:ext uri="{FF2B5EF4-FFF2-40B4-BE49-F238E27FC236}">
                  <a16:creationId xmlns:a16="http://schemas.microsoft.com/office/drawing/2014/main" id="{40CCC252-7E29-4C21-899F-5BAED70BB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" name="Freeform 49">
            <a:extLst>
              <a:ext uri="{FF2B5EF4-FFF2-40B4-BE49-F238E27FC236}">
                <a16:creationId xmlns:a16="http://schemas.microsoft.com/office/drawing/2014/main" id="{0A509078-0D6C-45ED-82AC-D884F329F102}"/>
              </a:ext>
            </a:extLst>
          </p:cNvPr>
          <p:cNvSpPr>
            <a:spLocks/>
          </p:cNvSpPr>
          <p:nvPr/>
        </p:nvSpPr>
        <p:spPr bwMode="auto">
          <a:xfrm rot="10800000">
            <a:off x="3048000" y="24526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" name="Freeform 50">
            <a:extLst>
              <a:ext uri="{FF2B5EF4-FFF2-40B4-BE49-F238E27FC236}">
                <a16:creationId xmlns:a16="http://schemas.microsoft.com/office/drawing/2014/main" id="{B6E99018-B99A-4FAD-BFEB-28C0AA513F6A}"/>
              </a:ext>
            </a:extLst>
          </p:cNvPr>
          <p:cNvSpPr>
            <a:spLocks/>
          </p:cNvSpPr>
          <p:nvPr/>
        </p:nvSpPr>
        <p:spPr bwMode="auto">
          <a:xfrm rot="10800000">
            <a:off x="4572000" y="24526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4" name="Freeform 51">
            <a:extLst>
              <a:ext uri="{FF2B5EF4-FFF2-40B4-BE49-F238E27FC236}">
                <a16:creationId xmlns:a16="http://schemas.microsoft.com/office/drawing/2014/main" id="{A0BB7C88-E4B7-4C99-B9AC-63ADF93C6337}"/>
              </a:ext>
            </a:extLst>
          </p:cNvPr>
          <p:cNvSpPr>
            <a:spLocks/>
          </p:cNvSpPr>
          <p:nvPr/>
        </p:nvSpPr>
        <p:spPr bwMode="auto">
          <a:xfrm>
            <a:off x="2517775" y="2438400"/>
            <a:ext cx="158750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5" name="Freeform 52">
            <a:extLst>
              <a:ext uri="{FF2B5EF4-FFF2-40B4-BE49-F238E27FC236}">
                <a16:creationId xmlns:a16="http://schemas.microsoft.com/office/drawing/2014/main" id="{2C98EFDA-9FE8-4355-AD82-5F2C354CD220}"/>
              </a:ext>
            </a:extLst>
          </p:cNvPr>
          <p:cNvSpPr>
            <a:spLocks/>
          </p:cNvSpPr>
          <p:nvPr/>
        </p:nvSpPr>
        <p:spPr bwMode="auto">
          <a:xfrm>
            <a:off x="4038600" y="2438400"/>
            <a:ext cx="158750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" name="Freeform 53">
            <a:extLst>
              <a:ext uri="{FF2B5EF4-FFF2-40B4-BE49-F238E27FC236}">
                <a16:creationId xmlns:a16="http://schemas.microsoft.com/office/drawing/2014/main" id="{5B393C26-ABE6-4194-A56A-46446C75F224}"/>
              </a:ext>
            </a:extLst>
          </p:cNvPr>
          <p:cNvSpPr>
            <a:spLocks/>
          </p:cNvSpPr>
          <p:nvPr/>
        </p:nvSpPr>
        <p:spPr bwMode="auto">
          <a:xfrm>
            <a:off x="5556250" y="2438400"/>
            <a:ext cx="158750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" name="Rectangle 54">
            <a:extLst>
              <a:ext uri="{FF2B5EF4-FFF2-40B4-BE49-F238E27FC236}">
                <a16:creationId xmlns:a16="http://schemas.microsoft.com/office/drawing/2014/main" id="{984C38D7-87A7-491A-9768-0AFF64F7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55">
            <a:extLst>
              <a:ext uri="{FF2B5EF4-FFF2-40B4-BE49-F238E27FC236}">
                <a16:creationId xmlns:a16="http://schemas.microsoft.com/office/drawing/2014/main" id="{79A1DF93-61C9-412A-B76E-966D45FB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56">
            <a:extLst>
              <a:ext uri="{FF2B5EF4-FFF2-40B4-BE49-F238E27FC236}">
                <a16:creationId xmlns:a16="http://schemas.microsoft.com/office/drawing/2014/main" id="{514CCB77-47F8-470B-B791-FF7AA2715FC7}"/>
              </a:ext>
            </a:extLst>
          </p:cNvPr>
          <p:cNvSpPr>
            <a:spLocks/>
          </p:cNvSpPr>
          <p:nvPr/>
        </p:nvSpPr>
        <p:spPr bwMode="auto">
          <a:xfrm>
            <a:off x="5943600" y="22860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0" name="Freeform 57">
            <a:extLst>
              <a:ext uri="{FF2B5EF4-FFF2-40B4-BE49-F238E27FC236}">
                <a16:creationId xmlns:a16="http://schemas.microsoft.com/office/drawing/2014/main" id="{12CF1637-4CD0-406B-B3A8-7A4D1C9D0DBC}"/>
              </a:ext>
            </a:extLst>
          </p:cNvPr>
          <p:cNvSpPr>
            <a:spLocks/>
          </p:cNvSpPr>
          <p:nvPr/>
        </p:nvSpPr>
        <p:spPr bwMode="auto">
          <a:xfrm rot="10800000">
            <a:off x="6096000" y="24384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" name="Freeform 58">
            <a:extLst>
              <a:ext uri="{FF2B5EF4-FFF2-40B4-BE49-F238E27FC236}">
                <a16:creationId xmlns:a16="http://schemas.microsoft.com/office/drawing/2014/main" id="{04F3B4C8-2837-468C-8221-D457417FAEF4}"/>
              </a:ext>
            </a:extLst>
          </p:cNvPr>
          <p:cNvSpPr>
            <a:spLocks/>
          </p:cNvSpPr>
          <p:nvPr/>
        </p:nvSpPr>
        <p:spPr bwMode="auto">
          <a:xfrm>
            <a:off x="1371600" y="22860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2" name="Freeform 59">
            <a:extLst>
              <a:ext uri="{FF2B5EF4-FFF2-40B4-BE49-F238E27FC236}">
                <a16:creationId xmlns:a16="http://schemas.microsoft.com/office/drawing/2014/main" id="{938C5147-248D-4267-874D-952153C43B2C}"/>
              </a:ext>
            </a:extLst>
          </p:cNvPr>
          <p:cNvSpPr>
            <a:spLocks/>
          </p:cNvSpPr>
          <p:nvPr/>
        </p:nvSpPr>
        <p:spPr bwMode="auto">
          <a:xfrm rot="10800000">
            <a:off x="1524000" y="24384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3" name="Text Box 60">
            <a:extLst>
              <a:ext uri="{FF2B5EF4-FFF2-40B4-BE49-F238E27FC236}">
                <a16:creationId xmlns:a16="http://schemas.microsoft.com/office/drawing/2014/main" id="{3155A804-52CB-4559-A117-AF2E7C187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667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64" name="Text Box 61">
            <a:extLst>
              <a:ext uri="{FF2B5EF4-FFF2-40B4-BE49-F238E27FC236}">
                <a16:creationId xmlns:a16="http://schemas.microsoft.com/office/drawing/2014/main" id="{4A69C5BF-0297-40FE-A45B-D88FA5436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667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65" name="Text Box 62">
            <a:extLst>
              <a:ext uri="{FF2B5EF4-FFF2-40B4-BE49-F238E27FC236}">
                <a16:creationId xmlns:a16="http://schemas.microsoft.com/office/drawing/2014/main" id="{D4E3334E-EBAA-41E2-95B0-33E0FEDF0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667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66" name="Text Box 63">
            <a:extLst>
              <a:ext uri="{FF2B5EF4-FFF2-40B4-BE49-F238E27FC236}">
                <a16:creationId xmlns:a16="http://schemas.microsoft.com/office/drawing/2014/main" id="{BA377A5E-9EB6-47F8-845C-B9602C4A0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8288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67" name="Rectangle 64">
            <a:extLst>
              <a:ext uri="{FF2B5EF4-FFF2-40B4-BE49-F238E27FC236}">
                <a16:creationId xmlns:a16="http://schemas.microsoft.com/office/drawing/2014/main" id="{94DA40B0-8ED9-475E-9640-807BE58FC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65">
            <a:extLst>
              <a:ext uri="{FF2B5EF4-FFF2-40B4-BE49-F238E27FC236}">
                <a16:creationId xmlns:a16="http://schemas.microsoft.com/office/drawing/2014/main" id="{8AA617BC-4882-49EE-BB4C-B3CCD62B8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66">
            <a:extLst>
              <a:ext uri="{FF2B5EF4-FFF2-40B4-BE49-F238E27FC236}">
                <a16:creationId xmlns:a16="http://schemas.microsoft.com/office/drawing/2014/main" id="{1FF10480-2A79-4724-A5DE-CB471AA68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67">
            <a:extLst>
              <a:ext uri="{FF2B5EF4-FFF2-40B4-BE49-F238E27FC236}">
                <a16:creationId xmlns:a16="http://schemas.microsoft.com/office/drawing/2014/main" id="{E337B359-F584-4F03-A57D-0B8A0C8E58FD}"/>
              </a:ext>
            </a:extLst>
          </p:cNvPr>
          <p:cNvSpPr>
            <a:spLocks/>
          </p:cNvSpPr>
          <p:nvPr/>
        </p:nvSpPr>
        <p:spPr bwMode="auto">
          <a:xfrm>
            <a:off x="2895600" y="36718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" name="Rectangle 68">
            <a:extLst>
              <a:ext uri="{FF2B5EF4-FFF2-40B4-BE49-F238E27FC236}">
                <a16:creationId xmlns:a16="http://schemas.microsoft.com/office/drawing/2014/main" id="{727B7F2A-5D0C-4A61-8044-0FF913F49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69">
            <a:extLst>
              <a:ext uri="{FF2B5EF4-FFF2-40B4-BE49-F238E27FC236}">
                <a16:creationId xmlns:a16="http://schemas.microsoft.com/office/drawing/2014/main" id="{D4353840-9E55-463B-9A9E-BDA28FA10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Rectangle 70">
            <a:extLst>
              <a:ext uri="{FF2B5EF4-FFF2-40B4-BE49-F238E27FC236}">
                <a16:creationId xmlns:a16="http://schemas.microsoft.com/office/drawing/2014/main" id="{86A84A6D-926D-418B-AF13-2AA5C644B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71">
            <a:extLst>
              <a:ext uri="{FF2B5EF4-FFF2-40B4-BE49-F238E27FC236}">
                <a16:creationId xmlns:a16="http://schemas.microsoft.com/office/drawing/2014/main" id="{296F632A-835C-464D-AEC1-8589F9EFBE56}"/>
              </a:ext>
            </a:extLst>
          </p:cNvPr>
          <p:cNvSpPr>
            <a:spLocks/>
          </p:cNvSpPr>
          <p:nvPr/>
        </p:nvSpPr>
        <p:spPr bwMode="auto">
          <a:xfrm>
            <a:off x="4419600" y="3638550"/>
            <a:ext cx="2286000" cy="171450"/>
          </a:xfrm>
          <a:custGeom>
            <a:avLst/>
            <a:gdLst>
              <a:gd name="T0" fmla="*/ 0 w 1440"/>
              <a:gd name="T1" fmla="*/ 107 h 108"/>
              <a:gd name="T2" fmla="*/ 780 w 1440"/>
              <a:gd name="T3" fmla="*/ 0 h 108"/>
              <a:gd name="T4" fmla="*/ 1440 w 1440"/>
              <a:gd name="T5" fmla="*/ 108 h 108"/>
              <a:gd name="T6" fmla="*/ 0 60000 65536"/>
              <a:gd name="T7" fmla="*/ 0 60000 65536"/>
              <a:gd name="T8" fmla="*/ 0 60000 65536"/>
              <a:gd name="T9" fmla="*/ 0 w 1440"/>
              <a:gd name="T10" fmla="*/ 0 h 108"/>
              <a:gd name="T11" fmla="*/ 1440 w 1440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8">
                <a:moveTo>
                  <a:pt x="0" y="107"/>
                </a:moveTo>
                <a:cubicBezTo>
                  <a:pt x="130" y="89"/>
                  <a:pt x="540" y="0"/>
                  <a:pt x="780" y="0"/>
                </a:cubicBezTo>
                <a:cubicBezTo>
                  <a:pt x="1020" y="0"/>
                  <a:pt x="1303" y="86"/>
                  <a:pt x="1440" y="10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75" name="Group 72">
            <a:extLst>
              <a:ext uri="{FF2B5EF4-FFF2-40B4-BE49-F238E27FC236}">
                <a16:creationId xmlns:a16="http://schemas.microsoft.com/office/drawing/2014/main" id="{DA745F20-F72E-47FB-92BB-6157D69F276E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3657600"/>
            <a:ext cx="914400" cy="304800"/>
            <a:chOff x="4224" y="1728"/>
            <a:chExt cx="576" cy="192"/>
          </a:xfrm>
        </p:grpSpPr>
        <p:sp>
          <p:nvSpPr>
            <p:cNvPr id="76" name="Rectangle 73">
              <a:extLst>
                <a:ext uri="{FF2B5EF4-FFF2-40B4-BE49-F238E27FC236}">
                  <a16:creationId xmlns:a16="http://schemas.microsoft.com/office/drawing/2014/main" id="{A72387BA-15B6-44B5-8BC8-BB4EAAA0A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74">
              <a:extLst>
                <a:ext uri="{FF2B5EF4-FFF2-40B4-BE49-F238E27FC236}">
                  <a16:creationId xmlns:a16="http://schemas.microsoft.com/office/drawing/2014/main" id="{344EDDFA-0712-47D5-9E9B-CBA3F65CF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5">
              <a:extLst>
                <a:ext uri="{FF2B5EF4-FFF2-40B4-BE49-F238E27FC236}">
                  <a16:creationId xmlns:a16="http://schemas.microsoft.com/office/drawing/2014/main" id="{2778D8C0-920F-4DB7-8EF1-CB4BD21E9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" name="Freeform 76">
            <a:extLst>
              <a:ext uri="{FF2B5EF4-FFF2-40B4-BE49-F238E27FC236}">
                <a16:creationId xmlns:a16="http://schemas.microsoft.com/office/drawing/2014/main" id="{99CF2579-01FD-4913-88A5-7D7405728400}"/>
              </a:ext>
            </a:extLst>
          </p:cNvPr>
          <p:cNvSpPr>
            <a:spLocks/>
          </p:cNvSpPr>
          <p:nvPr/>
        </p:nvSpPr>
        <p:spPr bwMode="auto">
          <a:xfrm rot="10800000">
            <a:off x="3048000" y="38242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0" name="Freeform 77">
            <a:extLst>
              <a:ext uri="{FF2B5EF4-FFF2-40B4-BE49-F238E27FC236}">
                <a16:creationId xmlns:a16="http://schemas.microsoft.com/office/drawing/2014/main" id="{79364E1E-AC12-4631-90FF-68D836D0CF3C}"/>
              </a:ext>
            </a:extLst>
          </p:cNvPr>
          <p:cNvSpPr>
            <a:spLocks/>
          </p:cNvSpPr>
          <p:nvPr/>
        </p:nvSpPr>
        <p:spPr bwMode="auto">
          <a:xfrm>
            <a:off x="4570413" y="3810000"/>
            <a:ext cx="2286000" cy="161925"/>
          </a:xfrm>
          <a:custGeom>
            <a:avLst/>
            <a:gdLst>
              <a:gd name="T0" fmla="*/ 1440 w 1440"/>
              <a:gd name="T1" fmla="*/ 1 h 102"/>
              <a:gd name="T2" fmla="*/ 679 w 1440"/>
              <a:gd name="T3" fmla="*/ 102 h 102"/>
              <a:gd name="T4" fmla="*/ 0 w 1440"/>
              <a:gd name="T5" fmla="*/ 0 h 102"/>
              <a:gd name="T6" fmla="*/ 0 60000 65536"/>
              <a:gd name="T7" fmla="*/ 0 60000 65536"/>
              <a:gd name="T8" fmla="*/ 0 60000 65536"/>
              <a:gd name="T9" fmla="*/ 0 w 1440"/>
              <a:gd name="T10" fmla="*/ 0 h 102"/>
              <a:gd name="T11" fmla="*/ 1440 w 1440"/>
              <a:gd name="T12" fmla="*/ 102 h 1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2">
                <a:moveTo>
                  <a:pt x="1440" y="1"/>
                </a:moveTo>
                <a:cubicBezTo>
                  <a:pt x="1313" y="18"/>
                  <a:pt x="919" y="102"/>
                  <a:pt x="679" y="102"/>
                </a:cubicBezTo>
                <a:cubicBezTo>
                  <a:pt x="439" y="102"/>
                  <a:pt x="141" y="21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1" name="Freeform 78">
            <a:extLst>
              <a:ext uri="{FF2B5EF4-FFF2-40B4-BE49-F238E27FC236}">
                <a16:creationId xmlns:a16="http://schemas.microsoft.com/office/drawing/2014/main" id="{AAD496A9-089F-46A9-BD67-0A5CF34DA84E}"/>
              </a:ext>
            </a:extLst>
          </p:cNvPr>
          <p:cNvSpPr>
            <a:spLocks/>
          </p:cNvSpPr>
          <p:nvPr/>
        </p:nvSpPr>
        <p:spPr bwMode="auto">
          <a:xfrm>
            <a:off x="2517775" y="3810000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" name="Freeform 79">
            <a:extLst>
              <a:ext uri="{FF2B5EF4-FFF2-40B4-BE49-F238E27FC236}">
                <a16:creationId xmlns:a16="http://schemas.microsoft.com/office/drawing/2014/main" id="{BD532108-B599-4D5B-818B-BD07D634DFDB}"/>
              </a:ext>
            </a:extLst>
          </p:cNvPr>
          <p:cNvSpPr>
            <a:spLocks/>
          </p:cNvSpPr>
          <p:nvPr/>
        </p:nvSpPr>
        <p:spPr bwMode="auto">
          <a:xfrm>
            <a:off x="4038600" y="3810000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3" name="Freeform 80">
            <a:extLst>
              <a:ext uri="{FF2B5EF4-FFF2-40B4-BE49-F238E27FC236}">
                <a16:creationId xmlns:a16="http://schemas.microsoft.com/office/drawing/2014/main" id="{A2E71E66-E3EB-4E2F-8480-6117318C3BCF}"/>
              </a:ext>
            </a:extLst>
          </p:cNvPr>
          <p:cNvSpPr>
            <a:spLocks/>
          </p:cNvSpPr>
          <p:nvPr/>
        </p:nvSpPr>
        <p:spPr bwMode="auto">
          <a:xfrm>
            <a:off x="7080250" y="3810000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4" name="Rectangle 81">
            <a:extLst>
              <a:ext uri="{FF2B5EF4-FFF2-40B4-BE49-F238E27FC236}">
                <a16:creationId xmlns:a16="http://schemas.microsoft.com/office/drawing/2014/main" id="{1A82FB89-2289-4BD2-BC67-C43905A69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82">
            <a:extLst>
              <a:ext uri="{FF2B5EF4-FFF2-40B4-BE49-F238E27FC236}">
                <a16:creationId xmlns:a16="http://schemas.microsoft.com/office/drawing/2014/main" id="{C56B2249-0CC5-46C1-BE80-6F92E2B51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Freeform 83">
            <a:extLst>
              <a:ext uri="{FF2B5EF4-FFF2-40B4-BE49-F238E27FC236}">
                <a16:creationId xmlns:a16="http://schemas.microsoft.com/office/drawing/2014/main" id="{830C5128-22DB-46A1-A2C6-F4AD78A852F6}"/>
              </a:ext>
            </a:extLst>
          </p:cNvPr>
          <p:cNvSpPr>
            <a:spLocks/>
          </p:cNvSpPr>
          <p:nvPr/>
        </p:nvSpPr>
        <p:spPr bwMode="auto">
          <a:xfrm>
            <a:off x="7467600" y="36576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7" name="Freeform 84">
            <a:extLst>
              <a:ext uri="{FF2B5EF4-FFF2-40B4-BE49-F238E27FC236}">
                <a16:creationId xmlns:a16="http://schemas.microsoft.com/office/drawing/2014/main" id="{204B6084-367A-4C73-B164-A1E374ADB4F5}"/>
              </a:ext>
            </a:extLst>
          </p:cNvPr>
          <p:cNvSpPr>
            <a:spLocks/>
          </p:cNvSpPr>
          <p:nvPr/>
        </p:nvSpPr>
        <p:spPr bwMode="auto">
          <a:xfrm rot="10800000">
            <a:off x="7620000" y="38100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8" name="Freeform 85">
            <a:extLst>
              <a:ext uri="{FF2B5EF4-FFF2-40B4-BE49-F238E27FC236}">
                <a16:creationId xmlns:a16="http://schemas.microsoft.com/office/drawing/2014/main" id="{891C1820-291B-4DF9-9F84-1AC9F9BC4267}"/>
              </a:ext>
            </a:extLst>
          </p:cNvPr>
          <p:cNvSpPr>
            <a:spLocks/>
          </p:cNvSpPr>
          <p:nvPr/>
        </p:nvSpPr>
        <p:spPr bwMode="auto">
          <a:xfrm>
            <a:off x="1371600" y="36576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9" name="Freeform 86">
            <a:extLst>
              <a:ext uri="{FF2B5EF4-FFF2-40B4-BE49-F238E27FC236}">
                <a16:creationId xmlns:a16="http://schemas.microsoft.com/office/drawing/2014/main" id="{AB09B17E-6E6D-418F-8094-EA3CBA4C15B8}"/>
              </a:ext>
            </a:extLst>
          </p:cNvPr>
          <p:cNvSpPr>
            <a:spLocks/>
          </p:cNvSpPr>
          <p:nvPr/>
        </p:nvSpPr>
        <p:spPr bwMode="auto">
          <a:xfrm rot="10800000">
            <a:off x="1524000" y="38100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0" name="Text Box 87">
            <a:extLst>
              <a:ext uri="{FF2B5EF4-FFF2-40B4-BE49-F238E27FC236}">
                <a16:creationId xmlns:a16="http://schemas.microsoft.com/office/drawing/2014/main" id="{DD747115-883A-4759-A79B-3BE131DB0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0386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91" name="Text Box 88">
            <a:extLst>
              <a:ext uri="{FF2B5EF4-FFF2-40B4-BE49-F238E27FC236}">
                <a16:creationId xmlns:a16="http://schemas.microsoft.com/office/drawing/2014/main" id="{9FCA0CF8-8A27-4C3E-900E-99A661E6A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0386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92" name="Text Box 89">
            <a:extLst>
              <a:ext uri="{FF2B5EF4-FFF2-40B4-BE49-F238E27FC236}">
                <a16:creationId xmlns:a16="http://schemas.microsoft.com/office/drawing/2014/main" id="{82E549DE-D55C-4B22-8BB1-3D28AF9DF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0386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93" name="Text Box 90">
            <a:extLst>
              <a:ext uri="{FF2B5EF4-FFF2-40B4-BE49-F238E27FC236}">
                <a16:creationId xmlns:a16="http://schemas.microsoft.com/office/drawing/2014/main" id="{B15A7F6D-A89C-498A-AF91-B4A7AAD1B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2004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94" name="Rectangle 91">
            <a:extLst>
              <a:ext uri="{FF2B5EF4-FFF2-40B4-BE49-F238E27FC236}">
                <a16:creationId xmlns:a16="http://schemas.microsoft.com/office/drawing/2014/main" id="{180CEAC3-E93D-4010-A337-C5FA1A578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Rectangle 92">
            <a:extLst>
              <a:ext uri="{FF2B5EF4-FFF2-40B4-BE49-F238E27FC236}">
                <a16:creationId xmlns:a16="http://schemas.microsoft.com/office/drawing/2014/main" id="{49DDAEA2-2225-4260-88EE-4B54D5BEB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Rectangle 93">
            <a:extLst>
              <a:ext uri="{FF2B5EF4-FFF2-40B4-BE49-F238E27FC236}">
                <a16:creationId xmlns:a16="http://schemas.microsoft.com/office/drawing/2014/main" id="{370E7671-7D78-4BCB-ACFB-83992C6AB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94">
            <a:extLst>
              <a:ext uri="{FF2B5EF4-FFF2-40B4-BE49-F238E27FC236}">
                <a16:creationId xmlns:a16="http://schemas.microsoft.com/office/drawing/2014/main" id="{13F78D4A-0B82-4D33-9F0D-85FB00FB93C3}"/>
              </a:ext>
            </a:extLst>
          </p:cNvPr>
          <p:cNvSpPr>
            <a:spLocks/>
          </p:cNvSpPr>
          <p:nvPr/>
        </p:nvSpPr>
        <p:spPr bwMode="auto">
          <a:xfrm>
            <a:off x="5559425" y="4419600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8" name="Text Box 95">
            <a:extLst>
              <a:ext uri="{FF2B5EF4-FFF2-40B4-BE49-F238E27FC236}">
                <a16:creationId xmlns:a16="http://schemas.microsoft.com/office/drawing/2014/main" id="{E1260809-7803-45C5-97B4-F457914D0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6482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99" name="Freeform 96">
            <a:extLst>
              <a:ext uri="{FF2B5EF4-FFF2-40B4-BE49-F238E27FC236}">
                <a16:creationId xmlns:a16="http://schemas.microsoft.com/office/drawing/2014/main" id="{5DA43E00-C245-4DAB-A745-495DA8FC3EC2}"/>
              </a:ext>
            </a:extLst>
          </p:cNvPr>
          <p:cNvSpPr>
            <a:spLocks/>
          </p:cNvSpPr>
          <p:nvPr/>
        </p:nvSpPr>
        <p:spPr bwMode="auto">
          <a:xfrm>
            <a:off x="4419600" y="3962400"/>
            <a:ext cx="914400" cy="457200"/>
          </a:xfrm>
          <a:custGeom>
            <a:avLst/>
            <a:gdLst>
              <a:gd name="T0" fmla="*/ 497 w 497"/>
              <a:gd name="T1" fmla="*/ 276 h 276"/>
              <a:gd name="T2" fmla="*/ 222 w 497"/>
              <a:gd name="T3" fmla="*/ 228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0" name="Freeform 97">
            <a:extLst>
              <a:ext uri="{FF2B5EF4-FFF2-40B4-BE49-F238E27FC236}">
                <a16:creationId xmlns:a16="http://schemas.microsoft.com/office/drawing/2014/main" id="{5ECE79D2-ADA6-4564-A9FC-85DA99E236B3}"/>
              </a:ext>
            </a:extLst>
          </p:cNvPr>
          <p:cNvSpPr>
            <a:spLocks/>
          </p:cNvSpPr>
          <p:nvPr/>
        </p:nvSpPr>
        <p:spPr bwMode="auto">
          <a:xfrm flipH="1">
            <a:off x="5943600" y="3962400"/>
            <a:ext cx="914400" cy="457200"/>
          </a:xfrm>
          <a:custGeom>
            <a:avLst/>
            <a:gdLst>
              <a:gd name="T0" fmla="*/ 497 w 497"/>
              <a:gd name="T1" fmla="*/ 276 h 276"/>
              <a:gd name="T2" fmla="*/ 222 w 497"/>
              <a:gd name="T3" fmla="*/ 228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1" name="Text Box 98">
            <a:extLst>
              <a:ext uri="{FF2B5EF4-FFF2-40B4-BE49-F238E27FC236}">
                <a16:creationId xmlns:a16="http://schemas.microsoft.com/office/drawing/2014/main" id="{80949894-943B-445A-BBBF-F4A3012D6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962400"/>
            <a:ext cx="366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2" name="Text Box 99">
            <a:extLst>
              <a:ext uri="{FF2B5EF4-FFF2-40B4-BE49-F238E27FC236}">
                <a16:creationId xmlns:a16="http://schemas.microsoft.com/office/drawing/2014/main" id="{D6D69FFE-F4FF-45AD-98A0-316162FE0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0292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03" name="Text Box 100">
            <a:extLst>
              <a:ext uri="{FF2B5EF4-FFF2-40B4-BE49-F238E27FC236}">
                <a16:creationId xmlns:a16="http://schemas.microsoft.com/office/drawing/2014/main" id="{E609E1A0-85F6-4A9A-9AE3-B995ED14E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029200"/>
            <a:ext cx="366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98" name="Text Box 33">
            <a:extLst>
              <a:ext uri="{FF2B5EF4-FFF2-40B4-BE49-F238E27FC236}">
                <a16:creationId xmlns:a16="http://schemas.microsoft.com/office/drawing/2014/main" id="{EA677514-B375-433B-9E7A-4E9C846C0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843" y="6008132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99" name="Text Box 34">
            <a:extLst>
              <a:ext uri="{FF2B5EF4-FFF2-40B4-BE49-F238E27FC236}">
                <a16:creationId xmlns:a16="http://schemas.microsoft.com/office/drawing/2014/main" id="{3BB09B67-6C26-476A-8077-7BB5CC2ED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843" y="6008132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200" name="Text Box 35">
            <a:extLst>
              <a:ext uri="{FF2B5EF4-FFF2-40B4-BE49-F238E27FC236}">
                <a16:creationId xmlns:a16="http://schemas.microsoft.com/office/drawing/2014/main" id="{D1142743-BB21-42F4-9C73-9910D5073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843" y="6008132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201" name="Text Box 36">
            <a:extLst>
              <a:ext uri="{FF2B5EF4-FFF2-40B4-BE49-F238E27FC236}">
                <a16:creationId xmlns:a16="http://schemas.microsoft.com/office/drawing/2014/main" id="{EC115106-AA53-457E-AC3B-26482A793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1843" y="6008132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02793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620000" cy="1143000"/>
          </a:xfrm>
        </p:spPr>
        <p:txBody>
          <a:bodyPr/>
          <a:lstStyle/>
          <a:p>
            <a:pPr lvl="0"/>
            <a:r>
              <a:rPr lang="en-IN" dirty="0"/>
              <a:t>Doubly Linked Lists (Add a Node)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7C0CD4-1A97-4872-B7D5-9801801F532E}"/>
              </a:ext>
            </a:extLst>
          </p:cNvPr>
          <p:cNvSpPr/>
          <p:nvPr/>
        </p:nvSpPr>
        <p:spPr>
          <a:xfrm>
            <a:off x="297426" y="14478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D0B0B5-A14A-4FDA-98E3-41A5E226CB41}"/>
              </a:ext>
            </a:extLst>
          </p:cNvPr>
          <p:cNvSpPr/>
          <p:nvPr/>
        </p:nvSpPr>
        <p:spPr>
          <a:xfrm>
            <a:off x="304800" y="1521750"/>
            <a:ext cx="7019192" cy="251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Algorithm </a:t>
            </a:r>
            <a:r>
              <a:rPr lang="en-US" dirty="0" err="1"/>
              <a:t>insertAfter</a:t>
            </a:r>
            <a:r>
              <a:rPr lang="en-US" dirty="0"/>
              <a:t>(</a:t>
            </a:r>
            <a:r>
              <a:rPr lang="en-US" i="1" dirty="0" err="1"/>
              <a:t>p,e</a:t>
            </a:r>
            <a:r>
              <a:rPr lang="en-US" dirty="0"/>
              <a:t>):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Create a new node </a:t>
            </a:r>
            <a:r>
              <a:rPr lang="en-US" i="1" dirty="0"/>
              <a:t>v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i="1" dirty="0"/>
              <a:t>	</a:t>
            </a:r>
            <a:r>
              <a:rPr lang="en-US" i="1" dirty="0" err="1"/>
              <a:t>v.</a:t>
            </a:r>
            <a:r>
              <a:rPr lang="en-US" dirty="0" err="1"/>
              <a:t>setElement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i="1" dirty="0"/>
              <a:t>	</a:t>
            </a:r>
            <a:r>
              <a:rPr lang="en-US" i="1" dirty="0" err="1"/>
              <a:t>v.</a:t>
            </a:r>
            <a:r>
              <a:rPr lang="en-US" dirty="0" err="1"/>
              <a:t>setPrev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dirty="0"/>
              <a:t>)		</a:t>
            </a:r>
            <a:r>
              <a:rPr lang="en-US" dirty="0">
                <a:solidFill>
                  <a:srgbClr val="2C61F6"/>
                </a:solidFill>
              </a:rPr>
              <a:t>{link </a:t>
            </a:r>
            <a:r>
              <a:rPr lang="en-US" i="1" dirty="0">
                <a:solidFill>
                  <a:srgbClr val="2C61F6"/>
                </a:solidFill>
              </a:rPr>
              <a:t>v </a:t>
            </a:r>
            <a:r>
              <a:rPr lang="en-US" dirty="0">
                <a:solidFill>
                  <a:srgbClr val="2C61F6"/>
                </a:solidFill>
              </a:rPr>
              <a:t>to its predecessor}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i="1" dirty="0"/>
              <a:t>	</a:t>
            </a:r>
            <a:r>
              <a:rPr lang="en-US" i="1" dirty="0" err="1"/>
              <a:t>v.</a:t>
            </a:r>
            <a:r>
              <a:rPr lang="en-US" dirty="0" err="1"/>
              <a:t>setNext</a:t>
            </a:r>
            <a:r>
              <a:rPr lang="en-US" dirty="0"/>
              <a:t>(</a:t>
            </a:r>
            <a:r>
              <a:rPr lang="en-US" i="1" dirty="0" err="1"/>
              <a:t>p.</a:t>
            </a:r>
            <a:r>
              <a:rPr lang="en-US" dirty="0" err="1"/>
              <a:t>getNext</a:t>
            </a:r>
            <a:r>
              <a:rPr lang="en-US" dirty="0"/>
              <a:t>())	</a:t>
            </a:r>
            <a:r>
              <a:rPr lang="en-US" dirty="0">
                <a:solidFill>
                  <a:srgbClr val="2C61F6"/>
                </a:solidFill>
              </a:rPr>
              <a:t>{link </a:t>
            </a:r>
            <a:r>
              <a:rPr lang="en-US" i="1" dirty="0">
                <a:solidFill>
                  <a:srgbClr val="2C61F6"/>
                </a:solidFill>
              </a:rPr>
              <a:t>v </a:t>
            </a:r>
            <a:r>
              <a:rPr lang="en-US" dirty="0">
                <a:solidFill>
                  <a:srgbClr val="2C61F6"/>
                </a:solidFill>
              </a:rPr>
              <a:t>to its successor}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(</a:t>
            </a:r>
            <a:r>
              <a:rPr lang="en-US" i="1" dirty="0" err="1"/>
              <a:t>p.</a:t>
            </a:r>
            <a:r>
              <a:rPr lang="en-US" dirty="0" err="1"/>
              <a:t>getNext</a:t>
            </a:r>
            <a:r>
              <a:rPr lang="en-US" dirty="0"/>
              <a:t>())</a:t>
            </a:r>
            <a:r>
              <a:rPr lang="en-US" i="1" dirty="0"/>
              <a:t>.</a:t>
            </a:r>
            <a:r>
              <a:rPr lang="en-US" dirty="0" err="1"/>
              <a:t>setPrev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	</a:t>
            </a:r>
            <a:r>
              <a:rPr lang="en-US" dirty="0">
                <a:solidFill>
                  <a:srgbClr val="2C61F6"/>
                </a:solidFill>
              </a:rPr>
              <a:t>{link </a:t>
            </a:r>
            <a:r>
              <a:rPr lang="en-US" i="1" dirty="0">
                <a:solidFill>
                  <a:srgbClr val="2C61F6"/>
                </a:solidFill>
              </a:rPr>
              <a:t>p</a:t>
            </a:r>
            <a:r>
              <a:rPr lang="en-US" dirty="0">
                <a:solidFill>
                  <a:srgbClr val="2C61F6"/>
                </a:solidFill>
              </a:rPr>
              <a:t>’s old successor to </a:t>
            </a:r>
            <a:r>
              <a:rPr lang="en-US" i="1" dirty="0">
                <a:solidFill>
                  <a:srgbClr val="2C61F6"/>
                </a:solidFill>
              </a:rPr>
              <a:t>v</a:t>
            </a:r>
            <a:r>
              <a:rPr lang="en-US" dirty="0">
                <a:solidFill>
                  <a:srgbClr val="2C61F6"/>
                </a:solidFill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i="1" dirty="0"/>
              <a:t>	</a:t>
            </a:r>
            <a:r>
              <a:rPr lang="en-US" i="1" dirty="0" err="1"/>
              <a:t>p.</a:t>
            </a:r>
            <a:r>
              <a:rPr lang="en-US" dirty="0" err="1"/>
              <a:t>setNext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		</a:t>
            </a:r>
            <a:r>
              <a:rPr lang="en-US" dirty="0">
                <a:solidFill>
                  <a:srgbClr val="2C61F6"/>
                </a:solidFill>
              </a:rPr>
              <a:t>{link </a:t>
            </a:r>
            <a:r>
              <a:rPr lang="en-US" i="1" dirty="0">
                <a:solidFill>
                  <a:srgbClr val="2C61F6"/>
                </a:solidFill>
              </a:rPr>
              <a:t>p </a:t>
            </a:r>
            <a:r>
              <a:rPr lang="en-US" dirty="0">
                <a:solidFill>
                  <a:srgbClr val="2C61F6"/>
                </a:solidFill>
              </a:rPr>
              <a:t>to its new successor, </a:t>
            </a:r>
            <a:r>
              <a:rPr lang="en-US" i="1" dirty="0">
                <a:solidFill>
                  <a:srgbClr val="2C61F6"/>
                </a:solidFill>
              </a:rPr>
              <a:t>v</a:t>
            </a:r>
            <a:r>
              <a:rPr lang="en-US" dirty="0">
                <a:solidFill>
                  <a:srgbClr val="2C61F6"/>
                </a:solidFill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/>
              <a:t>	return </a:t>
            </a:r>
            <a:r>
              <a:rPr lang="en-US" i="1" dirty="0"/>
              <a:t>v			</a:t>
            </a:r>
            <a:r>
              <a:rPr lang="en-US" dirty="0">
                <a:solidFill>
                  <a:srgbClr val="2C61F6"/>
                </a:solidFill>
              </a:rPr>
              <a:t>{the position for the element </a:t>
            </a:r>
            <a:r>
              <a:rPr lang="en-US" i="1" dirty="0">
                <a:solidFill>
                  <a:srgbClr val="2C61F6"/>
                </a:solidFill>
              </a:rPr>
              <a:t>e</a:t>
            </a:r>
            <a:r>
              <a:rPr lang="en-US" dirty="0">
                <a:solidFill>
                  <a:srgbClr val="2C61F6"/>
                </a:solidFill>
              </a:rPr>
              <a:t>}</a:t>
            </a:r>
          </a:p>
          <a:p>
            <a:endParaRPr lang="en-US" dirty="0"/>
          </a:p>
          <a:p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197EC295-C83A-BBE4-8F7C-74A3A6E34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029200"/>
            <a:ext cx="1752600" cy="9906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64">
            <a:extLst>
              <a:ext uri="{FF2B5EF4-FFF2-40B4-BE49-F238E27FC236}">
                <a16:creationId xmlns:a16="http://schemas.microsoft.com/office/drawing/2014/main" id="{C5F2C64B-13A6-7739-1342-0919AD2C6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BEF78258-1CDA-E9AE-D9E4-16DC923B7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6">
            <a:extLst>
              <a:ext uri="{FF2B5EF4-FFF2-40B4-BE49-F238E27FC236}">
                <a16:creationId xmlns:a16="http://schemas.microsoft.com/office/drawing/2014/main" id="{36D92B12-9C9E-56E8-2F1F-BDB0FB914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67">
            <a:extLst>
              <a:ext uri="{FF2B5EF4-FFF2-40B4-BE49-F238E27FC236}">
                <a16:creationId xmlns:a16="http://schemas.microsoft.com/office/drawing/2014/main" id="{D4FE7F87-5956-A95D-94B3-EF9057602990}"/>
              </a:ext>
            </a:extLst>
          </p:cNvPr>
          <p:cNvSpPr>
            <a:spLocks/>
          </p:cNvSpPr>
          <p:nvPr/>
        </p:nvSpPr>
        <p:spPr bwMode="auto">
          <a:xfrm>
            <a:off x="2362200" y="46624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" name="Rectangle 68">
            <a:extLst>
              <a:ext uri="{FF2B5EF4-FFF2-40B4-BE49-F238E27FC236}">
                <a16:creationId xmlns:a16="http://schemas.microsoft.com/office/drawing/2014/main" id="{F97C6091-B7F8-E8AD-0E73-1563C2A44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69">
            <a:extLst>
              <a:ext uri="{FF2B5EF4-FFF2-40B4-BE49-F238E27FC236}">
                <a16:creationId xmlns:a16="http://schemas.microsoft.com/office/drawing/2014/main" id="{21D9AEEE-FA1D-A096-19C1-AA8361702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70">
            <a:extLst>
              <a:ext uri="{FF2B5EF4-FFF2-40B4-BE49-F238E27FC236}">
                <a16:creationId xmlns:a16="http://schemas.microsoft.com/office/drawing/2014/main" id="{2D1DEB40-4FA2-610B-7EC4-5484A85E5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Freeform 71">
            <a:extLst>
              <a:ext uri="{FF2B5EF4-FFF2-40B4-BE49-F238E27FC236}">
                <a16:creationId xmlns:a16="http://schemas.microsoft.com/office/drawing/2014/main" id="{8FE2339C-3764-2D41-8444-420BF175ED9A}"/>
              </a:ext>
            </a:extLst>
          </p:cNvPr>
          <p:cNvSpPr>
            <a:spLocks/>
          </p:cNvSpPr>
          <p:nvPr/>
        </p:nvSpPr>
        <p:spPr bwMode="auto">
          <a:xfrm>
            <a:off x="3886200" y="4629150"/>
            <a:ext cx="2286000" cy="171450"/>
          </a:xfrm>
          <a:custGeom>
            <a:avLst/>
            <a:gdLst>
              <a:gd name="T0" fmla="*/ 0 w 1440"/>
              <a:gd name="T1" fmla="*/ 107 h 108"/>
              <a:gd name="T2" fmla="*/ 780 w 1440"/>
              <a:gd name="T3" fmla="*/ 0 h 108"/>
              <a:gd name="T4" fmla="*/ 1440 w 1440"/>
              <a:gd name="T5" fmla="*/ 108 h 108"/>
              <a:gd name="T6" fmla="*/ 0 60000 65536"/>
              <a:gd name="T7" fmla="*/ 0 60000 65536"/>
              <a:gd name="T8" fmla="*/ 0 60000 65536"/>
              <a:gd name="T9" fmla="*/ 0 w 1440"/>
              <a:gd name="T10" fmla="*/ 0 h 108"/>
              <a:gd name="T11" fmla="*/ 1440 w 1440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8">
                <a:moveTo>
                  <a:pt x="0" y="107"/>
                </a:moveTo>
                <a:cubicBezTo>
                  <a:pt x="130" y="89"/>
                  <a:pt x="540" y="0"/>
                  <a:pt x="780" y="0"/>
                </a:cubicBezTo>
                <a:cubicBezTo>
                  <a:pt x="1020" y="0"/>
                  <a:pt x="1303" y="86"/>
                  <a:pt x="1440" y="10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15" name="Group 72">
            <a:extLst>
              <a:ext uri="{FF2B5EF4-FFF2-40B4-BE49-F238E27FC236}">
                <a16:creationId xmlns:a16="http://schemas.microsoft.com/office/drawing/2014/main" id="{D273A084-E4FA-ED2D-24D3-030F39F78FA7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648200"/>
            <a:ext cx="914400" cy="304800"/>
            <a:chOff x="4224" y="1728"/>
            <a:chExt cx="576" cy="192"/>
          </a:xfrm>
        </p:grpSpPr>
        <p:sp>
          <p:nvSpPr>
            <p:cNvPr id="16" name="Rectangle 73">
              <a:extLst>
                <a:ext uri="{FF2B5EF4-FFF2-40B4-BE49-F238E27FC236}">
                  <a16:creationId xmlns:a16="http://schemas.microsoft.com/office/drawing/2014/main" id="{C06C19C0-C19D-EAC0-53BB-167078294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74">
              <a:extLst>
                <a:ext uri="{FF2B5EF4-FFF2-40B4-BE49-F238E27FC236}">
                  <a16:creationId xmlns:a16="http://schemas.microsoft.com/office/drawing/2014/main" id="{F4C0A966-9238-0D3D-C8D4-38056786A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75">
              <a:extLst>
                <a:ext uri="{FF2B5EF4-FFF2-40B4-BE49-F238E27FC236}">
                  <a16:creationId xmlns:a16="http://schemas.microsoft.com/office/drawing/2014/main" id="{3BE6A006-9231-2FEC-0BFE-BBAC469CE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Freeform 76">
            <a:extLst>
              <a:ext uri="{FF2B5EF4-FFF2-40B4-BE49-F238E27FC236}">
                <a16:creationId xmlns:a16="http://schemas.microsoft.com/office/drawing/2014/main" id="{5423424F-A8DF-3999-B631-B5C7D0F9796D}"/>
              </a:ext>
            </a:extLst>
          </p:cNvPr>
          <p:cNvSpPr>
            <a:spLocks/>
          </p:cNvSpPr>
          <p:nvPr/>
        </p:nvSpPr>
        <p:spPr bwMode="auto">
          <a:xfrm rot="10800000">
            <a:off x="2514600" y="48148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" name="Freeform 77">
            <a:extLst>
              <a:ext uri="{FF2B5EF4-FFF2-40B4-BE49-F238E27FC236}">
                <a16:creationId xmlns:a16="http://schemas.microsoft.com/office/drawing/2014/main" id="{C8988629-E371-8F4F-1C75-EB3E98069D9C}"/>
              </a:ext>
            </a:extLst>
          </p:cNvPr>
          <p:cNvSpPr>
            <a:spLocks/>
          </p:cNvSpPr>
          <p:nvPr/>
        </p:nvSpPr>
        <p:spPr bwMode="auto">
          <a:xfrm>
            <a:off x="4037013" y="4800600"/>
            <a:ext cx="2286000" cy="161925"/>
          </a:xfrm>
          <a:custGeom>
            <a:avLst/>
            <a:gdLst>
              <a:gd name="T0" fmla="*/ 1440 w 1440"/>
              <a:gd name="T1" fmla="*/ 1 h 102"/>
              <a:gd name="T2" fmla="*/ 679 w 1440"/>
              <a:gd name="T3" fmla="*/ 102 h 102"/>
              <a:gd name="T4" fmla="*/ 0 w 1440"/>
              <a:gd name="T5" fmla="*/ 0 h 102"/>
              <a:gd name="T6" fmla="*/ 0 60000 65536"/>
              <a:gd name="T7" fmla="*/ 0 60000 65536"/>
              <a:gd name="T8" fmla="*/ 0 60000 65536"/>
              <a:gd name="T9" fmla="*/ 0 w 1440"/>
              <a:gd name="T10" fmla="*/ 0 h 102"/>
              <a:gd name="T11" fmla="*/ 1440 w 1440"/>
              <a:gd name="T12" fmla="*/ 102 h 1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2">
                <a:moveTo>
                  <a:pt x="1440" y="1"/>
                </a:moveTo>
                <a:cubicBezTo>
                  <a:pt x="1313" y="18"/>
                  <a:pt x="919" y="102"/>
                  <a:pt x="679" y="102"/>
                </a:cubicBezTo>
                <a:cubicBezTo>
                  <a:pt x="439" y="102"/>
                  <a:pt x="141" y="21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" name="Freeform 78">
            <a:extLst>
              <a:ext uri="{FF2B5EF4-FFF2-40B4-BE49-F238E27FC236}">
                <a16:creationId xmlns:a16="http://schemas.microsoft.com/office/drawing/2014/main" id="{9B776887-4667-43D0-FC3C-20C2AC5EB90E}"/>
              </a:ext>
            </a:extLst>
          </p:cNvPr>
          <p:cNvSpPr>
            <a:spLocks/>
          </p:cNvSpPr>
          <p:nvPr/>
        </p:nvSpPr>
        <p:spPr bwMode="auto">
          <a:xfrm>
            <a:off x="1984375" y="4800600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" name="Freeform 79">
            <a:extLst>
              <a:ext uri="{FF2B5EF4-FFF2-40B4-BE49-F238E27FC236}">
                <a16:creationId xmlns:a16="http://schemas.microsoft.com/office/drawing/2014/main" id="{D91FFB2B-281E-5463-FBFB-AB585E2CF9B2}"/>
              </a:ext>
            </a:extLst>
          </p:cNvPr>
          <p:cNvSpPr>
            <a:spLocks/>
          </p:cNvSpPr>
          <p:nvPr/>
        </p:nvSpPr>
        <p:spPr bwMode="auto">
          <a:xfrm>
            <a:off x="3505200" y="4800600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" name="Freeform 80">
            <a:extLst>
              <a:ext uri="{FF2B5EF4-FFF2-40B4-BE49-F238E27FC236}">
                <a16:creationId xmlns:a16="http://schemas.microsoft.com/office/drawing/2014/main" id="{5760F836-4832-9819-32B8-05B78D1F5A40}"/>
              </a:ext>
            </a:extLst>
          </p:cNvPr>
          <p:cNvSpPr>
            <a:spLocks/>
          </p:cNvSpPr>
          <p:nvPr/>
        </p:nvSpPr>
        <p:spPr bwMode="auto">
          <a:xfrm>
            <a:off x="6546850" y="4800600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" name="Rectangle 81">
            <a:extLst>
              <a:ext uri="{FF2B5EF4-FFF2-40B4-BE49-F238E27FC236}">
                <a16:creationId xmlns:a16="http://schemas.microsoft.com/office/drawing/2014/main" id="{B408DF6C-B785-727C-9570-C66A69ACD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82">
            <a:extLst>
              <a:ext uri="{FF2B5EF4-FFF2-40B4-BE49-F238E27FC236}">
                <a16:creationId xmlns:a16="http://schemas.microsoft.com/office/drawing/2014/main" id="{E2AEB537-5D9D-938A-DA49-6F3316A95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48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83">
            <a:extLst>
              <a:ext uri="{FF2B5EF4-FFF2-40B4-BE49-F238E27FC236}">
                <a16:creationId xmlns:a16="http://schemas.microsoft.com/office/drawing/2014/main" id="{E0857B72-96EB-EB13-B446-5C3C28493873}"/>
              </a:ext>
            </a:extLst>
          </p:cNvPr>
          <p:cNvSpPr>
            <a:spLocks/>
          </p:cNvSpPr>
          <p:nvPr/>
        </p:nvSpPr>
        <p:spPr bwMode="auto">
          <a:xfrm>
            <a:off x="6934200" y="46482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" name="Freeform 84">
            <a:extLst>
              <a:ext uri="{FF2B5EF4-FFF2-40B4-BE49-F238E27FC236}">
                <a16:creationId xmlns:a16="http://schemas.microsoft.com/office/drawing/2014/main" id="{AD499B52-7253-838D-ED89-E49B7D8AEC2B}"/>
              </a:ext>
            </a:extLst>
          </p:cNvPr>
          <p:cNvSpPr>
            <a:spLocks/>
          </p:cNvSpPr>
          <p:nvPr/>
        </p:nvSpPr>
        <p:spPr bwMode="auto">
          <a:xfrm rot="10800000">
            <a:off x="7086600" y="48006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" name="Freeform 85">
            <a:extLst>
              <a:ext uri="{FF2B5EF4-FFF2-40B4-BE49-F238E27FC236}">
                <a16:creationId xmlns:a16="http://schemas.microsoft.com/office/drawing/2014/main" id="{D4CB2160-81AB-E2B3-6842-2624237664D2}"/>
              </a:ext>
            </a:extLst>
          </p:cNvPr>
          <p:cNvSpPr>
            <a:spLocks/>
          </p:cNvSpPr>
          <p:nvPr/>
        </p:nvSpPr>
        <p:spPr bwMode="auto">
          <a:xfrm>
            <a:off x="838200" y="46482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" name="Freeform 86">
            <a:extLst>
              <a:ext uri="{FF2B5EF4-FFF2-40B4-BE49-F238E27FC236}">
                <a16:creationId xmlns:a16="http://schemas.microsoft.com/office/drawing/2014/main" id="{6C261214-BB1F-B185-A064-CDED9169336B}"/>
              </a:ext>
            </a:extLst>
          </p:cNvPr>
          <p:cNvSpPr>
            <a:spLocks/>
          </p:cNvSpPr>
          <p:nvPr/>
        </p:nvSpPr>
        <p:spPr bwMode="auto">
          <a:xfrm rot="10800000">
            <a:off x="990600" y="48006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" name="Text Box 87">
            <a:extLst>
              <a:ext uri="{FF2B5EF4-FFF2-40B4-BE49-F238E27FC236}">
                <a16:creationId xmlns:a16="http://schemas.microsoft.com/office/drawing/2014/main" id="{FF38DD40-BF56-226A-A562-BE24F29B9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0292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31" name="Text Box 88">
            <a:extLst>
              <a:ext uri="{FF2B5EF4-FFF2-40B4-BE49-F238E27FC236}">
                <a16:creationId xmlns:a16="http://schemas.microsoft.com/office/drawing/2014/main" id="{0036CCC9-AD4B-F4A5-CBDB-9FF9A773C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0292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32" name="Text Box 89">
            <a:extLst>
              <a:ext uri="{FF2B5EF4-FFF2-40B4-BE49-F238E27FC236}">
                <a16:creationId xmlns:a16="http://schemas.microsoft.com/office/drawing/2014/main" id="{6496DB9C-0BBA-9277-640F-31A2D0668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0292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33" name="Text Box 90">
            <a:extLst>
              <a:ext uri="{FF2B5EF4-FFF2-40B4-BE49-F238E27FC236}">
                <a16:creationId xmlns:a16="http://schemas.microsoft.com/office/drawing/2014/main" id="{5DDC0422-EC43-0E03-2D70-3C8C22A84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1910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34" name="Rectangle 91">
            <a:extLst>
              <a:ext uri="{FF2B5EF4-FFF2-40B4-BE49-F238E27FC236}">
                <a16:creationId xmlns:a16="http://schemas.microsoft.com/office/drawing/2014/main" id="{E884C5CE-F16D-19C9-670B-F802B2D98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2578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92">
            <a:extLst>
              <a:ext uri="{FF2B5EF4-FFF2-40B4-BE49-F238E27FC236}">
                <a16:creationId xmlns:a16="http://schemas.microsoft.com/office/drawing/2014/main" id="{0886E09E-491C-0F48-C4DA-29B33317B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2578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93">
            <a:extLst>
              <a:ext uri="{FF2B5EF4-FFF2-40B4-BE49-F238E27FC236}">
                <a16:creationId xmlns:a16="http://schemas.microsoft.com/office/drawing/2014/main" id="{955D9783-C245-A87F-765D-7F8E01BE0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2578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94">
            <a:extLst>
              <a:ext uri="{FF2B5EF4-FFF2-40B4-BE49-F238E27FC236}">
                <a16:creationId xmlns:a16="http://schemas.microsoft.com/office/drawing/2014/main" id="{2B03AA3E-38CD-7A9A-7057-00406F40F2F9}"/>
              </a:ext>
            </a:extLst>
          </p:cNvPr>
          <p:cNvSpPr>
            <a:spLocks/>
          </p:cNvSpPr>
          <p:nvPr/>
        </p:nvSpPr>
        <p:spPr bwMode="auto">
          <a:xfrm>
            <a:off x="5026025" y="5410200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" name="Text Box 95">
            <a:extLst>
              <a:ext uri="{FF2B5EF4-FFF2-40B4-BE49-F238E27FC236}">
                <a16:creationId xmlns:a16="http://schemas.microsoft.com/office/drawing/2014/main" id="{F603160B-0F93-ED55-D8FC-BE0ACC2B8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638800"/>
            <a:ext cx="366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e</a:t>
            </a:r>
          </a:p>
        </p:txBody>
      </p:sp>
      <p:sp>
        <p:nvSpPr>
          <p:cNvPr id="39" name="Freeform 96">
            <a:extLst>
              <a:ext uri="{FF2B5EF4-FFF2-40B4-BE49-F238E27FC236}">
                <a16:creationId xmlns:a16="http://schemas.microsoft.com/office/drawing/2014/main" id="{9C5F3A6B-9203-C4AB-9999-08E239BFF5F9}"/>
              </a:ext>
            </a:extLst>
          </p:cNvPr>
          <p:cNvSpPr>
            <a:spLocks/>
          </p:cNvSpPr>
          <p:nvPr/>
        </p:nvSpPr>
        <p:spPr bwMode="auto">
          <a:xfrm>
            <a:off x="3886200" y="4953000"/>
            <a:ext cx="914400" cy="457200"/>
          </a:xfrm>
          <a:custGeom>
            <a:avLst/>
            <a:gdLst>
              <a:gd name="T0" fmla="*/ 497 w 497"/>
              <a:gd name="T1" fmla="*/ 276 h 276"/>
              <a:gd name="T2" fmla="*/ 222 w 497"/>
              <a:gd name="T3" fmla="*/ 228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" name="Freeform 97">
            <a:extLst>
              <a:ext uri="{FF2B5EF4-FFF2-40B4-BE49-F238E27FC236}">
                <a16:creationId xmlns:a16="http://schemas.microsoft.com/office/drawing/2014/main" id="{87BDE303-BDDC-E7C3-6B41-D22B67709D56}"/>
              </a:ext>
            </a:extLst>
          </p:cNvPr>
          <p:cNvSpPr>
            <a:spLocks/>
          </p:cNvSpPr>
          <p:nvPr/>
        </p:nvSpPr>
        <p:spPr bwMode="auto">
          <a:xfrm flipH="1">
            <a:off x="5410200" y="4953000"/>
            <a:ext cx="914400" cy="457200"/>
          </a:xfrm>
          <a:custGeom>
            <a:avLst/>
            <a:gdLst>
              <a:gd name="T0" fmla="*/ 497 w 497"/>
              <a:gd name="T1" fmla="*/ 276 h 276"/>
              <a:gd name="T2" fmla="*/ 222 w 497"/>
              <a:gd name="T3" fmla="*/ 228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" name="Text Box 98">
            <a:extLst>
              <a:ext uri="{FF2B5EF4-FFF2-40B4-BE49-F238E27FC236}">
                <a16:creationId xmlns:a16="http://schemas.microsoft.com/office/drawing/2014/main" id="{25D11C97-DCD9-49AB-06D8-02A4EE546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953000"/>
            <a:ext cx="3667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961384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620000" cy="1143000"/>
          </a:xfrm>
        </p:spPr>
        <p:txBody>
          <a:bodyPr/>
          <a:lstStyle/>
          <a:p>
            <a:pPr lvl="0"/>
            <a:r>
              <a:rPr lang="en-IN" dirty="0"/>
              <a:t>Doubly Linked Lists (Delete a Node)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7E10838-F2D6-45F3-8A4F-C26D22A72C3A}"/>
              </a:ext>
            </a:extLst>
          </p:cNvPr>
          <p:cNvSpPr txBox="1">
            <a:spLocks noChangeArrowheads="1"/>
          </p:cNvSpPr>
          <p:nvPr/>
        </p:nvSpPr>
        <p:spPr>
          <a:xfrm>
            <a:off x="179294" y="1442410"/>
            <a:ext cx="77724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visualize </a:t>
            </a:r>
            <a:r>
              <a:rPr lang="en-US" dirty="0">
                <a:solidFill>
                  <a:schemeClr val="tx2"/>
                </a:solidFill>
              </a:rPr>
              <a:t>remove</a:t>
            </a:r>
            <a:r>
              <a:rPr lang="en-US" dirty="0"/>
              <a:t>(p), where p == </a:t>
            </a:r>
            <a:r>
              <a:rPr lang="en-US" dirty="0">
                <a:solidFill>
                  <a:schemeClr val="tx2"/>
                </a:solidFill>
              </a:rPr>
              <a:t>last</a:t>
            </a:r>
            <a:r>
              <a:rPr lang="en-US" dirty="0"/>
              <a:t>()</a:t>
            </a:r>
          </a:p>
        </p:txBody>
      </p:sp>
      <p:grpSp>
        <p:nvGrpSpPr>
          <p:cNvPr id="105" name="Group 4">
            <a:extLst>
              <a:ext uri="{FF2B5EF4-FFF2-40B4-BE49-F238E27FC236}">
                <a16:creationId xmlns:a16="http://schemas.microsoft.com/office/drawing/2014/main" id="{2D92DCCC-C567-466A-A40A-449EE46EEDCD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752600"/>
            <a:ext cx="7315200" cy="1371600"/>
            <a:chOff x="768" y="1296"/>
            <a:chExt cx="4608" cy="864"/>
          </a:xfrm>
        </p:grpSpPr>
        <p:sp>
          <p:nvSpPr>
            <p:cNvPr id="106" name="AutoShape 5">
              <a:extLst>
                <a:ext uri="{FF2B5EF4-FFF2-40B4-BE49-F238E27FC236}">
                  <a16:creationId xmlns:a16="http://schemas.microsoft.com/office/drawing/2014/main" id="{9FF47BF3-CB3B-4E6E-8E20-67B41062B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1344"/>
              <a:ext cx="1104" cy="816"/>
            </a:xfrm>
            <a:prstGeom prst="roundRect">
              <a:avLst>
                <a:gd name="adj" fmla="val 30130"/>
              </a:avLst>
            </a:prstGeom>
            <a:solidFill>
              <a:srgbClr val="ECF1FE"/>
            </a:solidFill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6">
              <a:extLst>
                <a:ext uri="{FF2B5EF4-FFF2-40B4-BE49-F238E27FC236}">
                  <a16:creationId xmlns:a16="http://schemas.microsoft.com/office/drawing/2014/main" id="{6450EC5F-B5AE-41F2-9D6D-555D466FE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Rectangle 7">
              <a:extLst>
                <a:ext uri="{FF2B5EF4-FFF2-40B4-BE49-F238E27FC236}">
                  <a16:creationId xmlns:a16="http://schemas.microsoft.com/office/drawing/2014/main" id="{09B1822B-45CE-4A95-BBA6-4FF97CFB8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Rectangle 8">
              <a:extLst>
                <a:ext uri="{FF2B5EF4-FFF2-40B4-BE49-F238E27FC236}">
                  <a16:creationId xmlns:a16="http://schemas.microsoft.com/office/drawing/2014/main" id="{FC725742-44C7-4C65-8852-156DF91190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9">
              <a:extLst>
                <a:ext uri="{FF2B5EF4-FFF2-40B4-BE49-F238E27FC236}">
                  <a16:creationId xmlns:a16="http://schemas.microsoft.com/office/drawing/2014/main" id="{22AB51A2-1B92-4820-BF4B-A4AABE9DB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" name="Rectangle 10">
              <a:extLst>
                <a:ext uri="{FF2B5EF4-FFF2-40B4-BE49-F238E27FC236}">
                  <a16:creationId xmlns:a16="http://schemas.microsoft.com/office/drawing/2014/main" id="{8A7EEB99-3A2B-4D19-A8A1-9559D60D5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Rectangle 11">
              <a:extLst>
                <a:ext uri="{FF2B5EF4-FFF2-40B4-BE49-F238E27FC236}">
                  <a16:creationId xmlns:a16="http://schemas.microsoft.com/office/drawing/2014/main" id="{3FB89257-8BE2-4A9D-B283-02AEDD61B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Rectangle 12">
              <a:extLst>
                <a:ext uri="{FF2B5EF4-FFF2-40B4-BE49-F238E27FC236}">
                  <a16:creationId xmlns:a16="http://schemas.microsoft.com/office/drawing/2014/main" id="{48DDBDEF-4B95-4402-BF92-D45AB4C95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Freeform 13">
              <a:extLst>
                <a:ext uri="{FF2B5EF4-FFF2-40B4-BE49-F238E27FC236}">
                  <a16:creationId xmlns:a16="http://schemas.microsoft.com/office/drawing/2014/main" id="{B6A1E7E1-DBDE-4236-BEE8-D953BBE78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" name="Rectangle 14">
              <a:extLst>
                <a:ext uri="{FF2B5EF4-FFF2-40B4-BE49-F238E27FC236}">
                  <a16:creationId xmlns:a16="http://schemas.microsoft.com/office/drawing/2014/main" id="{98F1D302-1203-4AA3-AFFD-62DD264CA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Rectangle 15">
              <a:extLst>
                <a:ext uri="{FF2B5EF4-FFF2-40B4-BE49-F238E27FC236}">
                  <a16:creationId xmlns:a16="http://schemas.microsoft.com/office/drawing/2014/main" id="{E8ED968E-6C18-4BF2-A418-521B7FABB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Rectangle 16">
              <a:extLst>
                <a:ext uri="{FF2B5EF4-FFF2-40B4-BE49-F238E27FC236}">
                  <a16:creationId xmlns:a16="http://schemas.microsoft.com/office/drawing/2014/main" id="{0734E9F4-F623-4712-9F77-7615ED33F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Freeform 17">
              <a:extLst>
                <a:ext uri="{FF2B5EF4-FFF2-40B4-BE49-F238E27FC236}">
                  <a16:creationId xmlns:a16="http://schemas.microsoft.com/office/drawing/2014/main" id="{8C2D07F9-AD5E-4F45-A992-7333664F9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9" name="Rectangle 18">
              <a:extLst>
                <a:ext uri="{FF2B5EF4-FFF2-40B4-BE49-F238E27FC236}">
                  <a16:creationId xmlns:a16="http://schemas.microsoft.com/office/drawing/2014/main" id="{D43AEAF5-FB1F-4CA7-8446-8BAAD83CC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Rectangle 19">
              <a:extLst>
                <a:ext uri="{FF2B5EF4-FFF2-40B4-BE49-F238E27FC236}">
                  <a16:creationId xmlns:a16="http://schemas.microsoft.com/office/drawing/2014/main" id="{D585BA80-C8DA-45FF-8174-CFBCA7A7F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Rectangle 20">
              <a:extLst>
                <a:ext uri="{FF2B5EF4-FFF2-40B4-BE49-F238E27FC236}">
                  <a16:creationId xmlns:a16="http://schemas.microsoft.com/office/drawing/2014/main" id="{4D89A712-95A7-40DA-9445-C61D02D2E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Freeform 21">
              <a:extLst>
                <a:ext uri="{FF2B5EF4-FFF2-40B4-BE49-F238E27FC236}">
                  <a16:creationId xmlns:a16="http://schemas.microsoft.com/office/drawing/2014/main" id="{26E7A54D-7FEA-47ED-92B5-4E2D33C617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920" y="1737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" name="Freeform 22">
              <a:extLst>
                <a:ext uri="{FF2B5EF4-FFF2-40B4-BE49-F238E27FC236}">
                  <a16:creationId xmlns:a16="http://schemas.microsoft.com/office/drawing/2014/main" id="{23672191-53D9-4FEC-809E-54BD17A4CF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88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4" name="Freeform 23">
              <a:extLst>
                <a:ext uri="{FF2B5EF4-FFF2-40B4-BE49-F238E27FC236}">
                  <a16:creationId xmlns:a16="http://schemas.microsoft.com/office/drawing/2014/main" id="{49EA171F-5BE8-4F69-B006-819BF23035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840" y="1737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Freeform 24">
              <a:extLst>
                <a:ext uri="{FF2B5EF4-FFF2-40B4-BE49-F238E27FC236}">
                  <a16:creationId xmlns:a16="http://schemas.microsoft.com/office/drawing/2014/main" id="{92C1EAAC-A059-42DE-AF90-9E3C965FE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" y="1728"/>
              <a:ext cx="94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6" name="Freeform 25">
              <a:extLst>
                <a:ext uri="{FF2B5EF4-FFF2-40B4-BE49-F238E27FC236}">
                  <a16:creationId xmlns:a16="http://schemas.microsoft.com/office/drawing/2014/main" id="{BE48C4FE-E1B6-49CE-B580-77D5E73E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" y="1728"/>
              <a:ext cx="94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7" name="Freeform 26">
              <a:extLst>
                <a:ext uri="{FF2B5EF4-FFF2-40B4-BE49-F238E27FC236}">
                  <a16:creationId xmlns:a16="http://schemas.microsoft.com/office/drawing/2014/main" id="{6F8146A2-A0CB-4AE1-9CC3-C684EAEE4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2" y="1728"/>
              <a:ext cx="94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8" name="Freeform 27">
              <a:extLst>
                <a:ext uri="{FF2B5EF4-FFF2-40B4-BE49-F238E27FC236}">
                  <a16:creationId xmlns:a16="http://schemas.microsoft.com/office/drawing/2014/main" id="{0CB32EE6-6073-448F-BCF2-7CD560A0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" y="1728"/>
              <a:ext cx="94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9" name="Rectangle 28">
              <a:extLst>
                <a:ext uri="{FF2B5EF4-FFF2-40B4-BE49-F238E27FC236}">
                  <a16:creationId xmlns:a16="http://schemas.microsoft.com/office/drawing/2014/main" id="{A270EBB5-9100-4E0D-B208-C9D2A841C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29">
              <a:extLst>
                <a:ext uri="{FF2B5EF4-FFF2-40B4-BE49-F238E27FC236}">
                  <a16:creationId xmlns:a16="http://schemas.microsoft.com/office/drawing/2014/main" id="{A68771E5-90E3-4DFA-A2C5-E4436CC5D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30">
              <a:extLst>
                <a:ext uri="{FF2B5EF4-FFF2-40B4-BE49-F238E27FC236}">
                  <a16:creationId xmlns:a16="http://schemas.microsoft.com/office/drawing/2014/main" id="{0B385F36-6C38-4848-9266-23F3D6FE1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632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" name="Freeform 31">
              <a:extLst>
                <a:ext uri="{FF2B5EF4-FFF2-40B4-BE49-F238E27FC236}">
                  <a16:creationId xmlns:a16="http://schemas.microsoft.com/office/drawing/2014/main" id="{A2C3BA22-7675-423B-AB38-60DC69E6E7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80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" name="Freeform 32">
              <a:extLst>
                <a:ext uri="{FF2B5EF4-FFF2-40B4-BE49-F238E27FC236}">
                  <a16:creationId xmlns:a16="http://schemas.microsoft.com/office/drawing/2014/main" id="{31B8951C-E4D0-4657-BF7F-241F14B32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1632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" name="Freeform 33">
              <a:extLst>
                <a:ext uri="{FF2B5EF4-FFF2-40B4-BE49-F238E27FC236}">
                  <a16:creationId xmlns:a16="http://schemas.microsoft.com/office/drawing/2014/main" id="{A1933533-E009-483A-82F4-93F07C8B6F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6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5" name="Text Box 34">
              <a:extLst>
                <a:ext uri="{FF2B5EF4-FFF2-40B4-BE49-F238E27FC236}">
                  <a16:creationId xmlns:a16="http://schemas.microsoft.com/office/drawing/2014/main" id="{7E752F6F-2607-426E-AE4A-CAB7A95FF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872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136" name="Text Box 35">
              <a:extLst>
                <a:ext uri="{FF2B5EF4-FFF2-40B4-BE49-F238E27FC236}">
                  <a16:creationId xmlns:a16="http://schemas.microsoft.com/office/drawing/2014/main" id="{488EE1E7-9B26-447E-8EBD-F10174FEBD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872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137" name="Text Box 36">
              <a:extLst>
                <a:ext uri="{FF2B5EF4-FFF2-40B4-BE49-F238E27FC236}">
                  <a16:creationId xmlns:a16="http://schemas.microsoft.com/office/drawing/2014/main" id="{04544BF6-23B4-40FE-8267-BF3B786D8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872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38" name="Text Box 37">
              <a:extLst>
                <a:ext uri="{FF2B5EF4-FFF2-40B4-BE49-F238E27FC236}">
                  <a16:creationId xmlns:a16="http://schemas.microsoft.com/office/drawing/2014/main" id="{D598098A-AE80-4FA8-AD09-2977998E9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872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139" name="Text Box 38">
              <a:extLst>
                <a:ext uri="{FF2B5EF4-FFF2-40B4-BE49-F238E27FC236}">
                  <a16:creationId xmlns:a16="http://schemas.microsoft.com/office/drawing/2014/main" id="{7D797A11-8FB0-4C7E-BDC6-3889FA3AA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2" y="1296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p</a:t>
              </a:r>
            </a:p>
          </p:txBody>
        </p:sp>
      </p:grpSp>
      <p:sp>
        <p:nvSpPr>
          <p:cNvPr id="140" name="AutoShape 39">
            <a:extLst>
              <a:ext uri="{FF2B5EF4-FFF2-40B4-BE49-F238E27FC236}">
                <a16:creationId xmlns:a16="http://schemas.microsoft.com/office/drawing/2014/main" id="{1586EE9D-90FE-4673-AF70-95EB09B83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3910013"/>
            <a:ext cx="1752600" cy="12954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Rectangle 40">
            <a:extLst>
              <a:ext uri="{FF2B5EF4-FFF2-40B4-BE49-F238E27FC236}">
                <a16:creationId xmlns:a16="http://schemas.microsoft.com/office/drawing/2014/main" id="{91540158-F61E-4728-BB70-3EC98FB44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Rectangle 41">
            <a:extLst>
              <a:ext uri="{FF2B5EF4-FFF2-40B4-BE49-F238E27FC236}">
                <a16:creationId xmlns:a16="http://schemas.microsoft.com/office/drawing/2014/main" id="{F2177924-8660-4D0D-BFD5-5ABAE2126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Rectangle 42">
            <a:extLst>
              <a:ext uri="{FF2B5EF4-FFF2-40B4-BE49-F238E27FC236}">
                <a16:creationId xmlns:a16="http://schemas.microsoft.com/office/drawing/2014/main" id="{0E0AAD2F-B7AE-4902-9DB9-38B3477AA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Freeform 43">
            <a:extLst>
              <a:ext uri="{FF2B5EF4-FFF2-40B4-BE49-F238E27FC236}">
                <a16:creationId xmlns:a16="http://schemas.microsoft.com/office/drawing/2014/main" id="{DF4F96CE-8F21-43AD-B6C2-E17AF3792072}"/>
              </a:ext>
            </a:extLst>
          </p:cNvPr>
          <p:cNvSpPr>
            <a:spLocks/>
          </p:cNvSpPr>
          <p:nvPr/>
        </p:nvSpPr>
        <p:spPr bwMode="auto">
          <a:xfrm>
            <a:off x="2895600" y="33909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5" name="Rectangle 44">
            <a:extLst>
              <a:ext uri="{FF2B5EF4-FFF2-40B4-BE49-F238E27FC236}">
                <a16:creationId xmlns:a16="http://schemas.microsoft.com/office/drawing/2014/main" id="{0EEA6A30-DF29-489A-9A05-C0F95478E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Rectangle 45">
            <a:extLst>
              <a:ext uri="{FF2B5EF4-FFF2-40B4-BE49-F238E27FC236}">
                <a16:creationId xmlns:a16="http://schemas.microsoft.com/office/drawing/2014/main" id="{0DDF7DFA-C9A1-4A37-B844-3C16C0584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Rectangle 46">
            <a:extLst>
              <a:ext uri="{FF2B5EF4-FFF2-40B4-BE49-F238E27FC236}">
                <a16:creationId xmlns:a16="http://schemas.microsoft.com/office/drawing/2014/main" id="{81C53042-52CB-4894-AFCA-ECDC38924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Freeform 47">
            <a:extLst>
              <a:ext uri="{FF2B5EF4-FFF2-40B4-BE49-F238E27FC236}">
                <a16:creationId xmlns:a16="http://schemas.microsoft.com/office/drawing/2014/main" id="{48E2C1A0-10D5-499A-9F8D-21F71E5F2021}"/>
              </a:ext>
            </a:extLst>
          </p:cNvPr>
          <p:cNvSpPr>
            <a:spLocks/>
          </p:cNvSpPr>
          <p:nvPr/>
        </p:nvSpPr>
        <p:spPr bwMode="auto">
          <a:xfrm>
            <a:off x="4419600" y="33909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9" name="Rectangle 48">
            <a:extLst>
              <a:ext uri="{FF2B5EF4-FFF2-40B4-BE49-F238E27FC236}">
                <a16:creationId xmlns:a16="http://schemas.microsoft.com/office/drawing/2014/main" id="{6D2462DF-3BC6-4AF3-B039-EB3303A2E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Rectangle 49">
            <a:extLst>
              <a:ext uri="{FF2B5EF4-FFF2-40B4-BE49-F238E27FC236}">
                <a16:creationId xmlns:a16="http://schemas.microsoft.com/office/drawing/2014/main" id="{95176435-2A10-402B-BB0F-3DACB69D2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Rectangle 50">
            <a:extLst>
              <a:ext uri="{FF2B5EF4-FFF2-40B4-BE49-F238E27FC236}">
                <a16:creationId xmlns:a16="http://schemas.microsoft.com/office/drawing/2014/main" id="{DB19863D-2617-41F1-A89E-9BB99F25E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Freeform 51">
            <a:extLst>
              <a:ext uri="{FF2B5EF4-FFF2-40B4-BE49-F238E27FC236}">
                <a16:creationId xmlns:a16="http://schemas.microsoft.com/office/drawing/2014/main" id="{DBB85EDB-4BE4-4B79-B267-535D9F3FBE44}"/>
              </a:ext>
            </a:extLst>
          </p:cNvPr>
          <p:cNvSpPr>
            <a:spLocks/>
          </p:cNvSpPr>
          <p:nvPr/>
        </p:nvSpPr>
        <p:spPr bwMode="auto">
          <a:xfrm>
            <a:off x="5943600" y="3340100"/>
            <a:ext cx="2286000" cy="188913"/>
          </a:xfrm>
          <a:custGeom>
            <a:avLst/>
            <a:gdLst>
              <a:gd name="T0" fmla="*/ 0 w 1440"/>
              <a:gd name="T1" fmla="*/ 119 h 119"/>
              <a:gd name="T2" fmla="*/ 776 w 1440"/>
              <a:gd name="T3" fmla="*/ 7 h 119"/>
              <a:gd name="T4" fmla="*/ 1440 w 1440"/>
              <a:gd name="T5" fmla="*/ 79 h 119"/>
              <a:gd name="T6" fmla="*/ 0 60000 65536"/>
              <a:gd name="T7" fmla="*/ 0 60000 65536"/>
              <a:gd name="T8" fmla="*/ 0 60000 65536"/>
              <a:gd name="T9" fmla="*/ 0 w 1440"/>
              <a:gd name="T10" fmla="*/ 0 h 119"/>
              <a:gd name="T11" fmla="*/ 1440 w 1440"/>
              <a:gd name="T12" fmla="*/ 119 h 1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19">
                <a:moveTo>
                  <a:pt x="0" y="119"/>
                </a:moveTo>
                <a:cubicBezTo>
                  <a:pt x="129" y="100"/>
                  <a:pt x="536" y="14"/>
                  <a:pt x="776" y="7"/>
                </a:cubicBezTo>
                <a:cubicBezTo>
                  <a:pt x="1016" y="0"/>
                  <a:pt x="1302" y="64"/>
                  <a:pt x="1440" y="7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" name="Rectangle 52">
            <a:extLst>
              <a:ext uri="{FF2B5EF4-FFF2-40B4-BE49-F238E27FC236}">
                <a16:creationId xmlns:a16="http://schemas.microsoft.com/office/drawing/2014/main" id="{F70A482B-D6A6-468E-A5BF-8970777D1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Rectangle 53">
            <a:extLst>
              <a:ext uri="{FF2B5EF4-FFF2-40B4-BE49-F238E27FC236}">
                <a16:creationId xmlns:a16="http://schemas.microsoft.com/office/drawing/2014/main" id="{3860592F-8E26-41A5-A966-3862C9E27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Rectangle 54">
            <a:extLst>
              <a:ext uri="{FF2B5EF4-FFF2-40B4-BE49-F238E27FC236}">
                <a16:creationId xmlns:a16="http://schemas.microsoft.com/office/drawing/2014/main" id="{C56CB900-AD79-4DDB-A665-D5C6F6FC7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Freeform 55">
            <a:extLst>
              <a:ext uri="{FF2B5EF4-FFF2-40B4-BE49-F238E27FC236}">
                <a16:creationId xmlns:a16="http://schemas.microsoft.com/office/drawing/2014/main" id="{41B6C5C5-74A1-42D4-A0EB-C5F697FDDD52}"/>
              </a:ext>
            </a:extLst>
          </p:cNvPr>
          <p:cNvSpPr>
            <a:spLocks/>
          </p:cNvSpPr>
          <p:nvPr/>
        </p:nvSpPr>
        <p:spPr bwMode="auto">
          <a:xfrm rot="10800000">
            <a:off x="3048000" y="35433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7" name="Freeform 56">
            <a:extLst>
              <a:ext uri="{FF2B5EF4-FFF2-40B4-BE49-F238E27FC236}">
                <a16:creationId xmlns:a16="http://schemas.microsoft.com/office/drawing/2014/main" id="{844E80BA-29F6-45C3-91BA-A8B74AC2618C}"/>
              </a:ext>
            </a:extLst>
          </p:cNvPr>
          <p:cNvSpPr>
            <a:spLocks/>
          </p:cNvSpPr>
          <p:nvPr/>
        </p:nvSpPr>
        <p:spPr bwMode="auto">
          <a:xfrm rot="10800000">
            <a:off x="4572000" y="3529013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8" name="Freeform 57">
            <a:extLst>
              <a:ext uri="{FF2B5EF4-FFF2-40B4-BE49-F238E27FC236}">
                <a16:creationId xmlns:a16="http://schemas.microsoft.com/office/drawing/2014/main" id="{F49C912C-A887-444F-A5C7-4BD2CB6C85B0}"/>
              </a:ext>
            </a:extLst>
          </p:cNvPr>
          <p:cNvSpPr>
            <a:spLocks/>
          </p:cNvSpPr>
          <p:nvPr/>
        </p:nvSpPr>
        <p:spPr bwMode="auto">
          <a:xfrm>
            <a:off x="6108700" y="3617913"/>
            <a:ext cx="749300" cy="863600"/>
          </a:xfrm>
          <a:custGeom>
            <a:avLst/>
            <a:gdLst>
              <a:gd name="T0" fmla="*/ 472 w 472"/>
              <a:gd name="T1" fmla="*/ 544 h 544"/>
              <a:gd name="T2" fmla="*/ 384 w 472"/>
              <a:gd name="T3" fmla="*/ 152 h 544"/>
              <a:gd name="T4" fmla="*/ 0 w 472"/>
              <a:gd name="T5" fmla="*/ 0 h 544"/>
              <a:gd name="T6" fmla="*/ 0 60000 65536"/>
              <a:gd name="T7" fmla="*/ 0 60000 65536"/>
              <a:gd name="T8" fmla="*/ 0 60000 65536"/>
              <a:gd name="T9" fmla="*/ 0 w 472"/>
              <a:gd name="T10" fmla="*/ 0 h 544"/>
              <a:gd name="T11" fmla="*/ 472 w 472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" h="544">
                <a:moveTo>
                  <a:pt x="472" y="544"/>
                </a:moveTo>
                <a:cubicBezTo>
                  <a:pt x="457" y="479"/>
                  <a:pt x="463" y="243"/>
                  <a:pt x="384" y="152"/>
                </a:cubicBezTo>
                <a:cubicBezTo>
                  <a:pt x="305" y="61"/>
                  <a:pt x="80" y="32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9" name="Freeform 58">
            <a:extLst>
              <a:ext uri="{FF2B5EF4-FFF2-40B4-BE49-F238E27FC236}">
                <a16:creationId xmlns:a16="http://schemas.microsoft.com/office/drawing/2014/main" id="{54A02897-34F1-4111-A616-6B768D6F1E77}"/>
              </a:ext>
            </a:extLst>
          </p:cNvPr>
          <p:cNvSpPr>
            <a:spLocks/>
          </p:cNvSpPr>
          <p:nvPr/>
        </p:nvSpPr>
        <p:spPr bwMode="auto">
          <a:xfrm>
            <a:off x="2517775" y="3529013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0" name="Freeform 59">
            <a:extLst>
              <a:ext uri="{FF2B5EF4-FFF2-40B4-BE49-F238E27FC236}">
                <a16:creationId xmlns:a16="http://schemas.microsoft.com/office/drawing/2014/main" id="{0B74C260-B4D3-4D98-8977-78FBA0794845}"/>
              </a:ext>
            </a:extLst>
          </p:cNvPr>
          <p:cNvSpPr>
            <a:spLocks/>
          </p:cNvSpPr>
          <p:nvPr/>
        </p:nvSpPr>
        <p:spPr bwMode="auto">
          <a:xfrm>
            <a:off x="4038600" y="3529013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1" name="Freeform 60">
            <a:extLst>
              <a:ext uri="{FF2B5EF4-FFF2-40B4-BE49-F238E27FC236}">
                <a16:creationId xmlns:a16="http://schemas.microsoft.com/office/drawing/2014/main" id="{CAFA1A06-8176-4099-8758-857339A38785}"/>
              </a:ext>
            </a:extLst>
          </p:cNvPr>
          <p:cNvSpPr>
            <a:spLocks/>
          </p:cNvSpPr>
          <p:nvPr/>
        </p:nvSpPr>
        <p:spPr bwMode="auto">
          <a:xfrm>
            <a:off x="5559425" y="3529013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2" name="Freeform 61">
            <a:extLst>
              <a:ext uri="{FF2B5EF4-FFF2-40B4-BE49-F238E27FC236}">
                <a16:creationId xmlns:a16="http://schemas.microsoft.com/office/drawing/2014/main" id="{AE32C32F-EA4E-470E-9DDD-D29FCC5B0763}"/>
              </a:ext>
            </a:extLst>
          </p:cNvPr>
          <p:cNvSpPr>
            <a:spLocks/>
          </p:cNvSpPr>
          <p:nvPr/>
        </p:nvSpPr>
        <p:spPr bwMode="auto">
          <a:xfrm>
            <a:off x="7080250" y="4519613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3" name="Rectangle 62">
            <a:extLst>
              <a:ext uri="{FF2B5EF4-FFF2-40B4-BE49-F238E27FC236}">
                <a16:creationId xmlns:a16="http://schemas.microsoft.com/office/drawing/2014/main" id="{D97EAE50-53AB-4786-B3F4-F88AD7BF1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Rectangle 63">
            <a:extLst>
              <a:ext uri="{FF2B5EF4-FFF2-40B4-BE49-F238E27FC236}">
                <a16:creationId xmlns:a16="http://schemas.microsoft.com/office/drawing/2014/main" id="{EF7D36EC-47DC-4A35-B3EB-B4C45C333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Freeform 64">
            <a:extLst>
              <a:ext uri="{FF2B5EF4-FFF2-40B4-BE49-F238E27FC236}">
                <a16:creationId xmlns:a16="http://schemas.microsoft.com/office/drawing/2014/main" id="{0C633D6F-2BCD-4002-8A44-ACC809237BB3}"/>
              </a:ext>
            </a:extLst>
          </p:cNvPr>
          <p:cNvSpPr>
            <a:spLocks/>
          </p:cNvSpPr>
          <p:nvPr/>
        </p:nvSpPr>
        <p:spPr bwMode="auto">
          <a:xfrm>
            <a:off x="7480300" y="3654425"/>
            <a:ext cx="736600" cy="852488"/>
          </a:xfrm>
          <a:custGeom>
            <a:avLst/>
            <a:gdLst>
              <a:gd name="T0" fmla="*/ 0 w 464"/>
              <a:gd name="T1" fmla="*/ 537 h 537"/>
              <a:gd name="T2" fmla="*/ 96 w 464"/>
              <a:gd name="T3" fmla="*/ 89 h 537"/>
              <a:gd name="T4" fmla="*/ 464 w 464"/>
              <a:gd name="T5" fmla="*/ 1 h 537"/>
              <a:gd name="T6" fmla="*/ 0 60000 65536"/>
              <a:gd name="T7" fmla="*/ 0 60000 65536"/>
              <a:gd name="T8" fmla="*/ 0 60000 65536"/>
              <a:gd name="T9" fmla="*/ 0 w 464"/>
              <a:gd name="T10" fmla="*/ 0 h 537"/>
              <a:gd name="T11" fmla="*/ 464 w 464"/>
              <a:gd name="T12" fmla="*/ 537 h 5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537">
                <a:moveTo>
                  <a:pt x="0" y="537"/>
                </a:moveTo>
                <a:cubicBezTo>
                  <a:pt x="16" y="462"/>
                  <a:pt x="19" y="178"/>
                  <a:pt x="96" y="89"/>
                </a:cubicBezTo>
                <a:cubicBezTo>
                  <a:pt x="173" y="0"/>
                  <a:pt x="387" y="19"/>
                  <a:pt x="464" y="1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6" name="Freeform 65">
            <a:extLst>
              <a:ext uri="{FF2B5EF4-FFF2-40B4-BE49-F238E27FC236}">
                <a16:creationId xmlns:a16="http://schemas.microsoft.com/office/drawing/2014/main" id="{FA061370-6833-4F69-93C5-B474C76FF855}"/>
              </a:ext>
            </a:extLst>
          </p:cNvPr>
          <p:cNvSpPr>
            <a:spLocks/>
          </p:cNvSpPr>
          <p:nvPr/>
        </p:nvSpPr>
        <p:spPr bwMode="auto">
          <a:xfrm>
            <a:off x="6108700" y="3529013"/>
            <a:ext cx="2271713" cy="177800"/>
          </a:xfrm>
          <a:custGeom>
            <a:avLst/>
            <a:gdLst>
              <a:gd name="T0" fmla="*/ 1431 w 1431"/>
              <a:gd name="T1" fmla="*/ 0 h 112"/>
              <a:gd name="T2" fmla="*/ 680 w 1431"/>
              <a:gd name="T3" fmla="*/ 112 h 112"/>
              <a:gd name="T4" fmla="*/ 0 w 1431"/>
              <a:gd name="T5" fmla="*/ 0 h 112"/>
              <a:gd name="T6" fmla="*/ 0 60000 65536"/>
              <a:gd name="T7" fmla="*/ 0 60000 65536"/>
              <a:gd name="T8" fmla="*/ 0 60000 65536"/>
              <a:gd name="T9" fmla="*/ 0 w 1431"/>
              <a:gd name="T10" fmla="*/ 0 h 112"/>
              <a:gd name="T11" fmla="*/ 1431 w 1431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1" h="112">
                <a:moveTo>
                  <a:pt x="1431" y="0"/>
                </a:moveTo>
                <a:cubicBezTo>
                  <a:pt x="1306" y="19"/>
                  <a:pt x="918" y="112"/>
                  <a:pt x="680" y="112"/>
                </a:cubicBezTo>
                <a:cubicBezTo>
                  <a:pt x="442" y="112"/>
                  <a:pt x="142" y="23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7" name="Freeform 66">
            <a:extLst>
              <a:ext uri="{FF2B5EF4-FFF2-40B4-BE49-F238E27FC236}">
                <a16:creationId xmlns:a16="http://schemas.microsoft.com/office/drawing/2014/main" id="{03BBFF4E-E77E-4D2E-969E-F01329B3694B}"/>
              </a:ext>
            </a:extLst>
          </p:cNvPr>
          <p:cNvSpPr>
            <a:spLocks/>
          </p:cNvSpPr>
          <p:nvPr/>
        </p:nvSpPr>
        <p:spPr bwMode="auto">
          <a:xfrm>
            <a:off x="1371600" y="3376613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8" name="Freeform 67">
            <a:extLst>
              <a:ext uri="{FF2B5EF4-FFF2-40B4-BE49-F238E27FC236}">
                <a16:creationId xmlns:a16="http://schemas.microsoft.com/office/drawing/2014/main" id="{7E7A1686-E0FC-4A99-86CC-C5B3360AEB47}"/>
              </a:ext>
            </a:extLst>
          </p:cNvPr>
          <p:cNvSpPr>
            <a:spLocks/>
          </p:cNvSpPr>
          <p:nvPr/>
        </p:nvSpPr>
        <p:spPr bwMode="auto">
          <a:xfrm rot="10800000">
            <a:off x="1524000" y="3529013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9" name="Text Box 68">
            <a:extLst>
              <a:ext uri="{FF2B5EF4-FFF2-40B4-BE49-F238E27FC236}">
                <a16:creationId xmlns:a16="http://schemas.microsoft.com/office/drawing/2014/main" id="{229C3A42-4F53-4AA9-B6A3-4C27477F7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757613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70" name="Text Box 69">
            <a:extLst>
              <a:ext uri="{FF2B5EF4-FFF2-40B4-BE49-F238E27FC236}">
                <a16:creationId xmlns:a16="http://schemas.microsoft.com/office/drawing/2014/main" id="{C85803C3-D9F1-44E9-B495-4442C1EA0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757613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71" name="Text Box 70">
            <a:extLst>
              <a:ext uri="{FF2B5EF4-FFF2-40B4-BE49-F238E27FC236}">
                <a16:creationId xmlns:a16="http://schemas.microsoft.com/office/drawing/2014/main" id="{544AF3AC-F338-4DE7-BFB1-2ED5FA2A7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757613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72" name="Text Box 71">
            <a:extLst>
              <a:ext uri="{FF2B5EF4-FFF2-40B4-BE49-F238E27FC236}">
                <a16:creationId xmlns:a16="http://schemas.microsoft.com/office/drawing/2014/main" id="{775BF8C1-152C-4E14-B513-5C4440ADB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748213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73" name="Text Box 72">
            <a:extLst>
              <a:ext uri="{FF2B5EF4-FFF2-40B4-BE49-F238E27FC236}">
                <a16:creationId xmlns:a16="http://schemas.microsoft.com/office/drawing/2014/main" id="{F73010A1-C1EA-4A41-BDB1-61C084874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3833813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p</a:t>
            </a:r>
          </a:p>
        </p:txBody>
      </p:sp>
      <p:sp>
        <p:nvSpPr>
          <p:cNvPr id="174" name="Rectangle 73">
            <a:extLst>
              <a:ext uri="{FF2B5EF4-FFF2-40B4-BE49-F238E27FC236}">
                <a16:creationId xmlns:a16="http://schemas.microsoft.com/office/drawing/2014/main" id="{6C08737E-288B-4173-BE3A-098435058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Rectangle 74">
            <a:extLst>
              <a:ext uri="{FF2B5EF4-FFF2-40B4-BE49-F238E27FC236}">
                <a16:creationId xmlns:a16="http://schemas.microsoft.com/office/drawing/2014/main" id="{A22878D8-AB8F-460C-BE1E-F92D61527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Rectangle 75">
            <a:extLst>
              <a:ext uri="{FF2B5EF4-FFF2-40B4-BE49-F238E27FC236}">
                <a16:creationId xmlns:a16="http://schemas.microsoft.com/office/drawing/2014/main" id="{BB629F2C-1BD5-4A4C-9B93-3619C9A91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Freeform 76">
            <a:extLst>
              <a:ext uri="{FF2B5EF4-FFF2-40B4-BE49-F238E27FC236}">
                <a16:creationId xmlns:a16="http://schemas.microsoft.com/office/drawing/2014/main" id="{802E0E60-9953-4C25-96E5-5797544C6FE9}"/>
              </a:ext>
            </a:extLst>
          </p:cNvPr>
          <p:cNvSpPr>
            <a:spLocks/>
          </p:cNvSpPr>
          <p:nvPr/>
        </p:nvSpPr>
        <p:spPr bwMode="auto">
          <a:xfrm>
            <a:off x="2895600" y="54991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8" name="Rectangle 77">
            <a:extLst>
              <a:ext uri="{FF2B5EF4-FFF2-40B4-BE49-F238E27FC236}">
                <a16:creationId xmlns:a16="http://schemas.microsoft.com/office/drawing/2014/main" id="{99CF6155-3069-49A4-9878-BC0EF5917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Rectangle 78">
            <a:extLst>
              <a:ext uri="{FF2B5EF4-FFF2-40B4-BE49-F238E27FC236}">
                <a16:creationId xmlns:a16="http://schemas.microsoft.com/office/drawing/2014/main" id="{7F93C973-EB5B-4648-A66F-332FD8CB6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Rectangle 79">
            <a:extLst>
              <a:ext uri="{FF2B5EF4-FFF2-40B4-BE49-F238E27FC236}">
                <a16:creationId xmlns:a16="http://schemas.microsoft.com/office/drawing/2014/main" id="{CE44BD9C-2D4E-404C-A451-5699C9017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Freeform 80">
            <a:extLst>
              <a:ext uri="{FF2B5EF4-FFF2-40B4-BE49-F238E27FC236}">
                <a16:creationId xmlns:a16="http://schemas.microsoft.com/office/drawing/2014/main" id="{82930643-EE40-4C05-9A4A-A34C091A19CD}"/>
              </a:ext>
            </a:extLst>
          </p:cNvPr>
          <p:cNvSpPr>
            <a:spLocks/>
          </p:cNvSpPr>
          <p:nvPr/>
        </p:nvSpPr>
        <p:spPr bwMode="auto">
          <a:xfrm>
            <a:off x="4419600" y="54991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2" name="Rectangle 81">
            <a:extLst>
              <a:ext uri="{FF2B5EF4-FFF2-40B4-BE49-F238E27FC236}">
                <a16:creationId xmlns:a16="http://schemas.microsoft.com/office/drawing/2014/main" id="{9F3271FF-1435-4020-84AA-974E2F898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Rectangle 82">
            <a:extLst>
              <a:ext uri="{FF2B5EF4-FFF2-40B4-BE49-F238E27FC236}">
                <a16:creationId xmlns:a16="http://schemas.microsoft.com/office/drawing/2014/main" id="{55CBF6FB-AD06-4243-9F58-E947C94A6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Rectangle 83">
            <a:extLst>
              <a:ext uri="{FF2B5EF4-FFF2-40B4-BE49-F238E27FC236}">
                <a16:creationId xmlns:a16="http://schemas.microsoft.com/office/drawing/2014/main" id="{5CD12102-C7C3-45DB-8458-73A2D92D3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Freeform 84">
            <a:extLst>
              <a:ext uri="{FF2B5EF4-FFF2-40B4-BE49-F238E27FC236}">
                <a16:creationId xmlns:a16="http://schemas.microsoft.com/office/drawing/2014/main" id="{A37002DF-2248-4F87-A663-8E38BFBBF7E8}"/>
              </a:ext>
            </a:extLst>
          </p:cNvPr>
          <p:cNvSpPr>
            <a:spLocks/>
          </p:cNvSpPr>
          <p:nvPr/>
        </p:nvSpPr>
        <p:spPr bwMode="auto">
          <a:xfrm rot="10800000">
            <a:off x="3048000" y="56515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6" name="Freeform 85">
            <a:extLst>
              <a:ext uri="{FF2B5EF4-FFF2-40B4-BE49-F238E27FC236}">
                <a16:creationId xmlns:a16="http://schemas.microsoft.com/office/drawing/2014/main" id="{FC6A61B7-50A4-49FD-A9E3-31F281A23384}"/>
              </a:ext>
            </a:extLst>
          </p:cNvPr>
          <p:cNvSpPr>
            <a:spLocks/>
          </p:cNvSpPr>
          <p:nvPr/>
        </p:nvSpPr>
        <p:spPr bwMode="auto">
          <a:xfrm rot="10800000">
            <a:off x="4572000" y="5637213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7" name="Freeform 86">
            <a:extLst>
              <a:ext uri="{FF2B5EF4-FFF2-40B4-BE49-F238E27FC236}">
                <a16:creationId xmlns:a16="http://schemas.microsoft.com/office/drawing/2014/main" id="{8B0CB9F8-124B-4DDD-AB8A-268CCA0F7AD9}"/>
              </a:ext>
            </a:extLst>
          </p:cNvPr>
          <p:cNvSpPr>
            <a:spLocks/>
          </p:cNvSpPr>
          <p:nvPr/>
        </p:nvSpPr>
        <p:spPr bwMode="auto">
          <a:xfrm>
            <a:off x="2517775" y="5637213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8" name="Freeform 87">
            <a:extLst>
              <a:ext uri="{FF2B5EF4-FFF2-40B4-BE49-F238E27FC236}">
                <a16:creationId xmlns:a16="http://schemas.microsoft.com/office/drawing/2014/main" id="{C9FE9473-6591-4E99-90B6-6E508F1FD5C9}"/>
              </a:ext>
            </a:extLst>
          </p:cNvPr>
          <p:cNvSpPr>
            <a:spLocks/>
          </p:cNvSpPr>
          <p:nvPr/>
        </p:nvSpPr>
        <p:spPr bwMode="auto">
          <a:xfrm>
            <a:off x="4038600" y="5637213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9" name="Freeform 88">
            <a:extLst>
              <a:ext uri="{FF2B5EF4-FFF2-40B4-BE49-F238E27FC236}">
                <a16:creationId xmlns:a16="http://schemas.microsoft.com/office/drawing/2014/main" id="{8182C441-30B7-49E1-84ED-1CAAC4CC0642}"/>
              </a:ext>
            </a:extLst>
          </p:cNvPr>
          <p:cNvSpPr>
            <a:spLocks/>
          </p:cNvSpPr>
          <p:nvPr/>
        </p:nvSpPr>
        <p:spPr bwMode="auto">
          <a:xfrm>
            <a:off x="5559425" y="5637213"/>
            <a:ext cx="149225" cy="457200"/>
          </a:xfrm>
          <a:custGeom>
            <a:avLst/>
            <a:gdLst>
              <a:gd name="T0" fmla="*/ 46 w 106"/>
              <a:gd name="T1" fmla="*/ 0 h 348"/>
              <a:gd name="T2" fmla="*/ 10 w 106"/>
              <a:gd name="T3" fmla="*/ 186 h 348"/>
              <a:gd name="T4" fmla="*/ 106 w 106"/>
              <a:gd name="T5" fmla="*/ 348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>
            <a:solidFill>
              <a:schemeClr val="tx2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0" name="Rectangle 89">
            <a:extLst>
              <a:ext uri="{FF2B5EF4-FFF2-40B4-BE49-F238E27FC236}">
                <a16:creationId xmlns:a16="http://schemas.microsoft.com/office/drawing/2014/main" id="{AACF800D-2B5C-42B1-AFAD-A453ADC2D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4991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Rectangle 90">
            <a:extLst>
              <a:ext uri="{FF2B5EF4-FFF2-40B4-BE49-F238E27FC236}">
                <a16:creationId xmlns:a16="http://schemas.microsoft.com/office/drawing/2014/main" id="{84BE30BB-EACC-4350-A58C-3699BF43D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Freeform 91">
            <a:extLst>
              <a:ext uri="{FF2B5EF4-FFF2-40B4-BE49-F238E27FC236}">
                <a16:creationId xmlns:a16="http://schemas.microsoft.com/office/drawing/2014/main" id="{5895D41F-F957-4FEC-953B-C318ED67F7A1}"/>
              </a:ext>
            </a:extLst>
          </p:cNvPr>
          <p:cNvSpPr>
            <a:spLocks/>
          </p:cNvSpPr>
          <p:nvPr/>
        </p:nvSpPr>
        <p:spPr bwMode="auto">
          <a:xfrm>
            <a:off x="1371600" y="5484813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3" name="Freeform 92">
            <a:extLst>
              <a:ext uri="{FF2B5EF4-FFF2-40B4-BE49-F238E27FC236}">
                <a16:creationId xmlns:a16="http://schemas.microsoft.com/office/drawing/2014/main" id="{EF3F83D0-5861-4637-AFBE-9FF3F2DA01D3}"/>
              </a:ext>
            </a:extLst>
          </p:cNvPr>
          <p:cNvSpPr>
            <a:spLocks/>
          </p:cNvSpPr>
          <p:nvPr/>
        </p:nvSpPr>
        <p:spPr bwMode="auto">
          <a:xfrm rot="10800000">
            <a:off x="1524000" y="5637213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4" name="Freeform 96">
            <a:extLst>
              <a:ext uri="{FF2B5EF4-FFF2-40B4-BE49-F238E27FC236}">
                <a16:creationId xmlns:a16="http://schemas.microsoft.com/office/drawing/2014/main" id="{93F15CCD-360A-427C-8AF7-4691BD84E632}"/>
              </a:ext>
            </a:extLst>
          </p:cNvPr>
          <p:cNvSpPr>
            <a:spLocks/>
          </p:cNvSpPr>
          <p:nvPr/>
        </p:nvSpPr>
        <p:spPr bwMode="auto">
          <a:xfrm>
            <a:off x="5943600" y="5500688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5" name="Freeform 97">
            <a:extLst>
              <a:ext uri="{FF2B5EF4-FFF2-40B4-BE49-F238E27FC236}">
                <a16:creationId xmlns:a16="http://schemas.microsoft.com/office/drawing/2014/main" id="{0C9A2DDE-B8FA-4136-883B-585D7CEA788E}"/>
              </a:ext>
            </a:extLst>
          </p:cNvPr>
          <p:cNvSpPr>
            <a:spLocks/>
          </p:cNvSpPr>
          <p:nvPr/>
        </p:nvSpPr>
        <p:spPr bwMode="auto">
          <a:xfrm rot="10800000">
            <a:off x="6096000" y="5638800"/>
            <a:ext cx="762000" cy="139700"/>
          </a:xfrm>
          <a:custGeom>
            <a:avLst/>
            <a:gdLst>
              <a:gd name="T0" fmla="*/ 0 w 480"/>
              <a:gd name="T1" fmla="*/ 87 h 88"/>
              <a:gd name="T2" fmla="*/ 237 w 480"/>
              <a:gd name="T3" fmla="*/ 0 h 88"/>
              <a:gd name="T4" fmla="*/ 480 w 480"/>
              <a:gd name="T5" fmla="*/ 88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sm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96" name="Text Box 93">
            <a:extLst>
              <a:ext uri="{FF2B5EF4-FFF2-40B4-BE49-F238E27FC236}">
                <a16:creationId xmlns:a16="http://schemas.microsoft.com/office/drawing/2014/main" id="{13743D65-4FCD-41C5-B5C2-04EF8BF13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9436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97" name="Text Box 94">
            <a:extLst>
              <a:ext uri="{FF2B5EF4-FFF2-40B4-BE49-F238E27FC236}">
                <a16:creationId xmlns:a16="http://schemas.microsoft.com/office/drawing/2014/main" id="{0BB02100-4CDF-429D-98F2-AE3FD316F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9436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98" name="Text Box 95">
            <a:extLst>
              <a:ext uri="{FF2B5EF4-FFF2-40B4-BE49-F238E27FC236}">
                <a16:creationId xmlns:a16="http://schemas.microsoft.com/office/drawing/2014/main" id="{62A7FB74-6374-4ED3-B9B6-57A728299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94360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37682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620000" cy="1143000"/>
          </a:xfrm>
        </p:spPr>
        <p:txBody>
          <a:bodyPr/>
          <a:lstStyle/>
          <a:p>
            <a:pPr lvl="0"/>
            <a:r>
              <a:rPr lang="en-IN" dirty="0"/>
              <a:t>Doubly Linked Lists (Delete a Node)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7C0CD4-1A97-4872-B7D5-9801801F532E}"/>
              </a:ext>
            </a:extLst>
          </p:cNvPr>
          <p:cNvSpPr/>
          <p:nvPr/>
        </p:nvSpPr>
        <p:spPr>
          <a:xfrm>
            <a:off x="297426" y="14478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D0B0B5-A14A-4FDA-98E3-41A5E226CB41}"/>
              </a:ext>
            </a:extLst>
          </p:cNvPr>
          <p:cNvSpPr/>
          <p:nvPr/>
        </p:nvSpPr>
        <p:spPr>
          <a:xfrm>
            <a:off x="304800" y="1521750"/>
            <a:ext cx="8450826" cy="2059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/>
              <a:t>Algorithm </a:t>
            </a:r>
            <a:r>
              <a:rPr lang="en-US" dirty="0"/>
              <a:t>remove(</a:t>
            </a:r>
            <a:r>
              <a:rPr lang="en-US" i="1" dirty="0"/>
              <a:t>p</a:t>
            </a:r>
            <a:r>
              <a:rPr lang="en-US" dirty="0"/>
              <a:t>):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i="1" dirty="0"/>
              <a:t>	t </a:t>
            </a:r>
            <a:r>
              <a:rPr lang="en-US" dirty="0"/>
              <a:t>=</a:t>
            </a:r>
            <a:r>
              <a:rPr lang="en-US" i="1" dirty="0"/>
              <a:t> </a:t>
            </a:r>
            <a:r>
              <a:rPr lang="en-US" i="1" dirty="0" err="1"/>
              <a:t>p.</a:t>
            </a:r>
            <a:r>
              <a:rPr lang="en-US" dirty="0" err="1"/>
              <a:t>element</a:t>
            </a:r>
            <a:r>
              <a:rPr lang="en-US" dirty="0"/>
              <a:t>		</a:t>
            </a:r>
            <a:r>
              <a:rPr lang="en-US" dirty="0">
                <a:solidFill>
                  <a:srgbClr val="2C61F6"/>
                </a:solidFill>
              </a:rPr>
              <a:t>{a temporary variable to hold the return value}</a:t>
            </a:r>
            <a:endParaRPr lang="en-US" i="1" dirty="0">
              <a:solidFill>
                <a:srgbClr val="2C61F6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(</a:t>
            </a:r>
            <a:r>
              <a:rPr lang="en-US" i="1" dirty="0" err="1"/>
              <a:t>p.</a:t>
            </a:r>
            <a:r>
              <a:rPr lang="en-US" dirty="0" err="1"/>
              <a:t>getPrev</a:t>
            </a:r>
            <a:r>
              <a:rPr lang="en-US" dirty="0"/>
              <a:t>())</a:t>
            </a:r>
            <a:r>
              <a:rPr lang="en-US" i="1" dirty="0"/>
              <a:t>.</a:t>
            </a:r>
            <a:r>
              <a:rPr lang="en-US" dirty="0" err="1"/>
              <a:t>setNext</a:t>
            </a:r>
            <a:r>
              <a:rPr lang="en-US" dirty="0"/>
              <a:t>(</a:t>
            </a:r>
            <a:r>
              <a:rPr lang="en-US" i="1" dirty="0" err="1"/>
              <a:t>p.</a:t>
            </a:r>
            <a:r>
              <a:rPr lang="en-US" dirty="0" err="1"/>
              <a:t>getNext</a:t>
            </a:r>
            <a:r>
              <a:rPr lang="en-US" dirty="0"/>
              <a:t>())	</a:t>
            </a:r>
            <a:r>
              <a:rPr lang="en-US" dirty="0">
                <a:solidFill>
                  <a:srgbClr val="2C61F6"/>
                </a:solidFill>
              </a:rPr>
              <a:t>{linking out </a:t>
            </a:r>
            <a:r>
              <a:rPr lang="en-US" i="1" dirty="0">
                <a:solidFill>
                  <a:srgbClr val="2C61F6"/>
                </a:solidFill>
              </a:rPr>
              <a:t>p</a:t>
            </a:r>
            <a:r>
              <a:rPr lang="en-US" dirty="0">
                <a:solidFill>
                  <a:srgbClr val="2C61F6"/>
                </a:solidFill>
              </a:rPr>
              <a:t>}</a:t>
            </a:r>
            <a:endParaRPr lang="en-US" i="1" dirty="0">
              <a:solidFill>
                <a:srgbClr val="2C61F6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(</a:t>
            </a:r>
            <a:r>
              <a:rPr lang="en-US" i="1" dirty="0" err="1"/>
              <a:t>p.</a:t>
            </a:r>
            <a:r>
              <a:rPr lang="en-US" dirty="0" err="1"/>
              <a:t>getNext</a:t>
            </a:r>
            <a:r>
              <a:rPr lang="en-US" dirty="0"/>
              <a:t>())</a:t>
            </a:r>
            <a:r>
              <a:rPr lang="en-US" i="1" dirty="0"/>
              <a:t>.</a:t>
            </a:r>
            <a:r>
              <a:rPr lang="en-US" dirty="0" err="1"/>
              <a:t>setPrev</a:t>
            </a:r>
            <a:r>
              <a:rPr lang="en-US" dirty="0"/>
              <a:t>(</a:t>
            </a:r>
            <a:r>
              <a:rPr lang="en-US" i="1" dirty="0" err="1"/>
              <a:t>p.</a:t>
            </a:r>
            <a:r>
              <a:rPr lang="en-US" dirty="0" err="1"/>
              <a:t>getPrev</a:t>
            </a:r>
            <a:r>
              <a:rPr lang="en-US" dirty="0"/>
              <a:t>())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i="1" dirty="0"/>
              <a:t>	</a:t>
            </a:r>
            <a:r>
              <a:rPr lang="en-US" i="1" dirty="0" err="1"/>
              <a:t>p.</a:t>
            </a:r>
            <a:r>
              <a:rPr lang="en-US" dirty="0" err="1"/>
              <a:t>setPrev</a:t>
            </a:r>
            <a:r>
              <a:rPr lang="en-US" dirty="0"/>
              <a:t>(</a:t>
            </a:r>
            <a:r>
              <a:rPr lang="en-US" b="1" dirty="0"/>
              <a:t>null</a:t>
            </a:r>
            <a:r>
              <a:rPr lang="en-US" dirty="0"/>
              <a:t>)			</a:t>
            </a:r>
            <a:r>
              <a:rPr lang="en-US" dirty="0">
                <a:solidFill>
                  <a:srgbClr val="2C61F6"/>
                </a:solidFill>
              </a:rPr>
              <a:t>{invalidating the position </a:t>
            </a:r>
            <a:r>
              <a:rPr lang="en-US" i="1" dirty="0">
                <a:solidFill>
                  <a:srgbClr val="2C61F6"/>
                </a:solidFill>
              </a:rPr>
              <a:t>p</a:t>
            </a:r>
            <a:r>
              <a:rPr lang="en-US" dirty="0">
                <a:solidFill>
                  <a:srgbClr val="2C61F6"/>
                </a:solidFill>
              </a:rPr>
              <a:t>}</a:t>
            </a:r>
            <a:endParaRPr lang="en-US" i="1" dirty="0">
              <a:solidFill>
                <a:srgbClr val="2C61F6"/>
              </a:solidFill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i="1" dirty="0"/>
              <a:t>	</a:t>
            </a:r>
            <a:r>
              <a:rPr lang="en-US" i="1" dirty="0" err="1"/>
              <a:t>p.</a:t>
            </a:r>
            <a:r>
              <a:rPr lang="en-US" dirty="0" err="1"/>
              <a:t>setNext</a:t>
            </a:r>
            <a:r>
              <a:rPr lang="en-US" dirty="0"/>
              <a:t>(</a:t>
            </a:r>
            <a:r>
              <a:rPr lang="en-US" b="1" dirty="0"/>
              <a:t>null</a:t>
            </a:r>
            <a:r>
              <a:rPr lang="en-US" dirty="0"/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b="1" dirty="0"/>
              <a:t>	return </a:t>
            </a:r>
            <a:r>
              <a:rPr lang="en-US" i="1" dirty="0"/>
              <a:t>t</a:t>
            </a:r>
            <a:endParaRPr lang="en-US" dirty="0"/>
          </a:p>
          <a:p>
            <a:endParaRPr lang="en-US" dirty="0"/>
          </a:p>
          <a:p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A8018ED7-5EAA-82C6-6909-19E7F4B1DEBA}"/>
              </a:ext>
            </a:extLst>
          </p:cNvPr>
          <p:cNvGrpSpPr>
            <a:grpSpLocks/>
          </p:cNvGrpSpPr>
          <p:nvPr/>
        </p:nvGrpSpPr>
        <p:grpSpPr bwMode="auto">
          <a:xfrm>
            <a:off x="793376" y="3645760"/>
            <a:ext cx="7315200" cy="1371600"/>
            <a:chOff x="768" y="1296"/>
            <a:chExt cx="4608" cy="864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93CF3A6C-4378-1179-5700-407D6A319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1344"/>
              <a:ext cx="1104" cy="816"/>
            </a:xfrm>
            <a:prstGeom prst="roundRect">
              <a:avLst>
                <a:gd name="adj" fmla="val 30130"/>
              </a:avLst>
            </a:prstGeom>
            <a:solidFill>
              <a:srgbClr val="ECF1FE"/>
            </a:solidFill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074C12-FF98-8AFB-1B10-7FBC9D998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EEF1A495-B72D-0196-7D25-9C05008CC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A4AD6BB1-B09E-9F87-30B1-10047B6C9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33EB772D-CBD7-91AF-33E7-14D82E8EB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10447C72-2B49-0953-9EE1-F6060E41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13AEAE0E-186E-245C-A9D6-3EE289C9C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3FA8B9A3-1B7E-70C9-4B3D-BFA13AD6C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4B9A1CE-383F-EE32-498F-2EEEEA130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DB19C1E8-46B1-9612-E1E3-4DB590D3B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567F435C-D80B-00FA-EE27-B7AF9DDED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4585C90B-76F8-5A1A-9C19-DE51A6270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68521363-B1F7-B49E-2ADF-60C128B11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E11949C4-03B5-37A0-4C96-483F3F6D8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FFAA1FFE-B7D1-045E-364D-ADBFFAB15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F8A0DB2B-8634-EB74-E69F-CB6CBC671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C8BFA378-8C7F-6EA3-5BFD-0F241B770B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920" y="1737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F7308F96-A8DA-4F58-33FD-9B2E59DBC7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88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35C91C49-D12A-F680-E1A2-D9BD439962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840" y="1737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9BF543F7-80BC-4C7D-C5E6-017D927C7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" y="1728"/>
              <a:ext cx="94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1BAD8727-0101-5423-D514-A7A7E58A2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4" y="1728"/>
              <a:ext cx="94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4B3DFCD8-8ABB-AE92-F2A2-102F62702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2" y="1728"/>
              <a:ext cx="94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4DC8769E-7F2B-7715-E678-D8CF1F670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" y="1728"/>
              <a:ext cx="94" cy="288"/>
            </a:xfrm>
            <a:custGeom>
              <a:avLst/>
              <a:gdLst>
                <a:gd name="T0" fmla="*/ 46 w 106"/>
                <a:gd name="T1" fmla="*/ 0 h 348"/>
                <a:gd name="T2" fmla="*/ 10 w 106"/>
                <a:gd name="T3" fmla="*/ 186 h 348"/>
                <a:gd name="T4" fmla="*/ 106 w 106"/>
                <a:gd name="T5" fmla="*/ 34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A7E9901F-97D4-BF21-6112-6FE22E628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F67BB2B3-4AD1-2998-2600-C9B19781D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B33E32FF-265C-C3ED-2A47-EB548BAF5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4" y="1632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43C530C3-E5E5-8AC8-CA4F-24E1EC75B2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80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2F9F8A6A-CA35-684B-7020-808DA0900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1632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DD7ED8CB-44AD-8A72-7420-10BE6C042B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6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sm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Text Box 34">
              <a:extLst>
                <a:ext uri="{FF2B5EF4-FFF2-40B4-BE49-F238E27FC236}">
                  <a16:creationId xmlns:a16="http://schemas.microsoft.com/office/drawing/2014/main" id="{7381FDD6-0CB1-06A2-EC18-0F3E6067F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872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37" name="Text Box 35">
              <a:extLst>
                <a:ext uri="{FF2B5EF4-FFF2-40B4-BE49-F238E27FC236}">
                  <a16:creationId xmlns:a16="http://schemas.microsoft.com/office/drawing/2014/main" id="{A7ECBC4B-1654-C4C7-5FE6-5EDECA9B3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872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38" name="Text Box 36">
              <a:extLst>
                <a:ext uri="{FF2B5EF4-FFF2-40B4-BE49-F238E27FC236}">
                  <a16:creationId xmlns:a16="http://schemas.microsoft.com/office/drawing/2014/main" id="{EFCD1C3E-9C75-371F-4D5F-D160FB0E7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872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39" name="Text Box 37">
              <a:extLst>
                <a:ext uri="{FF2B5EF4-FFF2-40B4-BE49-F238E27FC236}">
                  <a16:creationId xmlns:a16="http://schemas.microsoft.com/office/drawing/2014/main" id="{EE546C69-5322-50F9-9CC7-A7E24A5353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872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40" name="Text Box 38">
              <a:extLst>
                <a:ext uri="{FF2B5EF4-FFF2-40B4-BE49-F238E27FC236}">
                  <a16:creationId xmlns:a16="http://schemas.microsoft.com/office/drawing/2014/main" id="{549F9C68-0781-64FB-CB9F-2E2602FE93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2" y="1296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3834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IN" dirty="0"/>
              <a:t>Stack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A9B68-4457-4DA2-A963-C6E1087137B2}"/>
              </a:ext>
            </a:extLst>
          </p:cNvPr>
          <p:cNvSpPr/>
          <p:nvPr/>
        </p:nvSpPr>
        <p:spPr>
          <a:xfrm>
            <a:off x="269631" y="1447800"/>
            <a:ext cx="8458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 </a:t>
            </a:r>
            <a:r>
              <a:rPr lang="en-US" sz="1600" b="1" dirty="0"/>
              <a:t>stack</a:t>
            </a:r>
            <a:r>
              <a:rPr lang="en-US" sz="1600" dirty="0"/>
              <a:t> is a container of objects that are inserted and removed according to the last-in-first-out (</a:t>
            </a:r>
            <a:r>
              <a:rPr lang="en-US" sz="1600" b="1" dirty="0"/>
              <a:t>LIFO</a:t>
            </a:r>
            <a:r>
              <a:rPr lang="en-US" sz="1600" dirty="0"/>
              <a:t>) principle.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Objects can be inserted at any time, but only the last (the most-recently inserted) object can be removed.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Inserting an item is known as “</a:t>
            </a:r>
            <a:r>
              <a:rPr lang="en-US" sz="1600" b="1" dirty="0"/>
              <a:t>pushing</a:t>
            </a:r>
            <a:r>
              <a:rPr lang="en-US" sz="1600" dirty="0"/>
              <a:t>” onto the stack. “</a:t>
            </a:r>
            <a:r>
              <a:rPr lang="en-US" sz="1600" b="1" dirty="0"/>
              <a:t>Popping</a:t>
            </a:r>
            <a:r>
              <a:rPr lang="en-US" sz="1600" dirty="0"/>
              <a:t>” off the stack is synonymous with removing an item </a:t>
            </a:r>
          </a:p>
          <a:p>
            <a:pPr>
              <a:lnSpc>
                <a:spcPct val="90000"/>
              </a:lnSpc>
            </a:pPr>
            <a:endParaRPr lang="en-US" sz="1600" b="1" dirty="0">
              <a:latin typeface="+mj-lt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+mj-lt"/>
                <a:cs typeface="Arial" panose="020B0604020202020204" pitchFamily="34" charset="0"/>
              </a:rPr>
              <a:t>Example –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Paper Tray on Printer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Stack of Trays in Cafeteria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Recursion in Computer Programming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600" dirty="0"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600" dirty="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cs typeface="Arial" panose="020B0604020202020204" pitchFamily="34" charset="0"/>
              </a:rPr>
              <a:t>Applications of Stack -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Match Left and Right parenthesis in an expression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Towers of Hanoi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Shunting Tracks in a </a:t>
            </a:r>
            <a:r>
              <a:rPr lang="en-US" sz="1600" dirty="0" err="1">
                <a:cs typeface="Arial" panose="020B0604020202020204" pitchFamily="34" charset="0"/>
              </a:rPr>
              <a:t>RailRoad</a:t>
            </a:r>
            <a:endParaRPr lang="en-US" sz="1600" dirty="0"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Computer Aided Design of Circuits Field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Rat in a Maze Problem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1600" dirty="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sz="1600" b="1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28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IN" dirty="0"/>
              <a:t>Stack (ADT)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A9B68-4457-4DA2-A963-C6E1087137B2}"/>
              </a:ext>
            </a:extLst>
          </p:cNvPr>
          <p:cNvSpPr/>
          <p:nvPr/>
        </p:nvSpPr>
        <p:spPr>
          <a:xfrm>
            <a:off x="269631" y="1447800"/>
            <a:ext cx="845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CF8F94-542D-4949-B2D4-1DA48719A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02" y="1544251"/>
            <a:ext cx="6619875" cy="32080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C02468-9E35-4CDA-A8A9-572229DCAF83}"/>
              </a:ext>
            </a:extLst>
          </p:cNvPr>
          <p:cNvSpPr/>
          <p:nvPr/>
        </p:nvSpPr>
        <p:spPr>
          <a:xfrm>
            <a:off x="346587" y="5045485"/>
            <a:ext cx="8450826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** Can be implemented using Array linear List with some conditions</a:t>
            </a:r>
            <a:endParaRPr lang="en-US" i="1" dirty="0">
              <a:solidFill>
                <a:srgbClr val="2C61F6"/>
              </a:solidFill>
            </a:endParaRPr>
          </a:p>
          <a:p>
            <a:endParaRPr lang="en-US" dirty="0"/>
          </a:p>
          <a:p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835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IN" dirty="0"/>
              <a:t>Stack (Abstract Class)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A9B68-4457-4DA2-A963-C6E1087137B2}"/>
              </a:ext>
            </a:extLst>
          </p:cNvPr>
          <p:cNvSpPr/>
          <p:nvPr/>
        </p:nvSpPr>
        <p:spPr>
          <a:xfrm>
            <a:off x="269631" y="1447800"/>
            <a:ext cx="845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DA86CE-3798-4FF0-93FD-5811984CA969}"/>
              </a:ext>
            </a:extLst>
          </p:cNvPr>
          <p:cNvSpPr/>
          <p:nvPr/>
        </p:nvSpPr>
        <p:spPr>
          <a:xfrm>
            <a:off x="416168" y="1490846"/>
            <a:ext cx="66704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~stack() {}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empty()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return true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iff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stack is empty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size()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return number of elements in stack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top() = 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return reference to the top element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pop() = 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remove the top element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push(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theElement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= 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insert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theElement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at the top of the stack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40413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 anchor="ctr"/>
          <a:lstStyle/>
          <a:p>
            <a:pPr algn="ctr"/>
            <a:r>
              <a:rPr lang="en-US" dirty="0"/>
              <a:t>List, Stack and Queues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FEEC9-39FE-4ED3-9492-253B21FC6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/>
              <a:t>Stack - Applications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A9B68-4457-4DA2-A963-C6E1087137B2}"/>
              </a:ext>
            </a:extLst>
          </p:cNvPr>
          <p:cNvSpPr/>
          <p:nvPr/>
        </p:nvSpPr>
        <p:spPr>
          <a:xfrm>
            <a:off x="269631" y="1447800"/>
            <a:ext cx="8458200" cy="18288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Match Left and Right parenthesis in an expression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Match Left and Right parenthesis in a string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(</a:t>
            </a:r>
            <a:r>
              <a:rPr lang="en-US" sz="1600" dirty="0" err="1">
                <a:cs typeface="Arial" panose="020B0604020202020204" pitchFamily="34" charset="0"/>
              </a:rPr>
              <a:t>a+b+c</a:t>
            </a:r>
            <a:r>
              <a:rPr lang="en-US" sz="1600" dirty="0">
                <a:cs typeface="Arial" panose="020B0604020202020204" pitchFamily="34" charset="0"/>
              </a:rPr>
              <a:t>)+d)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[4*{4-(9-0)}]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Evaluate AB+C-BA+C^ where A=1,B=2 and C=3  (Answer 27)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Towers of Hanoi</a:t>
            </a:r>
            <a:endParaRPr lang="en-US" sz="1600" b="1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BCB268-D566-42AE-9ECF-35D1F953E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429000"/>
            <a:ext cx="2500313" cy="291941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7536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IN" dirty="0"/>
              <a:t>Stack – </a:t>
            </a:r>
          </a:p>
          <a:p>
            <a:pPr lvl="0"/>
            <a:r>
              <a:rPr lang="en-IN" dirty="0"/>
              <a:t>Array and Linked implementation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7D598D-30DF-0564-22E1-BEA23F346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2762250" cy="1685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AF841D-DA74-884C-3517-F6F9AD3BB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828800"/>
            <a:ext cx="23431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02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741F4F-0760-4361-9777-062A54820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382000" cy="45259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Stacks can be used for expression evaluation. </a:t>
            </a:r>
            <a:r>
              <a:rPr 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[In class]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Stacks can be used for Conversion from one form of expression to another.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Stacks can be used to check parenthesis matching in an expression.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data structures are used in backtracking problems (recursion). </a:t>
            </a:r>
            <a:endParaRPr lang="en-US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DB27A-A1C9-4191-8FC2-C65408163FA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300" dirty="0"/>
              <a:t>Applications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sz="3300" dirty="0"/>
              <a:t>of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sz="3300" dirty="0"/>
              <a:t>Stack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89720-36A0-42D8-B278-92FB42702EF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22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9F1072-9355-4FB3-A64D-CCA205C9E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38269"/>
            <a:ext cx="8686800" cy="5059363"/>
          </a:xfrm>
        </p:spPr>
        <p:txBody>
          <a:bodyPr>
            <a:normAutofit/>
          </a:bodyPr>
          <a:lstStyle/>
          <a:p>
            <a:pPr marL="0" indent="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expressions can be written in 3 different forms or notations :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Infix Notation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 in which the operator symbol is placed in between its operands. Ex : A + B , C – D , A * D etc.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Pre-fix Notation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called as Polish notation and refers to the notation in which the operator symbol is placed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operands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(when operator precedes the operands)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Ex : +AB, -CD, *AD etc.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Post-fix Notation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called as reverse polish notation and refers to the notation in which the operator symbol is placed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operands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(when operator follows the operands)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Ex : AB+ , CD- , AD* 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642EC-9E7E-40C9-9A56-284988119E0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Forms of Expression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E03DE-70F4-4803-A0C6-EA957CD9EC6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08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C01FAF-A924-442D-AD54-DC60B841D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972839"/>
          </a:xfrm>
        </p:spPr>
        <p:txBody>
          <a:bodyPr>
            <a:noAutofit/>
          </a:bodyPr>
          <a:lstStyle/>
          <a:p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Add a right parentheses “)” at the end of the arithmetic expression F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Scan F from left to right and repeat step 3 and step 4 for each element of F until the sentinel “)” is encountered.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If an operand is encountered, put it onto stack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If an operator       is encountered, then 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a. Remove the 2 top elements from the stack, where n1 is the top element and n2 is the next-to-top element.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b. Evaluate n2       n1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c. Place the result of (b) back on stack.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Endif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End of step 2 loop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Set value equal to the top element of stack.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Exit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13A37-B2D0-4AB9-A525-01AF77720A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Algorithm: Evaluation of Postfix expression using Stack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F493D65-315B-464D-8FB1-77C0741AA719}"/>
              </a:ext>
            </a:extLst>
          </p:cNvPr>
          <p:cNvSpPr/>
          <p:nvPr/>
        </p:nvSpPr>
        <p:spPr>
          <a:xfrm>
            <a:off x="2133600" y="335280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3BEF39-DD46-40F6-BE8A-6E2D06401525}"/>
              </a:ext>
            </a:extLst>
          </p:cNvPr>
          <p:cNvSpPr/>
          <p:nvPr/>
        </p:nvSpPr>
        <p:spPr>
          <a:xfrm>
            <a:off x="2286000" y="434340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F09DF6-E2B0-4B98-B258-1BE5B5B59CFC}"/>
              </a:ext>
            </a:extLst>
          </p:cNvPr>
          <p:cNvSpPr/>
          <p:nvPr/>
        </p:nvSpPr>
        <p:spPr>
          <a:xfrm>
            <a:off x="7000875" y="4343400"/>
            <a:ext cx="2286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AE268B-A058-46DF-A9B7-8DE8259A927C}"/>
              </a:ext>
            </a:extLst>
          </p:cNvPr>
          <p:cNvSpPr txBox="1"/>
          <p:nvPr/>
        </p:nvSpPr>
        <p:spPr>
          <a:xfrm>
            <a:off x="7229475" y="4311134"/>
            <a:ext cx="1700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is any operator</a:t>
            </a:r>
          </a:p>
        </p:txBody>
      </p:sp>
    </p:spTree>
    <p:extLst>
      <p:ext uri="{BB962C8B-B14F-4D97-AF65-F5344CB8AC3E}">
        <p14:creationId xmlns:p14="http://schemas.microsoft.com/office/powerpoint/2010/main" val="219198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4B9895-CED1-4CCE-82AD-3309F09F9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4525963"/>
          </a:xfrm>
        </p:spPr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AB+C-BA+C^- where A=1,B=2 and C=3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 2 + 3 – 2 1 + 3 ^ - )</a:t>
            </a:r>
            <a:endParaRPr lang="en-US" b="1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8EB6E-6381-4E1A-AA4C-0BD47A7F0CF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" y="178867"/>
            <a:ext cx="6324600" cy="1143000"/>
          </a:xfrm>
        </p:spPr>
        <p:txBody>
          <a:bodyPr>
            <a:normAutofit/>
          </a:bodyPr>
          <a:lstStyle/>
          <a:p>
            <a:r>
              <a:rPr lang="en-US" sz="3300" dirty="0"/>
              <a:t>Example: Evaluation of Postfix expression using stack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9FE49-EB06-45A9-A88C-752DE489A71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DB30335-C317-44BE-A4DE-D1DF6DBA5530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2290916"/>
          <a:ext cx="6096000" cy="417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25371454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9373319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441626650"/>
                    </a:ext>
                  </a:extLst>
                </a:gridCol>
                <a:gridCol w="1519238">
                  <a:extLst>
                    <a:ext uri="{9D8B030D-6E8A-4147-A177-3AD203B41FA5}">
                      <a16:colId xmlns:a16="http://schemas.microsoft.com/office/drawing/2014/main" val="3473579073"/>
                    </a:ext>
                  </a:extLst>
                </a:gridCol>
                <a:gridCol w="842962">
                  <a:extLst>
                    <a:ext uri="{9D8B030D-6E8A-4147-A177-3AD203B41FA5}">
                      <a16:colId xmlns:a16="http://schemas.microsoft.com/office/drawing/2014/main" val="2619002552"/>
                    </a:ext>
                  </a:extLst>
                </a:gridCol>
              </a:tblGrid>
              <a:tr h="2579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Symbol Encountered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N1 (top)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N2(2</a:t>
                      </a:r>
                      <a:r>
                        <a:rPr lang="en-US" sz="1400" baseline="30000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1400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= N2 op N1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783891"/>
                  </a:ext>
                </a:extLst>
              </a:tr>
              <a:tr h="13598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240512"/>
                  </a:ext>
                </a:extLst>
              </a:tr>
              <a:tr h="2579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938745"/>
                  </a:ext>
                </a:extLst>
              </a:tr>
              <a:tr h="2579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1+2 =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0770"/>
                  </a:ext>
                </a:extLst>
              </a:tr>
              <a:tr h="2579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3 3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24724"/>
                  </a:ext>
                </a:extLst>
              </a:tr>
              <a:tr h="2579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3 -3 =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76159"/>
                  </a:ext>
                </a:extLst>
              </a:tr>
              <a:tr h="2579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474153"/>
                  </a:ext>
                </a:extLst>
              </a:tr>
              <a:tr h="2579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0 2 1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833357"/>
                  </a:ext>
                </a:extLst>
              </a:tr>
              <a:tr h="2579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2+1 =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725832"/>
                  </a:ext>
                </a:extLst>
              </a:tr>
              <a:tr h="2579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0 3 3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77221"/>
                  </a:ext>
                </a:extLst>
              </a:tr>
              <a:tr h="2579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3^3 = 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0 27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529338"/>
                  </a:ext>
                </a:extLst>
              </a:tr>
              <a:tr h="2579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27 = -27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363926"/>
                  </a:ext>
                </a:extLst>
              </a:tr>
              <a:tr h="25790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00964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C57A449-71A7-4BE1-ADBC-9B78F6E58933}"/>
              </a:ext>
            </a:extLst>
          </p:cNvPr>
          <p:cNvSpPr txBox="1"/>
          <p:nvPr/>
        </p:nvSpPr>
        <p:spPr>
          <a:xfrm>
            <a:off x="6934200" y="3124200"/>
            <a:ext cx="16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the evaluation of this expression leads to the answer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-27</a:t>
            </a:r>
          </a:p>
        </p:txBody>
      </p:sp>
    </p:spTree>
    <p:extLst>
      <p:ext uri="{BB962C8B-B14F-4D97-AF65-F5344CB8AC3E}">
        <p14:creationId xmlns:p14="http://schemas.microsoft.com/office/powerpoint/2010/main" val="291780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AA1EC1-2CF2-47C1-80FC-B1670E054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763000" cy="4972839"/>
          </a:xfrm>
        </p:spPr>
        <p:txBody>
          <a:bodyPr/>
          <a:lstStyle/>
          <a:p>
            <a:pPr marL="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following postfix expressions 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ABC+*CBA-+* where A=1,B=2 and C=3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7 5 - * 12 4 * 24 / 6 + +</a:t>
            </a:r>
          </a:p>
          <a:p>
            <a:pPr marL="0" indent="0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9AD98-3779-46DC-8EBE-CEB5170976F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3300" dirty="0"/>
              <a:t>Exercises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41D1F-2EDA-4A0F-92C1-C12CE94F4C4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789D51-5985-47F9-AED3-DDC743F38367}"/>
              </a:ext>
            </a:extLst>
          </p:cNvPr>
          <p:cNvSpPr/>
          <p:nvPr/>
        </p:nvSpPr>
        <p:spPr>
          <a:xfrm>
            <a:off x="4576762" y="2590800"/>
            <a:ext cx="4152900" cy="1295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After you solve it, verify your answer by putting the postfix expression in this tool </a:t>
            </a:r>
            <a:r>
              <a:rPr lang="en-US" dirty="0">
                <a:hlinkClick r:id="rId2"/>
              </a:rPr>
              <a:t>https://www.free-online-calculator-use.com/postfix-evaluator.html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2667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IN" dirty="0"/>
              <a:t>Queues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A9B68-4457-4DA2-A963-C6E1087137B2}"/>
              </a:ext>
            </a:extLst>
          </p:cNvPr>
          <p:cNvSpPr/>
          <p:nvPr/>
        </p:nvSpPr>
        <p:spPr>
          <a:xfrm>
            <a:off x="269631" y="1447800"/>
            <a:ext cx="8458200" cy="4869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queue differs from a stack in that its insertion and removal routines follows the </a:t>
            </a:r>
            <a:r>
              <a:rPr lang="en-US" sz="1600" b="1" dirty="0"/>
              <a:t>first-in-first-out</a:t>
            </a:r>
            <a:r>
              <a:rPr lang="en-US" sz="1600" dirty="0"/>
              <a:t> (FIFO) principle.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Elements may be inserted at any time, but only the element which has been in the queue the longest may be removed.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Elements are inserted at the </a:t>
            </a:r>
            <a:r>
              <a:rPr lang="en-US" sz="1600" b="1" dirty="0"/>
              <a:t>rear</a:t>
            </a:r>
            <a:r>
              <a:rPr lang="en-US" sz="1600" i="1" dirty="0"/>
              <a:t> </a:t>
            </a:r>
            <a:r>
              <a:rPr lang="en-US" sz="1600" dirty="0"/>
              <a:t>(enqueued) and removed from the </a:t>
            </a:r>
            <a:r>
              <a:rPr lang="en-US" sz="1600" b="1" dirty="0"/>
              <a:t>front</a:t>
            </a:r>
            <a:r>
              <a:rPr lang="en-US" sz="1600" i="1" dirty="0"/>
              <a:t> </a:t>
            </a:r>
            <a:r>
              <a:rPr lang="en-US" sz="1600" dirty="0"/>
              <a:t>(dequeued)</a:t>
            </a:r>
          </a:p>
          <a:p>
            <a:pPr>
              <a:lnSpc>
                <a:spcPct val="90000"/>
              </a:lnSpc>
            </a:pPr>
            <a:endParaRPr lang="en-US" sz="1600" b="1" dirty="0">
              <a:latin typeface="+mj-lt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latin typeface="+mj-lt"/>
                <a:cs typeface="Arial" panose="020B0604020202020204" pitchFamily="34" charset="0"/>
              </a:rPr>
              <a:t>Example –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Queue to buy Cinema Hall Tickets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Queue to get Food in Cafeteria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Used in CPU scheduling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Used in Disk scheduling</a:t>
            </a:r>
          </a:p>
          <a:p>
            <a:pPr>
              <a:lnSpc>
                <a:spcPct val="90000"/>
              </a:lnSpc>
            </a:pPr>
            <a:endParaRPr lang="en-US" sz="1600" b="1" dirty="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sz="1600" b="1" dirty="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cs typeface="Arial" panose="020B0604020202020204" pitchFamily="34" charset="0"/>
              </a:rPr>
              <a:t>Applications of Stack -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Shunting Tracks in a </a:t>
            </a:r>
            <a:r>
              <a:rPr lang="en-US" sz="1600" dirty="0" err="1">
                <a:cs typeface="Arial" panose="020B0604020202020204" pitchFamily="34" charset="0"/>
              </a:rPr>
              <a:t>RailRoad</a:t>
            </a:r>
            <a:endParaRPr lang="en-US" sz="1600" dirty="0">
              <a:cs typeface="Arial" panose="020B060402020202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Shortest Path of a Wire that is to connect two given points (Rat in a Maze Problem)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Label the pixels of a binary image so that two pixels have the same label </a:t>
            </a:r>
            <a:r>
              <a:rPr lang="en-US" sz="1600" dirty="0" err="1">
                <a:cs typeface="Arial" panose="020B0604020202020204" pitchFamily="34" charset="0"/>
              </a:rPr>
              <a:t>iff</a:t>
            </a:r>
            <a:r>
              <a:rPr lang="en-US" sz="1600" dirty="0">
                <a:cs typeface="Arial" panose="020B0604020202020204" pitchFamily="34" charset="0"/>
              </a:rPr>
              <a:t> they are part of the same image component.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Machine Shop Simulation</a:t>
            </a:r>
          </a:p>
          <a:p>
            <a:pPr>
              <a:lnSpc>
                <a:spcPct val="90000"/>
              </a:lnSpc>
            </a:pPr>
            <a:endParaRPr lang="en-US" sz="1600" b="1" dirty="0"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F724EF8C-A20E-41C6-AB37-AF15FB5154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096718"/>
              </p:ext>
            </p:extLst>
          </p:nvPr>
        </p:nvGraphicFramePr>
        <p:xfrm>
          <a:off x="4953000" y="2930614"/>
          <a:ext cx="3642758" cy="976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5934903" imgH="1590897" progId="">
                  <p:embed/>
                </p:oleObj>
              </mc:Choice>
              <mc:Fallback>
                <p:oleObj name="Photo Editor Photo" r:id="rId2" imgW="5934903" imgH="1590897" progId="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930614"/>
                        <a:ext cx="3642758" cy="976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4624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IN" dirty="0"/>
              <a:t>Queue (ADT)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A9B68-4457-4DA2-A963-C6E1087137B2}"/>
              </a:ext>
            </a:extLst>
          </p:cNvPr>
          <p:cNvSpPr/>
          <p:nvPr/>
        </p:nvSpPr>
        <p:spPr>
          <a:xfrm>
            <a:off x="269631" y="1447800"/>
            <a:ext cx="845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C02468-9E35-4CDA-A8A9-572229DCAF83}"/>
              </a:ext>
            </a:extLst>
          </p:cNvPr>
          <p:cNvSpPr/>
          <p:nvPr/>
        </p:nvSpPr>
        <p:spPr>
          <a:xfrm>
            <a:off x="423543" y="5497228"/>
            <a:ext cx="845082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0D7956-D76C-4F63-8D1B-E810CA3F3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67" y="1447800"/>
            <a:ext cx="6249133" cy="338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42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IN" dirty="0"/>
              <a:t>Queue (Abstract Class)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A9B68-4457-4DA2-A963-C6E1087137B2}"/>
              </a:ext>
            </a:extLst>
          </p:cNvPr>
          <p:cNvSpPr/>
          <p:nvPr/>
        </p:nvSpPr>
        <p:spPr>
          <a:xfrm>
            <a:off x="269631" y="1447800"/>
            <a:ext cx="845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B546DB-5F29-4A46-B046-8A59AF3CF0EE}"/>
              </a:ext>
            </a:extLst>
          </p:cNvPr>
          <p:cNvSpPr/>
          <p:nvPr/>
        </p:nvSpPr>
        <p:spPr>
          <a:xfrm>
            <a:off x="609600" y="1447800"/>
            <a:ext cx="7239000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~queue() {}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empty()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return true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iff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queue is empty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size()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return number of elements in queue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front() = 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return reference to the front element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back() = 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return reference to the back element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pop() = 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remove the front element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push(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theElement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= 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add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theElement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at the back of the queue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8812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FF0E3EC0-DFF9-6DE8-5288-0BA5364B6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93838"/>
            <a:ext cx="4343400" cy="490696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fontAlgn="base">
              <a:spcAft>
                <a:spcPct val="0"/>
              </a:spcAft>
            </a:pPr>
            <a:r>
              <a:rPr lang="en-US" altLang="en-US" sz="1200" b="1" dirty="0"/>
              <a:t>Lecture-01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Introduction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Handout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Text Books, Reference Books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Marks Distribution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Algorithm Analysis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Pseudo Code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Random Access model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Time Complexity of Algorithms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Asymptotic Notations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Basic Maths Needed in the course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699E7-A7D3-5596-4AF6-3A94B70F49A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Re-Cap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2B9483A-C0FA-DFF6-CA0F-97CFF3211246}"/>
              </a:ext>
            </a:extLst>
          </p:cNvPr>
          <p:cNvSpPr txBox="1">
            <a:spLocks/>
          </p:cNvSpPr>
          <p:nvPr/>
        </p:nvSpPr>
        <p:spPr bwMode="auto">
          <a:xfrm>
            <a:off x="4572000" y="1493838"/>
            <a:ext cx="4343400" cy="4906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fontAlgn="base">
              <a:spcAft>
                <a:spcPct val="0"/>
              </a:spcAft>
              <a:buClr>
                <a:srgbClr val="101141"/>
              </a:buClr>
              <a:buFont typeface="Arial" pitchFamily="34" charset="0"/>
              <a:buChar char="•"/>
            </a:pPr>
            <a:endParaRPr lang="en-US" altLang="en-US" sz="1400" dirty="0"/>
          </a:p>
          <a:p>
            <a:pPr marL="342900" lvl="1" indent="-342900" fontAlgn="base">
              <a:spcAft>
                <a:spcPct val="0"/>
              </a:spcAft>
              <a:buClr>
                <a:srgbClr val="101141"/>
              </a:buClr>
              <a:buFont typeface="Arial" pitchFamily="34" charset="0"/>
              <a:buChar char="•"/>
            </a:pPr>
            <a:endParaRPr lang="en-US" altLang="en-US" sz="1400" dirty="0"/>
          </a:p>
          <a:p>
            <a:pPr marL="342900" lvl="1" indent="-342900" fontAlgn="base">
              <a:spcAft>
                <a:spcPct val="0"/>
              </a:spcAft>
              <a:buClr>
                <a:srgbClr val="101141"/>
              </a:buClr>
              <a:buFont typeface="Arial" pitchFamily="34" charset="0"/>
              <a:buChar char="•"/>
            </a:pPr>
            <a:endParaRPr lang="en-US" sz="1200" dirty="0"/>
          </a:p>
          <a:p>
            <a:pPr marL="342900" lvl="1" indent="-342900" fontAlgn="base">
              <a:spcAft>
                <a:spcPct val="0"/>
              </a:spcAft>
              <a:buClr>
                <a:srgbClr val="101141"/>
              </a:buClr>
              <a:buFont typeface="Arial" pitchFamily="34" charset="0"/>
              <a:buChar char="•"/>
            </a:pPr>
            <a:endParaRPr lang="en-US" sz="1400" dirty="0"/>
          </a:p>
          <a:p>
            <a:pPr marL="342900" lvl="1" indent="-342900" fontAlgn="base">
              <a:spcAft>
                <a:spcPct val="0"/>
              </a:spcAft>
              <a:buClr>
                <a:srgbClr val="101141"/>
              </a:buClr>
              <a:buFont typeface="Arial" pitchFamily="34" charset="0"/>
              <a:buChar char="•"/>
            </a:pPr>
            <a:endParaRPr lang="en-US" altLang="en-US" sz="1400" dirty="0"/>
          </a:p>
          <a:p>
            <a:pPr marL="342900" lvl="1" indent="-342900" fontAlgn="base">
              <a:spcAft>
                <a:spcPct val="0"/>
              </a:spcAft>
              <a:buClr>
                <a:srgbClr val="101141"/>
              </a:buClr>
              <a:buFont typeface="Arial" pitchFamily="34" charset="0"/>
              <a:buChar char="•"/>
            </a:pPr>
            <a:endParaRPr lang="en-US" altLang="en-US" sz="1400" dirty="0"/>
          </a:p>
          <a:p>
            <a:pPr marL="342900" lvl="1" indent="-342900" fontAlgn="base">
              <a:spcAft>
                <a:spcPct val="0"/>
              </a:spcAft>
              <a:buClr>
                <a:srgbClr val="101141"/>
              </a:buClr>
              <a:buFont typeface="Arial" pitchFamily="34" charset="0"/>
              <a:buChar char="•"/>
            </a:pPr>
            <a:endParaRPr lang="en-US" altLang="en-US" sz="1400" dirty="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z="1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IN" dirty="0"/>
              <a:t>Queue (Array Representation)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A9B68-4457-4DA2-A963-C6E1087137B2}"/>
              </a:ext>
            </a:extLst>
          </p:cNvPr>
          <p:cNvSpPr/>
          <p:nvPr/>
        </p:nvSpPr>
        <p:spPr>
          <a:xfrm>
            <a:off x="269631" y="1447800"/>
            <a:ext cx="845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7DBC73-F57B-4609-9A09-5D8C8219D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46" y="1502493"/>
            <a:ext cx="4667250" cy="15661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C3BF93-45C7-48F7-83BA-17DFEB6BE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321" y="3228975"/>
            <a:ext cx="1714500" cy="4000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54B709-60FB-47C2-B470-BC0E78F81FED}"/>
              </a:ext>
            </a:extLst>
          </p:cNvPr>
          <p:cNvSpPr/>
          <p:nvPr/>
        </p:nvSpPr>
        <p:spPr>
          <a:xfrm>
            <a:off x="5161085" y="1462454"/>
            <a:ext cx="3768969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cs typeface="Arial" panose="020B0604020202020204" pitchFamily="34" charset="0"/>
              </a:rPr>
              <a:t>queueFront</a:t>
            </a:r>
            <a:r>
              <a:rPr lang="en-US" sz="1600" dirty="0">
                <a:cs typeface="Arial" panose="020B0604020202020204" pitchFamily="34" charset="0"/>
              </a:rPr>
              <a:t> = 0, size= queueBack+1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Empty queue : </a:t>
            </a:r>
            <a:r>
              <a:rPr lang="en-US" sz="1600" dirty="0" err="1">
                <a:cs typeface="Arial" panose="020B0604020202020204" pitchFamily="34" charset="0"/>
              </a:rPr>
              <a:t>queueBack</a:t>
            </a:r>
            <a:r>
              <a:rPr lang="en-US" sz="1600" dirty="0">
                <a:cs typeface="Arial" panose="020B0604020202020204" pitchFamily="34" charset="0"/>
              </a:rPr>
              <a:t>=-1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Shifting is need each time an element is deleted from front</a:t>
            </a:r>
          </a:p>
          <a:p>
            <a:pPr>
              <a:lnSpc>
                <a:spcPct val="90000"/>
              </a:lnSpc>
            </a:pPr>
            <a:endParaRPr lang="en-US" sz="1600" b="1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5E0FD4-7C45-4578-99FB-2D8A68A84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45" y="4147286"/>
            <a:ext cx="4667251" cy="14480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8113AF-58F5-4C92-A248-4CB6AA0C3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813" y="5701501"/>
            <a:ext cx="4448175" cy="4000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0B205E8-78A1-4639-BDC9-F552051A02E6}"/>
              </a:ext>
            </a:extLst>
          </p:cNvPr>
          <p:cNvSpPr/>
          <p:nvPr/>
        </p:nvSpPr>
        <p:spPr>
          <a:xfrm>
            <a:off x="5125915" y="4074038"/>
            <a:ext cx="3768969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cs typeface="Arial" panose="020B0604020202020204" pitchFamily="34" charset="0"/>
              </a:rPr>
              <a:t>queueFront</a:t>
            </a:r>
            <a:r>
              <a:rPr lang="en-US" sz="1600" dirty="0">
                <a:cs typeface="Arial" panose="020B0604020202020204" pitchFamily="34" charset="0"/>
              </a:rPr>
              <a:t> = location(front element)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cs typeface="Arial" panose="020B0604020202020204" pitchFamily="34" charset="0"/>
              </a:rPr>
              <a:t>queueBack</a:t>
            </a:r>
            <a:r>
              <a:rPr lang="en-US" sz="1600" dirty="0">
                <a:cs typeface="Arial" panose="020B0604020202020204" pitchFamily="34" charset="0"/>
              </a:rPr>
              <a:t>=location(last element)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Empty Queue 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cs typeface="Arial" panose="020B0604020202020204" pitchFamily="34" charset="0"/>
              </a:rPr>
              <a:t>queueBack</a:t>
            </a:r>
            <a:r>
              <a:rPr lang="en-US" sz="1600" dirty="0">
                <a:cs typeface="Arial" panose="020B0604020202020204" pitchFamily="34" charset="0"/>
              </a:rPr>
              <a:t> &lt; </a:t>
            </a:r>
            <a:r>
              <a:rPr lang="en-US" sz="1600" dirty="0" err="1">
                <a:cs typeface="Arial" panose="020B0604020202020204" pitchFamily="34" charset="0"/>
              </a:rPr>
              <a:t>queueFront</a:t>
            </a:r>
            <a:endParaRPr lang="en-US" sz="1600" dirty="0"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Shifting is need each time an element is deleted from front</a:t>
            </a:r>
          </a:p>
          <a:p>
            <a:pPr>
              <a:lnSpc>
                <a:spcPct val="90000"/>
              </a:lnSpc>
            </a:pPr>
            <a:endParaRPr lang="en-US" sz="1600" b="1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060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IN" dirty="0"/>
              <a:t>Queue (Array Representation)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A9B68-4457-4DA2-A963-C6E1087137B2}"/>
              </a:ext>
            </a:extLst>
          </p:cNvPr>
          <p:cNvSpPr/>
          <p:nvPr/>
        </p:nvSpPr>
        <p:spPr>
          <a:xfrm>
            <a:off x="269631" y="1447800"/>
            <a:ext cx="845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54B709-60FB-47C2-B470-BC0E78F81FED}"/>
              </a:ext>
            </a:extLst>
          </p:cNvPr>
          <p:cNvSpPr/>
          <p:nvPr/>
        </p:nvSpPr>
        <p:spPr>
          <a:xfrm>
            <a:off x="4191001" y="1462454"/>
            <a:ext cx="4739054" cy="154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Empty queue : </a:t>
            </a:r>
            <a:r>
              <a:rPr lang="en-US" sz="1600" dirty="0" err="1">
                <a:cs typeface="Arial" panose="020B0604020202020204" pitchFamily="34" charset="0"/>
              </a:rPr>
              <a:t>queueFront</a:t>
            </a:r>
            <a:r>
              <a:rPr lang="en-US" sz="1600" dirty="0">
                <a:cs typeface="Arial" panose="020B0604020202020204" pitchFamily="34" charset="0"/>
              </a:rPr>
              <a:t>=</a:t>
            </a:r>
            <a:r>
              <a:rPr lang="en-US" sz="1600" dirty="0" err="1">
                <a:cs typeface="Arial" panose="020B0604020202020204" pitchFamily="34" charset="0"/>
              </a:rPr>
              <a:t>queueBack</a:t>
            </a:r>
            <a:endParaRPr lang="en-US" sz="1600" dirty="0"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Initially </a:t>
            </a:r>
            <a:r>
              <a:rPr lang="en-US" sz="1600" dirty="0" err="1">
                <a:cs typeface="Arial" panose="020B0604020202020204" pitchFamily="34" charset="0"/>
              </a:rPr>
              <a:t>queueFront</a:t>
            </a:r>
            <a:r>
              <a:rPr lang="en-US" sz="1600" dirty="0">
                <a:cs typeface="Arial" panose="020B0604020202020204" pitchFamily="34" charset="0"/>
              </a:rPr>
              <a:t>=</a:t>
            </a:r>
            <a:r>
              <a:rPr lang="en-US" sz="1600" dirty="0" err="1">
                <a:cs typeface="Arial" panose="020B0604020202020204" pitchFamily="34" charset="0"/>
              </a:rPr>
              <a:t>queueBack</a:t>
            </a:r>
            <a:r>
              <a:rPr lang="en-US" sz="1600" dirty="0">
                <a:cs typeface="Arial" panose="020B0604020202020204" pitchFamily="34" charset="0"/>
              </a:rPr>
              <a:t>=0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Always keep one space empty pointed by </a:t>
            </a:r>
            <a:r>
              <a:rPr lang="en-US" sz="1600" dirty="0" err="1">
                <a:cs typeface="Arial" panose="020B0604020202020204" pitchFamily="34" charset="0"/>
              </a:rPr>
              <a:t>queueFront</a:t>
            </a:r>
            <a:r>
              <a:rPr lang="en-US" sz="1600" dirty="0"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Increase </a:t>
            </a:r>
            <a:r>
              <a:rPr lang="en-US" sz="1600" dirty="0" err="1">
                <a:cs typeface="Arial" panose="020B0604020202020204" pitchFamily="34" charset="0"/>
              </a:rPr>
              <a:t>arrayLength</a:t>
            </a:r>
            <a:r>
              <a:rPr lang="en-US" sz="1600" dirty="0">
                <a:cs typeface="Arial" panose="020B0604020202020204" pitchFamily="34" charset="0"/>
              </a:rPr>
              <a:t> if queue becomes full </a:t>
            </a:r>
          </a:p>
          <a:p>
            <a:pPr>
              <a:lnSpc>
                <a:spcPct val="90000"/>
              </a:lnSpc>
            </a:pPr>
            <a:endParaRPr lang="en-US" sz="1600" b="1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CFA845-E616-4743-942D-C196B9220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214687"/>
            <a:ext cx="6210300" cy="428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440A2B-CF33-4D6D-987B-E4851B407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67" y="1445652"/>
            <a:ext cx="3095625" cy="175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86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8001000" cy="1143000"/>
          </a:xfrm>
        </p:spPr>
        <p:txBody>
          <a:bodyPr/>
          <a:lstStyle/>
          <a:p>
            <a:pPr lvl="0"/>
            <a:r>
              <a:rPr lang="en-IN" dirty="0"/>
              <a:t>Queue (Linked Representation)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A9B68-4457-4DA2-A963-C6E1087137B2}"/>
              </a:ext>
            </a:extLst>
          </p:cNvPr>
          <p:cNvSpPr/>
          <p:nvPr/>
        </p:nvSpPr>
        <p:spPr>
          <a:xfrm>
            <a:off x="269631" y="1447800"/>
            <a:ext cx="845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54B709-60FB-47C2-B470-BC0E78F81FED}"/>
              </a:ext>
            </a:extLst>
          </p:cNvPr>
          <p:cNvSpPr/>
          <p:nvPr/>
        </p:nvSpPr>
        <p:spPr>
          <a:xfrm>
            <a:off x="565639" y="3962400"/>
            <a:ext cx="7206761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Any Linkage can be used. Front-to-Back or Back-To-Front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Front-to-Back is more efficient for pops.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cs typeface="Arial" panose="020B0604020202020204" pitchFamily="34" charset="0"/>
              </a:rPr>
              <a:t>Initially – </a:t>
            </a:r>
            <a:r>
              <a:rPr lang="en-US" sz="1600" dirty="0" err="1">
                <a:cs typeface="Arial" panose="020B0604020202020204" pitchFamily="34" charset="0"/>
              </a:rPr>
              <a:t>queueFront</a:t>
            </a:r>
            <a:r>
              <a:rPr lang="en-US" sz="1600" dirty="0">
                <a:cs typeface="Arial" panose="020B0604020202020204" pitchFamily="34" charset="0"/>
              </a:rPr>
              <a:t>=</a:t>
            </a:r>
            <a:r>
              <a:rPr lang="en-US" sz="1600" dirty="0" err="1">
                <a:cs typeface="Arial" panose="020B0604020202020204" pitchFamily="34" charset="0"/>
              </a:rPr>
              <a:t>queueBack</a:t>
            </a:r>
            <a:r>
              <a:rPr lang="en-US" sz="1600" dirty="0">
                <a:cs typeface="Arial" panose="020B0604020202020204" pitchFamily="34" charset="0"/>
              </a:rPr>
              <a:t>=NULL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 err="1">
                <a:cs typeface="Arial" panose="020B0604020202020204" pitchFamily="34" charset="0"/>
              </a:rPr>
              <a:t>queueFront</a:t>
            </a:r>
            <a:r>
              <a:rPr lang="en-US" sz="1600" dirty="0">
                <a:cs typeface="Arial" panose="020B0604020202020204" pitchFamily="34" charset="0"/>
              </a:rPr>
              <a:t>=NULL </a:t>
            </a:r>
            <a:r>
              <a:rPr lang="en-US" sz="1600" dirty="0" err="1">
                <a:cs typeface="Arial" panose="020B0604020202020204" pitchFamily="34" charset="0"/>
              </a:rPr>
              <a:t>iff</a:t>
            </a:r>
            <a:r>
              <a:rPr lang="en-US" sz="1600" dirty="0">
                <a:cs typeface="Arial" panose="020B0604020202020204" pitchFamily="34" charset="0"/>
              </a:rPr>
              <a:t> queue is Empty</a:t>
            </a:r>
          </a:p>
          <a:p>
            <a:pPr>
              <a:lnSpc>
                <a:spcPct val="90000"/>
              </a:lnSpc>
            </a:pPr>
            <a:endParaRPr lang="en-US" sz="1600" b="1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24C23E-9876-4604-8CE5-DFC5F3216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69" y="1462454"/>
            <a:ext cx="3852863" cy="213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62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72F34A-99E8-43F6-BCF9-1AA6710D23A8}"/>
              </a:ext>
            </a:extLst>
          </p:cNvPr>
          <p:cNvSpPr/>
          <p:nvPr/>
        </p:nvSpPr>
        <p:spPr>
          <a:xfrm>
            <a:off x="2133600" y="2951946"/>
            <a:ext cx="4686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Additional Reading</a:t>
            </a:r>
          </a:p>
          <a:p>
            <a:pPr algn="ctr"/>
            <a:r>
              <a:rPr lang="en-US" sz="28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71343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9F1072-9355-4FB3-A64D-CCA205C9E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38269"/>
            <a:ext cx="8686800" cy="5059363"/>
          </a:xfrm>
        </p:spPr>
        <p:txBody>
          <a:bodyPr>
            <a:normAutofit/>
          </a:bodyPr>
          <a:lstStyle/>
          <a:p>
            <a:pPr marL="0" indent="0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: </a:t>
            </a:r>
          </a:p>
          <a:p>
            <a:pPr marL="0" inden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computer usually evaluates an arithmetic expression in infix notation in 2 steps. First, it converts the expression to postfix notation, and then it evaluates the postfix expression. In both these steps, the stack is used !! Let us examine how stack is used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642EC-9E7E-40C9-9A56-284988119E0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Appendix : Forms of Expression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E03DE-70F4-4803-A0C6-EA957CD9EC6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A5BDAD2-A2A3-4E5F-96A0-6CC8D836AD43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2057400"/>
          <a:ext cx="6400801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09">
                  <a:extLst>
                    <a:ext uri="{9D8B030D-6E8A-4147-A177-3AD203B41FA5}">
                      <a16:colId xmlns:a16="http://schemas.microsoft.com/office/drawing/2014/main" val="3843356382"/>
                    </a:ext>
                  </a:extLst>
                </a:gridCol>
                <a:gridCol w="2153991">
                  <a:extLst>
                    <a:ext uri="{9D8B030D-6E8A-4147-A177-3AD203B41FA5}">
                      <a16:colId xmlns:a16="http://schemas.microsoft.com/office/drawing/2014/main" val="2618679385"/>
                    </a:ext>
                  </a:extLst>
                </a:gridCol>
                <a:gridCol w="1784900">
                  <a:extLst>
                    <a:ext uri="{9D8B030D-6E8A-4147-A177-3AD203B41FA5}">
                      <a16:colId xmlns:a16="http://schemas.microsoft.com/office/drawing/2014/main" val="3339443354"/>
                    </a:ext>
                  </a:extLst>
                </a:gridCol>
                <a:gridCol w="2101301">
                  <a:extLst>
                    <a:ext uri="{9D8B030D-6E8A-4147-A177-3AD203B41FA5}">
                      <a16:colId xmlns:a16="http://schemas.microsoft.com/office/drawing/2014/main" val="217903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Infix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Prefix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Postfix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7886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(A+B) *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*+ABC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AB+C*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2247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+ ( B * C 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+A*BC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ABC*+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349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^ B * C – 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 * ^ ABCD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AB ^ C * D -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735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(A+B)/(C-D)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/+AB-CD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AB+CD-/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5203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0482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C46C-443C-4C02-9B6A-57B63ABB95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" y="112980"/>
            <a:ext cx="6324600" cy="1143000"/>
          </a:xfrm>
        </p:spPr>
        <p:txBody>
          <a:bodyPr>
            <a:normAutofit/>
          </a:bodyPr>
          <a:lstStyle/>
          <a:p>
            <a:r>
              <a:rPr lang="en-US" dirty="0"/>
              <a:t>Appendix : Algorithm: Infix to Postfix using Stack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16CFC-BC34-41C0-AB49-3CA990E0B4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0E5557-ED19-4FC2-ABA9-87A4D3D51F22}"/>
              </a:ext>
            </a:extLst>
          </p:cNvPr>
          <p:cNvSpPr txBox="1"/>
          <p:nvPr/>
        </p:nvSpPr>
        <p:spPr>
          <a:xfrm>
            <a:off x="0" y="1415534"/>
            <a:ext cx="920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following algorithm transforms the infix expression Q into its equivalent postfix expression P.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879CF7-8FBC-4558-B4FF-05C9C92F245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5400" y="1828800"/>
            <a:ext cx="6096000" cy="4596583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955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F7A11E-EEBD-499B-ADA3-70A152A48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93837"/>
            <a:ext cx="8229600" cy="497283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infix expression Q to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+ B * C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A+B*C)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the postfix expression P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ABC*+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C46C-443C-4C02-9B6A-57B63ABB953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Appendix : Example : Converting Infix to Postfix using Stack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16CFC-BC34-41C0-AB49-3CA990E0B4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719C583-0D7E-45DA-89CB-E754898FE182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1910234"/>
          <a:ext cx="5943600" cy="3992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54172044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16649724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2503184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81831514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Symbol Encountered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Postfix String P (Output)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Contents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80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08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80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7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46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(+*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(+*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769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59229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ABC*+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781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ABC*+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876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43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F7A11E-EEBD-499B-ADA3-70A152A48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22558"/>
            <a:ext cx="8991600" cy="52117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infix expression Q to be (A+B) * 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(A+B) * C 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Hence, the postfix expression P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AB+C*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C46C-443C-4C02-9B6A-57B63ABB953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Appendix : Example : Converting Infix to Postfix using Stack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16CFC-BC34-41C0-AB49-3CA990E0B4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719C583-0D7E-45DA-89CB-E754898FE182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1828800"/>
          <a:ext cx="6096000" cy="3981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54172044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16649724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25031847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818315141"/>
                    </a:ext>
                  </a:extLst>
                </a:gridCol>
              </a:tblGrid>
              <a:tr h="3463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Symbol Encountered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Postfix String P (Output)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Contents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3809851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082315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800129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72940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((+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469266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((+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379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769336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459229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AB+C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781176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AB+C*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876222"/>
                  </a:ext>
                </a:extLst>
              </a:tr>
              <a:tr h="3463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AB+C*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549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09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ED0FF0-EAA5-4833-B965-B1D6A622E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Convert the following infix expressions into postfix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 using stack ( trace it as we did in class ) 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A+(B+C)*D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B+C-D/E*F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(A+B)+(C/D)*E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A+B*(C+D-E)*F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FE8BD-935D-42C0-9E21-89C9359E6C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Appendix Exercise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15999-3AF7-4E71-B628-D07AA776A47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D55E7-4289-4A8C-A95C-4C587ACD6E2E}"/>
              </a:ext>
            </a:extLst>
          </p:cNvPr>
          <p:cNvSpPr/>
          <p:nvPr/>
        </p:nvSpPr>
        <p:spPr>
          <a:xfrm>
            <a:off x="3755231" y="2473324"/>
            <a:ext cx="5105400" cy="1295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After you solve it, verify your answer by putting the infix expression in this tool : </a:t>
            </a:r>
            <a:r>
              <a:rPr lang="en-US" dirty="0">
                <a:hlinkClick r:id="rId2"/>
              </a:rPr>
              <a:t>https://www.mathblog.dk/tools/infix-postfix-converter/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9332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IN" dirty="0"/>
              <a:t>Stack (Abstract Class)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A9B68-4457-4DA2-A963-C6E1087137B2}"/>
              </a:ext>
            </a:extLst>
          </p:cNvPr>
          <p:cNvSpPr/>
          <p:nvPr/>
        </p:nvSpPr>
        <p:spPr>
          <a:xfrm>
            <a:off x="269631" y="1447800"/>
            <a:ext cx="845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DA86CE-3798-4FF0-93FD-5811984CA969}"/>
              </a:ext>
            </a:extLst>
          </p:cNvPr>
          <p:cNvSpPr/>
          <p:nvPr/>
        </p:nvSpPr>
        <p:spPr>
          <a:xfrm>
            <a:off x="416168" y="1490846"/>
            <a:ext cx="66704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 Stack Definition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~stack() {}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empty()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return true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iff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stack is empty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size()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return number of elements in stack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top() = 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return reference to the top element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pop() = 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remove the top element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push(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theElement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= 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insert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theElement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at the top of the stack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5385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IN" dirty="0"/>
              <a:t>Agenda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A9B68-4457-4DA2-A963-C6E1087137B2}"/>
              </a:ext>
            </a:extLst>
          </p:cNvPr>
          <p:cNvSpPr/>
          <p:nvPr/>
        </p:nvSpPr>
        <p:spPr>
          <a:xfrm>
            <a:off x="152400" y="1447800"/>
            <a:ext cx="8686800" cy="50292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ADT – General Definition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ADT ; </a:t>
            </a:r>
            <a:r>
              <a:rPr lang="en-US" sz="2800" dirty="0">
                <a:cs typeface="Arial" panose="020B0604020202020204" pitchFamily="34" charset="0"/>
              </a:rPr>
              <a:t>Array and Linked List Implementation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Arial" panose="020B0604020202020204" pitchFamily="34" charset="0"/>
              </a:rPr>
              <a:t>List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cs typeface="Arial" panose="020B0604020202020204" pitchFamily="34" charset="0"/>
              </a:rPr>
              <a:t>Stack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cs typeface="Arial" panose="020B0604020202020204" pitchFamily="34" charset="0"/>
              </a:rPr>
              <a:t>Queue</a:t>
            </a:r>
            <a:endParaRPr lang="en-US" sz="2400" dirty="0">
              <a:latin typeface="+mj-lt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Stack Examples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Arial" panose="020B0604020202020204" pitchFamily="34" charset="0"/>
              </a:rPr>
              <a:t>Evaluation of Postfix Expression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cs typeface="Arial" panose="020B0604020202020204" pitchFamily="34" charset="0"/>
              </a:rPr>
              <a:t>Infix to Postfix conversion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panose="020B0604020202020204" pitchFamily="34" charset="0"/>
              </a:rPr>
              <a:t>Insertion and Deletion of Node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cs typeface="Arial" panose="020B0604020202020204" pitchFamily="34" charset="0"/>
              </a:rPr>
              <a:t>In Singly Linked List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cs typeface="Arial" panose="020B0604020202020204" pitchFamily="34" charset="0"/>
              </a:rPr>
              <a:t>In Doubly Linked List</a:t>
            </a:r>
            <a:endParaRPr lang="en-US" sz="28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0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IN" dirty="0" err="1"/>
              <a:t>derivedArrayStack</a:t>
            </a:r>
            <a:r>
              <a:rPr lang="en-IN" dirty="0"/>
              <a:t> (Definition)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D37CC7-4589-4249-821A-A887FB9C35FE}"/>
              </a:ext>
            </a:extLst>
          </p:cNvPr>
          <p:cNvSpPr/>
          <p:nvPr/>
        </p:nvSpPr>
        <p:spPr>
          <a:xfrm>
            <a:off x="4612725" y="1438719"/>
            <a:ext cx="4114800" cy="46628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derivedArrayStack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&gt;,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derivedArrayStack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initialCapacity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10)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: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 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initialCapacity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empty()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{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&gt;::empty();}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size()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{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&gt;::size();}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&amp; top()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&gt;::empty())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stackEmpty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get(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&gt;::size() - 1);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pop()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&gt;::empty())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stackEmpty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erase(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&gt;::size() - 1);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push(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theElement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{insert(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&gt;::size(),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theElement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50CC9-99D7-47FE-BE65-1CD4EB9E170B}"/>
              </a:ext>
            </a:extLst>
          </p:cNvPr>
          <p:cNvSpPr/>
          <p:nvPr/>
        </p:nvSpPr>
        <p:spPr>
          <a:xfrm>
            <a:off x="272217" y="1416307"/>
            <a:ext cx="4114799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linearList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 Array List Definition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constructor, copy constructor and destructor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initialCapacity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10);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&gt;&amp;);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~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[] element;}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ADT methods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empty()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listSize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== 0;}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size()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listSize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&amp; get(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theElement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erase(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theElement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output(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additional method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capacity()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checkIndex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throw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illegalIndex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if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theIndex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invalid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* element;        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1D array to hold list elements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  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capacity of the 1D array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listSize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     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number of elements in list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F04BF1-8099-4FF7-AABA-1982DA81570B}"/>
              </a:ext>
            </a:extLst>
          </p:cNvPr>
          <p:cNvSpPr/>
          <p:nvPr/>
        </p:nvSpPr>
        <p:spPr>
          <a:xfrm>
            <a:off x="290146" y="6149025"/>
            <a:ext cx="8450826" cy="317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**</a:t>
            </a:r>
            <a:endParaRPr 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2864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IN" dirty="0" err="1"/>
              <a:t>arrayStack</a:t>
            </a:r>
            <a:r>
              <a:rPr lang="en-IN" dirty="0"/>
              <a:t> (Definition)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2244A5-2958-4023-87E3-B8C66AF11D5B}"/>
              </a:ext>
            </a:extLst>
          </p:cNvPr>
          <p:cNvSpPr/>
          <p:nvPr/>
        </p:nvSpPr>
        <p:spPr>
          <a:xfrm>
            <a:off x="152400" y="1452021"/>
            <a:ext cx="4572000" cy="48320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arrayStack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 Array Stack Definition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arrayStack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initialCapacity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10);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~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arrayStack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[] stack;}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empty()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stackTop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== -1;}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size()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{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stackTop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+ 1;}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&amp; top()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stackTop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== -1)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stackEmpty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stack[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stackTop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pop()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stackTop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== -1)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stackEmpty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stack[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stackTop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--].~T();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destructor for 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push(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theElement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stackTop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current top of stack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arrayLength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stack capacity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*stack;   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element array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141739-3DB9-44B9-9EFB-7AB463547B57}"/>
              </a:ext>
            </a:extLst>
          </p:cNvPr>
          <p:cNvSpPr/>
          <p:nvPr/>
        </p:nvSpPr>
        <p:spPr>
          <a:xfrm>
            <a:off x="4873869" y="1447528"/>
            <a:ext cx="4114800" cy="50013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arrayStack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arrayStack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initialCapacity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100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 Array Stack Constructor.</a:t>
            </a:r>
            <a:endParaRPr lang="en-US" sz="11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initialCapacity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 1)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ostringstream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s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"Initial capacity =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initialCapacity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 Must be &gt; 0"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illegalParameterValue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s.str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arrayLength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initialCapacity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stack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arrayLength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stackTop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-1;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arrayStack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&gt;::push(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theElement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100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 Array Stack Push. Add 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theElement</a:t>
            </a:r>
            <a:r>
              <a:rPr lang="en-US" sz="1100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to stack.</a:t>
            </a:r>
            <a:endParaRPr lang="en-US" sz="11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stackTop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arrayLength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- 1)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no space, double capacity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changeLength1D(stack,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arrayLength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2 *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arrayLength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arrayLength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*= 2;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add at stack top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stack[++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stackTop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theElement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601835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IN" dirty="0" err="1"/>
              <a:t>linkedStack</a:t>
            </a:r>
            <a:r>
              <a:rPr lang="en-IN" dirty="0"/>
              <a:t> (Definition)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2EC863-CC4A-4E8A-90F8-111C2B262324}"/>
              </a:ext>
            </a:extLst>
          </p:cNvPr>
          <p:cNvSpPr/>
          <p:nvPr/>
        </p:nvSpPr>
        <p:spPr>
          <a:xfrm>
            <a:off x="237392" y="1470897"/>
            <a:ext cx="4372708" cy="50013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linkedStack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stack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 Linked Stack Definition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linkedStack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initialCapacity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10)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stackTop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stackSize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0;}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~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linkedStack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empty()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{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stackSize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== 0;}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size()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{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stackSize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&amp; top()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stackSize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stackEmpty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stackTop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-&gt;element;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pop();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push(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theElement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stackTop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chainNode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theElement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stackTop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stackSize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chainNode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&gt;*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stackTop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pointer to stack top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stackSize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number of elements in stack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92D12A-125B-4027-8D53-17807A479484}"/>
              </a:ext>
            </a:extLst>
          </p:cNvPr>
          <p:cNvSpPr/>
          <p:nvPr/>
        </p:nvSpPr>
        <p:spPr>
          <a:xfrm>
            <a:off x="4800600" y="1444520"/>
            <a:ext cx="4106008" cy="41549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linkedStack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&gt;::~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linkedStack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  <a:r>
              <a:rPr lang="en-US" sz="1200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 Linked Stack Destructor.</a:t>
            </a:r>
            <a:endParaRPr lang="en-US" sz="12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stackTop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delete top node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chainNode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&gt;*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stackTop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stackTop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stackTop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linkedStack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&gt;::pop()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   </a:t>
            </a:r>
            <a:r>
              <a:rPr lang="en-US" sz="1200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 Linked Stack Pop. Delete top element.</a:t>
            </a:r>
            <a:endParaRPr lang="en-US" sz="12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stackEmpty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chainNode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&gt;*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stackTop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stackTop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stackTop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565396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IN" dirty="0" err="1"/>
              <a:t>arrayLists</a:t>
            </a:r>
            <a:r>
              <a:rPr lang="en-IN" dirty="0"/>
              <a:t> (Class Definition)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7C0CD4-1A97-4872-B7D5-9801801F532E}"/>
              </a:ext>
            </a:extLst>
          </p:cNvPr>
          <p:cNvSpPr/>
          <p:nvPr/>
        </p:nvSpPr>
        <p:spPr>
          <a:xfrm>
            <a:off x="297426" y="14478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775DC2-63D7-45B3-AE67-9C9C2AEC565A}"/>
              </a:ext>
            </a:extLst>
          </p:cNvPr>
          <p:cNvSpPr/>
          <p:nvPr/>
        </p:nvSpPr>
        <p:spPr>
          <a:xfrm>
            <a:off x="152400" y="1447800"/>
            <a:ext cx="5250426" cy="48320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linearList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   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 Array List Definition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constructor, copy constructor and destructor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initialCapacity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10);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&gt;&amp;);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~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[] element;}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ADT methods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empty()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listSize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== 0;}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size()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listSize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&amp; get(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theElement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erase(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theElement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output(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additional method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capacity()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arrayLength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throw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illegalIndex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if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theIndex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invalid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* element;    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1D array to hold list elements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arrayLength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capacity of the 1D array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listSize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 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number of elements in list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752635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858000" cy="1143000"/>
          </a:xfrm>
        </p:spPr>
        <p:txBody>
          <a:bodyPr/>
          <a:lstStyle/>
          <a:p>
            <a:pPr lvl="0"/>
            <a:r>
              <a:rPr lang="en-IN" dirty="0" err="1"/>
              <a:t>arrayLists</a:t>
            </a:r>
            <a:r>
              <a:rPr lang="en-IN" dirty="0"/>
              <a:t> (Class Constructors)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7C0CD4-1A97-4872-B7D5-9801801F532E}"/>
              </a:ext>
            </a:extLst>
          </p:cNvPr>
          <p:cNvSpPr/>
          <p:nvPr/>
        </p:nvSpPr>
        <p:spPr>
          <a:xfrm>
            <a:off x="297426" y="14478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0DE569-056B-4141-A4A8-BF3D911F98C8}"/>
              </a:ext>
            </a:extLst>
          </p:cNvPr>
          <p:cNvSpPr/>
          <p:nvPr/>
        </p:nvSpPr>
        <p:spPr>
          <a:xfrm>
            <a:off x="388374" y="1524632"/>
            <a:ext cx="7155426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initialCapacity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  <a:r>
              <a:rPr lang="en-US" sz="1200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 Constructor.</a:t>
            </a:r>
            <a:endParaRPr lang="en-US" sz="12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initialCapacity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1)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ostringstream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s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"Initial capacity =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initialCapacity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Must be &gt; 0"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illegalParameterValue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s.str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initialCapacity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element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fr-F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theList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  <a:r>
              <a:rPr lang="en-US" sz="1200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 Copy constructor.</a:t>
            </a:r>
            <a:endParaRPr lang="en-US" sz="12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theList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.arrayLength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theList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.listSize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element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copy(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theList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.element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theList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.element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element);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76064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696200" cy="1143000"/>
          </a:xfrm>
        </p:spPr>
        <p:txBody>
          <a:bodyPr/>
          <a:lstStyle/>
          <a:p>
            <a:pPr lvl="0"/>
            <a:r>
              <a:rPr lang="en-IN" dirty="0" err="1"/>
              <a:t>arrayLists</a:t>
            </a:r>
            <a:r>
              <a:rPr lang="en-IN" dirty="0"/>
              <a:t> (Method Implementation)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582EEE-17DF-4794-A2C0-B4FB25FD235F}"/>
              </a:ext>
            </a:extLst>
          </p:cNvPr>
          <p:cNvSpPr/>
          <p:nvPr/>
        </p:nvSpPr>
        <p:spPr>
          <a:xfrm>
            <a:off x="246529" y="1600200"/>
            <a:ext cx="4114800" cy="34778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checkIndex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Verify that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theIndex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is between 0 and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listSize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- 1.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 0 ||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listSize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ostringstream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s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"index =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 size =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listSize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illegalIndex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s.str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Return element whose index is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theIndex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Throw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illegalIndex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exception if no such element.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element[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F24D9C-A3BD-4656-9D3E-307929596A1D}"/>
              </a:ext>
            </a:extLst>
          </p:cNvPr>
          <p:cNvSpPr/>
          <p:nvPr/>
        </p:nvSpPr>
        <p:spPr>
          <a:xfrm>
            <a:off x="4542865" y="1610385"/>
            <a:ext cx="4381500" cy="28007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indexOf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theElement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Return index of first occurrence of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theElement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Return -1 if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theElement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not in list.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search for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theElement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theIndex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(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find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(element, element +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listSize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theElement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- element);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check if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theElement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was found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theIndex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listSize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not found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theIndex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704646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924800" cy="1143000"/>
          </a:xfrm>
        </p:spPr>
        <p:txBody>
          <a:bodyPr/>
          <a:lstStyle/>
          <a:p>
            <a:pPr lvl="0"/>
            <a:r>
              <a:rPr lang="en-IN" dirty="0" err="1"/>
              <a:t>arrayLists</a:t>
            </a:r>
            <a:r>
              <a:rPr lang="en-IN" dirty="0"/>
              <a:t> (Method Implementation)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7C0CD4-1A97-4872-B7D5-9801801F532E}"/>
              </a:ext>
            </a:extLst>
          </p:cNvPr>
          <p:cNvSpPr/>
          <p:nvPr/>
        </p:nvSpPr>
        <p:spPr>
          <a:xfrm>
            <a:off x="297426" y="14478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153F5A-CAA9-4F17-B3FC-3B40573DC1D4}"/>
              </a:ext>
            </a:extLst>
          </p:cNvPr>
          <p:cNvSpPr/>
          <p:nvPr/>
        </p:nvSpPr>
        <p:spPr>
          <a:xfrm>
            <a:off x="304800" y="3759393"/>
            <a:ext cx="4047392" cy="27084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changeLength1D(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*&amp;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oldLength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newLength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newLength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 0)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illegalParameterValue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"new length must be &gt;= 0"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* temp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newLength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];          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new array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number = min(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oldLength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newLength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number to copy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copy(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number, temp);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[]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deallocate old memory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temp;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8D3433-D827-4B71-A3C8-B539BDEE9C0F}"/>
              </a:ext>
            </a:extLst>
          </p:cNvPr>
          <p:cNvSpPr/>
          <p:nvPr/>
        </p:nvSpPr>
        <p:spPr>
          <a:xfrm>
            <a:off x="260838" y="1674241"/>
            <a:ext cx="4091354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05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erase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// Delete the element whose index is </a:t>
            </a:r>
            <a:r>
              <a:rPr lang="en-US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theIndex</a:t>
            </a: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// Throw </a:t>
            </a:r>
            <a:r>
              <a:rPr lang="en-US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illegalIndex</a:t>
            </a: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 exception if no such element.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checkIndex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// valid index, shift elements with higher index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copy(element + 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+ 1, element +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listSize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element + 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element[--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listSize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].~T(); </a:t>
            </a: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// invoke destructor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9963-3365-4A9D-BE2D-B6FA36297E7A}"/>
              </a:ext>
            </a:extLst>
          </p:cNvPr>
          <p:cNvSpPr/>
          <p:nvPr/>
        </p:nvSpPr>
        <p:spPr>
          <a:xfrm>
            <a:off x="4388780" y="1674241"/>
            <a:ext cx="4602820" cy="42934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05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insert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theElement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// Insert </a:t>
            </a:r>
            <a:r>
              <a:rPr lang="en-US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theElement</a:t>
            </a: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 so that its index is </a:t>
            </a:r>
            <a:r>
              <a:rPr lang="en-US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theIndex</a:t>
            </a: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&lt; 0 || 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listSize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// invalid index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ostringstream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s </a:t>
            </a:r>
            <a:r>
              <a:rPr lang="en-US" sz="105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"index =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size =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listSize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illegalIndex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s.str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// valid index, make sure we have space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listSize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arrayLength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// no space, double capacity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05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changeLength1D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(element,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arrayLength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2 *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arrayLength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arrayLength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*= 2;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// shift elements right one position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copy_backward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(element + 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 element +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listSize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element +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listSize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element[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theElement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listSize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6612815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IN" dirty="0"/>
              <a:t>Linked Lists (Node)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7C0CD4-1A97-4872-B7D5-9801801F532E}"/>
              </a:ext>
            </a:extLst>
          </p:cNvPr>
          <p:cNvSpPr/>
          <p:nvPr/>
        </p:nvSpPr>
        <p:spPr>
          <a:xfrm>
            <a:off x="297426" y="14478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10F68E-22D5-40BF-AD8B-D1FC00C328A6}"/>
              </a:ext>
            </a:extLst>
          </p:cNvPr>
          <p:cNvSpPr/>
          <p:nvPr/>
        </p:nvSpPr>
        <p:spPr>
          <a:xfrm>
            <a:off x="397339" y="1524000"/>
            <a:ext cx="45720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chainNode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data members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element;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chainNode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*next;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methods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chainNode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chainNode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-&gt;element 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chainNode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fr-F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chainNode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&gt;* </a:t>
            </a:r>
            <a:r>
              <a:rPr lang="fr-F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next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-&gt;element 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-&gt;next 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43918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IN" dirty="0"/>
              <a:t>Linked Lists (Definition)</a:t>
            </a:r>
          </a:p>
          <a:p>
            <a:pPr lvl="0"/>
            <a:r>
              <a:rPr lang="en-IN" dirty="0"/>
              <a:t>   Compare with </a:t>
            </a:r>
            <a:r>
              <a:rPr lang="en-IN" dirty="0" err="1"/>
              <a:t>ArrayList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7C0CD4-1A97-4872-B7D5-9801801F532E}"/>
              </a:ext>
            </a:extLst>
          </p:cNvPr>
          <p:cNvSpPr/>
          <p:nvPr/>
        </p:nvSpPr>
        <p:spPr>
          <a:xfrm>
            <a:off x="297426" y="14478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01CBD7-209D-4F5E-B8D2-66BE48D69ABE}"/>
              </a:ext>
            </a:extLst>
          </p:cNvPr>
          <p:cNvSpPr/>
          <p:nvPr/>
        </p:nvSpPr>
        <p:spPr>
          <a:xfrm>
            <a:off x="169984" y="1478398"/>
            <a:ext cx="4478216" cy="45550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chain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linearList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constructor, copy constructor and destructor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chain(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initialCapacity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10);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chain(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chain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&gt;&amp;);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~chain();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ADT methods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empty()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listSize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== 0;}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size()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listSize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&amp; get(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theElement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erase(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theElement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output(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out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throw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illegalIndex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if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theIndex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invalid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chainNode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&gt;*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pointer to first node in chain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listSize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number of elements in list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E36337-88F8-416E-8122-0DE15809E137}"/>
              </a:ext>
            </a:extLst>
          </p:cNvPr>
          <p:cNvSpPr/>
          <p:nvPr/>
        </p:nvSpPr>
        <p:spPr>
          <a:xfrm>
            <a:off x="4648200" y="1478398"/>
            <a:ext cx="4325816" cy="455509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linearList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constructor, copy constructor and destructor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initialCapacity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10);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arrayList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&gt;&amp;);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~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[] element;}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ADT methods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empty()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listSize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== 0;}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size()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listSize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&amp; get(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theElement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erase(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theElement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output(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additional method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capacity()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checkIndex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throw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illegalIndex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if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theIndex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invalid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* element;     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1D array to hold list elements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capacity of the 1D array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listSize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  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number of elements in list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708204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IN" dirty="0"/>
              <a:t>Linked Lists (Constructor)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7C0CD4-1A97-4872-B7D5-9801801F532E}"/>
              </a:ext>
            </a:extLst>
          </p:cNvPr>
          <p:cNvSpPr/>
          <p:nvPr/>
        </p:nvSpPr>
        <p:spPr>
          <a:xfrm>
            <a:off x="297426" y="14478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149B18-961B-4FAF-9AD0-96E008E2A82E}"/>
              </a:ext>
            </a:extLst>
          </p:cNvPr>
          <p:cNvSpPr/>
          <p:nvPr/>
        </p:nvSpPr>
        <p:spPr>
          <a:xfrm>
            <a:off x="206478" y="1424373"/>
            <a:ext cx="3520042" cy="22929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chain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&gt;::chain(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initialCapacity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100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Constructor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initialCapacity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 1)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ostringstream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s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"Initial capacity =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initialCapacity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 Must be &gt; 0"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illegalParameterValue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s.str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listSize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146BB8-1FA4-4E4D-AB3C-D323C932D576}"/>
              </a:ext>
            </a:extLst>
          </p:cNvPr>
          <p:cNvSpPr/>
          <p:nvPr/>
        </p:nvSpPr>
        <p:spPr>
          <a:xfrm>
            <a:off x="4038600" y="1424373"/>
            <a:ext cx="4793320" cy="48320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chain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fr-F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chain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chain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fr-FR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theList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  <a:r>
              <a:rPr lang="en-US" sz="1100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 Copy constructor.</a:t>
            </a:r>
            <a:endParaRPr lang="en-US" sz="1100" dirty="0">
              <a:solidFill>
                <a:srgbClr val="00000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listSize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theList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.listSize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listSize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theList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is empty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non-empty list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chainNode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&gt;* </a:t>
            </a:r>
            <a:r>
              <a:rPr lang="fr-F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sourceNode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theList</a:t>
            </a:r>
            <a:r>
              <a:rPr lang="fr-F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.firstNode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node in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theList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to copy from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chainNode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-&gt;element);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copy first element of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theList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chainNode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&gt;*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current last node in *this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copy remaining elements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-&gt;next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chainNode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-&gt;element);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sourceNode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targetNode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-&gt;next =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end the chain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3077DC-9988-4C75-B63E-EBEF3C7463B1}"/>
              </a:ext>
            </a:extLst>
          </p:cNvPr>
          <p:cNvSpPr/>
          <p:nvPr/>
        </p:nvSpPr>
        <p:spPr>
          <a:xfrm>
            <a:off x="206478" y="3977893"/>
            <a:ext cx="3520042" cy="21236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chain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&gt;::~chain()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Chain </a:t>
            </a:r>
            <a:r>
              <a:rPr lang="en-US" sz="1100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destructor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. Delete all nodes in chain.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delete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firstNode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chainNode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&gt;*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364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dirty="0"/>
              <a:t>Abstract Data Type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A9B68-4457-4DA2-A963-C6E1087137B2}"/>
              </a:ext>
            </a:extLst>
          </p:cNvPr>
          <p:cNvSpPr/>
          <p:nvPr/>
        </p:nvSpPr>
        <p:spPr>
          <a:xfrm>
            <a:off x="152400" y="1371600"/>
            <a:ext cx="8763000" cy="50292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Abstract Data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 computer science, an </a:t>
            </a:r>
            <a:r>
              <a:rPr lang="en-US" sz="1600" b="1" dirty="0"/>
              <a:t>abstract data type </a:t>
            </a:r>
            <a:r>
              <a:rPr lang="en-US" sz="1600" dirty="0"/>
              <a:t>(</a:t>
            </a:r>
            <a:r>
              <a:rPr lang="en-US" sz="1600" b="1" dirty="0"/>
              <a:t>ADT</a:t>
            </a:r>
            <a:r>
              <a:rPr lang="en-US" sz="1600" dirty="0"/>
              <a:t>) is a mathematical model for a certain class of data structures that have similar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method for achieving abstraction for data structures and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ADT = model +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Describes what each operation does, but not how it does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 ADT is independent of its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Typical operations on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Add data to a data collection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Remove data from a data collection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Ask questions about the data in a 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abstraction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Asks you to think </a:t>
            </a:r>
            <a:r>
              <a:rPr lang="en-US" sz="1600" i="1" dirty="0"/>
              <a:t>what</a:t>
            </a:r>
            <a:r>
              <a:rPr lang="en-US" sz="1600" dirty="0"/>
              <a:t> you can do to a collection of data independently of how you do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Allows you to develop each data structure in relative isolation from the rest of the 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 natural extension of procedural abstraction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/>
            <a:endParaRPr lang="en-US" sz="1600" dirty="0"/>
          </a:p>
          <a:p>
            <a:pPr algn="just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0693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IN" dirty="0"/>
              <a:t>Linked Lists (Methods)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7C0CD4-1A97-4872-B7D5-9801801F532E}"/>
              </a:ext>
            </a:extLst>
          </p:cNvPr>
          <p:cNvSpPr/>
          <p:nvPr/>
        </p:nvSpPr>
        <p:spPr>
          <a:xfrm>
            <a:off x="297426" y="14478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12B6C7-5733-4262-B35E-A186563FB806}"/>
              </a:ext>
            </a:extLst>
          </p:cNvPr>
          <p:cNvSpPr/>
          <p:nvPr/>
        </p:nvSpPr>
        <p:spPr>
          <a:xfrm>
            <a:off x="388374" y="1447800"/>
            <a:ext cx="4183626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chain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checkIndex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Verify that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theIndex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is between 0 and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listSize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- 1.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0 ||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ostringstream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s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"index =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size =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illegalIndex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s.str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chain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2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Return element whose index is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theIndex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Throw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illegalIndex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exception if no such element.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move to desired node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chainNode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&gt;*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sz="1200" dirty="0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nn-NO" sz="12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-&gt;element;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244E37-24AB-4EC9-ACD0-113AF536A6EB}"/>
              </a:ext>
            </a:extLst>
          </p:cNvPr>
          <p:cNvSpPr/>
          <p:nvPr/>
        </p:nvSpPr>
        <p:spPr>
          <a:xfrm>
            <a:off x="4689325" y="1447800"/>
            <a:ext cx="4183626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chain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indexOf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theElement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Return index of first occurrence of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theElement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Return -1 if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theElement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not in list.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search the chain for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theElement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chainNode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&gt;*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index = 0;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index of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currentNode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-&gt;element !=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theElement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move to next node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index++;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make sure we found matching element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index;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456330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IN" dirty="0"/>
              <a:t>Linked Lists (Methods)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7C0CD4-1A97-4872-B7D5-9801801F532E}"/>
              </a:ext>
            </a:extLst>
          </p:cNvPr>
          <p:cNvSpPr/>
          <p:nvPr/>
        </p:nvSpPr>
        <p:spPr>
          <a:xfrm>
            <a:off x="297426" y="14478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89EC93-CEC7-4604-A54D-0002C3E355AE}"/>
              </a:ext>
            </a:extLst>
          </p:cNvPr>
          <p:cNvSpPr/>
          <p:nvPr/>
        </p:nvSpPr>
        <p:spPr>
          <a:xfrm>
            <a:off x="145026" y="1387289"/>
            <a:ext cx="4038600" cy="50013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chain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&gt;::erase(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Delete the element whose index is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theIndex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Throw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illegalIndex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exception if no such element.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valid index, locate node with element to delete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chainNode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&gt;*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remove first node from chain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{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use p to get to predecessor of desired node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chainNode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&gt;* p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nn-NO" sz="11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1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sz="1100" dirty="0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nn-NO" sz="1100" dirty="0">
                <a:solidFill>
                  <a:srgbClr val="000000"/>
                </a:solidFill>
                <a:latin typeface="Consolas" panose="020B0609020204030204" pitchFamily="49" charset="0"/>
              </a:rPr>
              <a:t> - 1; i++)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p = p-&gt;next;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p-&gt;next;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p-&gt;next = p-&gt;next-&gt;next;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remove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deleteNode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from chain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listSize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BE22-CF15-4E50-BAE2-99499D2D7FA7}"/>
              </a:ext>
            </a:extLst>
          </p:cNvPr>
          <p:cNvSpPr/>
          <p:nvPr/>
        </p:nvSpPr>
        <p:spPr>
          <a:xfrm>
            <a:off x="4495799" y="1471246"/>
            <a:ext cx="4371195" cy="46628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chain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&gt;::insert(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theElement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Insert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theElement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so that its index is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theIndex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 0 ||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listSize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invalid index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ostringstream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s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"index =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 size = 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listSize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illegalIndex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s.str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insert at front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chainNode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theElement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{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find predecessor of new element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chainNode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&gt;* p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nn-NO" sz="11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1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n-NO" sz="1100" dirty="0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nn-NO" sz="1100" dirty="0">
                <a:solidFill>
                  <a:srgbClr val="000000"/>
                </a:solidFill>
                <a:latin typeface="Consolas" panose="020B0609020204030204" pitchFamily="49" charset="0"/>
              </a:rPr>
              <a:t> - 1; i++)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p = p-&gt;next;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insert after p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p-&gt;next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chainNode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theElement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p-&gt;next);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listSize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849306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IN" dirty="0" err="1"/>
              <a:t>arrayQueue</a:t>
            </a:r>
            <a:r>
              <a:rPr lang="en-IN" dirty="0"/>
              <a:t> (Definition)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EFE550-A7DF-49A1-AB78-4B5510FDEB5D}"/>
              </a:ext>
            </a:extLst>
          </p:cNvPr>
          <p:cNvSpPr/>
          <p:nvPr/>
        </p:nvSpPr>
        <p:spPr>
          <a:xfrm>
            <a:off x="304800" y="1447800"/>
            <a:ext cx="4572000" cy="49398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9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arrayQueue</a:t>
            </a:r>
            <a:r>
              <a:rPr 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fr-FR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90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9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arrayQueue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initialCapacity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10);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~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arrayQueue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[] queue;}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empty()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theFront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theBack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size()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{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theBack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theFront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 %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front()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{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return front element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theFront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theBack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queueEmpty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queue[(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theFront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+ 1) %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back()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{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return </a:t>
            </a:r>
            <a:r>
              <a:rPr lang="en-US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theBack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 element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theFront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theBack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queueEmpty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queue[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theBack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pop()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{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remove </a:t>
            </a:r>
            <a:r>
              <a:rPr lang="en-US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theFront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 element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theFront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theBack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queueEmpty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theFront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theFront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+ 1) %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queue[</a:t>
            </a:r>
            <a:r>
              <a:rPr lang="fr-F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theFront</a:t>
            </a:r>
            <a:r>
              <a:rPr lang="fr-FR" sz="900" dirty="0">
                <a:solidFill>
                  <a:srgbClr val="000000"/>
                </a:solidFill>
                <a:latin typeface="Consolas" panose="020B0609020204030204" pitchFamily="49" charset="0"/>
              </a:rPr>
              <a:t>].~T();  </a:t>
            </a:r>
            <a:r>
              <a:rPr lang="fr-FR" sz="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FR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destructor</a:t>
            </a:r>
            <a:r>
              <a:rPr lang="fr-FR" sz="900" dirty="0">
                <a:solidFill>
                  <a:srgbClr val="008000"/>
                </a:solidFill>
                <a:latin typeface="Consolas" panose="020B0609020204030204" pitchFamily="49" charset="0"/>
              </a:rPr>
              <a:t> for T</a:t>
            </a:r>
            <a:endParaRPr lang="fr-F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}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push(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900" dirty="0" err="1">
                <a:solidFill>
                  <a:srgbClr val="808080"/>
                </a:solidFill>
                <a:latin typeface="Consolas" panose="020B0609020204030204" pitchFamily="49" charset="0"/>
              </a:rPr>
              <a:t>theElement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theFront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  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1 counterclockwise from </a:t>
            </a:r>
            <a:r>
              <a:rPr lang="en-US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theFront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 element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theBack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   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position of </a:t>
            </a:r>
            <a:r>
              <a:rPr lang="en-US" sz="900" dirty="0" err="1">
                <a:solidFill>
                  <a:srgbClr val="008000"/>
                </a:solidFill>
                <a:latin typeface="Consolas" panose="020B0609020204030204" pitchFamily="49" charset="0"/>
              </a:rPr>
              <a:t>theBack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 element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arrayLength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queue capacity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*queue;           </a:t>
            </a:r>
            <a:r>
              <a:rPr lang="en-US" sz="900" dirty="0">
                <a:solidFill>
                  <a:srgbClr val="008000"/>
                </a:solidFill>
                <a:latin typeface="Consolas" panose="020B0609020204030204" pitchFamily="49" charset="0"/>
              </a:rPr>
              <a:t>// element array</a:t>
            </a:r>
            <a:endParaRPr lang="en-US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9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97CB0-7E1A-4F5C-A209-C4CB5CDB5C6A}"/>
              </a:ext>
            </a:extLst>
          </p:cNvPr>
          <p:cNvSpPr/>
          <p:nvPr/>
        </p:nvSpPr>
        <p:spPr>
          <a:xfrm>
            <a:off x="4953000" y="1447800"/>
            <a:ext cx="4114800" cy="22467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arrayQueue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&gt;::</a:t>
            </a:r>
            <a:r>
              <a:rPr lang="fr-F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arrayQueue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initialCapacity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000" dirty="0">
                <a:solidFill>
                  <a:srgbClr val="008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Constructor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initialCapacity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&lt; 1)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ostringstream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s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"Initial capacity = 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initialCapacity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" Must be &gt; 0"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illegalParameterValue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s.str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initialCapacity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queue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theFront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theBack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326830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IN" dirty="0" err="1"/>
              <a:t>arrayQueue</a:t>
            </a:r>
            <a:r>
              <a:rPr lang="en-IN" dirty="0"/>
              <a:t> (Methods)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47FD20-809D-49E5-804C-8D41EA58632C}"/>
              </a:ext>
            </a:extLst>
          </p:cNvPr>
          <p:cNvSpPr/>
          <p:nvPr/>
        </p:nvSpPr>
        <p:spPr>
          <a:xfrm>
            <a:off x="381000" y="1433829"/>
            <a:ext cx="5943600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arrayQueue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&gt;::push(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theElement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Add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theElement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to queue.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increase array length if necessary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theBack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+ 1) %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theFront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double array length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allocate a new array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sz="1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newQueue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0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[2 * </a:t>
            </a:r>
            <a:r>
              <a:rPr lang="fr-FR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arrayLength</a:t>
            </a:r>
            <a:r>
              <a:rPr lang="fr-FR" sz="1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copy elements into new array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start =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theFront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+ 1) %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(start &lt; 2)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no wrap around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copy(queue + start, queue + start +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- 1,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newQueue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{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queue wraps around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copy(queue + start, queue +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newQueue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copy(queue, queue +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theBack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+ 1,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newQueue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- start);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switch to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newQueue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and set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theFront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and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theBack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theFront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2 *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- 1;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theBack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- 2;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queue size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arrayLength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- 1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*= 2;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queue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newQueue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// put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theElement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at the </a:t>
            </a:r>
            <a:r>
              <a:rPr lang="en-US" sz="1000" dirty="0" err="1">
                <a:solidFill>
                  <a:srgbClr val="008000"/>
                </a:solidFill>
                <a:latin typeface="Consolas" panose="020B0609020204030204" pitchFamily="49" charset="0"/>
              </a:rPr>
              <a:t>theBack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 of the queue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theBack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theBack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+ 1) %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arrayLength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queue[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theBack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theElement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486742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IN" dirty="0" err="1"/>
              <a:t>LinkedQueue</a:t>
            </a:r>
            <a:r>
              <a:rPr lang="en-IN" dirty="0"/>
              <a:t> (Definition)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60DDB5-054A-4FB9-A495-D9DF542315BB}"/>
              </a:ext>
            </a:extLst>
          </p:cNvPr>
          <p:cNvSpPr/>
          <p:nvPr/>
        </p:nvSpPr>
        <p:spPr>
          <a:xfrm>
            <a:off x="304800" y="1447800"/>
            <a:ext cx="4419600" cy="51013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linkedQueue</a:t>
            </a: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fr-FR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050" dirty="0">
                <a:solidFill>
                  <a:srgbClr val="2B91AF"/>
                </a:solidFill>
                <a:latin typeface="Consolas" panose="020B0609020204030204" pitchFamily="49" charset="0"/>
              </a:rPr>
              <a:t>queue</a:t>
            </a: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05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linkedQueue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initialCapacity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10)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queueFront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5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queueSize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 0;}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~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linkedQueue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empty()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{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queueSize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== 0;}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size()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{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queueSize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&amp; front()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{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queueSize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queueEmpty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queueFront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-&gt;element;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&amp; back()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{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queueSize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queueEmpty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queueBack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-&gt;element;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pop();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push(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&amp;);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chainNode</a:t>
            </a: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05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&gt;* </a:t>
            </a:r>
            <a:r>
              <a:rPr lang="fr-F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queueFront</a:t>
            </a:r>
            <a:r>
              <a:rPr lang="fr-FR" sz="105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fr-FR" sz="1050" dirty="0">
                <a:solidFill>
                  <a:srgbClr val="008000"/>
                </a:solidFill>
                <a:latin typeface="Consolas" panose="020B0609020204030204" pitchFamily="49" charset="0"/>
              </a:rPr>
              <a:t>// pointer to queue front</a:t>
            </a:r>
            <a:endParaRPr lang="fr-F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dirty="0" err="1">
                <a:solidFill>
                  <a:srgbClr val="2B91AF"/>
                </a:solidFill>
                <a:latin typeface="Consolas" panose="020B0609020204030204" pitchFamily="49" charset="0"/>
              </a:rPr>
              <a:t>chainNode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05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&gt;*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queueBack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// pointer to queue back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queueSize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</a:t>
            </a: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// number of elements in queue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0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114C59-9DB6-4C49-94A9-02FF7C14333D}"/>
              </a:ext>
            </a:extLst>
          </p:cNvPr>
          <p:cNvSpPr/>
          <p:nvPr/>
        </p:nvSpPr>
        <p:spPr>
          <a:xfrm>
            <a:off x="4856285" y="1447800"/>
            <a:ext cx="3956538" cy="21236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linkedQueue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&gt;::~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linkedQueue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Destructor.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queueFront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2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delete front node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chainNode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&gt;*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nextNode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queueFront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queueFront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queueFront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124237-D466-401C-67CC-B2E7EFF4123F}"/>
              </a:ext>
            </a:extLst>
          </p:cNvPr>
          <p:cNvSpPr/>
          <p:nvPr/>
        </p:nvSpPr>
        <p:spPr>
          <a:xfrm>
            <a:off x="4800600" y="3627681"/>
            <a:ext cx="4419600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chainNode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data members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element;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chainNode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*next;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methods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chainNode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chainNode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-&gt;element 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chainNode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fr-F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chainNode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&gt;* </a:t>
            </a:r>
            <a:r>
              <a:rPr lang="fr-FR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next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-&gt;element 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element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-&gt;next 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977764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IN" dirty="0" err="1"/>
              <a:t>LinkedQueue</a:t>
            </a:r>
            <a:r>
              <a:rPr lang="en-IN" dirty="0"/>
              <a:t> (Methods)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BDDDAB-5772-4884-98EA-D76419877155}"/>
              </a:ext>
            </a:extLst>
          </p:cNvPr>
          <p:cNvSpPr/>
          <p:nvPr/>
        </p:nvSpPr>
        <p:spPr>
          <a:xfrm>
            <a:off x="533400" y="1447800"/>
            <a:ext cx="3657600" cy="19543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linkedQueue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&gt;::pop()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Delete front element.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queueFront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1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queueEmpty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chainNode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&gt;* </a:t>
            </a:r>
            <a:r>
              <a:rPr lang="fr-F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nextNode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queueFront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queueFront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queueFront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nextNode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queueSize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10AD84-BD7A-4C6B-AC70-51DDCF5D0D28}"/>
              </a:ext>
            </a:extLst>
          </p:cNvPr>
          <p:cNvSpPr/>
          <p:nvPr/>
        </p:nvSpPr>
        <p:spPr>
          <a:xfrm>
            <a:off x="533400" y="3476117"/>
            <a:ext cx="4572000" cy="29700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linkedQueue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&gt;::push(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theElement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Add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theElement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to back of queue.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create node for new element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chainNode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&gt;* </a:t>
            </a:r>
            <a:r>
              <a:rPr lang="fr-F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chainNode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fr-FR" sz="1100" dirty="0" err="1">
                <a:solidFill>
                  <a:srgbClr val="808080"/>
                </a:solidFill>
                <a:latin typeface="Consolas" panose="020B0609020204030204" pitchFamily="49" charset="0"/>
              </a:rPr>
              <a:t>theElement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100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add new node to back of queue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queueSize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queueFront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    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queue empty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queueBack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-&gt;next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queue not empty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queueBack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queueSize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2847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/>
          <a:p>
            <a:pPr lvl="0">
              <a:spcAft>
                <a:spcPts val="600"/>
              </a:spcAft>
            </a:pPr>
            <a:r>
              <a:rPr lang="en-IN" dirty="0"/>
              <a:t>Lists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DAE2B5-CF11-BE7F-D894-A685FDB49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24000"/>
            <a:ext cx="8382000" cy="492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7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IN" dirty="0"/>
              <a:t>Lists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A9B68-4457-4DA2-A963-C6E1087137B2}"/>
              </a:ext>
            </a:extLst>
          </p:cNvPr>
          <p:cNvSpPr/>
          <p:nvPr/>
        </p:nvSpPr>
        <p:spPr>
          <a:xfrm>
            <a:off x="297426" y="1447800"/>
            <a:ext cx="8458200" cy="397031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en-US" sz="1600" b="1" dirty="0">
                <a:latin typeface="+mj-lt"/>
                <a:cs typeface="Arial" panose="020B0604020202020204" pitchFamily="34" charset="0"/>
              </a:rPr>
              <a:t>List Operations -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Create a linear list.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Destroy a linear list.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Determine whether the list is empty.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Determine the size of the list.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Find the element with a given index.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Find the index of a given element.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Delete, erase or remove an element given its index.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Insert a new element so that it has a given index. </a:t>
            </a:r>
          </a:p>
          <a:p>
            <a:pPr algn="just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Increasing the size of Array –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Double as and when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listSize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 is greater than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arrayLength</a:t>
            </a:r>
            <a:endParaRPr lang="en-US" sz="1600" dirty="0">
              <a:latin typeface="+mj-lt"/>
              <a:cs typeface="Arial" panose="020B0604020202020204" pitchFamily="34" charset="0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  <a:cs typeface="Arial" panose="020B0604020202020204" pitchFamily="34" charset="0"/>
              </a:rPr>
              <a:t>If array length is always increased by 1, time spent in increasing the array length O(n^2)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  <a:cs typeface="Arial" panose="020B0604020202020204" pitchFamily="34" charset="0"/>
              </a:rPr>
              <a:t>If array length is doubled then time spent in increasing the array length O(n)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  <a:cs typeface="Arial" panose="020B0604020202020204" pitchFamily="34" charset="0"/>
              </a:rPr>
              <a:t>Half when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listSize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 &lt;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arrayLength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/4</a:t>
            </a:r>
          </a:p>
          <a:p>
            <a:pPr algn="just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08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IN" dirty="0"/>
              <a:t>Lists (ADT)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A9B68-4457-4DA2-A963-C6E1087137B2}"/>
              </a:ext>
            </a:extLst>
          </p:cNvPr>
          <p:cNvSpPr/>
          <p:nvPr/>
        </p:nvSpPr>
        <p:spPr>
          <a:xfrm>
            <a:off x="297426" y="1447800"/>
            <a:ext cx="8458200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just"/>
            <a:r>
              <a:rPr lang="en-US" sz="1600" b="1" dirty="0" err="1">
                <a:latin typeface="+mj-lt"/>
                <a:cs typeface="Arial" panose="020B0604020202020204" pitchFamily="34" charset="0"/>
              </a:rPr>
              <a:t>AbstractDataType</a:t>
            </a:r>
            <a:r>
              <a:rPr lang="en-US" sz="1600" b="1" dirty="0"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linearList</a:t>
            </a:r>
            <a:endParaRPr lang="en-US" sz="1600" dirty="0">
              <a:latin typeface="+mj-lt"/>
              <a:cs typeface="Arial" panose="020B0604020202020204" pitchFamily="34" charset="0"/>
            </a:endParaRPr>
          </a:p>
          <a:p>
            <a:pPr algn="just"/>
            <a:r>
              <a:rPr lang="en-US" sz="1600" b="1" dirty="0">
                <a:latin typeface="+mj-lt"/>
                <a:cs typeface="Arial" panose="020B0604020202020204" pitchFamily="34" charset="0"/>
              </a:rPr>
              <a:t>{</a:t>
            </a:r>
          </a:p>
          <a:p>
            <a:pPr algn="just"/>
            <a:r>
              <a:rPr lang="en-US" sz="1600" b="1" dirty="0">
                <a:latin typeface="+mj-lt"/>
                <a:cs typeface="Arial" panose="020B0604020202020204" pitchFamily="34" charset="0"/>
              </a:rPr>
              <a:t>       instances</a:t>
            </a:r>
          </a:p>
          <a:p>
            <a:pPr algn="just"/>
            <a:r>
              <a:rPr lang="en-US" sz="1600" dirty="0">
                <a:latin typeface="+mj-lt"/>
                <a:cs typeface="Arial" panose="020B0604020202020204" pitchFamily="34" charset="0"/>
              </a:rPr>
              <a:t>            ordered finite collections of zero or more elements</a:t>
            </a:r>
          </a:p>
          <a:p>
            <a:pPr algn="just"/>
            <a:r>
              <a:rPr lang="en-US" sz="1600" b="1" dirty="0">
                <a:latin typeface="+mj-lt"/>
                <a:cs typeface="Arial" panose="020B0604020202020204" pitchFamily="34" charset="0"/>
              </a:rPr>
              <a:t>       operations</a:t>
            </a:r>
          </a:p>
          <a:p>
            <a:pPr algn="just"/>
            <a:r>
              <a:rPr lang="en-US" sz="1600" dirty="0">
                <a:latin typeface="+mj-lt"/>
                <a:cs typeface="Arial" panose="020B0604020202020204" pitchFamily="34" charset="0"/>
              </a:rPr>
              <a:t>          empty()             : return </a:t>
            </a:r>
            <a:r>
              <a:rPr lang="en-US" sz="1600" b="1" dirty="0">
                <a:latin typeface="+mj-lt"/>
                <a:cs typeface="Arial" panose="020B0604020202020204" pitchFamily="34" charset="0"/>
              </a:rPr>
              <a:t>true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 if the list is empty, </a:t>
            </a:r>
            <a:r>
              <a:rPr lang="en-US" sz="1600" b="1" dirty="0">
                <a:latin typeface="+mj-lt"/>
                <a:cs typeface="Arial" panose="020B0604020202020204" pitchFamily="34" charset="0"/>
              </a:rPr>
              <a:t>false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 otherwise</a:t>
            </a:r>
          </a:p>
          <a:p>
            <a:pPr algn="just"/>
            <a:r>
              <a:rPr lang="en-US" sz="1600" dirty="0">
                <a:latin typeface="+mj-lt"/>
                <a:cs typeface="Arial" panose="020B0604020202020204" pitchFamily="34" charset="0"/>
              </a:rPr>
              <a:t>          size()                  : return the list size (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ie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., number of elements in the list)</a:t>
            </a:r>
          </a:p>
          <a:p>
            <a:pPr algn="just"/>
            <a:r>
              <a:rPr lang="en-US" sz="1600" dirty="0">
                <a:latin typeface="+mj-lt"/>
                <a:cs typeface="Arial" panose="020B0604020202020204" pitchFamily="34" charset="0"/>
              </a:rPr>
              <a:t>          get(index)         : return the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indexth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 element of the list</a:t>
            </a:r>
          </a:p>
          <a:p>
            <a:pPr algn="just"/>
            <a:r>
              <a:rPr lang="en-US" sz="1600" dirty="0">
                <a:latin typeface="+mj-lt"/>
                <a:cs typeface="Arial" panose="020B0604020202020204" pitchFamily="34" charset="0"/>
              </a:rPr>
              <a:t>         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indexOf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(x)          : return the index of the first occurrence of x in the list, </a:t>
            </a:r>
          </a:p>
          <a:p>
            <a:pPr algn="just"/>
            <a:r>
              <a:rPr lang="en-US" sz="1600" dirty="0">
                <a:latin typeface="+mj-lt"/>
                <a:cs typeface="Arial" panose="020B0604020202020204" pitchFamily="34" charset="0"/>
              </a:rPr>
              <a:t>                                          return —1 if x is not in the list</a:t>
            </a:r>
          </a:p>
          <a:p>
            <a:pPr algn="just"/>
            <a:r>
              <a:rPr lang="en-US" sz="1600" dirty="0">
                <a:latin typeface="+mj-lt"/>
                <a:cs typeface="Arial" panose="020B0604020202020204" pitchFamily="34" charset="0"/>
              </a:rPr>
              <a:t>          erase(index)      : remove 'delete the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index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th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 element, elements with higher </a:t>
            </a:r>
          </a:p>
          <a:p>
            <a:pPr algn="just"/>
            <a:r>
              <a:rPr lang="en-US" sz="1600" dirty="0">
                <a:latin typeface="+mj-lt"/>
                <a:cs typeface="Arial" panose="020B0604020202020204" pitchFamily="34" charset="0"/>
              </a:rPr>
              <a:t>                                            index have their index reduced by 1</a:t>
            </a:r>
          </a:p>
          <a:p>
            <a:pPr algn="just"/>
            <a:r>
              <a:rPr lang="en-US" sz="1600" dirty="0">
                <a:latin typeface="+mj-lt"/>
                <a:cs typeface="Arial" panose="020B0604020202020204" pitchFamily="34" charset="0"/>
              </a:rPr>
              <a:t>           insert(index, x) : insert x as the </a:t>
            </a:r>
            <a:r>
              <a:rPr lang="en-US" sz="1600" dirty="0" err="1">
                <a:latin typeface="+mj-lt"/>
                <a:cs typeface="Arial" panose="020B0604020202020204" pitchFamily="34" charset="0"/>
              </a:rPr>
              <a:t>index</a:t>
            </a:r>
            <a:r>
              <a:rPr lang="en-US" sz="1600" i="1" dirty="0" err="1">
                <a:latin typeface="+mj-lt"/>
                <a:cs typeface="Arial" panose="020B0604020202020204" pitchFamily="34" charset="0"/>
              </a:rPr>
              <a:t>th</a:t>
            </a:r>
            <a:r>
              <a:rPr lang="en-US" sz="1600" dirty="0">
                <a:latin typeface="+mj-lt"/>
                <a:cs typeface="Arial" panose="020B0604020202020204" pitchFamily="34" charset="0"/>
              </a:rPr>
              <a:t> element, elements with index &gt; index</a:t>
            </a:r>
          </a:p>
          <a:p>
            <a:pPr algn="just"/>
            <a:r>
              <a:rPr lang="en-US" sz="1600" dirty="0">
                <a:latin typeface="+mj-lt"/>
                <a:cs typeface="Arial" panose="020B0604020202020204" pitchFamily="34" charset="0"/>
              </a:rPr>
              <a:t>                                          have their index increased by 1</a:t>
            </a:r>
          </a:p>
          <a:p>
            <a:pPr algn="just"/>
            <a:r>
              <a:rPr lang="en-US" sz="1600" dirty="0">
                <a:latin typeface="+mj-lt"/>
                <a:cs typeface="Arial" panose="020B0604020202020204" pitchFamily="34" charset="0"/>
              </a:rPr>
              <a:t>            output()            : output the list elements from left to right</a:t>
            </a:r>
          </a:p>
          <a:p>
            <a:pPr algn="just"/>
            <a:r>
              <a:rPr lang="en-US" sz="1600" b="1" dirty="0">
                <a:latin typeface="+mj-lt"/>
                <a:cs typeface="Arial" panose="020B0604020202020204" pitchFamily="34" charset="0"/>
              </a:rPr>
              <a:t>}</a:t>
            </a:r>
          </a:p>
          <a:p>
            <a:pPr marL="285750" indent="-285750" algn="just">
              <a:buFontTx/>
              <a:buChar char="-"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94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pPr lvl="0"/>
            <a:r>
              <a:rPr lang="en-IN" dirty="0" err="1"/>
              <a:t>LinearLists</a:t>
            </a:r>
            <a:r>
              <a:rPr lang="en-IN" dirty="0"/>
              <a:t> (Abstract class Spec)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E549DA-2D5C-4859-91D7-D79D6BC38EDF}"/>
              </a:ext>
            </a:extLst>
          </p:cNvPr>
          <p:cNvSpPr/>
          <p:nvPr/>
        </p:nvSpPr>
        <p:spPr>
          <a:xfrm>
            <a:off x="228600" y="1524000"/>
            <a:ext cx="8458200" cy="47244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linearList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~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linearList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{};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empty()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return true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iff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list is empty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size()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return number of elements in list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get(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return element whose index is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theIndex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theElement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return index of first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occurence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of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theElement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erase(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= 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remove the element whose index is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theIndex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theIndex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theElement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= 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insert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theElement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so that its index is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theIndex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output(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insert list into stream out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89650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994405D97371449A1F1274BEB9B26D" ma:contentTypeVersion="7" ma:contentTypeDescription="Create a new document." ma:contentTypeScope="" ma:versionID="4d714d6f4e02b8797c18bae80915866a">
  <xsd:schema xmlns:xsd="http://www.w3.org/2001/XMLSchema" xmlns:xs="http://www.w3.org/2001/XMLSchema" xmlns:p="http://schemas.microsoft.com/office/2006/metadata/properties" xmlns:ns2="682cbc32-fee7-4912-b25f-d1e036e61d30" targetNamespace="http://schemas.microsoft.com/office/2006/metadata/properties" ma:root="true" ma:fieldsID="89d7d93295ea2ddc158f52b603a4dbe0" ns2:_="">
    <xsd:import namespace="682cbc32-fee7-4912-b25f-d1e036e61d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2cbc32-fee7-4912-b25f-d1e036e61d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975046-3A01-4AC1-B8D3-14A08725EF6A}"/>
</file>

<file path=customXml/itemProps2.xml><?xml version="1.0" encoding="utf-8"?>
<ds:datastoreItem xmlns:ds="http://schemas.openxmlformats.org/officeDocument/2006/customXml" ds:itemID="{3E055261-7BA2-4C60-B5B6-26707FC972BA}"/>
</file>

<file path=customXml/itemProps3.xml><?xml version="1.0" encoding="utf-8"?>
<ds:datastoreItem xmlns:ds="http://schemas.openxmlformats.org/officeDocument/2006/customXml" ds:itemID="{DCF0DE3E-1DA0-4C6A-80A5-694A565DF3F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7619</TotalTime>
  <Words>6998</Words>
  <Application>Microsoft Office PowerPoint</Application>
  <PresentationFormat>On-screen Show (4:3)</PresentationFormat>
  <Paragraphs>1252</Paragraphs>
  <Slides>55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Consolas</vt:lpstr>
      <vt:lpstr>Courier New</vt:lpstr>
      <vt:lpstr>Times New Roman</vt:lpstr>
      <vt:lpstr>Wingdings</vt:lpstr>
      <vt:lpstr>Office Theme</vt:lpstr>
      <vt:lpstr>Photo Editor Photo</vt:lpstr>
      <vt:lpstr> Data Structures and Algorithms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Harish Aggarwal</cp:lastModifiedBy>
  <cp:revision>572</cp:revision>
  <dcterms:created xsi:type="dcterms:W3CDTF">2011-09-14T09:42:05Z</dcterms:created>
  <dcterms:modified xsi:type="dcterms:W3CDTF">2025-07-19T02:07:29Z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0x01010028994405D97371449A1F1274BEB9B26D</vt:lpwstr>
  </property>
</Properties>
</file>