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370" r:id="rId6"/>
    <p:sldId id="372" r:id="rId7"/>
    <p:sldId id="353" r:id="rId8"/>
    <p:sldId id="371" r:id="rId9"/>
    <p:sldId id="262" r:id="rId10"/>
    <p:sldId id="2432" r:id="rId11"/>
    <p:sldId id="2433" r:id="rId12"/>
    <p:sldId id="2439" r:id="rId13"/>
    <p:sldId id="2440" r:id="rId14"/>
    <p:sldId id="365" r:id="rId15"/>
    <p:sldId id="2437" r:id="rId16"/>
    <p:sldId id="243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8F8512-64AF-4A31-907D-4B75C8735EC1}">
          <p14:sldIdLst>
            <p14:sldId id="256"/>
          </p14:sldIdLst>
        </p14:section>
        <p14:section name="Untitled Section" id="{EC39AB43-6BC2-4A46-8910-E98577C5D17B}">
          <p14:sldIdLst>
            <p14:sldId id="370"/>
            <p14:sldId id="372"/>
            <p14:sldId id="353"/>
            <p14:sldId id="371"/>
            <p14:sldId id="262"/>
            <p14:sldId id="2432"/>
            <p14:sldId id="2433"/>
            <p14:sldId id="2439"/>
            <p14:sldId id="2440"/>
            <p14:sldId id="365"/>
            <p14:sldId id="2437"/>
            <p14:sldId id="24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showGuides="1">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5-14T11:42:57.68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5/21/2023</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11</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5/21/2023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5/21/2023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dn.aaai.org/AAAI/1999/AAAI99-047.pdf" TargetMode="External"/><Relationship Id="rId2" Type="http://schemas.openxmlformats.org/officeDocument/2006/relationships/hyperlink" Target="https://journals.sagepub.com/doi/10.1177/1536867X20909688" TargetMode="External"/><Relationship Id="rId1" Type="http://schemas.openxmlformats.org/officeDocument/2006/relationships/slideLayout" Target="../slideLayouts/slideLayout13.xml"/><Relationship Id="rId4" Type="http://schemas.openxmlformats.org/officeDocument/2006/relationships/hyperlink" Target="https://www.sciencedirect.com/science/article/pii/S002200009791504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649376" y="1091953"/>
            <a:ext cx="4698074" cy="2645547"/>
          </a:xfrm>
        </p:spPr>
        <p:txBody>
          <a:bodyPr/>
          <a:lstStyle/>
          <a:p>
            <a:r>
              <a:rPr lang="en-US" sz="1800" dirty="0"/>
              <a:t>Name - Bhavya </a:t>
            </a:r>
            <a:r>
              <a:rPr lang="en-US" sz="1800" dirty="0" err="1"/>
              <a:t>Manoj</a:t>
            </a:r>
            <a:r>
              <a:rPr lang="en-US" sz="1800" dirty="0"/>
              <a:t> </a:t>
            </a:r>
            <a:r>
              <a:rPr lang="en-US" sz="1800" dirty="0" err="1"/>
              <a:t>votavat</a:t>
            </a:r>
            <a:br>
              <a:rPr lang="en-US" sz="1800" dirty="0"/>
            </a:br>
            <a:br>
              <a:rPr lang="en-US" sz="1800" dirty="0"/>
            </a:br>
            <a:r>
              <a:rPr lang="en-US" sz="1800" dirty="0"/>
              <a:t>Reg.no – 19MIM10112</a:t>
            </a:r>
            <a:br>
              <a:rPr lang="en-US" sz="1800" dirty="0"/>
            </a:br>
            <a:br>
              <a:rPr lang="en-US" sz="1800" dirty="0"/>
            </a:br>
            <a:r>
              <a:rPr lang="en-US" sz="1800" dirty="0"/>
              <a:t>Internal supervisor – Dr. </a:t>
            </a:r>
            <a:r>
              <a:rPr lang="en-US" sz="1800" dirty="0" err="1"/>
              <a:t>Pranshu</a:t>
            </a:r>
            <a:r>
              <a:rPr lang="en-US" sz="1800" dirty="0"/>
              <a:t> </a:t>
            </a:r>
            <a:r>
              <a:rPr lang="en-US" sz="1800" dirty="0" err="1"/>
              <a:t>Pranjal</a:t>
            </a:r>
            <a:br>
              <a:rPr lang="en-US" sz="1800" dirty="0"/>
            </a:br>
            <a:r>
              <a:rPr lang="en-US" sz="1800" dirty="0"/>
              <a:t>( Senior Assistant Professor Grade </a:t>
            </a:r>
            <a:r>
              <a:rPr lang="en-US" sz="1800"/>
              <a:t>– 1 </a:t>
            </a:r>
            <a:r>
              <a:rPr lang="en-US" sz="1800" dirty="0"/>
              <a:t>)</a:t>
            </a:r>
            <a:br>
              <a:rPr lang="en-US" sz="1800" dirty="0"/>
            </a:br>
            <a:br>
              <a:rPr lang="en-US" sz="1800" dirty="0"/>
            </a:br>
            <a:r>
              <a:rPr lang="en-US" sz="1800" dirty="0"/>
              <a:t>External Supervisor – Ms. Pratibha Patil </a:t>
            </a:r>
            <a:br>
              <a:rPr lang="en-US" sz="1800" dirty="0"/>
            </a:br>
            <a:r>
              <a:rPr lang="en-US" sz="1800" dirty="0"/>
              <a:t>( Head of Data Science Department )</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a:xfrm>
            <a:off x="0" y="0"/>
            <a:ext cx="6096000" cy="6857999"/>
          </a:xfr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89BB-72F5-45C3-877C-3D7BC979E373}"/>
              </a:ext>
            </a:extLst>
          </p:cNvPr>
          <p:cNvSpPr>
            <a:spLocks noGrp="1"/>
          </p:cNvSpPr>
          <p:nvPr>
            <p:ph type="title"/>
          </p:nvPr>
        </p:nvSpPr>
        <p:spPr/>
        <p:txBody>
          <a:bodyPr/>
          <a:lstStyle/>
          <a:p>
            <a:r>
              <a:rPr lang="en-US" dirty="0"/>
              <a:t>CONCLUSION AND RESULTS:</a:t>
            </a:r>
            <a:endParaRPr lang="en-IN" dirty="0"/>
          </a:p>
        </p:txBody>
      </p:sp>
      <p:sp>
        <p:nvSpPr>
          <p:cNvPr id="3" name="Content Placeholder 2">
            <a:extLst>
              <a:ext uri="{FF2B5EF4-FFF2-40B4-BE49-F238E27FC236}">
                <a16:creationId xmlns:a16="http://schemas.microsoft.com/office/drawing/2014/main" id="{0D7813B2-CDC8-4F30-9367-39444A54B8B5}"/>
              </a:ext>
            </a:extLst>
          </p:cNvPr>
          <p:cNvSpPr>
            <a:spLocks noGrp="1"/>
          </p:cNvSpPr>
          <p:nvPr>
            <p:ph idx="1"/>
          </p:nvPr>
        </p:nvSpPr>
        <p:spPr>
          <a:xfrm>
            <a:off x="399495" y="1642369"/>
            <a:ext cx="11620870" cy="5079106"/>
          </a:xfrm>
        </p:spPr>
        <p:txBody>
          <a:bodyPr>
            <a:normAutofit/>
          </a:bodyPr>
          <a:lstStyle/>
          <a:p>
            <a:r>
              <a:rPr lang="en-US" b="1" dirty="0"/>
              <a:t>RESULT : ( OPTIMIZED CONFUSION MATRIX &amp; Accuracy, F1 score, Recall, Precision ) </a:t>
            </a:r>
            <a:endParaRPr lang="en-IN" dirty="0"/>
          </a:p>
          <a:p>
            <a:pPr marL="0" indent="0">
              <a:buNone/>
            </a:pPr>
            <a:r>
              <a:rPr lang="en-US" b="1" dirty="0"/>
              <a:t>Train Results :                                                   Test Results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b="1" dirty="0"/>
              <a:t>CONCLUSION :</a:t>
            </a:r>
          </a:p>
          <a:p>
            <a:pPr fontAlgn="base"/>
            <a:r>
              <a:rPr lang="en-US" sz="1500" dirty="0"/>
              <a:t>Random Forest Modelling helps to predict the Outcome of train data and test Data and their correlation which lets us know the Customer to will pay in the coming Month. The Optimized Model is built for the company to predict the outcome of the new dataset</a:t>
            </a:r>
            <a:endParaRPr lang="en-IN" sz="1500" dirty="0"/>
          </a:p>
          <a:p>
            <a:pPr fontAlgn="base"/>
            <a:r>
              <a:rPr lang="en-US" sz="1500" dirty="0"/>
              <a:t>The Project “</a:t>
            </a:r>
            <a:r>
              <a:rPr lang="en-US" sz="1500" b="1" dirty="0"/>
              <a:t>Propensity to Pay – Analysis &amp; Random Forest Modelling</a:t>
            </a:r>
            <a:r>
              <a:rPr lang="en-US" sz="1500" dirty="0"/>
              <a:t>” was successfully built and tested. Integrating features of all the components used in Model building have developed it. Presence of every module has been reasoned out and placed carefully thus contributing to the best working of the Model. Secondly, using highly advanced Random Forest Algorithm and with the help of growing technology the project has been successfully implemented.</a:t>
            </a:r>
            <a:endParaRPr lang="en-IN" sz="1500" dirty="0"/>
          </a:p>
          <a:p>
            <a:pPr marL="0" indent="0">
              <a:buNone/>
            </a:pPr>
            <a:endParaRPr lang="en-US" b="1" dirty="0"/>
          </a:p>
        </p:txBody>
      </p:sp>
      <p:sp>
        <p:nvSpPr>
          <p:cNvPr id="4" name="Slide Number Placeholder 3">
            <a:extLst>
              <a:ext uri="{FF2B5EF4-FFF2-40B4-BE49-F238E27FC236}">
                <a16:creationId xmlns:a16="http://schemas.microsoft.com/office/drawing/2014/main" id="{4CDB4833-920A-4FAD-BC70-4B737DB0088A}"/>
              </a:ext>
            </a:extLst>
          </p:cNvPr>
          <p:cNvSpPr>
            <a:spLocks noGrp="1"/>
          </p:cNvSpPr>
          <p:nvPr>
            <p:ph type="sldNum" sz="quarter" idx="12"/>
          </p:nvPr>
        </p:nvSpPr>
        <p:spPr/>
        <p:txBody>
          <a:bodyPr/>
          <a:lstStyle/>
          <a:p>
            <a:fld id="{45C00377-489B-40EC-B059-26BDDD2E89B9}" type="slidenum">
              <a:rPr lang="en-US" smtClean="0"/>
              <a:pPr/>
              <a:t>10</a:t>
            </a:fld>
            <a:endParaRPr lang="en-US" dirty="0"/>
          </a:p>
        </p:txBody>
      </p:sp>
      <p:pic>
        <p:nvPicPr>
          <p:cNvPr id="5" name="Picture 4" descr="Screenshot (43)">
            <a:extLst>
              <a:ext uri="{FF2B5EF4-FFF2-40B4-BE49-F238E27FC236}">
                <a16:creationId xmlns:a16="http://schemas.microsoft.com/office/drawing/2014/main" id="{43949C2E-C2C0-4255-AB98-450ADD2691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653" y="2392949"/>
            <a:ext cx="2819400" cy="771525"/>
          </a:xfrm>
          <a:prstGeom prst="rect">
            <a:avLst/>
          </a:prstGeom>
          <a:noFill/>
          <a:ln>
            <a:noFill/>
          </a:ln>
        </p:spPr>
      </p:pic>
      <p:pic>
        <p:nvPicPr>
          <p:cNvPr id="6" name="Picture 5" descr="Screenshot (38)">
            <a:extLst>
              <a:ext uri="{FF2B5EF4-FFF2-40B4-BE49-F238E27FC236}">
                <a16:creationId xmlns:a16="http://schemas.microsoft.com/office/drawing/2014/main" id="{C0896621-8ABC-4C18-9D2E-7828E4B3A1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1035" y="2345325"/>
            <a:ext cx="3228975" cy="866775"/>
          </a:xfrm>
          <a:prstGeom prst="rect">
            <a:avLst/>
          </a:prstGeom>
          <a:noFill/>
          <a:ln>
            <a:noFill/>
          </a:ln>
        </p:spPr>
      </p:pic>
      <p:pic>
        <p:nvPicPr>
          <p:cNvPr id="7" name="Picture 6" descr="Screenshot (44)">
            <a:extLst>
              <a:ext uri="{FF2B5EF4-FFF2-40B4-BE49-F238E27FC236}">
                <a16:creationId xmlns:a16="http://schemas.microsoft.com/office/drawing/2014/main" id="{76EC8431-F577-424B-847E-C2C5FF6F82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1635" y="3115181"/>
            <a:ext cx="3457575" cy="990600"/>
          </a:xfrm>
          <a:prstGeom prst="rect">
            <a:avLst/>
          </a:prstGeom>
          <a:noFill/>
          <a:ln>
            <a:noFill/>
          </a:ln>
        </p:spPr>
      </p:pic>
      <p:pic>
        <p:nvPicPr>
          <p:cNvPr id="8" name="Picture 7" descr="Screenshot (39)">
            <a:extLst>
              <a:ext uri="{FF2B5EF4-FFF2-40B4-BE49-F238E27FC236}">
                <a16:creationId xmlns:a16="http://schemas.microsoft.com/office/drawing/2014/main" id="{6CB60717-7C0D-4AD4-899B-1F7214A2A2A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933053" y="3043166"/>
            <a:ext cx="3515557" cy="1107441"/>
          </a:xfrm>
          <a:prstGeom prst="rect">
            <a:avLst/>
          </a:prstGeom>
          <a:noFill/>
          <a:ln>
            <a:noFill/>
          </a:ln>
        </p:spPr>
      </p:pic>
    </p:spTree>
    <p:extLst>
      <p:ext uri="{BB962C8B-B14F-4D97-AF65-F5344CB8AC3E}">
        <p14:creationId xmlns:p14="http://schemas.microsoft.com/office/powerpoint/2010/main" val="7764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a:xfrm>
            <a:off x="5868140" y="798990"/>
            <a:ext cx="6001305" cy="4918229"/>
          </a:xfrm>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
        <p:nvSpPr>
          <p:cNvPr id="2" name="TextBox 1">
            <a:extLst>
              <a:ext uri="{FF2B5EF4-FFF2-40B4-BE49-F238E27FC236}">
                <a16:creationId xmlns:a16="http://schemas.microsoft.com/office/drawing/2014/main" id="{D8F21373-80EB-4E19-8520-DAEF45484C46}"/>
              </a:ext>
            </a:extLst>
          </p:cNvPr>
          <p:cNvSpPr txBox="1"/>
          <p:nvPr/>
        </p:nvSpPr>
        <p:spPr>
          <a:xfrm>
            <a:off x="115409" y="394692"/>
            <a:ext cx="5584053" cy="6463308"/>
          </a:xfrm>
          <a:prstGeom prst="rect">
            <a:avLst/>
          </a:prstGeom>
          <a:noFill/>
        </p:spPr>
        <p:txBody>
          <a:bodyPr wrap="square" rtlCol="0">
            <a:spAutoFit/>
          </a:bodyPr>
          <a:lstStyle/>
          <a:p>
            <a:r>
              <a:rPr lang="en-US" b="1" dirty="0"/>
              <a:t>SCOPE OF IMPROVEMENT :</a:t>
            </a:r>
          </a:p>
          <a:p>
            <a:endParaRPr lang="en-US" b="1" dirty="0"/>
          </a:p>
          <a:p>
            <a:pPr marL="285750" indent="-285750">
              <a:buFont typeface="Arial" panose="020B0604020202020204" pitchFamily="34" charset="0"/>
              <a:buChar char="•"/>
            </a:pPr>
            <a:r>
              <a:rPr lang="en-US" dirty="0"/>
              <a:t>Firstly, as we can see after the first cut result ( in the following report) the results were not proper, after hyperparameter tuning and changing other parameters we optimized and found our desired results and built the Optimized Model. This was one scope of improvement done.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improvement can be done after trying with different other algorithm such as Logistic , SVM algorithm, etc. with changes in parameters and its different branches which create different results which indeed is a possibility of more better model and results to obtain.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using Unsupervised Learning as you never know the Propensity of Big data how the nature and important variable after studying, so this learning will help to understand a more optimized model to built simultaneously learning and testing data without knowing the result and let the model find the best fit result of the data and Model for the same</a:t>
            </a:r>
            <a:endParaRPr lang="en-IN" dirty="0"/>
          </a:p>
        </p:txBody>
      </p:sp>
    </p:spTree>
    <p:extLst>
      <p:ext uri="{BB962C8B-B14F-4D97-AF65-F5344CB8AC3E}">
        <p14:creationId xmlns:p14="http://schemas.microsoft.com/office/powerpoint/2010/main" val="96375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354E072-3046-473C-BB3F-52A1DF06CADD}"/>
              </a:ext>
            </a:extLst>
          </p:cNvPr>
          <p:cNvSpPr>
            <a:spLocks noGrp="1"/>
          </p:cNvSpPr>
          <p:nvPr>
            <p:ph type="title"/>
          </p:nvPr>
        </p:nvSpPr>
        <p:spPr/>
        <p:txBody>
          <a:bodyPr/>
          <a:lstStyle/>
          <a:p>
            <a:r>
              <a:rPr lang="en-US" dirty="0"/>
              <a:t>REFERENCES :      </a:t>
            </a:r>
            <a:endParaRPr lang="en-IN" dirty="0"/>
          </a:p>
        </p:txBody>
      </p:sp>
      <p:sp>
        <p:nvSpPr>
          <p:cNvPr id="8" name="Text Placeholder 7">
            <a:extLst>
              <a:ext uri="{FF2B5EF4-FFF2-40B4-BE49-F238E27FC236}">
                <a16:creationId xmlns:a16="http://schemas.microsoft.com/office/drawing/2014/main" id="{78B66C7E-6CD0-4A04-A9A5-999A66A70B74}"/>
              </a:ext>
            </a:extLst>
          </p:cNvPr>
          <p:cNvSpPr>
            <a:spLocks noGrp="1"/>
          </p:cNvSpPr>
          <p:nvPr>
            <p:ph type="body" sz="half" idx="4294967295"/>
          </p:nvPr>
        </p:nvSpPr>
        <p:spPr>
          <a:xfrm>
            <a:off x="301841" y="1578231"/>
            <a:ext cx="11286479" cy="4705165"/>
          </a:xfrm>
        </p:spPr>
        <p:txBody>
          <a:bodyPr>
            <a:normAutofit lnSpcReduction="10000"/>
          </a:bodyPr>
          <a:lstStyle/>
          <a:p>
            <a:pPr marL="0" indent="0">
              <a:buNone/>
            </a:pPr>
            <a:r>
              <a:rPr lang="en-US" dirty="0"/>
              <a:t>The following books are referred during the analysis and execution phase of the project</a:t>
            </a:r>
          </a:p>
          <a:p>
            <a:r>
              <a:rPr lang="en-US" dirty="0"/>
              <a:t>Random Forest – Springer Book of AI by Leo </a:t>
            </a:r>
            <a:r>
              <a:rPr lang="en-US" dirty="0" err="1"/>
              <a:t>Breiman</a:t>
            </a:r>
            <a:endParaRPr lang="en-US" dirty="0"/>
          </a:p>
          <a:p>
            <a:r>
              <a:rPr lang="en-US" dirty="0"/>
              <a:t>The random forest algorithm for statistical learning – SAGE Journal by Matthias </a:t>
            </a:r>
            <a:r>
              <a:rPr lang="en-US" dirty="0" err="1"/>
              <a:t>Schonlau</a:t>
            </a:r>
            <a:r>
              <a:rPr lang="en-US" dirty="0"/>
              <a:t> and Rosie </a:t>
            </a:r>
            <a:r>
              <a:rPr lang="en-US" dirty="0" err="1"/>
              <a:t>Yuyan</a:t>
            </a:r>
            <a:r>
              <a:rPr lang="en-US" dirty="0"/>
              <a:t> Zou</a:t>
            </a:r>
          </a:p>
          <a:p>
            <a:pPr marL="0" indent="0">
              <a:buNone/>
            </a:pPr>
            <a:r>
              <a:rPr lang="en-US" dirty="0"/>
              <a:t>OTHER REFERENCES:</a:t>
            </a:r>
          </a:p>
          <a:p>
            <a:r>
              <a:rPr lang="en-US" dirty="0"/>
              <a:t>Ing E., </a:t>
            </a:r>
            <a:r>
              <a:rPr lang="en-US" dirty="0" err="1"/>
              <a:t>Su</a:t>
            </a:r>
            <a:r>
              <a:rPr lang="en-US" dirty="0"/>
              <a:t> W., </a:t>
            </a:r>
            <a:r>
              <a:rPr lang="en-US" dirty="0" err="1"/>
              <a:t>Schonlau</a:t>
            </a:r>
            <a:r>
              <a:rPr lang="en-US" dirty="0"/>
              <a:t> M., and Torun N. 2019. Support vector machines and logistic regression to predict temporal artery biopsy outcomes. Canadian Journal of Ophthalmology 54: 116–118.</a:t>
            </a:r>
          </a:p>
          <a:p>
            <a:pPr marL="0" indent="0">
              <a:buNone/>
            </a:pPr>
            <a:r>
              <a:rPr lang="en-US" dirty="0">
                <a:hlinkClick r:id="rId2"/>
              </a:rPr>
              <a:t>https://journals.sagepub.com/doi/10.1177/1536867X20909688</a:t>
            </a:r>
            <a:endParaRPr lang="en-US" dirty="0"/>
          </a:p>
          <a:p>
            <a:pPr lvl="0" fontAlgn="base"/>
            <a:r>
              <a:rPr lang="en-IN" dirty="0"/>
              <a:t>Wolpert, D. H. &amp; Macready, W. G. (1997). An efficient method to estimate Bagging's generalization error (in press, Machine Learning).</a:t>
            </a:r>
          </a:p>
          <a:p>
            <a:pPr marL="0" indent="0" fontAlgn="base">
              <a:buNone/>
            </a:pPr>
            <a:r>
              <a:rPr lang="en-IN" u="sng" dirty="0">
                <a:hlinkClick r:id="rId3"/>
              </a:rPr>
              <a:t>https://cdn.aaai.org/AAAI/1999/AAAI99-047.pdf</a:t>
            </a:r>
            <a:r>
              <a:rPr lang="en-IN" dirty="0"/>
              <a:t> </a:t>
            </a:r>
          </a:p>
          <a:p>
            <a:pPr lvl="0" fontAlgn="base"/>
            <a:r>
              <a:rPr lang="en-IN" dirty="0"/>
              <a:t>Freund, Y. &amp; </a:t>
            </a:r>
            <a:r>
              <a:rPr lang="en-IN" dirty="0" err="1"/>
              <a:t>Schapire</a:t>
            </a:r>
            <a:r>
              <a:rPr lang="en-IN" dirty="0"/>
              <a:t>, R. (1996). Experiments with a new boosting algorithm, </a:t>
            </a:r>
            <a:r>
              <a:rPr lang="en-IN" i="1" dirty="0"/>
              <a:t>Machine Learning</a:t>
            </a:r>
            <a:r>
              <a:rPr lang="en-IN" dirty="0"/>
              <a:t>: </a:t>
            </a:r>
            <a:r>
              <a:rPr lang="en-IN" i="1" dirty="0"/>
              <a:t>Proceedings of the Thirteenth International Conference</a:t>
            </a:r>
            <a:r>
              <a:rPr lang="en-IN" dirty="0"/>
              <a:t>, 148–156.</a:t>
            </a:r>
          </a:p>
          <a:p>
            <a:pPr marL="0" indent="0" fontAlgn="base">
              <a:buNone/>
            </a:pPr>
            <a:r>
              <a:rPr lang="en-IN" u="sng" dirty="0">
                <a:hlinkClick r:id="rId4"/>
              </a:rPr>
              <a:t>https://www.sciencedirect.com/science/article/pii/S002200009791504X</a:t>
            </a:r>
            <a:endParaRPr lang="en-IN" dirty="0"/>
          </a:p>
          <a:p>
            <a:endParaRPr lang="en-IN" sz="1400" dirty="0"/>
          </a:p>
        </p:txBody>
      </p:sp>
    </p:spTree>
    <p:extLst>
      <p:ext uri="{BB962C8B-B14F-4D97-AF65-F5344CB8AC3E}">
        <p14:creationId xmlns:p14="http://schemas.microsoft.com/office/powerpoint/2010/main" val="380918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13</a:t>
            </a:fld>
            <a:endParaRPr lang="en-US" dirty="0"/>
          </a:p>
        </p:txBody>
      </p:sp>
      <p:pic>
        <p:nvPicPr>
          <p:cNvPr id="3074" name="Picture 2" descr="How To Make a Creative Thank You Slide Quickly In PowerPoint">
            <a:extLst>
              <a:ext uri="{FF2B5EF4-FFF2-40B4-BE49-F238E27FC236}">
                <a16:creationId xmlns:a16="http://schemas.microsoft.com/office/drawing/2014/main" id="{56E0D401-D3F8-4593-A2E4-ED7051A9E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0" y="781236"/>
            <a:ext cx="12192000" cy="4882718"/>
          </a:xfrm>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781235"/>
            <a:ext cx="12191999" cy="4882718"/>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560598" y="1571353"/>
            <a:ext cx="5107662" cy="4092600"/>
          </a:xfrm>
        </p:spPr>
        <p:txBody>
          <a:bodyPr/>
          <a:lstStyle/>
          <a:p>
            <a:r>
              <a:rPr lang="en-US" sz="2000" dirty="0"/>
              <a:t>INTERNSHIP DETAILs :</a:t>
            </a:r>
            <a:br>
              <a:rPr lang="en-US" sz="2000" dirty="0"/>
            </a:br>
            <a:br>
              <a:rPr lang="en-US" sz="2000" dirty="0"/>
            </a:br>
            <a:r>
              <a:rPr lang="en-US" sz="2000" dirty="0"/>
              <a:t>Title of the Project : propensity to Pay – Analysis &amp; Random Forest Modelling</a:t>
            </a:r>
            <a:br>
              <a:rPr lang="en-US" sz="2000" dirty="0"/>
            </a:br>
            <a:br>
              <a:rPr lang="en-US" sz="2000" dirty="0"/>
            </a:br>
            <a:r>
              <a:rPr lang="en-US" sz="2000" dirty="0"/>
              <a:t>name of industry : tata motors finance limited </a:t>
            </a:r>
            <a:br>
              <a:rPr lang="en-US" sz="2000" dirty="0"/>
            </a:br>
            <a:br>
              <a:rPr lang="en-US" sz="2000" dirty="0"/>
            </a:br>
            <a:r>
              <a:rPr lang="en-US" sz="2000" dirty="0"/>
              <a:t>duration : 30.01.2023 to 31.03.2023</a:t>
            </a:r>
            <a:br>
              <a:rPr lang="en-US" sz="2000" dirty="0"/>
            </a:br>
            <a:br>
              <a:rPr lang="en-US" sz="2000" dirty="0"/>
            </a:br>
            <a:br>
              <a:rPr lang="en-US" sz="2000" dirty="0"/>
            </a:br>
            <a:br>
              <a:rPr lang="en-US" sz="2000" dirty="0"/>
            </a:br>
            <a:endParaRPr lang="en-US" sz="2000" dirty="0"/>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9B45B4A-5702-44EC-8AA4-76A5C5028938}"/>
              </a:ext>
            </a:extLst>
          </p:cNvPr>
          <p:cNvSpPr/>
          <p:nvPr/>
        </p:nvSpPr>
        <p:spPr>
          <a:xfrm>
            <a:off x="11588438" y="6076764"/>
            <a:ext cx="301686" cy="646331"/>
          </a:xfrm>
          <a:prstGeom prst="rect">
            <a:avLst/>
          </a:prstGeom>
        </p:spPr>
        <p:txBody>
          <a:bodyPr wrap="none">
            <a:spAutoFit/>
          </a:bodyPr>
          <a:lstStyle/>
          <a:p>
            <a:endParaRPr lang="en-US" dirty="0"/>
          </a:p>
          <a:p>
            <a:r>
              <a:rPr lang="en-US" dirty="0"/>
              <a:t>2</a:t>
            </a:r>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77552" y="79898"/>
            <a:ext cx="5918448" cy="6778101"/>
          </a:xfrm>
        </p:spPr>
        <p:txBody>
          <a:bodyPr>
            <a:normAutofit/>
          </a:bodyPr>
          <a:lstStyle/>
          <a:p>
            <a:r>
              <a:rPr lang="en-US" b="1" dirty="0"/>
              <a:t>INTRODUCTION:</a:t>
            </a:r>
          </a:p>
          <a:p>
            <a:r>
              <a:rPr lang="en-US" sz="1600" dirty="0"/>
              <a:t>Tata Motors Finances Limited, Thane is based on landing loan to Heavy Vehicle, whether it is new or rented to only Tata Company vehicles. PV, Ace, MHCV, etc. are some of their Produces. The company is divided into 3 parts Data Risk Analysis; Collection and Follow-Up Team; Legal Action Team. DRA team has sub 3 teams in which 10-15 employees in each Department complete the work and pass it to the other department on which other department works. The company provides loans to those who do not get loans from the Bank but at higher interest rates</a:t>
            </a:r>
          </a:p>
          <a:p>
            <a:r>
              <a:rPr lang="en-US" sz="1600" dirty="0"/>
              <a:t>As a role of Data Science Engineer in this Company, my role was to perform on this Product by giving Predictive analysis and Building a Model through ML using the Random Forest algorithm (used in this) or Logistics, and SVM Algorithms which in future prediction for the new data. The Company works on the 2 scorecards. Application Scorecard and Collection Scorecard. A model I developed using Random Forest in Application Scorecard for prediction in different months data of PV product. The problem was the outdated Model which the company was using which in turn became an opportunity as building a new optimize model for the company.</a:t>
            </a:r>
          </a:p>
        </p:txBody>
      </p:sp>
      <p:pic>
        <p:nvPicPr>
          <p:cNvPr id="7" name="Picture Placeholder 6" descr="Two people with snowboards on chair lift">
            <a:extLst>
              <a:ext uri="{FF2B5EF4-FFF2-40B4-BE49-F238E27FC236}">
                <a16:creationId xmlns:a16="http://schemas.microsoft.com/office/drawing/2014/main" id="{E7663A1E-6847-5740-83FF-8196E22DB5B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200" r="2200"/>
          <a:stretch/>
        </p:blipFill>
        <p:spPr>
          <a:xfrm>
            <a:off x="6180464" y="0"/>
            <a:ext cx="6011535" cy="6285390"/>
          </a:xfrm>
        </p:spPr>
      </p:pic>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5433134" y="136525"/>
            <a:ext cx="6578353" cy="6131110"/>
          </a:xfrm>
        </p:spPr>
        <p:txBody>
          <a:bodyPr/>
          <a:lstStyle/>
          <a:p>
            <a:r>
              <a:rPr lang="en-US" dirty="0"/>
              <a:t> </a:t>
            </a:r>
            <a:r>
              <a:rPr lang="en-US" sz="2000" b="1" dirty="0"/>
              <a:t>MAIN CONTENT OF THE WORK DONE:</a:t>
            </a:r>
            <a:r>
              <a:rPr lang="en-US" sz="1200" dirty="0"/>
              <a:t> </a:t>
            </a:r>
            <a:endParaRPr lang="en-US" sz="2000" b="1" dirty="0"/>
          </a:p>
          <a:p>
            <a:r>
              <a:rPr lang="en-US" sz="2000" b="1" dirty="0"/>
              <a:t> </a:t>
            </a:r>
            <a:r>
              <a:rPr lang="en-IN" dirty="0"/>
              <a:t>       My Project aims to make an Optimize Model for the Company to give accurate and better results, in this, I used Random Forest as my main Algorithm, other than this I build the model with Logistic and SVM algorithms but Random forest was the most Optimized Model. Cleaning the Data, checking Null values and removing unwanted data, and then training data to our model, this was all the processes done to build the Model. </a:t>
            </a:r>
            <a:r>
              <a:rPr lang="en-US" dirty="0"/>
              <a:t>Random forests are great with high-dimensional data since we are working with subsets of data. It is faster to train than decision trees because we are working only on a subset of features in this model, so we can easily work with hundreds of features.</a:t>
            </a:r>
          </a:p>
          <a:p>
            <a:pPr marL="285750" lvl="0" indent="-285750">
              <a:buFont typeface="Arial" panose="020B0604020202020204" pitchFamily="34" charset="0"/>
              <a:buChar char="•"/>
            </a:pPr>
            <a:r>
              <a:rPr lang="en-IN" b="1" dirty="0"/>
              <a:t>What is Random Forest?</a:t>
            </a:r>
            <a:endParaRPr lang="en-IN" dirty="0"/>
          </a:p>
          <a:p>
            <a:r>
              <a:rPr lang="en-US" dirty="0"/>
              <a:t>  Random Forest is a powerful and versatile</a:t>
            </a:r>
            <a:r>
              <a:rPr lang="en-US" b="1" dirty="0"/>
              <a:t> supervised machine learning algorithm</a:t>
            </a:r>
            <a:r>
              <a:rPr lang="en-US" dirty="0"/>
              <a:t> that grows and combines multiple decision trees to create a “forest.” It can be used for both classification and regression problems.</a:t>
            </a:r>
          </a:p>
          <a:p>
            <a:endParaRPr lang="en-US" dirty="0"/>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a:xfrm>
            <a:off x="0" y="0"/>
            <a:ext cx="5166804" cy="6267635"/>
          </a:xfrm>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a:xfrm>
            <a:off x="7270810" y="-42953"/>
            <a:ext cx="4793943" cy="6363792"/>
          </a:xfrm>
        </p:spPr>
      </p:pic>
      <p:sp>
        <p:nvSpPr>
          <p:cNvPr id="8" name="Text Placeholder 7"/>
          <p:cNvSpPr>
            <a:spLocks noGrp="1"/>
          </p:cNvSpPr>
          <p:nvPr>
            <p:ph type="body" sz="half" idx="2"/>
          </p:nvPr>
        </p:nvSpPr>
        <p:spPr>
          <a:xfrm>
            <a:off x="213063" y="115470"/>
            <a:ext cx="6667131" cy="6543922"/>
          </a:xfrm>
        </p:spPr>
        <p:txBody>
          <a:bodyPr/>
          <a:lstStyle/>
          <a:p>
            <a:r>
              <a:rPr lang="en-US" dirty="0"/>
              <a:t> </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3" name="Rectangle 2">
            <a:extLst>
              <a:ext uri="{FF2B5EF4-FFF2-40B4-BE49-F238E27FC236}">
                <a16:creationId xmlns:a16="http://schemas.microsoft.com/office/drawing/2014/main" id="{12AA14B1-4FAC-4CFE-A91F-2EE8F0D99950}"/>
              </a:ext>
            </a:extLst>
          </p:cNvPr>
          <p:cNvSpPr>
            <a:spLocks noChangeArrowheads="1"/>
          </p:cNvSpPr>
          <p:nvPr/>
        </p:nvSpPr>
        <p:spPr bwMode="auto">
          <a:xfrm>
            <a:off x="390617" y="281522"/>
            <a:ext cx="290765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E1633"/>
                </a:solidFill>
                <a:effectLst/>
                <a:latin typeface="Calibri" panose="020F0502020204030204" pitchFamily="34" charset="0"/>
                <a:ea typeface="Calibri" panose="020F0502020204030204" pitchFamily="34" charset="0"/>
                <a:cs typeface="Calibri" panose="020F0502020204030204" pitchFamily="34" charset="0"/>
              </a:rPr>
              <a:t> How Random Forest works ?</a:t>
            </a:r>
            <a:r>
              <a:rPr kumimoji="0" lang="en-US" altLang="en-US" sz="1200" b="1" i="0" u="none" strike="noStrike" cap="none" normalizeH="0" baseline="0" dirty="0">
                <a:ln>
                  <a:noFill/>
                </a:ln>
                <a:solidFill>
                  <a:srgbClr val="0E16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p:txBody>
      </p:sp>
      <p:pic>
        <p:nvPicPr>
          <p:cNvPr id="1025" name="Picture 35" descr="Working_of_RF_1.">
            <a:extLst>
              <a:ext uri="{FF2B5EF4-FFF2-40B4-BE49-F238E27FC236}">
                <a16:creationId xmlns:a16="http://schemas.microsoft.com/office/drawing/2014/main" id="{131D129F-5936-445B-8D7D-D6CED5816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77" y="1017439"/>
            <a:ext cx="4876800" cy="3292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1288CBB-5764-47D0-8808-1EFABC3464B5}"/>
              </a:ext>
            </a:extLst>
          </p:cNvPr>
          <p:cNvSpPr>
            <a:spLocks noChangeArrowheads="1"/>
          </p:cNvSpPr>
          <p:nvPr/>
        </p:nvSpPr>
        <p:spPr bwMode="auto">
          <a:xfrm>
            <a:off x="0" y="4430278"/>
            <a:ext cx="1225858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1: Select random samples from a given data or training set.</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2: This algorithm will construct a decision tree for every training data.</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3: Voting will take place by averaging the decision tree.</a:t>
            </a: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1565E"/>
                </a:solidFill>
                <a:effectLst/>
                <a:latin typeface="Calibri" panose="020F0502020204030204" pitchFamily="34" charset="0"/>
                <a:ea typeface="Times New Roman" panose="02020603050405020304" pitchFamily="18" charset="0"/>
                <a:cs typeface="Calibri" panose="020F0502020204030204" pitchFamily="34" charset="0"/>
              </a:rPr>
              <a:t>Step 4: Finally, select the most voted prediction result as the final prediction result.</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a:bodyPr>
          <a:lstStyle/>
          <a:p>
            <a:r>
              <a:rPr lang="en-IN" sz="1800" dirty="0"/>
              <a:t>Why Use of Random Forest?</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IN" dirty="0"/>
              <a:t>There are a lot of benefits to using Random Forest Algorithm, but one of the main advantages is that it reduces the risk of overfitting and the required training time. Additionally, it offers a high level of accuracy. Random Forest algorithm runs efficiently in large databases and produces highly accurate predictions by estimating missing data.</a:t>
            </a:r>
          </a:p>
          <a:p>
            <a:pPr marL="0" indent="0">
              <a:lnSpc>
                <a:spcPct val="100000"/>
              </a:lnSpc>
              <a:buNone/>
            </a:pPr>
            <a:endParaRPr lang="en-US" dirty="0"/>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70000" lnSpcReduction="20000"/>
          </a:bodyPr>
          <a:lstStyle/>
          <a:p>
            <a:r>
              <a:rPr lang="en-US" dirty="0"/>
              <a:t>Why Random Forest Model is used in our Project?</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368980" y="2521056"/>
            <a:ext cx="5022920" cy="3857441"/>
          </a:xfrm>
        </p:spPr>
        <p:txBody>
          <a:bodyPr>
            <a:normAutofit fontScale="92500" lnSpcReduction="20000"/>
          </a:bodyPr>
          <a:lstStyle/>
          <a:p>
            <a:r>
              <a:rPr lang="en-US" b="1" dirty="0"/>
              <a:t>Random forests is great with high dimensional data since we are working with subsets of data. It is faster to train than decision trees because we are working only on a subset of features in this model, so we can easily work with hundreds of features</a:t>
            </a:r>
            <a:endParaRPr lang="en-IN" dirty="0"/>
          </a:p>
          <a:p>
            <a:r>
              <a:rPr lang="en-US" b="1" dirty="0"/>
              <a:t>We know that a forest comprises numerous trees, and the more trees more it will be robust. Similarly, the greater the number of trees in a Random Forest Algorithm, the higher its accuracy and problem-solving ability. </a:t>
            </a:r>
            <a:endParaRPr lang="en-IN" dirty="0"/>
          </a:p>
          <a:p>
            <a:r>
              <a:rPr lang="en-US" b="1" dirty="0"/>
              <a:t>Random Forest is a classifier that contains several decision trees on various subsets of the given dataset and takes the average to improve the predictive accuracy of that dataset. It is based on the concept of ensemble learning which is a process of combining multiple classifiers to solve a complex problem and improve the performance of the model.</a:t>
            </a:r>
            <a:endParaRPr lang="en-IN" dirty="0"/>
          </a:p>
          <a:p>
            <a:pPr marL="0" indent="0">
              <a:lnSpc>
                <a:spcPct val="100000"/>
              </a:lnSpc>
              <a:buNone/>
            </a:pP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normAutofit/>
          </a:bodyPr>
          <a:lstStyle/>
          <a:p>
            <a:r>
              <a:rPr lang="en-US" dirty="0"/>
              <a:t> </a:t>
            </a:r>
            <a:r>
              <a:rPr lang="en-IN" sz="2000" dirty="0"/>
              <a:t>How the objectives achieved?</a:t>
            </a:r>
            <a:endParaRPr lang="en-US" sz="2000"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pPr fontAlgn="base"/>
            <a:r>
              <a:rPr lang="en-US" dirty="0"/>
              <a:t>Building a More Accurate Model with Random Forest than the Previous one which the company had made me Achieved My Objective.</a:t>
            </a:r>
            <a:endParaRPr lang="en-IN" dirty="0"/>
          </a:p>
          <a:p>
            <a:pPr fontAlgn="base"/>
            <a:r>
              <a:rPr lang="en-US" dirty="0"/>
              <a:t>Based on given Data by the Company, Analyzing the Data, finding missing and unwanted value and variables &amp; eliminating them, cleaning the data, and then Splitting it into Train and Test data to Fit our Random Forest Model used to find the predictive Analysis and Other Results for the same which show that the customer will pay or not in the coming month.</a:t>
            </a:r>
            <a:endParaRPr lang="en-IN" dirty="0"/>
          </a:p>
          <a:p>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sp>
        <p:nvSpPr>
          <p:cNvPr id="3" name="TextBox 2">
            <a:extLst>
              <a:ext uri="{FF2B5EF4-FFF2-40B4-BE49-F238E27FC236}">
                <a16:creationId xmlns:a16="http://schemas.microsoft.com/office/drawing/2014/main" id="{9EFBBE64-D4C2-4B1E-B652-BB0C67CA5567}"/>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9BA7EB8D-7C6B-4A1C-A69E-6A05D71BC8B7}"/>
              </a:ext>
            </a:extLst>
          </p:cNvPr>
          <p:cNvSpPr txBox="1"/>
          <p:nvPr/>
        </p:nvSpPr>
        <p:spPr>
          <a:xfrm>
            <a:off x="5282214" y="457201"/>
            <a:ext cx="6498455"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OBJECTIVE OF PROJECT :</a:t>
            </a:r>
          </a:p>
          <a:p>
            <a:r>
              <a:rPr lang="en-US" dirty="0"/>
              <a:t>Fitting Random Forest Model to our Data, for finding results as follow:</a:t>
            </a:r>
          </a:p>
          <a:p>
            <a:r>
              <a:rPr lang="en-US" dirty="0">
                <a:sym typeface="Wingdings" panose="05000000000000000000" pitchFamily="2" charset="2"/>
              </a:rPr>
              <a:t></a:t>
            </a:r>
            <a:r>
              <a:rPr lang="en-US" dirty="0"/>
              <a:t>Confusion Matrix </a:t>
            </a:r>
          </a:p>
          <a:p>
            <a:r>
              <a:rPr lang="en-US" dirty="0">
                <a:sym typeface="Wingdings" panose="05000000000000000000" pitchFamily="2" charset="2"/>
              </a:rPr>
              <a:t></a:t>
            </a:r>
            <a:r>
              <a:rPr lang="en-US" dirty="0"/>
              <a:t>Recall </a:t>
            </a:r>
          </a:p>
          <a:p>
            <a:r>
              <a:rPr lang="en-US" dirty="0">
                <a:sym typeface="Wingdings" panose="05000000000000000000" pitchFamily="2" charset="2"/>
              </a:rPr>
              <a:t>P</a:t>
            </a:r>
            <a:r>
              <a:rPr lang="en-US" dirty="0"/>
              <a:t>recision </a:t>
            </a:r>
          </a:p>
          <a:p>
            <a:r>
              <a:rPr lang="en-US" dirty="0">
                <a:sym typeface="Wingdings" panose="05000000000000000000" pitchFamily="2" charset="2"/>
              </a:rPr>
              <a:t></a:t>
            </a:r>
            <a:r>
              <a:rPr lang="en-US" dirty="0"/>
              <a:t>F1-score</a:t>
            </a:r>
          </a:p>
          <a:p>
            <a:r>
              <a:rPr lang="en-US" dirty="0">
                <a:sym typeface="Wingdings" panose="05000000000000000000" pitchFamily="2" charset="2"/>
              </a:rPr>
              <a:t></a:t>
            </a:r>
            <a:r>
              <a:rPr lang="en-US" dirty="0"/>
              <a:t>Accuracy </a:t>
            </a:r>
          </a:p>
          <a:p>
            <a:r>
              <a:rPr lang="en-US" dirty="0"/>
              <a:t>For both Train and Test data</a:t>
            </a:r>
          </a:p>
          <a:p>
            <a:endParaRPr lang="en-US" dirty="0"/>
          </a:p>
          <a:p>
            <a:endParaRPr lang="en-US" dirty="0"/>
          </a:p>
          <a:p>
            <a:endParaRPr lang="en-US" dirty="0"/>
          </a:p>
          <a:p>
            <a:pPr marL="285750" indent="-285750">
              <a:buFont typeface="Arial" panose="020B0604020202020204" pitchFamily="34" charset="0"/>
              <a:buChar char="•"/>
            </a:pPr>
            <a:r>
              <a:rPr lang="en-US" b="1" dirty="0"/>
              <a:t>What skills (scientific and professional) were learned during the internship?</a:t>
            </a:r>
          </a:p>
          <a:p>
            <a:endParaRPr lang="en-IN" dirty="0"/>
          </a:p>
          <a:p>
            <a:r>
              <a:rPr lang="en-IN" dirty="0">
                <a:sym typeface="Wingdings" panose="05000000000000000000" pitchFamily="2" charset="2"/>
              </a:rPr>
              <a:t></a:t>
            </a:r>
            <a:r>
              <a:rPr lang="en-IN" dirty="0"/>
              <a:t>Data Preparation</a:t>
            </a:r>
          </a:p>
          <a:p>
            <a:r>
              <a:rPr lang="en-IN" dirty="0">
                <a:sym typeface="Wingdings" panose="05000000000000000000" pitchFamily="2" charset="2"/>
              </a:rPr>
              <a:t></a:t>
            </a:r>
            <a:r>
              <a:rPr lang="en-IN" dirty="0"/>
              <a:t>Exploratory Data Analysis (EDA):</a:t>
            </a:r>
          </a:p>
          <a:p>
            <a:r>
              <a:rPr lang="en-IN" dirty="0">
                <a:sym typeface="Wingdings" panose="05000000000000000000" pitchFamily="2" charset="2"/>
              </a:rPr>
              <a:t></a:t>
            </a:r>
            <a:r>
              <a:rPr lang="en-IN" dirty="0"/>
              <a:t>Data Pre-processing</a:t>
            </a:r>
          </a:p>
          <a:p>
            <a:r>
              <a:rPr lang="en-IN" dirty="0">
                <a:sym typeface="Wingdings" panose="05000000000000000000" pitchFamily="2" charset="2"/>
              </a:rPr>
              <a:t></a:t>
            </a:r>
            <a:r>
              <a:rPr lang="en-IN" dirty="0"/>
              <a:t>Data Splitting</a:t>
            </a:r>
          </a:p>
          <a:p>
            <a:r>
              <a:rPr lang="en-US" dirty="0">
                <a:sym typeface="Wingdings" panose="05000000000000000000" pitchFamily="2" charset="2"/>
              </a:rPr>
              <a:t></a:t>
            </a:r>
            <a:r>
              <a:rPr lang="en-IN" dirty="0">
                <a:sym typeface="Wingdings" panose="05000000000000000000" pitchFamily="2" charset="2"/>
              </a:rPr>
              <a:t>Model building using Random Forest Algorithm ML </a:t>
            </a:r>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01901"/>
            <a:ext cx="10515600" cy="637198"/>
          </a:xfrm>
        </p:spPr>
        <p:txBody>
          <a:bodyPr>
            <a:normAutofit/>
          </a:bodyPr>
          <a:lstStyle/>
          <a:p>
            <a:r>
              <a:rPr lang="en-US" sz="2800" dirty="0"/>
              <a:t>Implementation / Source code (OF RANDOM FOREST) :</a:t>
            </a:r>
          </a:p>
        </p:txBody>
      </p:sp>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
        <p:nvSpPr>
          <p:cNvPr id="3" name="TextBox 2">
            <a:extLst>
              <a:ext uri="{FF2B5EF4-FFF2-40B4-BE49-F238E27FC236}">
                <a16:creationId xmlns:a16="http://schemas.microsoft.com/office/drawing/2014/main" id="{33B1C8B9-E088-4C2D-A597-C9FAB437A75F}"/>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FB6381D-2E80-47D6-8523-DB32099C322B}"/>
              </a:ext>
            </a:extLst>
          </p:cNvPr>
          <p:cNvSpPr txBox="1"/>
          <p:nvPr/>
        </p:nvSpPr>
        <p:spPr>
          <a:xfrm>
            <a:off x="133166" y="1624613"/>
            <a:ext cx="11913832" cy="369332"/>
          </a:xfrm>
          <a:prstGeom prst="rect">
            <a:avLst/>
          </a:prstGeom>
          <a:noFill/>
        </p:spPr>
        <p:txBody>
          <a:bodyPr wrap="square" rtlCol="0">
            <a:spAutoFit/>
          </a:bodyPr>
          <a:lstStyle/>
          <a:p>
            <a:endParaRPr lang="en-IN" dirty="0"/>
          </a:p>
        </p:txBody>
      </p:sp>
      <p:pic>
        <p:nvPicPr>
          <p:cNvPr id="2050" name="Picture 31" descr="Screenshot (59)">
            <a:extLst>
              <a:ext uri="{FF2B5EF4-FFF2-40B4-BE49-F238E27FC236}">
                <a16:creationId xmlns:a16="http://schemas.microsoft.com/office/drawing/2014/main" id="{7B542857-38ED-4DBA-8DB8-5D763784D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32" y="2258706"/>
            <a:ext cx="2844505" cy="85608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0" descr="Screenshot (62)">
            <a:extLst>
              <a:ext uri="{FF2B5EF4-FFF2-40B4-BE49-F238E27FC236}">
                <a16:creationId xmlns:a16="http://schemas.microsoft.com/office/drawing/2014/main" id="{CC7819D3-EAD8-4188-9D36-5DDC7D0D1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13" y="3598811"/>
            <a:ext cx="6607725" cy="6713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407C9A-5EBC-48F5-AAB8-68BD91DC2945}"/>
              </a:ext>
            </a:extLst>
          </p:cNvPr>
          <p:cNvSpPr>
            <a:spLocks noChangeArrowheads="1"/>
          </p:cNvSpPr>
          <p:nvPr/>
        </p:nvSpPr>
        <p:spPr bwMode="auto">
          <a:xfrm>
            <a:off x="365233" y="1891813"/>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Frame</a:t>
            </a:r>
            <a:endParaRPr kumimoji="0" lang="en-US" altLang="en-US" sz="800" b="0" i="0" u="none" strike="noStrike" cap="none" normalizeH="0" baseline="0" dirty="0">
              <a:ln>
                <a:noFill/>
              </a:ln>
              <a:solidFill>
                <a:schemeClr val="tx1"/>
              </a:solidFill>
              <a:effectLst/>
            </a:endParaRPr>
          </a:p>
        </p:txBody>
      </p:sp>
      <p:sp>
        <p:nvSpPr>
          <p:cNvPr id="6" name="Rectangle 4">
            <a:extLst>
              <a:ext uri="{FF2B5EF4-FFF2-40B4-BE49-F238E27FC236}">
                <a16:creationId xmlns:a16="http://schemas.microsoft.com/office/drawing/2014/main" id="{67198175-EB11-4A22-812F-5E8C1EF0CA74}"/>
              </a:ext>
            </a:extLst>
          </p:cNvPr>
          <p:cNvSpPr>
            <a:spLocks noChangeArrowheads="1"/>
          </p:cNvSpPr>
          <p:nvPr/>
        </p:nvSpPr>
        <p:spPr bwMode="auto">
          <a:xfrm>
            <a:off x="280613" y="3292900"/>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Splitting Train and Test Data</a:t>
            </a:r>
            <a:endParaRPr kumimoji="0" lang="en-US" altLang="en-US" sz="8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5F76A4D5-FD25-4494-B644-FBE32DF61CCE}"/>
              </a:ext>
            </a:extLst>
          </p:cNvPr>
          <p:cNvSpPr>
            <a:spLocks noChangeArrowheads="1"/>
          </p:cNvSpPr>
          <p:nvPr/>
        </p:nvSpPr>
        <p:spPr bwMode="auto">
          <a:xfrm>
            <a:off x="280613" y="4299096"/>
            <a:ext cx="6257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(Depends on each individual what hyperparameters value provides and train test splits they want.)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4">
            <a:extLst>
              <a:ext uri="{FF2B5EF4-FFF2-40B4-BE49-F238E27FC236}">
                <a16:creationId xmlns:a16="http://schemas.microsoft.com/office/drawing/2014/main" id="{27619E0F-E1BD-4E41-8B50-9AEF9D4C13B9}"/>
              </a:ext>
            </a:extLst>
          </p:cNvPr>
          <p:cNvSpPr>
            <a:spLocks noChangeArrowheads="1"/>
          </p:cNvSpPr>
          <p:nvPr/>
        </p:nvSpPr>
        <p:spPr bwMode="auto">
          <a:xfrm>
            <a:off x="280613" y="4861398"/>
            <a:ext cx="18368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Random Forest Classifier</a:t>
            </a:r>
            <a:endParaRPr kumimoji="0" lang="en-US" altLang="en-US" sz="800" b="0" i="0" u="none" strike="noStrike" cap="none" normalizeH="0" baseline="0" dirty="0">
              <a:ln>
                <a:noFill/>
              </a:ln>
              <a:solidFill>
                <a:schemeClr val="tx1"/>
              </a:solidFill>
              <a:effectLst/>
            </a:endParaRPr>
          </a:p>
        </p:txBody>
      </p:sp>
      <p:pic>
        <p:nvPicPr>
          <p:cNvPr id="2071" name="Picture 25" descr="Screenshot (41)">
            <a:extLst>
              <a:ext uri="{FF2B5EF4-FFF2-40B4-BE49-F238E27FC236}">
                <a16:creationId xmlns:a16="http://schemas.microsoft.com/office/drawing/2014/main" id="{645D2912-3231-4272-9D1A-2BB27CBD8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13" y="5228498"/>
            <a:ext cx="5622925" cy="5635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5">
            <a:extLst>
              <a:ext uri="{FF2B5EF4-FFF2-40B4-BE49-F238E27FC236}">
                <a16:creationId xmlns:a16="http://schemas.microsoft.com/office/drawing/2014/main" id="{FBBD7EC4-11A8-4310-89C4-432B6639D0CB}"/>
              </a:ext>
            </a:extLst>
          </p:cNvPr>
          <p:cNvSpPr>
            <a:spLocks noChangeArrowheads="1"/>
          </p:cNvSpPr>
          <p:nvPr/>
        </p:nvSpPr>
        <p:spPr bwMode="auto">
          <a:xfrm>
            <a:off x="280613" y="5805617"/>
            <a:ext cx="62444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(Hyper parameters values depend on the individual what to provide,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here it’s an example of code used in one of the cases to Classify Random Forest Model.)</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7">
            <a:extLst>
              <a:ext uri="{FF2B5EF4-FFF2-40B4-BE49-F238E27FC236}">
                <a16:creationId xmlns:a16="http://schemas.microsoft.com/office/drawing/2014/main" id="{762B46BC-BBC0-4957-B83D-FCC11CCAF67E}"/>
              </a:ext>
            </a:extLst>
          </p:cNvPr>
          <p:cNvSpPr>
            <a:spLocks noChangeArrowheads="1"/>
          </p:cNvSpPr>
          <p:nvPr/>
        </p:nvSpPr>
        <p:spPr bwMode="auto">
          <a:xfrm>
            <a:off x="4114800" y="1879688"/>
            <a:ext cx="124266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Random Forest Model Fitting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p:txBody>
      </p:sp>
      <p:pic>
        <p:nvPicPr>
          <p:cNvPr id="2074" name="Picture 24" descr="Screenshot (86)">
            <a:extLst>
              <a:ext uri="{FF2B5EF4-FFF2-40B4-BE49-F238E27FC236}">
                <a16:creationId xmlns:a16="http://schemas.microsoft.com/office/drawing/2014/main" id="{557D5B4C-3085-4B18-957B-AB77890590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63750"/>
            <a:ext cx="3373137" cy="44926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8">
            <a:extLst>
              <a:ext uri="{FF2B5EF4-FFF2-40B4-BE49-F238E27FC236}">
                <a16:creationId xmlns:a16="http://schemas.microsoft.com/office/drawing/2014/main" id="{DD6FA2F8-B1E8-4757-BE25-1CCBF5050128}"/>
              </a:ext>
            </a:extLst>
          </p:cNvPr>
          <p:cNvSpPr>
            <a:spLocks noChangeArrowheads="1"/>
          </p:cNvSpPr>
          <p:nvPr/>
        </p:nvSpPr>
        <p:spPr bwMode="auto">
          <a:xfrm>
            <a:off x="4074850" y="2859719"/>
            <a:ext cx="124666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4" name="Rectangle 30">
            <a:extLst>
              <a:ext uri="{FF2B5EF4-FFF2-40B4-BE49-F238E27FC236}">
                <a16:creationId xmlns:a16="http://schemas.microsoft.com/office/drawing/2014/main" id="{8369398B-2589-42AB-850C-606957E11549}"/>
              </a:ext>
            </a:extLst>
          </p:cNvPr>
          <p:cNvSpPr>
            <a:spLocks noChangeArrowheads="1"/>
          </p:cNvSpPr>
          <p:nvPr/>
        </p:nvSpPr>
        <p:spPr bwMode="auto">
          <a:xfrm>
            <a:off x="7763256" y="18112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 Prediction Variable assigning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77" name="Picture 22" descr="Screenshot (85)">
            <a:extLst>
              <a:ext uri="{FF2B5EF4-FFF2-40B4-BE49-F238E27FC236}">
                <a16:creationId xmlns:a16="http://schemas.microsoft.com/office/drawing/2014/main" id="{CF51638A-6D14-4502-9AD4-B73035B39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1530" y="2200263"/>
            <a:ext cx="3344863" cy="4191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2">
            <a:extLst>
              <a:ext uri="{FF2B5EF4-FFF2-40B4-BE49-F238E27FC236}">
                <a16:creationId xmlns:a16="http://schemas.microsoft.com/office/drawing/2014/main" id="{E83D74B7-15CB-4C53-ABFD-571FEC203EA8}"/>
              </a:ext>
            </a:extLst>
          </p:cNvPr>
          <p:cNvSpPr>
            <a:spLocks noChangeArrowheads="1"/>
          </p:cNvSpPr>
          <p:nvPr/>
        </p:nvSpPr>
        <p:spPr bwMode="auto">
          <a:xfrm>
            <a:off x="7763256" y="2980394"/>
            <a:ext cx="1402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Confusion Matrix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p:txBody>
      </p:sp>
      <p:pic>
        <p:nvPicPr>
          <p:cNvPr id="2079" name="Picture 20" descr="Screenshot (82)">
            <a:extLst>
              <a:ext uri="{FF2B5EF4-FFF2-40B4-BE49-F238E27FC236}">
                <a16:creationId xmlns:a16="http://schemas.microsoft.com/office/drawing/2014/main" id="{7DF3B7E5-5312-445F-B095-9A1738D58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1530" y="3378372"/>
            <a:ext cx="3810000" cy="66992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3">
            <a:extLst>
              <a:ext uri="{FF2B5EF4-FFF2-40B4-BE49-F238E27FC236}">
                <a16:creationId xmlns:a16="http://schemas.microsoft.com/office/drawing/2014/main" id="{242BAEEA-6518-4B2F-A669-3B08595F1226}"/>
              </a:ext>
            </a:extLst>
          </p:cNvPr>
          <p:cNvSpPr>
            <a:spLocks noChangeArrowheads="1"/>
          </p:cNvSpPr>
          <p:nvPr/>
        </p:nvSpPr>
        <p:spPr bwMode="auto">
          <a:xfrm>
            <a:off x="7763256" y="4109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35">
            <a:extLst>
              <a:ext uri="{FF2B5EF4-FFF2-40B4-BE49-F238E27FC236}">
                <a16:creationId xmlns:a16="http://schemas.microsoft.com/office/drawing/2014/main" id="{740FF3BE-E7D8-4AED-9CC6-EDBDD35717C3}"/>
              </a:ext>
            </a:extLst>
          </p:cNvPr>
          <p:cNvSpPr>
            <a:spLocks noChangeArrowheads="1"/>
          </p:cNvSpPr>
          <p:nvPr/>
        </p:nvSpPr>
        <p:spPr bwMode="auto">
          <a:xfrm>
            <a:off x="6933361" y="4060649"/>
            <a:ext cx="18795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Other Results</a:t>
            </a:r>
          </a:p>
          <a:p>
            <a:pPr eaLnBrk="0" fontAlgn="base" hangingPunct="0">
              <a:spcBef>
                <a:spcPct val="0"/>
              </a:spcBef>
              <a:spcAft>
                <a:spcPct val="0"/>
              </a:spcAft>
            </a:pPr>
            <a:r>
              <a:rPr lang="en-US" altLang="en-US" sz="1200" b="1" dirty="0">
                <a:latin typeface="Calibri" panose="020F0502020204030204" pitchFamily="34" charset="0"/>
                <a:ea typeface="Times New Roman" panose="02020603050405020304" pitchFamily="18" charset="0"/>
                <a:cs typeface="Times New Roman" panose="02020603050405020304" pitchFamily="18" charset="0"/>
              </a:rPr>
              <a:t>Library Importing &amp; Code</a:t>
            </a:r>
            <a:r>
              <a:rPr lang="en-US" altLang="en-US" sz="1100" b="1" dirty="0">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82" name="Picture 18" descr="Screenshot (81)">
            <a:extLst>
              <a:ext uri="{FF2B5EF4-FFF2-40B4-BE49-F238E27FC236}">
                <a16:creationId xmlns:a16="http://schemas.microsoft.com/office/drawing/2014/main" id="{98CD8220-3C18-4010-9D52-CC24A18C63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338" y="4665567"/>
            <a:ext cx="46482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6">
            <a:extLst>
              <a:ext uri="{FF2B5EF4-FFF2-40B4-BE49-F238E27FC236}">
                <a16:creationId xmlns:a16="http://schemas.microsoft.com/office/drawing/2014/main" id="{ECD1786F-D04A-4E4C-899E-2B0A7E185BF4}"/>
              </a:ext>
            </a:extLst>
          </p:cNvPr>
          <p:cNvSpPr>
            <a:spLocks noChangeArrowheads="1"/>
          </p:cNvSpPr>
          <p:nvPr/>
        </p:nvSpPr>
        <p:spPr bwMode="auto">
          <a:xfrm>
            <a:off x="7763256" y="64799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7023-6EEC-4AE6-B20A-C8F65D26E7A4}"/>
              </a:ext>
            </a:extLst>
          </p:cNvPr>
          <p:cNvSpPr>
            <a:spLocks noGrp="1"/>
          </p:cNvSpPr>
          <p:nvPr>
            <p:ph type="title"/>
          </p:nvPr>
        </p:nvSpPr>
        <p:spPr/>
        <p:txBody>
          <a:bodyPr>
            <a:normAutofit fontScale="90000"/>
          </a:bodyPr>
          <a:lstStyle/>
          <a:p>
            <a:r>
              <a:rPr lang="en-US" sz="3100" dirty="0"/>
              <a:t>What challenges did you experience during the internship?</a:t>
            </a:r>
            <a:endParaRPr lang="en-IN" dirty="0"/>
          </a:p>
        </p:txBody>
      </p:sp>
      <p:sp>
        <p:nvSpPr>
          <p:cNvPr id="3" name="Content Placeholder 2">
            <a:extLst>
              <a:ext uri="{FF2B5EF4-FFF2-40B4-BE49-F238E27FC236}">
                <a16:creationId xmlns:a16="http://schemas.microsoft.com/office/drawing/2014/main" id="{5C5E232C-5EBB-4FE1-AED2-F0FDB09D090B}"/>
              </a:ext>
            </a:extLst>
          </p:cNvPr>
          <p:cNvSpPr>
            <a:spLocks noGrp="1"/>
          </p:cNvSpPr>
          <p:nvPr>
            <p:ph idx="1"/>
          </p:nvPr>
        </p:nvSpPr>
        <p:spPr>
          <a:xfrm>
            <a:off x="838200" y="1544716"/>
            <a:ext cx="10515600" cy="4884750"/>
          </a:xfrm>
        </p:spPr>
        <p:txBody>
          <a:bodyPr>
            <a:normAutofit fontScale="92500" lnSpcReduction="20000"/>
          </a:bodyPr>
          <a:lstStyle/>
          <a:p>
            <a:r>
              <a:rPr lang="en-US" sz="1700" dirty="0"/>
              <a:t>Firstly, as I was new at the internship and I didn’t know how to work on different Big data that was a big challenge for me. Also, as I don’t know others it was difficult for me to learn new things without help and peer pressure was there to perform in the internship.</a:t>
            </a:r>
          </a:p>
          <a:p>
            <a:r>
              <a:rPr lang="en-US" sz="1700" dirty="0"/>
              <a:t>Also, the system on which I worked was the company’s laptop which has many complications and required different access to the internet with permission, even if no other app or anything can’t be downloaded directly. Another way with administration permission required to do all. </a:t>
            </a:r>
          </a:p>
          <a:p>
            <a:r>
              <a:rPr lang="en-US" sz="1700" dirty="0"/>
              <a:t>Also, there was a reputation with other seniors and the head thing that I would know everything and work was given like a bunch of pills which myself has to learn from my personal laptop on the internet as there was no such access to other sources and do it all by my own. Seniors many a time complain, I don’t know anything and then show a little which I learn myself to give the results. Asking my friends, internet and other employee works with me and get learn how to do and then perform and find solutions was a big challenge. </a:t>
            </a:r>
          </a:p>
          <a:p>
            <a:r>
              <a:rPr lang="en-US" sz="1700" dirty="0"/>
              <a:t>After the first Cut result, as can be seen in the Result section, I didn’t get the desired outcome which indeed was a big failure. I would find the solution on 100 different sources and use Hyperparameter tuning and delete unwanted data for model building knowing that the variable is least important to the company after asking seniors and then finding the Optimized solution which was a big challenge that I finally overcome just before the internship period was about to over.</a:t>
            </a:r>
          </a:p>
          <a:p>
            <a:r>
              <a:rPr lang="en-US" sz="1700" dirty="0"/>
              <a:t>These were all the major challenges that every new intern for the first-time doing internship will face and I did all that, it was a good learning experience.</a:t>
            </a:r>
          </a:p>
          <a:p>
            <a:endParaRPr lang="en-IN" dirty="0"/>
          </a:p>
        </p:txBody>
      </p:sp>
      <p:sp>
        <p:nvSpPr>
          <p:cNvPr id="4" name="Slide Number Placeholder 3">
            <a:extLst>
              <a:ext uri="{FF2B5EF4-FFF2-40B4-BE49-F238E27FC236}">
                <a16:creationId xmlns:a16="http://schemas.microsoft.com/office/drawing/2014/main" id="{3B94E899-02F8-48A0-B148-C2C31E776EE5}"/>
              </a:ext>
            </a:extLst>
          </p:cNvPr>
          <p:cNvSpPr>
            <a:spLocks noGrp="1"/>
          </p:cNvSpPr>
          <p:nvPr>
            <p:ph type="sldNum" sz="quarter" idx="12"/>
          </p:nvPr>
        </p:nvSpPr>
        <p:spPr/>
        <p:txBody>
          <a:bodyPr/>
          <a:lstStyle/>
          <a:p>
            <a:fld id="{45C00377-489B-40EC-B059-26BDDD2E89B9}" type="slidenum">
              <a:rPr lang="en-US" smtClean="0"/>
              <a:pPr/>
              <a:t>9</a:t>
            </a:fld>
            <a:endParaRPr lang="en-US" dirty="0"/>
          </a:p>
        </p:txBody>
      </p:sp>
    </p:spTree>
    <p:extLst>
      <p:ext uri="{BB962C8B-B14F-4D97-AF65-F5344CB8AC3E}">
        <p14:creationId xmlns:p14="http://schemas.microsoft.com/office/powerpoint/2010/main" val="302391551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8431F2-A5DE-4862-B389-24C8222A4BD2}">
  <ds:schemaRefs>
    <ds:schemaRef ds:uri="http://schemas.openxmlformats.org/package/2006/metadata/core-properties"/>
    <ds:schemaRef ds:uri="http://www.w3.org/XML/1998/namespace"/>
    <ds:schemaRef ds:uri="http://schemas.microsoft.com/office/2006/documentManagement/types"/>
    <ds:schemaRef ds:uri="http://purl.org/dc/elements/1.1/"/>
    <ds:schemaRef ds:uri="16c05727-aa75-4e4a-9b5f-8a80a1165891"/>
    <ds:schemaRef ds:uri="http://schemas.microsoft.com/office/infopath/2007/PartnerControls"/>
    <ds:schemaRef ds:uri="71af3243-3dd4-4a8d-8c0d-dd76da1f02a5"/>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1728</Words>
  <Application>Microsoft Office PowerPoint</Application>
  <PresentationFormat>Widescreen</PresentationFormat>
  <Paragraphs>115</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Bebas</vt:lpstr>
      <vt:lpstr>Calibri</vt:lpstr>
      <vt:lpstr>Calibri Light</vt:lpstr>
      <vt:lpstr>Gill Sans</vt:lpstr>
      <vt:lpstr>Times New Roman</vt:lpstr>
      <vt:lpstr>Wingdings</vt:lpstr>
      <vt:lpstr>Office Theme</vt:lpstr>
      <vt:lpstr>Name - Bhavya Manoj votavat  Reg.no – 19MIM10112  Internal supervisor – Dr. Pranshu Pranjal ( Senior Assistant Professor Grade – 1 )  External Supervisor – Ms. Pratibha Patil  ( Head of Data Science Department )</vt:lpstr>
      <vt:lpstr>INTERNSHIP DETAILs :  Title of the Project : propensity to Pay – Analysis &amp; Random Forest Modelling  name of industry : tata motors finance limited   duration : 30.01.2023 to 31.03.2023    </vt:lpstr>
      <vt:lpstr>PowerPoint Presentation</vt:lpstr>
      <vt:lpstr>PowerPoint Presentation</vt:lpstr>
      <vt:lpstr>PowerPoint Presentation</vt:lpstr>
      <vt:lpstr>PowerPoint Presentation</vt:lpstr>
      <vt:lpstr> How the objectives achieved?</vt:lpstr>
      <vt:lpstr>Implementation / Source code (OF RANDOM FOREST) :</vt:lpstr>
      <vt:lpstr>What challenges did you experience during the internship?</vt:lpstr>
      <vt:lpstr>CONCLUSION AND RESULTS:</vt:lpstr>
      <vt:lpstr>Large Image slide</vt:lpstr>
      <vt:lpstr>REFERENCES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2023-05-14T05:21:12Z</dcterms:created>
  <dcterms:modified xsi:type="dcterms:W3CDTF">2023-05-20T18:55:10Z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