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1FFDE-2525-4897-B37F-198FF055C8AB}" type="datetimeFigureOut">
              <a:rPr lang="en-US" smtClean="0"/>
              <a:t>11/29/2016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FAB64-96BA-4DE2-B4D1-C980D79A5423}" type="slidenum">
              <a:rPr lang="en-US" smtClean="0"/>
              <a:t>‹#›</a:t>
            </a:fld>
            <a:endParaRPr lang="en-US"/>
          </a:p>
        </p:txBody>
      </p:sp>
    </p:spTree>
    <p:extLst>
      <p:ext uri="{BB962C8B-B14F-4D97-AF65-F5344CB8AC3E}">
        <p14:creationId xmlns:p14="http://schemas.microsoft.com/office/powerpoint/2010/main" val="14903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DA3630-42B7-488D-9495-24E7B9087A02}" type="datetime1">
              <a:rPr lang="en-US" smtClean="0"/>
              <a:t>11/29/2016</a:t>
            </a:fld>
            <a:endParaRPr lang="en-US"/>
          </a:p>
        </p:txBody>
      </p:sp>
      <p:sp>
        <p:nvSpPr>
          <p:cNvPr id="5" name="Footer Placeholder 4"/>
          <p:cNvSpPr>
            <a:spLocks noGrp="1"/>
          </p:cNvSpPr>
          <p:nvPr>
            <p:ph type="ftr" sz="quarter" idx="11"/>
          </p:nvPr>
        </p:nvSpPr>
        <p:spPr/>
        <p:txBody>
          <a:bodyPr/>
          <a:lstStyle/>
          <a:p>
            <a:r>
              <a:rPr lang="en-US"/>
              <a:t>RUBIC</a:t>
            </a:r>
          </a:p>
        </p:txBody>
      </p:sp>
      <p:sp>
        <p:nvSpPr>
          <p:cNvPr id="6" name="Slide Number Placeholder 5"/>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394487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0F656-158A-41BE-B541-C82310C66BA2}" type="datetime1">
              <a:rPr lang="en-US" smtClean="0"/>
              <a:t>11/29/2016</a:t>
            </a:fld>
            <a:endParaRPr lang="en-US"/>
          </a:p>
        </p:txBody>
      </p:sp>
      <p:sp>
        <p:nvSpPr>
          <p:cNvPr id="5" name="Footer Placeholder 4"/>
          <p:cNvSpPr>
            <a:spLocks noGrp="1"/>
          </p:cNvSpPr>
          <p:nvPr>
            <p:ph type="ftr" sz="quarter" idx="11"/>
          </p:nvPr>
        </p:nvSpPr>
        <p:spPr/>
        <p:txBody>
          <a:bodyPr/>
          <a:lstStyle/>
          <a:p>
            <a:r>
              <a:rPr lang="en-US"/>
              <a:t>RUBIC</a:t>
            </a:r>
          </a:p>
        </p:txBody>
      </p:sp>
      <p:sp>
        <p:nvSpPr>
          <p:cNvPr id="6" name="Slide Number Placeholder 5"/>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173574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3AEA8-F999-46F1-A9FD-0C760A16A0D7}" type="datetime1">
              <a:rPr lang="en-US" smtClean="0"/>
              <a:t>11/29/2016</a:t>
            </a:fld>
            <a:endParaRPr lang="en-US"/>
          </a:p>
        </p:txBody>
      </p:sp>
      <p:sp>
        <p:nvSpPr>
          <p:cNvPr id="5" name="Footer Placeholder 4"/>
          <p:cNvSpPr>
            <a:spLocks noGrp="1"/>
          </p:cNvSpPr>
          <p:nvPr>
            <p:ph type="ftr" sz="quarter" idx="11"/>
          </p:nvPr>
        </p:nvSpPr>
        <p:spPr/>
        <p:txBody>
          <a:bodyPr/>
          <a:lstStyle/>
          <a:p>
            <a:r>
              <a:rPr lang="en-US"/>
              <a:t>RUBIC</a:t>
            </a:r>
          </a:p>
        </p:txBody>
      </p:sp>
      <p:sp>
        <p:nvSpPr>
          <p:cNvPr id="6" name="Slide Number Placeholder 5"/>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403842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6976D-30CA-41BC-94C3-F3F15D82E2E0}" type="datetime1">
              <a:rPr lang="en-US" smtClean="0"/>
              <a:t>11/29/2016</a:t>
            </a:fld>
            <a:endParaRPr lang="en-US"/>
          </a:p>
        </p:txBody>
      </p:sp>
      <p:sp>
        <p:nvSpPr>
          <p:cNvPr id="5" name="Footer Placeholder 4"/>
          <p:cNvSpPr>
            <a:spLocks noGrp="1"/>
          </p:cNvSpPr>
          <p:nvPr>
            <p:ph type="ftr" sz="quarter" idx="11"/>
          </p:nvPr>
        </p:nvSpPr>
        <p:spPr/>
        <p:txBody>
          <a:bodyPr/>
          <a:lstStyle/>
          <a:p>
            <a:r>
              <a:rPr lang="en-US"/>
              <a:t>RUBIC</a:t>
            </a:r>
          </a:p>
        </p:txBody>
      </p:sp>
      <p:sp>
        <p:nvSpPr>
          <p:cNvPr id="6" name="Slide Number Placeholder 5"/>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127762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F6F825-78E0-44DD-AC70-9923394A8530}" type="datetime1">
              <a:rPr lang="en-US" smtClean="0"/>
              <a:t>11/29/2016</a:t>
            </a:fld>
            <a:endParaRPr lang="en-US"/>
          </a:p>
        </p:txBody>
      </p:sp>
      <p:sp>
        <p:nvSpPr>
          <p:cNvPr id="5" name="Footer Placeholder 4"/>
          <p:cNvSpPr>
            <a:spLocks noGrp="1"/>
          </p:cNvSpPr>
          <p:nvPr>
            <p:ph type="ftr" sz="quarter" idx="11"/>
          </p:nvPr>
        </p:nvSpPr>
        <p:spPr/>
        <p:txBody>
          <a:bodyPr/>
          <a:lstStyle/>
          <a:p>
            <a:r>
              <a:rPr lang="en-US"/>
              <a:t>RUBIC</a:t>
            </a:r>
          </a:p>
        </p:txBody>
      </p:sp>
      <p:sp>
        <p:nvSpPr>
          <p:cNvPr id="6" name="Slide Number Placeholder 5"/>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9694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A73A7-D5B9-4CB0-96CF-188A6A251F3E}" type="datetime1">
              <a:rPr lang="en-US" smtClean="0"/>
              <a:t>11/29/2016</a:t>
            </a:fld>
            <a:endParaRPr lang="en-US"/>
          </a:p>
        </p:txBody>
      </p:sp>
      <p:sp>
        <p:nvSpPr>
          <p:cNvPr id="6" name="Footer Placeholder 5"/>
          <p:cNvSpPr>
            <a:spLocks noGrp="1"/>
          </p:cNvSpPr>
          <p:nvPr>
            <p:ph type="ftr" sz="quarter" idx="11"/>
          </p:nvPr>
        </p:nvSpPr>
        <p:spPr/>
        <p:txBody>
          <a:bodyPr/>
          <a:lstStyle/>
          <a:p>
            <a:r>
              <a:rPr lang="en-US"/>
              <a:t>RUBIC</a:t>
            </a:r>
          </a:p>
        </p:txBody>
      </p:sp>
      <p:sp>
        <p:nvSpPr>
          <p:cNvPr id="7" name="Slide Number Placeholder 6"/>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254536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52A823-606F-4DAB-BF32-CBC7CFFE5AAC}" type="datetime1">
              <a:rPr lang="en-US" smtClean="0"/>
              <a:t>11/29/2016</a:t>
            </a:fld>
            <a:endParaRPr lang="en-US"/>
          </a:p>
        </p:txBody>
      </p:sp>
      <p:sp>
        <p:nvSpPr>
          <p:cNvPr id="8" name="Footer Placeholder 7"/>
          <p:cNvSpPr>
            <a:spLocks noGrp="1"/>
          </p:cNvSpPr>
          <p:nvPr>
            <p:ph type="ftr" sz="quarter" idx="11"/>
          </p:nvPr>
        </p:nvSpPr>
        <p:spPr/>
        <p:txBody>
          <a:bodyPr/>
          <a:lstStyle/>
          <a:p>
            <a:r>
              <a:rPr lang="en-US"/>
              <a:t>RUBIC</a:t>
            </a:r>
          </a:p>
        </p:txBody>
      </p:sp>
      <p:sp>
        <p:nvSpPr>
          <p:cNvPr id="9" name="Slide Number Placeholder 8"/>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117443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95471-B01C-4B97-BB72-F6978E0D1494}" type="datetime1">
              <a:rPr lang="en-US" smtClean="0"/>
              <a:t>11/29/2016</a:t>
            </a:fld>
            <a:endParaRPr lang="en-US"/>
          </a:p>
        </p:txBody>
      </p:sp>
      <p:sp>
        <p:nvSpPr>
          <p:cNvPr id="4" name="Footer Placeholder 3"/>
          <p:cNvSpPr>
            <a:spLocks noGrp="1"/>
          </p:cNvSpPr>
          <p:nvPr>
            <p:ph type="ftr" sz="quarter" idx="11"/>
          </p:nvPr>
        </p:nvSpPr>
        <p:spPr/>
        <p:txBody>
          <a:bodyPr/>
          <a:lstStyle/>
          <a:p>
            <a:r>
              <a:rPr lang="en-US"/>
              <a:t>RUBIC</a:t>
            </a:r>
          </a:p>
        </p:txBody>
      </p:sp>
      <p:sp>
        <p:nvSpPr>
          <p:cNvPr id="5" name="Slide Number Placeholder 4"/>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145447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243CE-A295-49DC-8B8B-AE2CBB4C9537}" type="datetime1">
              <a:rPr lang="en-US" smtClean="0"/>
              <a:t>11/29/2016</a:t>
            </a:fld>
            <a:endParaRPr lang="en-US"/>
          </a:p>
        </p:txBody>
      </p:sp>
      <p:sp>
        <p:nvSpPr>
          <p:cNvPr id="3" name="Footer Placeholder 2"/>
          <p:cNvSpPr>
            <a:spLocks noGrp="1"/>
          </p:cNvSpPr>
          <p:nvPr>
            <p:ph type="ftr" sz="quarter" idx="11"/>
          </p:nvPr>
        </p:nvSpPr>
        <p:spPr/>
        <p:txBody>
          <a:bodyPr/>
          <a:lstStyle/>
          <a:p>
            <a:r>
              <a:rPr lang="en-US"/>
              <a:t>RUBIC</a:t>
            </a:r>
          </a:p>
        </p:txBody>
      </p:sp>
      <p:sp>
        <p:nvSpPr>
          <p:cNvPr id="4" name="Slide Number Placeholder 3"/>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267806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DA7F8-BA6D-4B93-9DD4-2976DBDED5BE}" type="datetime1">
              <a:rPr lang="en-US" smtClean="0"/>
              <a:t>11/29/2016</a:t>
            </a:fld>
            <a:endParaRPr lang="en-US"/>
          </a:p>
        </p:txBody>
      </p:sp>
      <p:sp>
        <p:nvSpPr>
          <p:cNvPr id="6" name="Footer Placeholder 5"/>
          <p:cNvSpPr>
            <a:spLocks noGrp="1"/>
          </p:cNvSpPr>
          <p:nvPr>
            <p:ph type="ftr" sz="quarter" idx="11"/>
          </p:nvPr>
        </p:nvSpPr>
        <p:spPr/>
        <p:txBody>
          <a:bodyPr/>
          <a:lstStyle/>
          <a:p>
            <a:r>
              <a:rPr lang="en-US"/>
              <a:t>RUBIC</a:t>
            </a:r>
          </a:p>
        </p:txBody>
      </p:sp>
      <p:sp>
        <p:nvSpPr>
          <p:cNvPr id="7" name="Slide Number Placeholder 6"/>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278830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492264-A683-489B-98F4-06B95455BD72}" type="datetime1">
              <a:rPr lang="en-US" smtClean="0"/>
              <a:t>11/29/2016</a:t>
            </a:fld>
            <a:endParaRPr lang="en-US"/>
          </a:p>
        </p:txBody>
      </p:sp>
      <p:sp>
        <p:nvSpPr>
          <p:cNvPr id="6" name="Footer Placeholder 5"/>
          <p:cNvSpPr>
            <a:spLocks noGrp="1"/>
          </p:cNvSpPr>
          <p:nvPr>
            <p:ph type="ftr" sz="quarter" idx="11"/>
          </p:nvPr>
        </p:nvSpPr>
        <p:spPr/>
        <p:txBody>
          <a:bodyPr/>
          <a:lstStyle/>
          <a:p>
            <a:r>
              <a:rPr lang="en-US"/>
              <a:t>RUBIC</a:t>
            </a:r>
          </a:p>
        </p:txBody>
      </p:sp>
      <p:sp>
        <p:nvSpPr>
          <p:cNvPr id="7" name="Slide Number Placeholder 6"/>
          <p:cNvSpPr>
            <a:spLocks noGrp="1"/>
          </p:cNvSpPr>
          <p:nvPr>
            <p:ph type="sldNum" sz="quarter" idx="12"/>
          </p:nvPr>
        </p:nvSpPr>
        <p:spPr/>
        <p:txBody>
          <a:bodyPr/>
          <a:lstStyle/>
          <a:p>
            <a:fld id="{5CD843FA-4030-49D7-9CBE-A0A8A460F2D9}" type="slidenum">
              <a:rPr lang="en-US" smtClean="0"/>
              <a:t>‹#›</a:t>
            </a:fld>
            <a:endParaRPr lang="en-US"/>
          </a:p>
        </p:txBody>
      </p:sp>
    </p:spTree>
    <p:extLst>
      <p:ext uri="{BB962C8B-B14F-4D97-AF65-F5344CB8AC3E}">
        <p14:creationId xmlns:p14="http://schemas.microsoft.com/office/powerpoint/2010/main" val="36193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B0E1C-819D-4ABB-9288-DB486DD7E5DC}" type="datetime1">
              <a:rPr lang="en-US" smtClean="0"/>
              <a:t>11/29/2016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RUBIC</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843FA-4030-49D7-9CBE-A0A8A460F2D9}" type="slidenum">
              <a:rPr lang="en-US" smtClean="0"/>
              <a:t>‹#›</a:t>
            </a:fld>
            <a:endParaRPr lang="en-US"/>
          </a:p>
        </p:txBody>
      </p:sp>
    </p:spTree>
    <p:extLst>
      <p:ext uri="{BB962C8B-B14F-4D97-AF65-F5344CB8AC3E}">
        <p14:creationId xmlns:p14="http://schemas.microsoft.com/office/powerpoint/2010/main" val="220170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a:t>RUBIC: Online Parallelism Tuning for Co-located</a:t>
            </a:r>
            <a:br>
              <a:rPr lang="en-US" sz="4000" b="1" dirty="0"/>
            </a:br>
            <a:r>
              <a:rPr lang="en-US" sz="4000" b="1" dirty="0"/>
              <a:t>Transactional Memory Applications</a:t>
            </a:r>
            <a:endParaRPr lang="en-US" sz="4000" dirty="0"/>
          </a:p>
        </p:txBody>
      </p:sp>
      <p:sp>
        <p:nvSpPr>
          <p:cNvPr id="3" name="Subtitle 2"/>
          <p:cNvSpPr>
            <a:spLocks noGrp="1"/>
          </p:cNvSpPr>
          <p:nvPr>
            <p:ph type="subTitle" idx="1"/>
          </p:nvPr>
        </p:nvSpPr>
        <p:spPr>
          <a:xfrm>
            <a:off x="685800" y="3602038"/>
            <a:ext cx="7772400" cy="1295277"/>
          </a:xfrm>
        </p:spPr>
        <p:txBody>
          <a:bodyPr>
            <a:normAutofit/>
          </a:bodyPr>
          <a:lstStyle/>
          <a:p>
            <a:r>
              <a:rPr lang="en-US" sz="2000" dirty="0"/>
              <a:t>- Proposed by</a:t>
            </a:r>
          </a:p>
          <a:p>
            <a:pPr algn="l"/>
            <a:r>
              <a:rPr lang="fi-FI" sz="2000" dirty="0"/>
              <a:t>Amin Mohtasham 		João Barreto</a:t>
            </a:r>
          </a:p>
          <a:p>
            <a:pPr algn="l"/>
            <a:r>
              <a:rPr lang="fi-FI" sz="2000" dirty="0"/>
              <a:t>amohtasham@gsd.inesc-id.pt 	joao.barreto@tecnico.ulisboa.pt</a:t>
            </a:r>
            <a:endParaRPr lang="en-US" sz="2000" dirty="0"/>
          </a:p>
        </p:txBody>
      </p:sp>
      <p:sp>
        <p:nvSpPr>
          <p:cNvPr id="4" name="Rectangle 3"/>
          <p:cNvSpPr/>
          <p:nvPr/>
        </p:nvSpPr>
        <p:spPr>
          <a:xfrm>
            <a:off x="685800" y="4881883"/>
            <a:ext cx="7772400" cy="369332"/>
          </a:xfrm>
          <a:prstGeom prst="rect">
            <a:avLst/>
          </a:prstGeom>
        </p:spPr>
        <p:txBody>
          <a:bodyPr wrap="square">
            <a:spAutoFit/>
          </a:bodyPr>
          <a:lstStyle/>
          <a:p>
            <a:r>
              <a:rPr lang="en-US" dirty="0"/>
              <a:t>INESC-ID </a:t>
            </a:r>
            <a:r>
              <a:rPr lang="en-US" dirty="0" err="1"/>
              <a:t>Lisboa</a:t>
            </a:r>
            <a:r>
              <a:rPr lang="en-US" dirty="0"/>
              <a:t>/ Instituto Superior </a:t>
            </a:r>
            <a:r>
              <a:rPr lang="en-US" dirty="0" err="1"/>
              <a:t>Técnico</a:t>
            </a:r>
            <a:r>
              <a:rPr lang="en-US" dirty="0"/>
              <a:t>, </a:t>
            </a:r>
            <a:r>
              <a:rPr lang="en-US" dirty="0" err="1"/>
              <a:t>Universidade</a:t>
            </a:r>
            <a:r>
              <a:rPr lang="en-US" dirty="0"/>
              <a:t> de </a:t>
            </a:r>
            <a:r>
              <a:rPr lang="en-US" dirty="0" err="1"/>
              <a:t>Lisboa</a:t>
            </a:r>
            <a:r>
              <a:rPr lang="en-US" dirty="0"/>
              <a:t>, Portugal</a:t>
            </a:r>
          </a:p>
        </p:txBody>
      </p:sp>
      <p:sp>
        <p:nvSpPr>
          <p:cNvPr id="5" name="Rectangle 4"/>
          <p:cNvSpPr/>
          <p:nvPr/>
        </p:nvSpPr>
        <p:spPr>
          <a:xfrm>
            <a:off x="2286000" y="5528600"/>
            <a:ext cx="4572000" cy="923330"/>
          </a:xfrm>
          <a:prstGeom prst="rect">
            <a:avLst/>
          </a:prstGeom>
        </p:spPr>
        <p:txBody>
          <a:bodyPr>
            <a:spAutoFit/>
          </a:bodyPr>
          <a:lstStyle/>
          <a:p>
            <a:pPr algn="ctr"/>
            <a:r>
              <a:rPr lang="en-US" dirty="0"/>
              <a:t>- Reviewed by</a:t>
            </a:r>
          </a:p>
          <a:p>
            <a:pPr algn="ctr"/>
            <a:r>
              <a:rPr lang="en-US" dirty="0"/>
              <a:t>Bhavy </a:t>
            </a:r>
            <a:r>
              <a:rPr lang="en-US" dirty="0" err="1"/>
              <a:t>Bhut</a:t>
            </a:r>
            <a:endParaRPr lang="en-US" dirty="0"/>
          </a:p>
          <a:p>
            <a:pPr algn="ctr"/>
            <a:endParaRPr lang="en-US" dirty="0"/>
          </a:p>
        </p:txBody>
      </p:sp>
    </p:spTree>
    <p:extLst>
      <p:ext uri="{BB962C8B-B14F-4D97-AF65-F5344CB8AC3E}">
        <p14:creationId xmlns:p14="http://schemas.microsoft.com/office/powerpoint/2010/main" val="4059573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Additive Increase Multiplicative Decrease</a:t>
            </a:r>
          </a:p>
        </p:txBody>
      </p:sp>
      <p:sp>
        <p:nvSpPr>
          <p:cNvPr id="2" name="Footer Placeholder 1"/>
          <p:cNvSpPr>
            <a:spLocks noGrp="1"/>
          </p:cNvSpPr>
          <p:nvPr>
            <p:ph type="ftr" sz="quarter" idx="11"/>
          </p:nvPr>
        </p:nvSpPr>
        <p:spPr/>
        <p:txBody>
          <a:bodyPr/>
          <a:lstStyle/>
          <a:p>
            <a:r>
              <a:rPr lang="en-US"/>
              <a:t>Motivation for RUBIC</a:t>
            </a:r>
          </a:p>
        </p:txBody>
      </p:sp>
      <p:sp>
        <p:nvSpPr>
          <p:cNvPr id="3" name="Content Placeholder 2"/>
          <p:cNvSpPr>
            <a:spLocks noGrp="1"/>
          </p:cNvSpPr>
          <p:nvPr>
            <p:ph idx="1"/>
          </p:nvPr>
        </p:nvSpPr>
        <p:spPr/>
        <p:txBody>
          <a:bodyPr>
            <a:normAutofit lnSpcReduction="10000"/>
          </a:bodyPr>
          <a:lstStyle/>
          <a:p>
            <a:r>
              <a:rPr lang="en-US" dirty="0"/>
              <a:t>Fig 2(a) is behavior of AIAD in two process system. </a:t>
            </a:r>
          </a:p>
          <a:p>
            <a:r>
              <a:rPr lang="en-US" dirty="0"/>
              <a:t>Starting from an arbitrary point X</a:t>
            </a:r>
            <a:r>
              <a:rPr lang="en-US" baseline="-25000" dirty="0"/>
              <a:t>0</a:t>
            </a:r>
            <a:r>
              <a:rPr lang="en-US" dirty="0"/>
              <a:t>, both processes additively increase their parallelism level.</a:t>
            </a:r>
          </a:p>
          <a:p>
            <a:r>
              <a:rPr lang="en-US" dirty="0"/>
              <a:t>Therefore, the system’s state at an angle of 45</a:t>
            </a:r>
            <a:r>
              <a:rPr lang="en-US" baseline="30000" dirty="0"/>
              <a:t>0</a:t>
            </a:r>
            <a:r>
              <a:rPr lang="en-US" dirty="0"/>
              <a:t>, to point X</a:t>
            </a:r>
            <a:r>
              <a:rPr lang="en-US" baseline="-25000" dirty="0"/>
              <a:t>1</a:t>
            </a:r>
            <a:r>
              <a:rPr lang="en-US" dirty="0"/>
              <a:t>, system becomes oversubscribed.</a:t>
            </a:r>
            <a:endParaRPr lang="en-US" baseline="30000" dirty="0"/>
          </a:p>
          <a:p>
            <a:r>
              <a:rPr lang="en-US" dirty="0"/>
              <a:t>System’s state oscillates between points X</a:t>
            </a:r>
            <a:r>
              <a:rPr lang="en-US" baseline="-25000" dirty="0"/>
              <a:t>0</a:t>
            </a:r>
            <a:r>
              <a:rPr lang="en-US" dirty="0"/>
              <a:t> and X</a:t>
            </a:r>
            <a:r>
              <a:rPr lang="en-US" baseline="-25000" dirty="0"/>
              <a:t>1</a:t>
            </a:r>
            <a:r>
              <a:rPr lang="en-US" dirty="0"/>
              <a:t> and never converges to the optimal point.</a:t>
            </a:r>
          </a:p>
          <a:p>
            <a:r>
              <a:rPr lang="en-US" dirty="0"/>
              <a:t>We can somewhat overcome this issue by replacing the additive decrease phase with a multiplicative decrease (MD).</a:t>
            </a:r>
          </a:p>
        </p:txBody>
      </p:sp>
    </p:spTree>
    <p:extLst>
      <p:ext uri="{BB962C8B-B14F-4D97-AF65-F5344CB8AC3E}">
        <p14:creationId xmlns:p14="http://schemas.microsoft.com/office/powerpoint/2010/main" val="1582021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Additive Increase Multiplicative Decrease</a:t>
            </a:r>
          </a:p>
        </p:txBody>
      </p:sp>
      <p:sp>
        <p:nvSpPr>
          <p:cNvPr id="2" name="Footer Placeholder 1"/>
          <p:cNvSpPr>
            <a:spLocks noGrp="1"/>
          </p:cNvSpPr>
          <p:nvPr>
            <p:ph type="ftr" sz="quarter" idx="11"/>
          </p:nvPr>
        </p:nvSpPr>
        <p:spPr/>
        <p:txBody>
          <a:bodyPr/>
          <a:lstStyle/>
          <a:p>
            <a:r>
              <a:rPr lang="en-US"/>
              <a:t>Motivation for RUBIC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Instead of decreasing the parallelism level by one, the new level is obtained by multiplying the current level by a positive constant factor, </a:t>
                </a:r>
                <a14:m>
                  <m:oMath xmlns:m="http://schemas.openxmlformats.org/officeDocument/2006/math">
                    <m:r>
                      <a:rPr lang="en-US" i="1">
                        <a:latin typeface="Cambria Math" panose="02040503050406030204" pitchFamily="18" charset="0"/>
                      </a:rPr>
                      <m:t>𝛼</m:t>
                    </m:r>
                  </m:oMath>
                </a14:m>
                <a:r>
                  <a:rPr lang="en-US" dirty="0"/>
                  <a:t>, where 0&lt; </a:t>
                </a:r>
                <a14:m>
                  <m:oMath xmlns:m="http://schemas.openxmlformats.org/officeDocument/2006/math">
                    <m:r>
                      <a:rPr lang="en-US" i="1">
                        <a:latin typeface="Cambria Math" panose="02040503050406030204" pitchFamily="18" charset="0"/>
                      </a:rPr>
                      <m:t>𝛼</m:t>
                    </m:r>
                  </m:oMath>
                </a14:m>
                <a:r>
                  <a:rPr lang="en-US" dirty="0"/>
                  <a:t>&lt;1.</a:t>
                </a:r>
              </a:p>
              <a:p>
                <a:r>
                  <a:rPr lang="en-US" dirty="0"/>
                  <a:t>Fig 2(b) shows as the system becomes oversubscribed, both processes multiplicatively reduce their parallelism level and the system’s state moves toward point X</a:t>
                </a:r>
                <a:r>
                  <a:rPr lang="en-US" baseline="-25000" dirty="0"/>
                  <a:t>2.</a:t>
                </a:r>
                <a:r>
                  <a:rPr lang="en-US" dirty="0"/>
                  <a:t> This cycle repeats and the system’s state oscillates around optimal point.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2087"/>
                </a:stretch>
              </a:blipFill>
            </p:spPr>
            <p:txBody>
              <a:bodyPr/>
              <a:lstStyle/>
              <a:p>
                <a:r>
                  <a:rPr lang="en-US">
                    <a:noFill/>
                  </a:rPr>
                  <a:t> </a:t>
                </a:r>
              </a:p>
            </p:txBody>
          </p:sp>
        </mc:Fallback>
      </mc:AlternateContent>
    </p:spTree>
    <p:extLst>
      <p:ext uri="{BB962C8B-B14F-4D97-AF65-F5344CB8AC3E}">
        <p14:creationId xmlns:p14="http://schemas.microsoft.com/office/powerpoint/2010/main" val="385070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Cubic Increase Multiplicative Decrease</a:t>
            </a:r>
          </a:p>
        </p:txBody>
      </p:sp>
      <p:sp>
        <p:nvSpPr>
          <p:cNvPr id="2" name="Footer Placeholder 1"/>
          <p:cNvSpPr>
            <a:spLocks noGrp="1"/>
          </p:cNvSpPr>
          <p:nvPr>
            <p:ph type="ftr" sz="quarter" idx="11"/>
          </p:nvPr>
        </p:nvSpPr>
        <p:spPr/>
        <p:txBody>
          <a:bodyPr/>
          <a:lstStyle/>
          <a:p>
            <a:r>
              <a:rPr lang="en-US"/>
              <a:t>Motivation for RUBIC</a:t>
            </a:r>
          </a:p>
        </p:txBody>
      </p:sp>
      <p:sp>
        <p:nvSpPr>
          <p:cNvPr id="3" name="Content Placeholder 2"/>
          <p:cNvSpPr>
            <a:spLocks noGrp="1"/>
          </p:cNvSpPr>
          <p:nvPr>
            <p:ph idx="1"/>
          </p:nvPr>
        </p:nvSpPr>
        <p:spPr/>
        <p:txBody>
          <a:bodyPr>
            <a:normAutofit/>
          </a:bodyPr>
          <a:lstStyle/>
          <a:p>
            <a:r>
              <a:rPr lang="en-US" dirty="0"/>
              <a:t>But AIMD introduces a new problem to the system, the oscillations around the optimal point are expensive and cause overall undersubscription.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890" y="3198495"/>
            <a:ext cx="5570220" cy="2613660"/>
          </a:xfrm>
          <a:prstGeom prst="rect">
            <a:avLst/>
          </a:prstGeom>
        </p:spPr>
      </p:pic>
    </p:spTree>
    <p:extLst>
      <p:ext uri="{BB962C8B-B14F-4D97-AF65-F5344CB8AC3E}">
        <p14:creationId xmlns:p14="http://schemas.microsoft.com/office/powerpoint/2010/main" val="228958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Cubic Increase Multiplicative Decrease</a:t>
            </a:r>
          </a:p>
        </p:txBody>
      </p:sp>
      <p:sp>
        <p:nvSpPr>
          <p:cNvPr id="2" name="Footer Placeholder 1"/>
          <p:cNvSpPr>
            <a:spLocks noGrp="1"/>
          </p:cNvSpPr>
          <p:nvPr>
            <p:ph type="ftr" sz="quarter" idx="11"/>
          </p:nvPr>
        </p:nvSpPr>
        <p:spPr/>
        <p:txBody>
          <a:bodyPr/>
          <a:lstStyle/>
          <a:p>
            <a:r>
              <a:rPr lang="en-US"/>
              <a:t>Motivation for RUBIC</a:t>
            </a:r>
          </a:p>
        </p:txBody>
      </p:sp>
      <p:sp>
        <p:nvSpPr>
          <p:cNvPr id="3" name="Content Placeholder 2"/>
          <p:cNvSpPr>
            <a:spLocks noGrp="1"/>
          </p:cNvSpPr>
          <p:nvPr>
            <p:ph idx="1"/>
          </p:nvPr>
        </p:nvSpPr>
        <p:spPr/>
        <p:txBody>
          <a:bodyPr>
            <a:normAutofit/>
          </a:bodyPr>
          <a:lstStyle/>
          <a:p>
            <a:r>
              <a:rPr lang="en-US" dirty="0"/>
              <a:t>Fig 3 shows that each time parallelism level exceeds 64, controller detects performance drop and multiplicatively decreases parallelism level.</a:t>
            </a:r>
          </a:p>
          <a:p>
            <a:r>
              <a:rPr lang="en-US" dirty="0"/>
              <a:t>In this example, the average parallelism level is 48, which means 25% of the hardware cores (16 out of 64) are left unused.</a:t>
            </a:r>
          </a:p>
          <a:p>
            <a:r>
              <a:rPr lang="en-US" dirty="0"/>
              <a:t>To enhance the system utilization, a new growth function, a cubic function is introduced.</a:t>
            </a:r>
          </a:p>
          <a:p>
            <a:pPr marL="0" indent="0">
              <a:buNone/>
            </a:pPr>
            <a:endParaRPr lang="en-US" dirty="0"/>
          </a:p>
          <a:p>
            <a:endParaRPr lang="en-US" dirty="0"/>
          </a:p>
        </p:txBody>
      </p:sp>
    </p:spTree>
    <p:extLst>
      <p:ext uri="{BB962C8B-B14F-4D97-AF65-F5344CB8AC3E}">
        <p14:creationId xmlns:p14="http://schemas.microsoft.com/office/powerpoint/2010/main" val="102505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Cubic Increase Multiplicative Decrease</a:t>
            </a:r>
          </a:p>
        </p:txBody>
      </p:sp>
      <p:sp>
        <p:nvSpPr>
          <p:cNvPr id="2" name="Footer Placeholder 1"/>
          <p:cNvSpPr>
            <a:spLocks noGrp="1"/>
          </p:cNvSpPr>
          <p:nvPr>
            <p:ph type="ftr" sz="quarter" idx="11"/>
          </p:nvPr>
        </p:nvSpPr>
        <p:spPr/>
        <p:txBody>
          <a:bodyPr/>
          <a:lstStyle/>
          <a:p>
            <a:r>
              <a:rPr lang="en-US"/>
              <a:t>Motivation for RUBIC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L</a:t>
                </a:r>
                <a:r>
                  <a:rPr lang="en-US" baseline="-25000" dirty="0" err="1"/>
                  <a:t>cubic</a:t>
                </a:r>
                <a:r>
                  <a:rPr lang="en-US" dirty="0"/>
                  <a:t> = </a:t>
                </a:r>
                <a:r>
                  <a:rPr lang="en-US" dirty="0" err="1"/>
                  <a:t>L</a:t>
                </a:r>
                <a:r>
                  <a:rPr lang="en-US" baseline="-25000" dirty="0" err="1"/>
                  <a:t>max</a:t>
                </a:r>
                <a:r>
                  <a:rPr lang="en-US" dirty="0"/>
                  <a:t> +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 ∆</m:t>
                    </m:r>
                    <m:r>
                      <m:rPr>
                        <m:nor/>
                      </m:rPr>
                      <a:rPr lang="en-US"/>
                      <m:t>t</m:t>
                    </m:r>
                    <m:r>
                      <m:rPr>
                        <m:nor/>
                      </m:rPr>
                      <a:rPr lang="en-US" baseline="-25000"/>
                      <m:t>max</m:t>
                    </m:r>
                    <m:r>
                      <a:rPr lang="en-US" i="1">
                        <a:latin typeface="Cambria Math" panose="02040503050406030204" pitchFamily="18" charset="0"/>
                      </a:rPr>
                      <m:t>− </m:t>
                    </m:r>
                    <m:rad>
                      <m:radPr>
                        <m:ctrlPr>
                          <a:rPr lang="en-US" i="1">
                            <a:latin typeface="Cambria Math" panose="02040503050406030204" pitchFamily="18" charset="0"/>
                          </a:rPr>
                        </m:ctrlPr>
                      </m:radPr>
                      <m:deg>
                        <m:r>
                          <m:rPr>
                            <m:brk m:alnAt="7"/>
                          </m:rPr>
                          <a:rPr lang="en-US" i="1">
                            <a:latin typeface="Cambria Math" panose="02040503050406030204" pitchFamily="18" charset="0"/>
                          </a:rPr>
                          <m:t>3</m:t>
                        </m:r>
                      </m:deg>
                      <m:e>
                        <m:r>
                          <a:rPr lang="en-US" i="1">
                            <a:latin typeface="Cambria Math" panose="02040503050406030204" pitchFamily="18" charset="0"/>
                          </a:rPr>
                          <m:t>𝐿𝑚𝑎𝑥</m:t>
                        </m:r>
                        <m:r>
                          <a:rPr lang="en-US" i="1">
                            <a:latin typeface="Cambria Math" panose="02040503050406030204" pitchFamily="18" charset="0"/>
                          </a:rPr>
                          <m:t>  × </m:t>
                        </m:r>
                        <m:f>
                          <m:fPr>
                            <m:ctrlPr>
                              <a:rPr lang="en-US"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𝛽</m:t>
                            </m:r>
                          </m:den>
                        </m:f>
                      </m:e>
                    </m:rad>
                    <m:r>
                      <a:rPr lang="en-US" i="1">
                        <a:latin typeface="Cambria Math" panose="02040503050406030204" pitchFamily="18" charset="0"/>
                      </a:rPr>
                      <m:t> )</m:t>
                    </m:r>
                  </m:oMath>
                </a14:m>
                <a:r>
                  <a:rPr lang="en-US" baseline="30000" dirty="0"/>
                  <a:t>3</a:t>
                </a:r>
                <a:endParaRPr lang="en-US" dirty="0"/>
              </a:p>
              <a:p>
                <a:endParaRPr lang="en-US" dirty="0"/>
              </a:p>
              <a:p>
                <a:r>
                  <a:rPr lang="en-US" dirty="0"/>
                  <a:t>Where, </a:t>
                </a:r>
                <a:r>
                  <a:rPr lang="en-US" dirty="0" err="1"/>
                  <a:t>L</a:t>
                </a:r>
                <a:r>
                  <a:rPr lang="en-US" baseline="-25000" dirty="0" err="1"/>
                  <a:t>max</a:t>
                </a:r>
                <a:r>
                  <a:rPr lang="en-US" baseline="-25000" dirty="0"/>
                  <a:t> </a:t>
                </a:r>
                <a:r>
                  <a:rPr lang="en-US" dirty="0"/>
                  <a:t> depicts the last parallelism level at which a performance loss was observed.</a:t>
                </a:r>
              </a:p>
              <a:p>
                <a14:m>
                  <m:oMath xmlns:m="http://schemas.openxmlformats.org/officeDocument/2006/math">
                    <m:r>
                      <a:rPr lang="en-US" i="1">
                        <a:latin typeface="Cambria Math" panose="02040503050406030204" pitchFamily="18" charset="0"/>
                      </a:rPr>
                      <m:t>∆</m:t>
                    </m:r>
                    <m:r>
                      <m:rPr>
                        <m:nor/>
                      </m:rPr>
                      <a:rPr lang="en-US"/>
                      <m:t>t</m:t>
                    </m:r>
                    <m:r>
                      <m:rPr>
                        <m:nor/>
                      </m:rPr>
                      <a:rPr lang="en-US" baseline="-25000"/>
                      <m:t>max</m:t>
                    </m:r>
                  </m:oMath>
                </a14:m>
                <a:r>
                  <a:rPr lang="en-US" dirty="0"/>
                  <a:t> denotes the time since that performance loss.</a:t>
                </a:r>
              </a:p>
              <a:p>
                <a14:m>
                  <m:oMath xmlns:m="http://schemas.openxmlformats.org/officeDocument/2006/math">
                    <m:r>
                      <a:rPr lang="en-US" i="1">
                        <a:latin typeface="Cambria Math" panose="02040503050406030204" pitchFamily="18" charset="0"/>
                      </a:rPr>
                      <m:t>𝛼</m:t>
                    </m:r>
                  </m:oMath>
                </a14:m>
                <a:r>
                  <a:rPr lang="en-US" dirty="0"/>
                  <a:t> is a constant multiplication factor that reduces parallelism level to </a:t>
                </a:r>
                <a14:m>
                  <m:oMath xmlns:m="http://schemas.openxmlformats.org/officeDocument/2006/math">
                    <m:r>
                      <a:rPr lang="en-US" i="1">
                        <a:latin typeface="Cambria Math" panose="02040503050406030204" pitchFamily="18" charset="0"/>
                      </a:rPr>
                      <m:t>𝛼</m:t>
                    </m:r>
                  </m:oMath>
                </a14:m>
                <a:r>
                  <a:rPr lang="en-US" dirty="0"/>
                  <a:t> </a:t>
                </a:r>
                <a:r>
                  <a:rPr lang="en-US" dirty="0" err="1"/>
                  <a:t>L</a:t>
                </a:r>
                <a:r>
                  <a:rPr lang="en-US" baseline="-25000" dirty="0" err="1"/>
                  <a:t>max</a:t>
                </a:r>
                <a:r>
                  <a:rPr lang="en-US" dirty="0"/>
                  <a:t> </a:t>
                </a:r>
              </a:p>
              <a:p>
                <a14:m>
                  <m:oMath xmlns:m="http://schemas.openxmlformats.org/officeDocument/2006/math">
                    <m:r>
                      <a:rPr lang="en-US" i="1">
                        <a:latin typeface="Cambria Math" panose="02040503050406030204" pitchFamily="18" charset="0"/>
                      </a:rPr>
                      <m:t>𝛽</m:t>
                    </m:r>
                  </m:oMath>
                </a14:m>
                <a:r>
                  <a:rPr lang="en-US" dirty="0"/>
                  <a:t> is a constant scaling factor that controls the growth rate of the parallelism level.</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80" r="-1236"/>
                </a:stretch>
              </a:blipFill>
            </p:spPr>
            <p:txBody>
              <a:bodyPr/>
              <a:lstStyle/>
              <a:p>
                <a:r>
                  <a:rPr lang="en-US">
                    <a:noFill/>
                  </a:rPr>
                  <a:t> </a:t>
                </a:r>
              </a:p>
            </p:txBody>
          </p:sp>
        </mc:Fallback>
      </mc:AlternateContent>
    </p:spTree>
    <p:extLst>
      <p:ext uri="{BB962C8B-B14F-4D97-AF65-F5344CB8AC3E}">
        <p14:creationId xmlns:p14="http://schemas.microsoft.com/office/powerpoint/2010/main" val="921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Cubic Increase Multiplicative Decrease</a:t>
            </a:r>
          </a:p>
        </p:txBody>
      </p:sp>
      <p:sp>
        <p:nvSpPr>
          <p:cNvPr id="2" name="Footer Placeholder 1"/>
          <p:cNvSpPr>
            <a:spLocks noGrp="1"/>
          </p:cNvSpPr>
          <p:nvPr>
            <p:ph type="ftr" sz="quarter" idx="11"/>
          </p:nvPr>
        </p:nvSpPr>
        <p:spPr/>
        <p:txBody>
          <a:bodyPr/>
          <a:lstStyle/>
          <a:p>
            <a:r>
              <a:rPr lang="en-US"/>
              <a:t>Motivation for RUBIC</a:t>
            </a:r>
          </a:p>
        </p:txBody>
      </p:sp>
      <p:sp>
        <p:nvSpPr>
          <p:cNvPr id="3" name="Content Placeholder 2"/>
          <p:cNvSpPr>
            <a:spLocks noGrp="1"/>
          </p:cNvSpPr>
          <p:nvPr>
            <p:ph idx="1"/>
          </p:nvPr>
        </p:nvSpPr>
        <p:spPr/>
        <p:txBody>
          <a:bodyPr>
            <a:normAutofit/>
          </a:bodyPr>
          <a:lstStyle/>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932" y="1406646"/>
            <a:ext cx="5142518" cy="2948659"/>
          </a:xfrm>
          <a:prstGeom prst="rect">
            <a:avLst/>
          </a:prstGeom>
        </p:spPr>
      </p:pic>
      <p:sp>
        <p:nvSpPr>
          <p:cNvPr id="7" name="Rectangle 6"/>
          <p:cNvSpPr/>
          <p:nvPr/>
        </p:nvSpPr>
        <p:spPr>
          <a:xfrm>
            <a:off x="628650" y="4355305"/>
            <a:ext cx="7886700" cy="1569660"/>
          </a:xfrm>
          <a:prstGeom prst="rect">
            <a:avLst/>
          </a:prstGeom>
        </p:spPr>
        <p:txBody>
          <a:bodyPr wrap="square">
            <a:spAutoFit/>
          </a:bodyPr>
          <a:lstStyle/>
          <a:p>
            <a:r>
              <a:rPr lang="en-US" sz="2400" dirty="0"/>
              <a:t>Fig 5 shows cubic increase / multiplicative decrease functions where the average parallelism level is close to 60, which implies the system utilization is enhanced from 75% with AIMD to 94% with cubic growth.</a:t>
            </a:r>
          </a:p>
        </p:txBody>
      </p:sp>
    </p:spTree>
    <p:extLst>
      <p:ext uri="{BB962C8B-B14F-4D97-AF65-F5344CB8AC3E}">
        <p14:creationId xmlns:p14="http://schemas.microsoft.com/office/powerpoint/2010/main" val="208253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Parallelism Tuning with RUBIC Algorithm</a:t>
            </a:r>
          </a:p>
        </p:txBody>
      </p:sp>
      <p:sp>
        <p:nvSpPr>
          <p:cNvPr id="2" name="Footer Placeholder 1"/>
          <p:cNvSpPr>
            <a:spLocks noGrp="1"/>
          </p:cNvSpPr>
          <p:nvPr>
            <p:ph type="ftr" sz="quarter" idx="11"/>
          </p:nvPr>
        </p:nvSpPr>
        <p:spPr/>
        <p:txBody>
          <a:bodyPr/>
          <a:lstStyle/>
          <a:p>
            <a:r>
              <a:rPr lang="en-US"/>
              <a:t>Parallelism Tuning with RUBIC Algorithm</a:t>
            </a:r>
          </a:p>
        </p:txBody>
      </p:sp>
      <p:sp>
        <p:nvSpPr>
          <p:cNvPr id="3" name="Content Placeholder 2"/>
          <p:cNvSpPr>
            <a:spLocks noGrp="1"/>
          </p:cNvSpPr>
          <p:nvPr>
            <p:ph idx="1"/>
          </p:nvPr>
        </p:nvSpPr>
        <p:spPr>
          <a:xfrm>
            <a:off x="628650" y="1690689"/>
            <a:ext cx="7886700" cy="4486274"/>
          </a:xfrm>
        </p:spPr>
        <p:txBody>
          <a:bodyPr>
            <a:normAutofit fontScale="92500" lnSpcReduction="10000"/>
          </a:bodyPr>
          <a:lstStyle/>
          <a:p>
            <a:r>
              <a:rPr lang="en-US" sz="2600" dirty="0"/>
              <a:t>Assume that each process includes a pool of s/w worker threads and run a malleable parallel workload. As soon as a s/w thread completes its current task, it picks new task from a task queue.</a:t>
            </a:r>
          </a:p>
          <a:p>
            <a:r>
              <a:rPr lang="en-US" sz="2600" dirty="0"/>
              <a:t>Each process runs a monitoring thread that is responsible for running RUBIC controller.</a:t>
            </a:r>
          </a:p>
          <a:p>
            <a:r>
              <a:rPr lang="en-US" sz="2600" dirty="0"/>
              <a:t>This thread is created with higher priority than other threads so that it performs it’s duty even when system is oversubscribed.</a:t>
            </a:r>
          </a:p>
          <a:p>
            <a:r>
              <a:rPr lang="en-US" sz="2600" dirty="0"/>
              <a:t>The controller periodically measures process throughput and updates T</a:t>
            </a:r>
            <a:r>
              <a:rPr lang="en-US" sz="2600" baseline="-25000" dirty="0"/>
              <a:t>c</a:t>
            </a:r>
            <a:r>
              <a:rPr lang="en-US" sz="2600" dirty="0"/>
              <a:t> variable, in a loop.</a:t>
            </a:r>
          </a:p>
          <a:p>
            <a:r>
              <a:rPr lang="en-US" sz="2600" dirty="0"/>
              <a:t>At the end of each iteration, the value of T</a:t>
            </a:r>
            <a:r>
              <a:rPr lang="en-US" sz="2600" baseline="-25000" dirty="0"/>
              <a:t>c</a:t>
            </a:r>
            <a:r>
              <a:rPr lang="en-US" sz="2600" dirty="0"/>
              <a:t> is stored in T</a:t>
            </a:r>
            <a:r>
              <a:rPr lang="en-US" sz="2600" baseline="-25000" dirty="0"/>
              <a:t>p.</a:t>
            </a:r>
            <a:endParaRPr lang="en-US" sz="2600" dirty="0"/>
          </a:p>
          <a:p>
            <a:endParaRPr lang="en-US" dirty="0"/>
          </a:p>
        </p:txBody>
      </p:sp>
    </p:spTree>
    <p:extLst>
      <p:ext uri="{BB962C8B-B14F-4D97-AF65-F5344CB8AC3E}">
        <p14:creationId xmlns:p14="http://schemas.microsoft.com/office/powerpoint/2010/main" val="403290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Parallelism Tuning with RUBIC Algorithm</a:t>
            </a:r>
          </a:p>
        </p:txBody>
      </p:sp>
      <p:sp>
        <p:nvSpPr>
          <p:cNvPr id="2" name="Footer Placeholder 1"/>
          <p:cNvSpPr>
            <a:spLocks noGrp="1"/>
          </p:cNvSpPr>
          <p:nvPr>
            <p:ph type="ftr" sz="quarter" idx="11"/>
          </p:nvPr>
        </p:nvSpPr>
        <p:spPr/>
        <p:txBody>
          <a:bodyPr/>
          <a:lstStyle/>
          <a:p>
            <a:r>
              <a:rPr lang="en-US"/>
              <a:t>Parallelism Tuning with RUBIC Algorithm</a:t>
            </a:r>
          </a:p>
        </p:txBody>
      </p:sp>
      <p:sp>
        <p:nvSpPr>
          <p:cNvPr id="3" name="Content Placeholder 2"/>
          <p:cNvSpPr>
            <a:spLocks noGrp="1"/>
          </p:cNvSpPr>
          <p:nvPr>
            <p:ph idx="1"/>
          </p:nvPr>
        </p:nvSpPr>
        <p:spPr>
          <a:xfrm>
            <a:off x="628650" y="1690689"/>
            <a:ext cx="7886700" cy="4486274"/>
          </a:xfrm>
        </p:spPr>
        <p:txBody>
          <a:bodyPr>
            <a:normAutofit/>
          </a:bodyPr>
          <a:lstStyle/>
          <a:p>
            <a:r>
              <a:rPr lang="en-US" sz="2600" dirty="0"/>
              <a:t>To measure throughput, each worker thread maintains a local counter and after finishing task, worker thread increases it’s counter by one.</a:t>
            </a:r>
          </a:p>
          <a:p>
            <a:r>
              <a:rPr lang="en-US" sz="2600" dirty="0"/>
              <a:t>At each round, monitoring thread reads all thread local counters and calculates T</a:t>
            </a:r>
            <a:r>
              <a:rPr lang="en-US" sz="2600" baseline="-25000" dirty="0"/>
              <a:t>c</a:t>
            </a:r>
          </a:p>
          <a:p>
            <a:r>
              <a:rPr lang="en-US" sz="2600" dirty="0"/>
              <a:t>After each measurement, controller compares T</a:t>
            </a:r>
            <a:r>
              <a:rPr lang="en-US" sz="2600" baseline="-25000" dirty="0"/>
              <a:t>c</a:t>
            </a:r>
            <a:r>
              <a:rPr lang="en-US" sz="2600" dirty="0"/>
              <a:t> with T</a:t>
            </a:r>
            <a:r>
              <a:rPr lang="en-US" sz="2600" baseline="-25000" dirty="0"/>
              <a:t>p</a:t>
            </a:r>
            <a:r>
              <a:rPr lang="en-US" sz="2600" dirty="0"/>
              <a:t>.</a:t>
            </a:r>
          </a:p>
          <a:p>
            <a:r>
              <a:rPr lang="en-US" sz="2600" dirty="0"/>
              <a:t>If T</a:t>
            </a:r>
            <a:r>
              <a:rPr lang="en-US" sz="2600" baseline="-25000" dirty="0"/>
              <a:t>c</a:t>
            </a:r>
            <a:r>
              <a:rPr lang="en-US" sz="2600" dirty="0"/>
              <a:t> is greater than </a:t>
            </a:r>
            <a:r>
              <a:rPr lang="en-US" sz="2600" dirty="0" err="1"/>
              <a:t>T</a:t>
            </a:r>
            <a:r>
              <a:rPr lang="en-US" sz="2600" baseline="-25000" dirty="0" err="1"/>
              <a:t>p</a:t>
            </a:r>
            <a:r>
              <a:rPr lang="en-US" sz="2600" dirty="0"/>
              <a:t> then controller increases parallelism level according to cubic growth function and if less than </a:t>
            </a:r>
            <a:r>
              <a:rPr lang="en-US" sz="2600" dirty="0" err="1"/>
              <a:t>T</a:t>
            </a:r>
            <a:r>
              <a:rPr lang="en-US" sz="2600" baseline="-25000" dirty="0" err="1"/>
              <a:t>p</a:t>
            </a:r>
            <a:r>
              <a:rPr lang="en-US" sz="2600" dirty="0"/>
              <a:t> then reduces parallelism level according to multiplicative reduction function.</a:t>
            </a:r>
          </a:p>
          <a:p>
            <a:endParaRPr lang="en-US" dirty="0"/>
          </a:p>
        </p:txBody>
      </p:sp>
    </p:spTree>
    <p:extLst>
      <p:ext uri="{BB962C8B-B14F-4D97-AF65-F5344CB8AC3E}">
        <p14:creationId xmlns:p14="http://schemas.microsoft.com/office/powerpoint/2010/main" val="287686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Parallelism Tuning with RUBIC Algorithm</a:t>
            </a:r>
          </a:p>
        </p:txBody>
      </p:sp>
      <p:sp>
        <p:nvSpPr>
          <p:cNvPr id="2" name="Footer Placeholder 1"/>
          <p:cNvSpPr>
            <a:spLocks noGrp="1"/>
          </p:cNvSpPr>
          <p:nvPr>
            <p:ph type="ftr" sz="quarter" idx="11"/>
          </p:nvPr>
        </p:nvSpPr>
        <p:spPr/>
        <p:txBody>
          <a:bodyPr/>
          <a:lstStyle/>
          <a:p>
            <a:r>
              <a:rPr lang="en-US"/>
              <a:t>Parallelism Tuning with RUBIC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690689"/>
                <a:ext cx="7886700" cy="4486274"/>
              </a:xfrm>
            </p:spPr>
            <p:txBody>
              <a:bodyPr>
                <a:normAutofit lnSpcReduction="10000"/>
              </a:bodyPr>
              <a:lstStyle/>
              <a:p>
                <a:r>
                  <a:rPr lang="en-US" sz="2600" dirty="0"/>
                  <a:t>The number of active threads is maintained in a process-wide global variable L</a:t>
                </a:r>
                <a:r>
                  <a:rPr lang="en-US" sz="2600" baseline="-25000" dirty="0"/>
                  <a:t>RUBIC</a:t>
                </a:r>
                <a:r>
                  <a:rPr lang="en-US" sz="2600" dirty="0"/>
                  <a:t> </a:t>
                </a:r>
              </a:p>
              <a:p>
                <a:r>
                  <a:rPr lang="en-US" dirty="0"/>
                  <a:t>To change process’s parallelism level, assume worker thread’s metadata with a semaphore and unique integer identifier </a:t>
                </a:r>
                <a:r>
                  <a:rPr lang="en-US" dirty="0" err="1"/>
                  <a:t>tid</a:t>
                </a:r>
                <a:r>
                  <a:rPr lang="en-US" dirty="0"/>
                  <a:t> </a:t>
                </a:r>
                <a14:m>
                  <m:oMath xmlns:m="http://schemas.openxmlformats.org/officeDocument/2006/math">
                    <m:r>
                      <a:rPr lang="en-US" i="1">
                        <a:latin typeface="Cambria Math" panose="02040503050406030204" pitchFamily="18" charset="0"/>
                      </a:rPr>
                      <m:t>∈</m:t>
                    </m:r>
                  </m:oMath>
                </a14:m>
                <a:r>
                  <a:rPr lang="en-US" dirty="0"/>
                  <a:t> [0…S - 1]</a:t>
                </a:r>
              </a:p>
              <a:p>
                <a:r>
                  <a:rPr lang="en-US" dirty="0"/>
                  <a:t>Where S is size of that process’s thread pool.</a:t>
                </a:r>
              </a:p>
              <a:p>
                <a:r>
                  <a:rPr lang="en-US" dirty="0"/>
                  <a:t>At the time of application initialization, the parallelism level is set to minimum 1 thread.</a:t>
                </a:r>
              </a:p>
              <a:p>
                <a:r>
                  <a:rPr lang="en-US" dirty="0"/>
                  <a:t>Which means only the first worker thread is allowed to run tasks at the beginning and rest threads are blocked.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690689"/>
                <a:ext cx="7886700" cy="4486274"/>
              </a:xfrm>
              <a:blipFill>
                <a:blip r:embed="rId2"/>
                <a:stretch>
                  <a:fillRect l="-1391" t="-2717"/>
                </a:stretch>
              </a:blipFill>
            </p:spPr>
            <p:txBody>
              <a:bodyPr/>
              <a:lstStyle/>
              <a:p>
                <a:r>
                  <a:rPr lang="en-US">
                    <a:noFill/>
                  </a:rPr>
                  <a:t> </a:t>
                </a:r>
              </a:p>
            </p:txBody>
          </p:sp>
        </mc:Fallback>
      </mc:AlternateContent>
    </p:spTree>
    <p:extLst>
      <p:ext uri="{BB962C8B-B14F-4D97-AF65-F5344CB8AC3E}">
        <p14:creationId xmlns:p14="http://schemas.microsoft.com/office/powerpoint/2010/main" val="27741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a:t>Parallelism Tuning with RUBIC Algorithm</a:t>
            </a:r>
            <a:endParaRPr lang="en-US" sz="3600" b="1" dirty="0"/>
          </a:p>
        </p:txBody>
      </p:sp>
      <p:sp>
        <p:nvSpPr>
          <p:cNvPr id="2" name="Footer Placeholder 1"/>
          <p:cNvSpPr>
            <a:spLocks noGrp="1"/>
          </p:cNvSpPr>
          <p:nvPr>
            <p:ph type="ftr" sz="quarter" idx="11"/>
          </p:nvPr>
        </p:nvSpPr>
        <p:spPr/>
        <p:txBody>
          <a:bodyPr/>
          <a:lstStyle/>
          <a:p>
            <a:r>
              <a:rPr lang="en-US"/>
              <a:t>Parallelism Tuning with RUBIC Algorithm</a:t>
            </a:r>
          </a:p>
        </p:txBody>
      </p:sp>
      <p:sp>
        <p:nvSpPr>
          <p:cNvPr id="3" name="Content Placeholder 2"/>
          <p:cNvSpPr>
            <a:spLocks noGrp="1"/>
          </p:cNvSpPr>
          <p:nvPr>
            <p:ph idx="1"/>
          </p:nvPr>
        </p:nvSpPr>
        <p:spPr>
          <a:xfrm>
            <a:off x="628650" y="4457699"/>
            <a:ext cx="7886700" cy="1719263"/>
          </a:xfrm>
        </p:spPr>
        <p:txBody>
          <a:bodyPr>
            <a:normAutofit fontScale="77500" lnSpcReduction="20000"/>
          </a:bodyPr>
          <a:lstStyle/>
          <a:p>
            <a:r>
              <a:rPr lang="en-US" dirty="0"/>
              <a:t>Before acquiring task from the task queue, each thread compares its </a:t>
            </a:r>
            <a:r>
              <a:rPr lang="en-US" dirty="0" err="1"/>
              <a:t>tid</a:t>
            </a:r>
            <a:r>
              <a:rPr lang="en-US" dirty="0"/>
              <a:t> with global variable L</a:t>
            </a:r>
            <a:r>
              <a:rPr lang="en-US" baseline="-25000" dirty="0"/>
              <a:t>RUBIC</a:t>
            </a:r>
          </a:p>
          <a:p>
            <a:r>
              <a:rPr lang="en-US" dirty="0"/>
              <a:t>If </a:t>
            </a:r>
            <a:r>
              <a:rPr lang="en-US" dirty="0" err="1"/>
              <a:t>tid</a:t>
            </a:r>
            <a:r>
              <a:rPr lang="en-US" dirty="0"/>
              <a:t> is greater than L</a:t>
            </a:r>
            <a:r>
              <a:rPr lang="en-US" baseline="-25000" dirty="0"/>
              <a:t>RUBIC </a:t>
            </a:r>
            <a:r>
              <a:rPr lang="en-US" dirty="0"/>
              <a:t>, it means the thread must be blocked and it waits in semaphore which initialized to 0. (Reset)</a:t>
            </a:r>
          </a:p>
          <a:p>
            <a:r>
              <a:rPr lang="en-US" dirty="0"/>
              <a:t>Otherwise thread acquires task and executes.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8" y="1414807"/>
            <a:ext cx="5343085" cy="3042891"/>
          </a:xfrm>
          <a:prstGeom prst="rect">
            <a:avLst/>
          </a:prstGeom>
        </p:spPr>
      </p:pic>
    </p:spTree>
    <p:extLst>
      <p:ext uri="{BB962C8B-B14F-4D97-AF65-F5344CB8AC3E}">
        <p14:creationId xmlns:p14="http://schemas.microsoft.com/office/powerpoint/2010/main" val="420682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normAutofit/>
          </a:bodyPr>
          <a:lstStyle/>
          <a:p>
            <a:r>
              <a:rPr lang="en-US" sz="3600" b="1" dirty="0"/>
              <a:t>Problem</a:t>
            </a:r>
          </a:p>
        </p:txBody>
      </p:sp>
      <p:sp>
        <p:nvSpPr>
          <p:cNvPr id="3" name="Content Placeholder 2"/>
          <p:cNvSpPr>
            <a:spLocks noGrp="1"/>
          </p:cNvSpPr>
          <p:nvPr>
            <p:ph idx="1"/>
          </p:nvPr>
        </p:nvSpPr>
        <p:spPr>
          <a:xfrm>
            <a:off x="628650" y="1617785"/>
            <a:ext cx="7886700" cy="4559178"/>
          </a:xfrm>
        </p:spPr>
        <p:txBody>
          <a:bodyPr>
            <a:normAutofit/>
          </a:bodyPr>
          <a:lstStyle/>
          <a:p>
            <a:r>
              <a:rPr lang="en-US" sz="2400" dirty="0"/>
              <a:t>As more cores become available in commodity systems, the scalability limits of TM applications become more difficult.</a:t>
            </a:r>
          </a:p>
          <a:p>
            <a:r>
              <a:rPr lang="en-US" sz="2400" dirty="0"/>
              <a:t>To address this issue online parallelism tuning techniques were proposed.</a:t>
            </a:r>
          </a:p>
          <a:p>
            <a:r>
              <a:rPr lang="en-US" sz="2400" dirty="0"/>
              <a:t>Running parallel workload with as many threads as the number of hardware can lead to waste of hardware resources.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980" y="4151142"/>
            <a:ext cx="5654040" cy="2529840"/>
          </a:xfrm>
          <a:prstGeom prst="rect">
            <a:avLst/>
          </a:prstGeom>
        </p:spPr>
      </p:pic>
      <p:sp>
        <p:nvSpPr>
          <p:cNvPr id="7" name="Footer Placeholder 6"/>
          <p:cNvSpPr>
            <a:spLocks noGrp="1"/>
          </p:cNvSpPr>
          <p:nvPr>
            <p:ph type="ftr" sz="quarter" idx="11"/>
          </p:nvPr>
        </p:nvSpPr>
        <p:spPr/>
        <p:txBody>
          <a:bodyPr/>
          <a:lstStyle/>
          <a:p>
            <a:r>
              <a:rPr lang="en-US"/>
              <a:t>RUBIC</a:t>
            </a:r>
          </a:p>
        </p:txBody>
      </p:sp>
    </p:spTree>
    <p:extLst>
      <p:ext uri="{BB962C8B-B14F-4D97-AF65-F5344CB8AC3E}">
        <p14:creationId xmlns:p14="http://schemas.microsoft.com/office/powerpoint/2010/main" val="228288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Parallelism Tuning with RUBIC Algorithm</a:t>
            </a:r>
          </a:p>
        </p:txBody>
      </p:sp>
      <p:sp>
        <p:nvSpPr>
          <p:cNvPr id="2" name="Footer Placeholder 1"/>
          <p:cNvSpPr>
            <a:spLocks noGrp="1"/>
          </p:cNvSpPr>
          <p:nvPr>
            <p:ph type="ftr" sz="quarter" idx="11"/>
          </p:nvPr>
        </p:nvSpPr>
        <p:spPr/>
        <p:txBody>
          <a:bodyPr/>
          <a:lstStyle/>
          <a:p>
            <a:r>
              <a:rPr lang="en-US"/>
              <a:t>Parallelism Tuning with RUBIC Algorithm</a:t>
            </a:r>
          </a:p>
        </p:txBody>
      </p:sp>
      <p:sp>
        <p:nvSpPr>
          <p:cNvPr id="3" name="Content Placeholder 2"/>
          <p:cNvSpPr>
            <a:spLocks noGrp="1"/>
          </p:cNvSpPr>
          <p:nvPr>
            <p:ph idx="1"/>
          </p:nvPr>
        </p:nvSpPr>
        <p:spPr>
          <a:xfrm>
            <a:off x="628650" y="1690689"/>
            <a:ext cx="7886700" cy="4486274"/>
          </a:xfrm>
        </p:spPr>
        <p:txBody>
          <a:bodyPr>
            <a:normAutofit/>
          </a:bodyPr>
          <a:lstStyle/>
          <a:p>
            <a:r>
              <a:rPr lang="en-US" dirty="0"/>
              <a:t>Lines 6 – 15 in algorithm 2 is Increase function and 25 – 35 is reduction function.</a:t>
            </a:r>
          </a:p>
          <a:p>
            <a:r>
              <a:rPr lang="en-US" dirty="0"/>
              <a:t>First lets talk about Increase Function,</a:t>
            </a:r>
          </a:p>
          <a:p>
            <a:r>
              <a:rPr lang="en-US" dirty="0"/>
              <a:t>After cubic growth, controller runs additive increase phase and increment parallelism level by one. Because this helps to make more accurate decisions.</a:t>
            </a:r>
          </a:p>
          <a:p>
            <a:r>
              <a:rPr lang="en-US" dirty="0"/>
              <a:t>In Lines 20 – 23, controller signals blocked worker threads.</a:t>
            </a:r>
          </a:p>
        </p:txBody>
      </p:sp>
    </p:spTree>
    <p:extLst>
      <p:ext uri="{BB962C8B-B14F-4D97-AF65-F5344CB8AC3E}">
        <p14:creationId xmlns:p14="http://schemas.microsoft.com/office/powerpoint/2010/main" val="64427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Parallelism Tuning with RUBIC Algorithm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133" y="131886"/>
            <a:ext cx="5301733" cy="6224465"/>
          </a:xfrm>
          <a:prstGeom prst="rect">
            <a:avLst/>
          </a:prstGeom>
        </p:spPr>
      </p:pic>
    </p:spTree>
    <p:extLst>
      <p:ext uri="{BB962C8B-B14F-4D97-AF65-F5344CB8AC3E}">
        <p14:creationId xmlns:p14="http://schemas.microsoft.com/office/powerpoint/2010/main" val="513971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Parallelism Tuning with RUBIC Algorithm</a:t>
            </a:r>
          </a:p>
        </p:txBody>
      </p:sp>
      <p:sp>
        <p:nvSpPr>
          <p:cNvPr id="2" name="Footer Placeholder 1"/>
          <p:cNvSpPr>
            <a:spLocks noGrp="1"/>
          </p:cNvSpPr>
          <p:nvPr>
            <p:ph type="ftr" sz="quarter" idx="11"/>
          </p:nvPr>
        </p:nvSpPr>
        <p:spPr/>
        <p:txBody>
          <a:bodyPr/>
          <a:lstStyle/>
          <a:p>
            <a:r>
              <a:rPr lang="en-US"/>
              <a:t>Parallelism Tuning with RUBIC Algorithm</a:t>
            </a:r>
          </a:p>
        </p:txBody>
      </p:sp>
      <p:sp>
        <p:nvSpPr>
          <p:cNvPr id="3" name="Content Placeholder 2"/>
          <p:cNvSpPr>
            <a:spLocks noGrp="1"/>
          </p:cNvSpPr>
          <p:nvPr>
            <p:ph idx="1"/>
          </p:nvPr>
        </p:nvSpPr>
        <p:spPr>
          <a:xfrm>
            <a:off x="628650" y="1690689"/>
            <a:ext cx="7886700" cy="4486274"/>
          </a:xfrm>
        </p:spPr>
        <p:txBody>
          <a:bodyPr>
            <a:normAutofit fontScale="92500" lnSpcReduction="10000"/>
          </a:bodyPr>
          <a:lstStyle/>
          <a:p>
            <a:r>
              <a:rPr lang="en-US" dirty="0"/>
              <a:t>Now Reduction Function,</a:t>
            </a:r>
          </a:p>
          <a:p>
            <a:r>
              <a:rPr lang="en-US" dirty="0"/>
              <a:t>Reduction function has two phases, multiplicative and linear.</a:t>
            </a:r>
          </a:p>
          <a:p>
            <a:r>
              <a:rPr lang="en-US" dirty="0"/>
              <a:t>Because same as Increase function this helps to avoid unnecessary multiplicative phases as much as possible.</a:t>
            </a:r>
          </a:p>
          <a:p>
            <a:r>
              <a:rPr lang="en-US" dirty="0"/>
              <a:t>Generally performance drop due to dynamic operational changes in workload or available hardware resources. For example, a new process joins system.</a:t>
            </a:r>
          </a:p>
          <a:p>
            <a:r>
              <a:rPr lang="en-US" dirty="0"/>
              <a:t>If linear decrease does not produce desired outcome, and performance loss still exists in next round then multiplicative decrease happens.</a:t>
            </a:r>
          </a:p>
        </p:txBody>
      </p:sp>
    </p:spTree>
    <p:extLst>
      <p:ext uri="{BB962C8B-B14F-4D97-AF65-F5344CB8AC3E}">
        <p14:creationId xmlns:p14="http://schemas.microsoft.com/office/powerpoint/2010/main" val="502491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Allocation Policies</a:t>
            </a:r>
          </a:p>
        </p:txBody>
      </p:sp>
      <p:sp>
        <p:nvSpPr>
          <p:cNvPr id="2" name="Footer Placeholder 1"/>
          <p:cNvSpPr>
            <a:spLocks noGrp="1"/>
          </p:cNvSpPr>
          <p:nvPr>
            <p:ph type="ftr" sz="quarter" idx="11"/>
          </p:nvPr>
        </p:nvSpPr>
        <p:spPr/>
        <p:txBody>
          <a:bodyPr/>
          <a:lstStyle/>
          <a:p>
            <a:r>
              <a:rPr lang="en-US"/>
              <a:t>Allocation Policies</a:t>
            </a:r>
          </a:p>
        </p:txBody>
      </p:sp>
      <p:sp>
        <p:nvSpPr>
          <p:cNvPr id="3" name="Content Placeholder 2"/>
          <p:cNvSpPr>
            <a:spLocks noGrp="1"/>
          </p:cNvSpPr>
          <p:nvPr>
            <p:ph idx="1"/>
          </p:nvPr>
        </p:nvSpPr>
        <p:spPr>
          <a:xfrm>
            <a:off x="628650" y="1690689"/>
            <a:ext cx="7886700" cy="4486274"/>
          </a:xfrm>
        </p:spPr>
        <p:txBody>
          <a:bodyPr>
            <a:normAutofit/>
          </a:bodyPr>
          <a:lstStyle/>
          <a:p>
            <a:r>
              <a:rPr lang="en-US" dirty="0"/>
              <a:t>Before considering result of RUBIC, need to understand this policies.</a:t>
            </a:r>
          </a:p>
          <a:p>
            <a:r>
              <a:rPr lang="en-US" dirty="0"/>
              <a:t>There is mainly four different allocation policies:</a:t>
            </a:r>
          </a:p>
          <a:p>
            <a:endParaRPr lang="en-US" dirty="0"/>
          </a:p>
          <a:p>
            <a:pPr lvl="1">
              <a:buFont typeface="Wingdings" panose="05000000000000000000" pitchFamily="2" charset="2"/>
              <a:buChar char="Ø"/>
            </a:pPr>
            <a:r>
              <a:rPr lang="en-US" dirty="0"/>
              <a:t>Greedy</a:t>
            </a:r>
          </a:p>
          <a:p>
            <a:pPr lvl="1">
              <a:buFont typeface="Wingdings" panose="05000000000000000000" pitchFamily="2" charset="2"/>
              <a:buChar char="Ø"/>
            </a:pPr>
            <a:r>
              <a:rPr lang="en-US" dirty="0" err="1"/>
              <a:t>EqualShare</a:t>
            </a:r>
            <a:endParaRPr lang="en-US" dirty="0"/>
          </a:p>
          <a:p>
            <a:pPr lvl="1">
              <a:buFont typeface="Wingdings" panose="05000000000000000000" pitchFamily="2" charset="2"/>
              <a:buChar char="Ø"/>
            </a:pPr>
            <a:r>
              <a:rPr lang="en-US" dirty="0"/>
              <a:t>F2C2</a:t>
            </a:r>
          </a:p>
          <a:p>
            <a:pPr lvl="1">
              <a:buFont typeface="Wingdings" panose="05000000000000000000" pitchFamily="2" charset="2"/>
              <a:buChar char="Ø"/>
            </a:pPr>
            <a:r>
              <a:rPr lang="en-US" dirty="0"/>
              <a:t>EBS (Exploration based scaling)</a:t>
            </a:r>
          </a:p>
        </p:txBody>
      </p:sp>
    </p:spTree>
    <p:extLst>
      <p:ext uri="{BB962C8B-B14F-4D97-AF65-F5344CB8AC3E}">
        <p14:creationId xmlns:p14="http://schemas.microsoft.com/office/powerpoint/2010/main" val="4202022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Allocation Policies</a:t>
            </a:r>
          </a:p>
        </p:txBody>
      </p:sp>
      <p:sp>
        <p:nvSpPr>
          <p:cNvPr id="2" name="Footer Placeholder 1"/>
          <p:cNvSpPr>
            <a:spLocks noGrp="1"/>
          </p:cNvSpPr>
          <p:nvPr>
            <p:ph type="ftr" sz="quarter" idx="11"/>
          </p:nvPr>
        </p:nvSpPr>
        <p:spPr/>
        <p:txBody>
          <a:bodyPr/>
          <a:lstStyle/>
          <a:p>
            <a:r>
              <a:rPr lang="en-US"/>
              <a:t>Allocation Policies</a:t>
            </a:r>
          </a:p>
        </p:txBody>
      </p:sp>
      <p:sp>
        <p:nvSpPr>
          <p:cNvPr id="3" name="Content Placeholder 2"/>
          <p:cNvSpPr>
            <a:spLocks noGrp="1"/>
          </p:cNvSpPr>
          <p:nvPr>
            <p:ph idx="1"/>
          </p:nvPr>
        </p:nvSpPr>
        <p:spPr>
          <a:xfrm>
            <a:off x="628650" y="1690689"/>
            <a:ext cx="7886700" cy="4486274"/>
          </a:xfrm>
        </p:spPr>
        <p:txBody>
          <a:bodyPr>
            <a:normAutofit/>
          </a:bodyPr>
          <a:lstStyle/>
          <a:p>
            <a:pPr algn="just"/>
            <a:r>
              <a:rPr lang="en-US" b="1" dirty="0"/>
              <a:t>Greedy: </a:t>
            </a:r>
            <a:r>
              <a:rPr lang="en-US" sz="2400" dirty="0"/>
              <a:t>each process tries to take over all the hardware by spawning as many parallel threads as h/w context</a:t>
            </a:r>
            <a:r>
              <a:rPr lang="en-US" dirty="0"/>
              <a:t>.</a:t>
            </a:r>
          </a:p>
          <a:p>
            <a:pPr algn="just"/>
            <a:r>
              <a:rPr lang="en-US" b="1" dirty="0" err="1"/>
              <a:t>EqualShare</a:t>
            </a:r>
            <a:r>
              <a:rPr lang="en-US" b="1" dirty="0"/>
              <a:t>: </a:t>
            </a:r>
            <a:r>
              <a:rPr lang="en-US" sz="2400" dirty="0"/>
              <a:t>This is naïve approach, each process takes an equal share of the h/w context, regardless of workload.</a:t>
            </a:r>
          </a:p>
          <a:p>
            <a:pPr algn="just"/>
            <a:r>
              <a:rPr lang="en-US" b="1" dirty="0"/>
              <a:t>F2C2: </a:t>
            </a:r>
            <a:r>
              <a:rPr lang="en-US" sz="2400" dirty="0"/>
              <a:t>By this mechanism, controller initially doubles the parallelism level instead of increasing by one. After first performance loss, it halves the parallelism level and switches to pure AIAD.</a:t>
            </a:r>
          </a:p>
          <a:p>
            <a:pPr algn="just"/>
            <a:r>
              <a:rPr lang="en-US" b="1" dirty="0"/>
              <a:t>ECS: </a:t>
            </a:r>
            <a:r>
              <a:rPr lang="en-US" sz="2400" dirty="0"/>
              <a:t>It is pure AIAD.</a:t>
            </a:r>
            <a:endParaRPr lang="en-US" dirty="0"/>
          </a:p>
        </p:txBody>
      </p:sp>
    </p:spTree>
    <p:extLst>
      <p:ext uri="{BB962C8B-B14F-4D97-AF65-F5344CB8AC3E}">
        <p14:creationId xmlns:p14="http://schemas.microsoft.com/office/powerpoint/2010/main" val="409141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Performance Results</a:t>
            </a:r>
          </a:p>
        </p:txBody>
      </p:sp>
      <p:sp>
        <p:nvSpPr>
          <p:cNvPr id="2" name="Footer Placeholder 1"/>
          <p:cNvSpPr>
            <a:spLocks noGrp="1"/>
          </p:cNvSpPr>
          <p:nvPr>
            <p:ph type="ftr" sz="quarter" idx="11"/>
          </p:nvPr>
        </p:nvSpPr>
        <p:spPr/>
        <p:txBody>
          <a:bodyPr/>
          <a:lstStyle/>
          <a:p>
            <a:r>
              <a:rPr lang="en-US"/>
              <a:t>Performance Results</a:t>
            </a:r>
          </a:p>
        </p:txBody>
      </p:sp>
      <p:sp>
        <p:nvSpPr>
          <p:cNvPr id="3" name="Content Placeholder 2"/>
          <p:cNvSpPr>
            <a:spLocks noGrp="1"/>
          </p:cNvSpPr>
          <p:nvPr>
            <p:ph idx="1"/>
          </p:nvPr>
        </p:nvSpPr>
        <p:spPr>
          <a:xfrm>
            <a:off x="628650" y="1690689"/>
            <a:ext cx="7886700" cy="4486274"/>
          </a:xfrm>
        </p:spPr>
        <p:txBody>
          <a:bodyPr>
            <a:normAutofit/>
          </a:bodyPr>
          <a:lstStyle/>
          <a:p>
            <a:pPr algn="just"/>
            <a:r>
              <a:rPr lang="en-US" dirty="0"/>
              <a:t>We will consider performance results in two stages.</a:t>
            </a:r>
          </a:p>
          <a:p>
            <a:pPr marL="914400" lvl="1" indent="-457200" algn="just">
              <a:buFont typeface="+mj-lt"/>
              <a:buAutoNum type="arabicPeriod"/>
            </a:pPr>
            <a:r>
              <a:rPr lang="en-US" dirty="0"/>
              <a:t>Pairwise Execution</a:t>
            </a:r>
          </a:p>
          <a:p>
            <a:pPr marL="914400" lvl="1" indent="-457200" algn="just">
              <a:buFont typeface="+mj-lt"/>
              <a:buAutoNum type="arabicPeriod"/>
            </a:pPr>
            <a:r>
              <a:rPr lang="en-US" dirty="0"/>
              <a:t>Single </a:t>
            </a:r>
            <a:r>
              <a:rPr lang="en-US"/>
              <a:t>Process Execution</a:t>
            </a:r>
            <a:endParaRPr lang="en-US" dirty="0"/>
          </a:p>
        </p:txBody>
      </p:sp>
    </p:spTree>
    <p:extLst>
      <p:ext uri="{BB962C8B-B14F-4D97-AF65-F5344CB8AC3E}">
        <p14:creationId xmlns:p14="http://schemas.microsoft.com/office/powerpoint/2010/main" val="3887589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Pairwise Execution</a:t>
            </a:r>
          </a:p>
        </p:txBody>
      </p:sp>
      <p:sp>
        <p:nvSpPr>
          <p:cNvPr id="2" name="Footer Placeholder 1"/>
          <p:cNvSpPr>
            <a:spLocks noGrp="1"/>
          </p:cNvSpPr>
          <p:nvPr>
            <p:ph type="ftr" sz="quarter" idx="11"/>
          </p:nvPr>
        </p:nvSpPr>
        <p:spPr/>
        <p:txBody>
          <a:bodyPr/>
          <a:lstStyle/>
          <a:p>
            <a:r>
              <a:rPr lang="en-US"/>
              <a:t>Performance Results</a:t>
            </a:r>
          </a:p>
        </p:txBody>
      </p:sp>
      <p:sp>
        <p:nvSpPr>
          <p:cNvPr id="6" name="Content Placeholder 2"/>
          <p:cNvSpPr txBox="1">
            <a:spLocks/>
          </p:cNvSpPr>
          <p:nvPr/>
        </p:nvSpPr>
        <p:spPr>
          <a:xfrm>
            <a:off x="628650" y="3965331"/>
            <a:ext cx="7886700" cy="23910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Figure 7 depicts the system's overall metrics for the pairwise execution of the workloads.</a:t>
            </a:r>
          </a:p>
          <a:p>
            <a:r>
              <a:rPr lang="en-US" sz="2400" dirty="0"/>
              <a:t>It shows that RUBIC achieves the best results, while Greedy proves to be the worst policy.</a:t>
            </a:r>
          </a:p>
          <a:p>
            <a:r>
              <a:rPr lang="en-US" sz="2400" dirty="0"/>
              <a:t>In Figure 7a, The poor performance of Greedy and </a:t>
            </a:r>
            <a:r>
              <a:rPr lang="en-US" sz="2400" dirty="0" err="1"/>
              <a:t>EqualShare</a:t>
            </a:r>
            <a:r>
              <a:rPr lang="en-US" sz="2400" dirty="0"/>
              <a:t> is due to ignoring the running workloads and oversubscribing the system.</a:t>
            </a:r>
          </a:p>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466290"/>
            <a:ext cx="7886700" cy="2358364"/>
          </a:xfrm>
        </p:spPr>
      </p:pic>
    </p:spTree>
    <p:extLst>
      <p:ext uri="{BB962C8B-B14F-4D97-AF65-F5344CB8AC3E}">
        <p14:creationId xmlns:p14="http://schemas.microsoft.com/office/powerpoint/2010/main" val="900562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Pairwise Execution</a:t>
            </a:r>
          </a:p>
        </p:txBody>
      </p:sp>
      <p:sp>
        <p:nvSpPr>
          <p:cNvPr id="2" name="Footer Placeholder 1"/>
          <p:cNvSpPr>
            <a:spLocks noGrp="1"/>
          </p:cNvSpPr>
          <p:nvPr>
            <p:ph type="ftr" sz="quarter" idx="11"/>
          </p:nvPr>
        </p:nvSpPr>
        <p:spPr/>
        <p:txBody>
          <a:bodyPr/>
          <a:lstStyle/>
          <a:p>
            <a:r>
              <a:rPr lang="en-US"/>
              <a:t>Performance Results</a:t>
            </a:r>
          </a:p>
        </p:txBody>
      </p:sp>
      <p:sp>
        <p:nvSpPr>
          <p:cNvPr id="6" name="Content Placeholder 2"/>
          <p:cNvSpPr txBox="1">
            <a:spLocks/>
          </p:cNvSpPr>
          <p:nvPr/>
        </p:nvSpPr>
        <p:spPr>
          <a:xfrm>
            <a:off x="628650" y="3965331"/>
            <a:ext cx="7886700" cy="23910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err="1"/>
              <a:t>EqualShare</a:t>
            </a:r>
            <a:r>
              <a:rPr lang="en-US" sz="2200" dirty="0"/>
              <a:t> performs better with the </a:t>
            </a:r>
            <a:r>
              <a:rPr lang="en-US" sz="2200" dirty="0" err="1"/>
              <a:t>Vac</a:t>
            </a:r>
            <a:r>
              <a:rPr lang="en-US" sz="2200" dirty="0"/>
              <a:t>/RBT pair. This is because both running workloads scale up to 32 threads. But, </a:t>
            </a:r>
            <a:r>
              <a:rPr lang="en-US" sz="2200" dirty="0" err="1"/>
              <a:t>EqualShare</a:t>
            </a:r>
            <a:r>
              <a:rPr lang="en-US" sz="2200" dirty="0"/>
              <a:t> is not the best policy, as it still suffers from ignoring the running workloads and improper resource allocation.</a:t>
            </a:r>
          </a:p>
          <a:p>
            <a:pPr algn="just"/>
            <a:r>
              <a:rPr lang="en-US" sz="2200" dirty="0"/>
              <a:t>With the </a:t>
            </a:r>
            <a:r>
              <a:rPr lang="en-US" sz="2200" dirty="0" err="1"/>
              <a:t>Int</a:t>
            </a:r>
            <a:r>
              <a:rPr lang="en-US" sz="2200" dirty="0"/>
              <a:t>/</a:t>
            </a:r>
            <a:r>
              <a:rPr lang="en-US" sz="2200" dirty="0" err="1"/>
              <a:t>Vac</a:t>
            </a:r>
            <a:r>
              <a:rPr lang="en-US" sz="2200" dirty="0"/>
              <a:t> pair, EBS's performance is comparable to RUBIC's. However, this situation is not the case for the other pairs, where RUBIC outperforms EBS because of EBS's unfair allocation and oversubscription.</a:t>
            </a:r>
          </a:p>
          <a:p>
            <a:endParaRPr lang="en-US" dirty="0"/>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427579"/>
            <a:ext cx="7886700" cy="2358364"/>
          </a:xfrm>
          <a:prstGeom prst="rect">
            <a:avLst/>
          </a:prstGeom>
        </p:spPr>
      </p:pic>
    </p:spTree>
    <p:extLst>
      <p:ext uri="{BB962C8B-B14F-4D97-AF65-F5344CB8AC3E}">
        <p14:creationId xmlns:p14="http://schemas.microsoft.com/office/powerpoint/2010/main" val="1980787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466290"/>
            <a:ext cx="7886700" cy="2358364"/>
          </a:xfrm>
          <a:prstGeom prst="rect">
            <a:avLst/>
          </a:prstGeom>
        </p:spPr>
      </p:pic>
      <p:sp>
        <p:nvSpPr>
          <p:cNvPr id="5" name="Title 1"/>
          <p:cNvSpPr>
            <a:spLocks noGrp="1"/>
          </p:cNvSpPr>
          <p:nvPr>
            <p:ph type="title"/>
          </p:nvPr>
        </p:nvSpPr>
        <p:spPr>
          <a:xfrm>
            <a:off x="628650" y="365126"/>
            <a:ext cx="7886700" cy="1325563"/>
          </a:xfrm>
        </p:spPr>
        <p:txBody>
          <a:bodyPr>
            <a:normAutofit/>
          </a:bodyPr>
          <a:lstStyle/>
          <a:p>
            <a:r>
              <a:rPr lang="en-US" sz="3600" b="1" dirty="0"/>
              <a:t>Pairwise Execution</a:t>
            </a:r>
          </a:p>
        </p:txBody>
      </p:sp>
      <p:sp>
        <p:nvSpPr>
          <p:cNvPr id="2" name="Footer Placeholder 1"/>
          <p:cNvSpPr>
            <a:spLocks noGrp="1"/>
          </p:cNvSpPr>
          <p:nvPr>
            <p:ph type="ftr" sz="quarter" idx="11"/>
          </p:nvPr>
        </p:nvSpPr>
        <p:spPr/>
        <p:txBody>
          <a:bodyPr/>
          <a:lstStyle/>
          <a:p>
            <a:r>
              <a:rPr lang="en-US"/>
              <a:t>Performance Results</a:t>
            </a:r>
          </a:p>
        </p:txBody>
      </p:sp>
      <p:sp>
        <p:nvSpPr>
          <p:cNvPr id="6" name="Content Placeholder 2"/>
          <p:cNvSpPr txBox="1">
            <a:spLocks/>
          </p:cNvSpPr>
          <p:nvPr/>
        </p:nvSpPr>
        <p:spPr>
          <a:xfrm>
            <a:off x="628650" y="3965331"/>
            <a:ext cx="7886700" cy="23910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On average, RUBIC enhances the system's overall performance by 26% and 500% with regard to the second-best policy (EBS) and the worst policy (Greedy), respectively.</a:t>
            </a:r>
          </a:p>
          <a:p>
            <a:r>
              <a:rPr lang="en-US" sz="2000" dirty="0"/>
              <a:t>In Figure 7b, All adaptive policies should keep the total number of threads below the oversubscription line (the dashed line).</a:t>
            </a:r>
          </a:p>
          <a:p>
            <a:r>
              <a:rPr lang="en-US" sz="2000" dirty="0"/>
              <a:t>RUBIC meets that expectation.</a:t>
            </a:r>
          </a:p>
        </p:txBody>
      </p:sp>
    </p:spTree>
    <p:extLst>
      <p:ext uri="{BB962C8B-B14F-4D97-AF65-F5344CB8AC3E}">
        <p14:creationId xmlns:p14="http://schemas.microsoft.com/office/powerpoint/2010/main" val="4061976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Pairwise Execution</a:t>
            </a:r>
          </a:p>
        </p:txBody>
      </p:sp>
      <p:sp>
        <p:nvSpPr>
          <p:cNvPr id="2" name="Footer Placeholder 1"/>
          <p:cNvSpPr>
            <a:spLocks noGrp="1"/>
          </p:cNvSpPr>
          <p:nvPr>
            <p:ph type="ftr" sz="quarter" idx="11"/>
          </p:nvPr>
        </p:nvSpPr>
        <p:spPr/>
        <p:txBody>
          <a:bodyPr/>
          <a:lstStyle/>
          <a:p>
            <a:r>
              <a:rPr lang="en-US"/>
              <a:t>Performance Results</a:t>
            </a:r>
          </a:p>
        </p:txBody>
      </p:sp>
      <p:sp>
        <p:nvSpPr>
          <p:cNvPr id="6" name="Content Placeholder 2"/>
          <p:cNvSpPr txBox="1">
            <a:spLocks/>
          </p:cNvSpPr>
          <p:nvPr/>
        </p:nvSpPr>
        <p:spPr>
          <a:xfrm>
            <a:off x="628650" y="3965331"/>
            <a:ext cx="7886700" cy="2391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Figure 7c, depicts total efficiency, RUBIC is showing highest efficiency due to higher performance and lower resource consumption.</a:t>
            </a:r>
          </a:p>
          <a:p>
            <a:r>
              <a:rPr lang="en-US" sz="2200" dirty="0"/>
              <a:t>On average over all pairwise experiments, RUBIC proves to be 2 and 66 times more efficient than the second-most efficient policy (EBS) and the least efficient policy (Greedy), respectively.</a:t>
            </a:r>
          </a:p>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466290"/>
            <a:ext cx="7886700" cy="2358364"/>
          </a:xfrm>
        </p:spPr>
      </p:pic>
    </p:spTree>
    <p:extLst>
      <p:ext uri="{BB962C8B-B14F-4D97-AF65-F5344CB8AC3E}">
        <p14:creationId xmlns:p14="http://schemas.microsoft.com/office/powerpoint/2010/main" val="358824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RUBIC</a:t>
            </a:r>
          </a:p>
        </p:txBody>
      </p:sp>
      <p:sp>
        <p:nvSpPr>
          <p:cNvPr id="3" name="Content Placeholder 2"/>
          <p:cNvSpPr>
            <a:spLocks noGrp="1"/>
          </p:cNvSpPr>
          <p:nvPr>
            <p:ph idx="1"/>
          </p:nvPr>
        </p:nvSpPr>
        <p:spPr/>
        <p:txBody>
          <a:bodyPr>
            <a:normAutofit/>
          </a:bodyPr>
          <a:lstStyle/>
          <a:p>
            <a:r>
              <a:rPr lang="en-US" sz="2400" dirty="0"/>
              <a:t>RUBIC is parallelism tuning method for TM applications.</a:t>
            </a:r>
          </a:p>
          <a:p>
            <a:r>
              <a:rPr lang="en-US" sz="2400" dirty="0"/>
              <a:t>RUBIC helps to adapt parallelism level so that processes can efficiently space share the hardware.</a:t>
            </a:r>
          </a:p>
          <a:p>
            <a:r>
              <a:rPr lang="en-US" sz="2400" dirty="0"/>
              <a:t>It enhances overall performance by 26%.</a:t>
            </a:r>
          </a:p>
          <a:p>
            <a:r>
              <a:rPr lang="en-US" sz="2400" dirty="0"/>
              <a:t>Most applications reach performance peak after a certain number of threads.</a:t>
            </a:r>
          </a:p>
          <a:p>
            <a:r>
              <a:rPr lang="en-US" sz="2400" dirty="0"/>
              <a:t>As shown in fig. 1, Intruder achieves the highest speed up with only 7 parallel threads on 4-socket, 64 core machine at 64 threads.</a:t>
            </a:r>
          </a:p>
          <a:p>
            <a:r>
              <a:rPr lang="en-US" sz="2400" dirty="0"/>
              <a:t>RUBIC tries to solve this problem for Malleable applications.</a:t>
            </a:r>
          </a:p>
          <a:p>
            <a:endParaRPr lang="en-US" dirty="0"/>
          </a:p>
        </p:txBody>
      </p:sp>
      <p:sp>
        <p:nvSpPr>
          <p:cNvPr id="4" name="Footer Placeholder 3"/>
          <p:cNvSpPr>
            <a:spLocks noGrp="1"/>
          </p:cNvSpPr>
          <p:nvPr>
            <p:ph type="ftr" sz="quarter" idx="11"/>
          </p:nvPr>
        </p:nvSpPr>
        <p:spPr/>
        <p:txBody>
          <a:bodyPr/>
          <a:lstStyle/>
          <a:p>
            <a:r>
              <a:rPr lang="en-US"/>
              <a:t>RUBIC</a:t>
            </a:r>
          </a:p>
        </p:txBody>
      </p:sp>
    </p:spTree>
    <p:extLst>
      <p:ext uri="{BB962C8B-B14F-4D97-AF65-F5344CB8AC3E}">
        <p14:creationId xmlns:p14="http://schemas.microsoft.com/office/powerpoint/2010/main" val="152416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Pairwise Execution</a:t>
            </a:r>
          </a:p>
        </p:txBody>
      </p:sp>
      <p:sp>
        <p:nvSpPr>
          <p:cNvPr id="2" name="Footer Placeholder 1"/>
          <p:cNvSpPr>
            <a:spLocks noGrp="1"/>
          </p:cNvSpPr>
          <p:nvPr>
            <p:ph type="ftr" sz="quarter" idx="11"/>
          </p:nvPr>
        </p:nvSpPr>
        <p:spPr/>
        <p:txBody>
          <a:bodyPr/>
          <a:lstStyle/>
          <a:p>
            <a:r>
              <a:rPr lang="en-US"/>
              <a:t>Performance Results</a:t>
            </a:r>
          </a:p>
        </p:txBody>
      </p:sp>
      <p:sp>
        <p:nvSpPr>
          <p:cNvPr id="6" name="Content Placeholder 2"/>
          <p:cNvSpPr txBox="1">
            <a:spLocks/>
          </p:cNvSpPr>
          <p:nvPr/>
        </p:nvSpPr>
        <p:spPr>
          <a:xfrm>
            <a:off x="628650" y="3965331"/>
            <a:ext cx="7886700" cy="2391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Figure 8 demonstrates the per-process statistics of the pairwise execution of the workloads.</a:t>
            </a:r>
          </a:p>
          <a:p>
            <a:r>
              <a:rPr lang="en-US" sz="2200" dirty="0"/>
              <a:t>In Figure 8a (and unlike Figure 7a), Greedy does not lead to the worst speed-up In the RBT workload. But, Greedy achieves very low speed-up for both Intruder and Vacation workloads. This justifies </a:t>
            </a:r>
            <a:r>
              <a:rPr lang="en-US" sz="2200" dirty="0" err="1"/>
              <a:t>Greedy's</a:t>
            </a:r>
            <a:r>
              <a:rPr lang="en-US" sz="2200" dirty="0"/>
              <a:t> very low overall performance.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51" y="1439767"/>
            <a:ext cx="8451298" cy="2384887"/>
          </a:xfrm>
          <a:prstGeom prst="rect">
            <a:avLst/>
          </a:prstGeom>
        </p:spPr>
      </p:pic>
    </p:spTree>
    <p:extLst>
      <p:ext uri="{BB962C8B-B14F-4D97-AF65-F5344CB8AC3E}">
        <p14:creationId xmlns:p14="http://schemas.microsoft.com/office/powerpoint/2010/main" val="2293386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Pairwise Execution</a:t>
            </a:r>
          </a:p>
        </p:txBody>
      </p:sp>
      <p:sp>
        <p:nvSpPr>
          <p:cNvPr id="2" name="Footer Placeholder 1"/>
          <p:cNvSpPr>
            <a:spLocks noGrp="1"/>
          </p:cNvSpPr>
          <p:nvPr>
            <p:ph type="ftr" sz="quarter" idx="11"/>
          </p:nvPr>
        </p:nvSpPr>
        <p:spPr/>
        <p:txBody>
          <a:bodyPr/>
          <a:lstStyle/>
          <a:p>
            <a:r>
              <a:rPr lang="en-US"/>
              <a:t>Performance Results</a:t>
            </a:r>
          </a:p>
        </p:txBody>
      </p:sp>
      <p:sp>
        <p:nvSpPr>
          <p:cNvPr id="6" name="Content Placeholder 2"/>
          <p:cNvSpPr txBox="1">
            <a:spLocks/>
          </p:cNvSpPr>
          <p:nvPr/>
        </p:nvSpPr>
        <p:spPr>
          <a:xfrm>
            <a:off x="628650" y="3965331"/>
            <a:ext cx="7886700" cy="23910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In Figure 8b, we can wee that RUBIC spawns less number of threads and achieves higher speed-up. This proves RUBIC to be the most stable adaptive policy and F2C2 is the most unstable solution.</a:t>
            </a:r>
          </a:p>
          <a:p>
            <a:r>
              <a:rPr lang="en-US" sz="2200" dirty="0"/>
              <a:t>Figure 8c shows how RUBIC allocates less threads to RBT to reduce the pressure on its Intruder and Vacation counterparts. Consequently, both Intruder and Vacation experience a performance boost, which highly affects the system's overall performance. This interesting feature of RUBIC is also known as proportional fairness.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51" y="1439767"/>
            <a:ext cx="8451298" cy="2384887"/>
          </a:xfrm>
          <a:prstGeom prst="rect">
            <a:avLst/>
          </a:prstGeom>
        </p:spPr>
      </p:pic>
    </p:spTree>
    <p:extLst>
      <p:ext uri="{BB962C8B-B14F-4D97-AF65-F5344CB8AC3E}">
        <p14:creationId xmlns:p14="http://schemas.microsoft.com/office/powerpoint/2010/main" val="122427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3600" b="1" dirty="0"/>
              <a:t>Single Process Execution</a:t>
            </a:r>
          </a:p>
        </p:txBody>
      </p:sp>
      <p:sp>
        <p:nvSpPr>
          <p:cNvPr id="2" name="Footer Placeholder 1"/>
          <p:cNvSpPr>
            <a:spLocks noGrp="1"/>
          </p:cNvSpPr>
          <p:nvPr>
            <p:ph type="ftr" sz="quarter" idx="11"/>
          </p:nvPr>
        </p:nvSpPr>
        <p:spPr/>
        <p:txBody>
          <a:bodyPr/>
          <a:lstStyle/>
          <a:p>
            <a:r>
              <a:rPr lang="en-US"/>
              <a:t>Performance Results</a:t>
            </a:r>
          </a:p>
        </p:txBody>
      </p:sp>
      <p:sp>
        <p:nvSpPr>
          <p:cNvPr id="6" name="Content Placeholder 2"/>
          <p:cNvSpPr txBox="1">
            <a:spLocks/>
          </p:cNvSpPr>
          <p:nvPr/>
        </p:nvSpPr>
        <p:spPr>
          <a:xfrm>
            <a:off x="628650" y="3648808"/>
            <a:ext cx="7886700" cy="27075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Although RUBIC originally targets multi-process environments, it is also relevant to evaluate it in single-process scenarios.</a:t>
            </a:r>
          </a:p>
          <a:p>
            <a:r>
              <a:rPr lang="en-US" sz="2200" dirty="0"/>
              <a:t>Figure 9a depicts the achieved speed-up of all the policies.</a:t>
            </a:r>
          </a:p>
          <a:p>
            <a:r>
              <a:rPr lang="en-US" sz="2200" dirty="0"/>
              <a:t>Figure 9b shows that RUBIC achieves the speed-up by allocating slightly less threads to the running process.</a:t>
            </a:r>
          </a:p>
          <a:p>
            <a:r>
              <a:rPr lang="en-US" sz="2200" dirty="0"/>
              <a:t>However, RUBIC's thread allocation is closest one to the best performing policy (i.e. EBS), RUBIC is the most stable policy by having the lowest standard deviation in its allocation results throughout the repeated experiments, showed in Figure 9c.</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23" y="1419673"/>
            <a:ext cx="8744490" cy="2026910"/>
          </a:xfrm>
          <a:prstGeom prst="rect">
            <a:avLst/>
          </a:prstGeom>
        </p:spPr>
      </p:pic>
    </p:spTree>
    <p:extLst>
      <p:ext uri="{BB962C8B-B14F-4D97-AF65-F5344CB8AC3E}">
        <p14:creationId xmlns:p14="http://schemas.microsoft.com/office/powerpoint/2010/main" val="257629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What if process arrives at later stage?</a:t>
            </a:r>
          </a:p>
        </p:txBody>
      </p:sp>
      <p:sp>
        <p:nvSpPr>
          <p:cNvPr id="3" name="Content Placeholder 2"/>
          <p:cNvSpPr>
            <a:spLocks noGrp="1"/>
          </p:cNvSpPr>
          <p:nvPr>
            <p:ph idx="1"/>
          </p:nvPr>
        </p:nvSpPr>
        <p:spPr/>
        <p:txBody>
          <a:bodyPr>
            <a:normAutofit fontScale="92500"/>
          </a:bodyPr>
          <a:lstStyle/>
          <a:p>
            <a:r>
              <a:rPr lang="en-US" sz="2400" dirty="0"/>
              <a:t>Assume two processes, P1 and P2, run an identical workload.</a:t>
            </a:r>
          </a:p>
          <a:p>
            <a:r>
              <a:rPr lang="en-US" sz="2400" dirty="0"/>
              <a:t>P2 arrives 5 seconds after P1 starts running and the whole experiment lasts for 10 seconds.</a:t>
            </a:r>
          </a:p>
          <a:p>
            <a:r>
              <a:rPr lang="en-US" sz="2400" dirty="0"/>
              <a:t>We will see how P1 behaves before P2's arrival and how both processes behave as P2 joins the system.</a:t>
            </a:r>
          </a:p>
          <a:p>
            <a:r>
              <a:rPr lang="en-US" sz="2400" dirty="0"/>
              <a:t>Use a conflict-free red-back-tree workload (i.e.100% read-only transactions). This workload is highly scalable and scales up to the number of h/w contexts so it will fight over resources.</a:t>
            </a:r>
          </a:p>
          <a:p>
            <a:r>
              <a:rPr lang="en-US" sz="2400" dirty="0"/>
              <a:t>With 2 running processes a fair and efficient allocation state is when the processes equally share the hardware and each uses 32 s/w threads.</a:t>
            </a:r>
          </a:p>
          <a:p>
            <a:endParaRPr lang="en-US" dirty="0"/>
          </a:p>
        </p:txBody>
      </p:sp>
      <p:sp>
        <p:nvSpPr>
          <p:cNvPr id="4" name="Footer Placeholder 3"/>
          <p:cNvSpPr>
            <a:spLocks noGrp="1"/>
          </p:cNvSpPr>
          <p:nvPr>
            <p:ph type="ftr" sz="quarter" idx="11"/>
          </p:nvPr>
        </p:nvSpPr>
        <p:spPr/>
        <p:txBody>
          <a:bodyPr/>
          <a:lstStyle/>
          <a:p>
            <a:r>
              <a:rPr lang="en-US"/>
              <a:t>Performance Results</a:t>
            </a:r>
          </a:p>
        </p:txBody>
      </p:sp>
    </p:spTree>
    <p:extLst>
      <p:ext uri="{BB962C8B-B14F-4D97-AF65-F5344CB8AC3E}">
        <p14:creationId xmlns:p14="http://schemas.microsoft.com/office/powerpoint/2010/main" val="2374424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Performance Results</a:t>
            </a:r>
          </a:p>
        </p:txBody>
      </p:sp>
      <p:sp>
        <p:nvSpPr>
          <p:cNvPr id="6" name="Content Placeholder 2"/>
          <p:cNvSpPr txBox="1">
            <a:spLocks/>
          </p:cNvSpPr>
          <p:nvPr/>
        </p:nvSpPr>
        <p:spPr>
          <a:xfrm>
            <a:off x="628650" y="3341078"/>
            <a:ext cx="7886700" cy="301527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In Figure 10a, for F2C2, after P2's arrival, both processes fall into a race and greedily increase their resource usage.</a:t>
            </a:r>
          </a:p>
          <a:p>
            <a:r>
              <a:rPr lang="en-US" sz="2200" dirty="0"/>
              <a:t>In Figure 10b, for EBS, as P2 joins the system, both processes behave randomly and they do not converge to the optimal allocation, which is 32 threads per process.</a:t>
            </a:r>
          </a:p>
          <a:p>
            <a:pPr algn="just"/>
            <a:r>
              <a:rPr lang="en-US" sz="2200" dirty="0"/>
              <a:t>Figure 10c depicts RUBIC's behavior. In the beginning, P1 runs the initial probing phase and quickly converges to 64 threads. From this point on, P1 oscillates around the optimal level (e.g., 64) until P2 joins the system. As P2 joins system, it does multiplicative decreases. Therefore, both processes, almost immediately, get close to 32 threads and both start oscillating around the optimal allocation line (i.e. 32 threads).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3" y="214419"/>
            <a:ext cx="8880231" cy="2761535"/>
          </a:xfrm>
          <a:prstGeom prst="rect">
            <a:avLst/>
          </a:prstGeom>
        </p:spPr>
      </p:pic>
    </p:spTree>
    <p:extLst>
      <p:ext uri="{BB962C8B-B14F-4D97-AF65-F5344CB8AC3E}">
        <p14:creationId xmlns:p14="http://schemas.microsoft.com/office/powerpoint/2010/main" val="3633776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Open issues or drawbacks</a:t>
            </a:r>
          </a:p>
        </p:txBody>
      </p:sp>
      <p:sp>
        <p:nvSpPr>
          <p:cNvPr id="3" name="Content Placeholder 2"/>
          <p:cNvSpPr>
            <a:spLocks noGrp="1"/>
          </p:cNvSpPr>
          <p:nvPr>
            <p:ph idx="1"/>
          </p:nvPr>
        </p:nvSpPr>
        <p:spPr/>
        <p:txBody>
          <a:bodyPr>
            <a:normAutofit fontScale="92500" lnSpcReduction="10000"/>
          </a:bodyPr>
          <a:lstStyle/>
          <a:p>
            <a:r>
              <a:rPr lang="en-US" dirty="0"/>
              <a:t>As shown previously in Figure 8a, RBT workload always achieves the highest speed up with Greedy.</a:t>
            </a:r>
          </a:p>
          <a:p>
            <a:r>
              <a:rPr lang="en-US" dirty="0"/>
              <a:t>RUBIC not able to address wasted computational power caused by aborted transactions.</a:t>
            </a:r>
          </a:p>
          <a:p>
            <a:r>
              <a:rPr lang="en-US" dirty="0"/>
              <a:t>RUBIC focus on tuning transactions (threads) as overall process. Like, it doesn’t have solution for tuning transactions inside a single process. This is contradictory to </a:t>
            </a:r>
            <a:r>
              <a:rPr lang="en-US"/>
              <a:t>this approach.</a:t>
            </a:r>
            <a:endParaRPr lang="en-US" dirty="0"/>
          </a:p>
          <a:p>
            <a:r>
              <a:rPr lang="en-US" dirty="0"/>
              <a:t>RUBIC is applicable to malleable applications.</a:t>
            </a:r>
          </a:p>
          <a:p>
            <a:r>
              <a:rPr lang="en-US" dirty="0"/>
              <a:t>Parallelism is measured by controller so it increases burden for controller.</a:t>
            </a:r>
          </a:p>
        </p:txBody>
      </p:sp>
      <p:sp>
        <p:nvSpPr>
          <p:cNvPr id="4" name="Footer Placeholder 3"/>
          <p:cNvSpPr>
            <a:spLocks noGrp="1"/>
          </p:cNvSpPr>
          <p:nvPr>
            <p:ph type="ftr" sz="quarter" idx="11"/>
          </p:nvPr>
        </p:nvSpPr>
        <p:spPr/>
        <p:txBody>
          <a:bodyPr/>
          <a:lstStyle/>
          <a:p>
            <a:r>
              <a:rPr lang="en-US"/>
              <a:t>Open issues or drawbacks</a:t>
            </a:r>
          </a:p>
        </p:txBody>
      </p:sp>
    </p:spTree>
    <p:extLst>
      <p:ext uri="{BB962C8B-B14F-4D97-AF65-F5344CB8AC3E}">
        <p14:creationId xmlns:p14="http://schemas.microsoft.com/office/powerpoint/2010/main" val="1193828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Future Work</a:t>
            </a:r>
          </a:p>
        </p:txBody>
      </p:sp>
      <p:sp>
        <p:nvSpPr>
          <p:cNvPr id="3" name="Content Placeholder 2"/>
          <p:cNvSpPr>
            <a:spLocks noGrp="1"/>
          </p:cNvSpPr>
          <p:nvPr>
            <p:ph idx="1"/>
          </p:nvPr>
        </p:nvSpPr>
        <p:spPr/>
        <p:txBody>
          <a:bodyPr/>
          <a:lstStyle/>
          <a:p>
            <a:r>
              <a:rPr lang="en-US" dirty="0"/>
              <a:t>Plan to extend RUBIC to support a wider range of the target applications, including non-transactional and non-malleable parallel applications.</a:t>
            </a:r>
          </a:p>
        </p:txBody>
      </p:sp>
      <p:sp>
        <p:nvSpPr>
          <p:cNvPr id="4" name="Footer Placeholder 3"/>
          <p:cNvSpPr>
            <a:spLocks noGrp="1"/>
          </p:cNvSpPr>
          <p:nvPr>
            <p:ph type="ftr" sz="quarter" idx="11"/>
          </p:nvPr>
        </p:nvSpPr>
        <p:spPr/>
        <p:txBody>
          <a:bodyPr/>
          <a:lstStyle/>
          <a:p>
            <a:r>
              <a:rPr lang="en-US"/>
              <a:t>Future work</a:t>
            </a:r>
          </a:p>
        </p:txBody>
      </p:sp>
    </p:spTree>
    <p:extLst>
      <p:ext uri="{BB962C8B-B14F-4D97-AF65-F5344CB8AC3E}">
        <p14:creationId xmlns:p14="http://schemas.microsoft.com/office/powerpoint/2010/main" val="205876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4000"/>
            <a:ext cx="7886700" cy="4652963"/>
          </a:xfrm>
        </p:spPr>
        <p:txBody>
          <a:bodyPr/>
          <a:lstStyle/>
          <a:p>
            <a:r>
              <a:rPr lang="en-US" dirty="0"/>
              <a:t>Malleable applications are flexible applications and can set their parallelism level prior to or during their execution.</a:t>
            </a:r>
          </a:p>
          <a:p>
            <a:r>
              <a:rPr lang="en-US" dirty="0"/>
              <a:t>Online solutions are well suited for dynamic execution environments.</a:t>
            </a:r>
          </a:p>
          <a:p>
            <a:r>
              <a:rPr lang="en-US" dirty="0"/>
              <a:t>Ex. Offline is like postpaid and online is like prepaid.</a:t>
            </a:r>
          </a:p>
          <a:p>
            <a:endParaRPr lang="en-US" dirty="0"/>
          </a:p>
        </p:txBody>
      </p:sp>
      <p:sp>
        <p:nvSpPr>
          <p:cNvPr id="5" name="Title 1"/>
          <p:cNvSpPr>
            <a:spLocks noGrp="1"/>
          </p:cNvSpPr>
          <p:nvPr>
            <p:ph type="title"/>
          </p:nvPr>
        </p:nvSpPr>
        <p:spPr>
          <a:xfrm>
            <a:off x="628650" y="365126"/>
            <a:ext cx="7886700" cy="1325563"/>
          </a:xfrm>
        </p:spPr>
        <p:txBody>
          <a:bodyPr>
            <a:normAutofit/>
          </a:bodyPr>
          <a:lstStyle/>
          <a:p>
            <a:r>
              <a:rPr lang="en-US" sz="3600" b="1" dirty="0"/>
              <a:t>RUBIC</a:t>
            </a:r>
          </a:p>
        </p:txBody>
      </p:sp>
      <p:sp>
        <p:nvSpPr>
          <p:cNvPr id="6" name="Footer Placeholder 5"/>
          <p:cNvSpPr>
            <a:spLocks noGrp="1"/>
          </p:cNvSpPr>
          <p:nvPr>
            <p:ph type="ftr" sz="quarter" idx="11"/>
          </p:nvPr>
        </p:nvSpPr>
        <p:spPr/>
        <p:txBody>
          <a:bodyPr/>
          <a:lstStyle/>
          <a:p>
            <a:r>
              <a:rPr lang="en-US"/>
              <a:t>RUBIC</a:t>
            </a:r>
          </a:p>
        </p:txBody>
      </p:sp>
    </p:spTree>
    <p:extLst>
      <p:ext uri="{BB962C8B-B14F-4D97-AF65-F5344CB8AC3E}">
        <p14:creationId xmlns:p14="http://schemas.microsoft.com/office/powerpoint/2010/main" val="108496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4000"/>
            <a:ext cx="7886700" cy="4652963"/>
          </a:xfrm>
        </p:spPr>
        <p:txBody>
          <a:bodyPr>
            <a:normAutofit lnSpcReduction="10000"/>
          </a:bodyPr>
          <a:lstStyle/>
          <a:p>
            <a:r>
              <a:rPr lang="en-US" b="1" dirty="0"/>
              <a:t>Oversubscription:</a:t>
            </a:r>
          </a:p>
          <a:p>
            <a:pPr lvl="1">
              <a:buFont typeface="Wingdings" panose="05000000000000000000" pitchFamily="2" charset="2"/>
              <a:buChar char="Ø"/>
            </a:pPr>
            <a:r>
              <a:rPr lang="en-US" dirty="0"/>
              <a:t>System is considered oversubscribed when its total number of software threads exceeds  the number of hardware contexts.</a:t>
            </a:r>
          </a:p>
          <a:p>
            <a:r>
              <a:rPr lang="en-US" b="1" dirty="0"/>
              <a:t>System wide optimization:</a:t>
            </a:r>
          </a:p>
          <a:p>
            <a:pPr lvl="1">
              <a:buFont typeface="Wingdings" panose="05000000000000000000" pitchFamily="2" charset="2"/>
              <a:buChar char="Ø"/>
            </a:pPr>
            <a:r>
              <a:rPr lang="en-US" dirty="0"/>
              <a:t>Overall performance is usually defined as an aggregate function of each process performance.</a:t>
            </a:r>
          </a:p>
          <a:p>
            <a:pPr lvl="1">
              <a:buFont typeface="Wingdings" panose="05000000000000000000" pitchFamily="2" charset="2"/>
              <a:buChar char="Ø"/>
            </a:pPr>
            <a:r>
              <a:rPr lang="en-US" dirty="0"/>
              <a:t>To maximize overall performance, some processes may be required to </a:t>
            </a:r>
            <a:r>
              <a:rPr lang="en-US" i="1" dirty="0"/>
              <a:t>Sacrifice.</a:t>
            </a:r>
          </a:p>
          <a:p>
            <a:r>
              <a:rPr lang="en-US" b="1" dirty="0"/>
              <a:t>Fairness:</a:t>
            </a:r>
          </a:p>
          <a:p>
            <a:pPr lvl="1">
              <a:buFont typeface="Wingdings" panose="05000000000000000000" pitchFamily="2" charset="2"/>
              <a:buChar char="Ø"/>
            </a:pPr>
            <a:r>
              <a:rPr lang="en-US" dirty="0"/>
              <a:t>All processes must receive enough resources to make some progress.</a:t>
            </a:r>
          </a:p>
          <a:p>
            <a:pPr lvl="1">
              <a:buFont typeface="Wingdings" panose="05000000000000000000" pitchFamily="2" charset="2"/>
              <a:buChar char="Ø"/>
            </a:pPr>
            <a:r>
              <a:rPr lang="en-US" dirty="0"/>
              <a:t>It also known as equality.</a:t>
            </a:r>
          </a:p>
        </p:txBody>
      </p:sp>
      <p:sp>
        <p:nvSpPr>
          <p:cNvPr id="5" name="Title 1"/>
          <p:cNvSpPr>
            <a:spLocks noGrp="1"/>
          </p:cNvSpPr>
          <p:nvPr>
            <p:ph type="title"/>
          </p:nvPr>
        </p:nvSpPr>
        <p:spPr>
          <a:xfrm>
            <a:off x="628650" y="365126"/>
            <a:ext cx="7886700" cy="1325563"/>
          </a:xfrm>
        </p:spPr>
        <p:txBody>
          <a:bodyPr>
            <a:normAutofit/>
          </a:bodyPr>
          <a:lstStyle/>
          <a:p>
            <a:r>
              <a:rPr lang="en-US" sz="3600" b="1" dirty="0"/>
              <a:t>Three issues of Malleable applications</a:t>
            </a:r>
          </a:p>
        </p:txBody>
      </p:sp>
      <p:sp>
        <p:nvSpPr>
          <p:cNvPr id="2" name="Footer Placeholder 1"/>
          <p:cNvSpPr>
            <a:spLocks noGrp="1"/>
          </p:cNvSpPr>
          <p:nvPr>
            <p:ph type="ftr" sz="quarter" idx="11"/>
          </p:nvPr>
        </p:nvSpPr>
        <p:spPr/>
        <p:txBody>
          <a:bodyPr/>
          <a:lstStyle/>
          <a:p>
            <a:r>
              <a:rPr lang="en-US"/>
              <a:t>RUBIC</a:t>
            </a:r>
          </a:p>
        </p:txBody>
      </p:sp>
    </p:spTree>
    <p:extLst>
      <p:ext uri="{BB962C8B-B14F-4D97-AF65-F5344CB8AC3E}">
        <p14:creationId xmlns:p14="http://schemas.microsoft.com/office/powerpoint/2010/main" val="258553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4000"/>
            <a:ext cx="7886700" cy="4652963"/>
          </a:xfrm>
        </p:spPr>
        <p:txBody>
          <a:bodyPr>
            <a:normAutofit/>
          </a:bodyPr>
          <a:lstStyle/>
          <a:p>
            <a:r>
              <a:rPr lang="en-US" dirty="0"/>
              <a:t>RUBIC is highly adaptive online parallelism tuning method for malleable TM applications that overcomes all of the mentioned issues in single and multi-process environments.</a:t>
            </a:r>
          </a:p>
          <a:p>
            <a:r>
              <a:rPr lang="en-US" dirty="0"/>
              <a:t>RUBIC employs a sophisticated online feedback loop control within each running process that makes decisions only based on that process local observations.</a:t>
            </a:r>
          </a:p>
          <a:p>
            <a:pPr marL="0" indent="0">
              <a:buNone/>
            </a:pPr>
            <a:r>
              <a:rPr lang="en-US" dirty="0"/>
              <a:t> </a:t>
            </a:r>
          </a:p>
        </p:txBody>
      </p:sp>
      <p:sp>
        <p:nvSpPr>
          <p:cNvPr id="5" name="Title 1"/>
          <p:cNvSpPr>
            <a:spLocks noGrp="1"/>
          </p:cNvSpPr>
          <p:nvPr>
            <p:ph type="title"/>
          </p:nvPr>
        </p:nvSpPr>
        <p:spPr>
          <a:xfrm>
            <a:off x="628650" y="365126"/>
            <a:ext cx="7886700" cy="1325563"/>
          </a:xfrm>
        </p:spPr>
        <p:txBody>
          <a:bodyPr>
            <a:normAutofit/>
          </a:bodyPr>
          <a:lstStyle/>
          <a:p>
            <a:r>
              <a:rPr lang="en-US" sz="3600" b="1" dirty="0"/>
              <a:t>RUBIC</a:t>
            </a:r>
          </a:p>
        </p:txBody>
      </p:sp>
      <p:sp>
        <p:nvSpPr>
          <p:cNvPr id="2" name="Footer Placeholder 1"/>
          <p:cNvSpPr>
            <a:spLocks noGrp="1"/>
          </p:cNvSpPr>
          <p:nvPr>
            <p:ph type="ftr" sz="quarter" idx="11"/>
          </p:nvPr>
        </p:nvSpPr>
        <p:spPr/>
        <p:txBody>
          <a:bodyPr/>
          <a:lstStyle/>
          <a:p>
            <a:r>
              <a:rPr lang="en-US"/>
              <a:t>RUBIC</a:t>
            </a:r>
          </a:p>
        </p:txBody>
      </p:sp>
    </p:spTree>
    <p:extLst>
      <p:ext uri="{BB962C8B-B14F-4D97-AF65-F5344CB8AC3E}">
        <p14:creationId xmlns:p14="http://schemas.microsoft.com/office/powerpoint/2010/main" val="312459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24000"/>
                <a:ext cx="7886700" cy="4652963"/>
              </a:xfrm>
            </p:spPr>
            <p:txBody>
              <a:bodyPr>
                <a:normAutofit/>
              </a:bodyPr>
              <a:lstStyle/>
              <a:p>
                <a:r>
                  <a:rPr lang="en-US" dirty="0"/>
                  <a:t>Online parallelism tuning techniques usually employ a feedback loop to control parallelism.</a:t>
                </a:r>
              </a:p>
              <a:p>
                <a:r>
                  <a:rPr lang="en-US" dirty="0"/>
                  <a:t>A controller loop constantly monitors performance and makes appropriate decision, based on the received feedback from the last decision.</a:t>
                </a:r>
              </a:p>
              <a:p>
                <a:r>
                  <a:rPr lang="en-US" dirty="0"/>
                  <a:t>This decision either increasing or decreasing.</a:t>
                </a:r>
              </a:p>
              <a:p>
                <a:r>
                  <a:rPr lang="en-US" dirty="0"/>
                  <a:t>Depending on the decision, the new level L</a:t>
                </a:r>
                <a:r>
                  <a:rPr lang="en-US" baseline="-25000" dirty="0"/>
                  <a:t>N</a:t>
                </a:r>
                <a:r>
                  <a:rPr lang="en-US" dirty="0"/>
                  <a:t> is obtained through the functions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𝐼𝑁𝐶</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𝐷𝐸𝐶</m:t>
                        </m:r>
                      </m:sub>
                    </m:sSub>
                  </m:oMath>
                </a14:m>
                <a:endParaRPr lang="en-US" dirty="0"/>
              </a:p>
              <a:p>
                <a:r>
                  <a:rPr lang="en-US" dirty="0"/>
                  <a:t>Both functions accept current level L</a:t>
                </a:r>
                <a:r>
                  <a:rPr lang="en-US" baseline="-25000" dirty="0"/>
                  <a:t>C</a:t>
                </a:r>
                <a:r>
                  <a:rPr lang="en-US" dirty="0"/>
                  <a:t> as the input parameter.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24000"/>
                <a:ext cx="7886700" cy="4652963"/>
              </a:xfrm>
              <a:blipFill>
                <a:blip r:embed="rId2"/>
                <a:stretch>
                  <a:fillRect l="-1391" t="-2097" r="-618"/>
                </a:stretch>
              </a:blipFill>
            </p:spPr>
            <p:txBody>
              <a:bodyPr/>
              <a:lstStyle/>
              <a:p>
                <a:r>
                  <a:rPr lang="en-US">
                    <a:noFill/>
                  </a:rPr>
                  <a:t> </a:t>
                </a:r>
              </a:p>
            </p:txBody>
          </p:sp>
        </mc:Fallback>
      </mc:AlternateContent>
      <p:sp>
        <p:nvSpPr>
          <p:cNvPr id="5" name="Title 1"/>
          <p:cNvSpPr>
            <a:spLocks noGrp="1"/>
          </p:cNvSpPr>
          <p:nvPr>
            <p:ph type="title"/>
          </p:nvPr>
        </p:nvSpPr>
        <p:spPr>
          <a:xfrm>
            <a:off x="628650" y="365126"/>
            <a:ext cx="7886700" cy="1325563"/>
          </a:xfrm>
        </p:spPr>
        <p:txBody>
          <a:bodyPr>
            <a:normAutofit/>
          </a:bodyPr>
          <a:lstStyle/>
          <a:p>
            <a:r>
              <a:rPr lang="en-US" sz="3600" b="1" dirty="0"/>
              <a:t>Motivation for RUBIC</a:t>
            </a:r>
          </a:p>
        </p:txBody>
      </p:sp>
      <p:sp>
        <p:nvSpPr>
          <p:cNvPr id="2" name="Footer Placeholder 1"/>
          <p:cNvSpPr>
            <a:spLocks noGrp="1"/>
          </p:cNvSpPr>
          <p:nvPr>
            <p:ph type="ftr" sz="quarter" idx="11"/>
          </p:nvPr>
        </p:nvSpPr>
        <p:spPr/>
        <p:txBody>
          <a:bodyPr/>
          <a:lstStyle/>
          <a:p>
            <a:r>
              <a:rPr lang="en-US"/>
              <a:t>Motivation for RUBIC</a:t>
            </a:r>
          </a:p>
        </p:txBody>
      </p:sp>
    </p:spTree>
    <p:extLst>
      <p:ext uri="{BB962C8B-B14F-4D97-AF65-F5344CB8AC3E}">
        <p14:creationId xmlns:p14="http://schemas.microsoft.com/office/powerpoint/2010/main" val="101244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24000"/>
                <a:ext cx="7886700" cy="4652963"/>
              </a:xfrm>
            </p:spPr>
            <p:txBody>
              <a:bodyPr>
                <a:normAutofit/>
              </a:bodyPr>
              <a:lstStyle/>
              <a:p>
                <a:r>
                  <a:rPr lang="en-US" dirty="0"/>
                  <a:t>The choice of functions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𝐼𝑁𝐶</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𝐷𝐸𝐶</m:t>
                        </m:r>
                      </m:sub>
                    </m:sSub>
                  </m:oMath>
                </a14:m>
                <a:r>
                  <a:rPr lang="en-US" dirty="0"/>
                  <a:t> defines the behavior of parallelism tuning technique.</a:t>
                </a:r>
              </a:p>
              <a:p>
                <a:r>
                  <a:rPr lang="en-US" dirty="0"/>
                  <a:t>At each step, parallelism level is additively increased or decreased by a constant value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m:t>
                    </m:r>
                  </m:oMath>
                </a14:m>
                <a:r>
                  <a:rPr lang="en-US" dirty="0"/>
                  <a:t>, which is usually set to 1. Therefore we consider this model as AIAD (additive-increase / additive-decrease).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24000"/>
                <a:ext cx="7886700" cy="4652963"/>
              </a:xfrm>
              <a:blipFill>
                <a:blip r:embed="rId2"/>
                <a:stretch>
                  <a:fillRect l="-1391" t="-2097" r="-2009"/>
                </a:stretch>
              </a:blipFill>
            </p:spPr>
            <p:txBody>
              <a:bodyPr/>
              <a:lstStyle/>
              <a:p>
                <a:r>
                  <a:rPr lang="en-US">
                    <a:noFill/>
                  </a:rPr>
                  <a:t> </a:t>
                </a:r>
              </a:p>
            </p:txBody>
          </p:sp>
        </mc:Fallback>
      </mc:AlternateContent>
      <p:sp>
        <p:nvSpPr>
          <p:cNvPr id="5" name="Title 1"/>
          <p:cNvSpPr>
            <a:spLocks noGrp="1"/>
          </p:cNvSpPr>
          <p:nvPr>
            <p:ph type="title"/>
          </p:nvPr>
        </p:nvSpPr>
        <p:spPr>
          <a:xfrm>
            <a:off x="628650" y="365126"/>
            <a:ext cx="7886700" cy="1325563"/>
          </a:xfrm>
        </p:spPr>
        <p:txBody>
          <a:bodyPr>
            <a:normAutofit/>
          </a:bodyPr>
          <a:lstStyle/>
          <a:p>
            <a:r>
              <a:rPr lang="en-US" sz="3600" b="1" dirty="0"/>
              <a:t>Additive increase / Additive decrease</a:t>
            </a:r>
          </a:p>
        </p:txBody>
      </p:sp>
      <p:sp>
        <p:nvSpPr>
          <p:cNvPr id="2" name="Footer Placeholder 1"/>
          <p:cNvSpPr>
            <a:spLocks noGrp="1"/>
          </p:cNvSpPr>
          <p:nvPr>
            <p:ph type="ftr" sz="quarter" idx="11"/>
          </p:nvPr>
        </p:nvSpPr>
        <p:spPr/>
        <p:txBody>
          <a:bodyPr/>
          <a:lstStyle/>
          <a:p>
            <a:r>
              <a:rPr lang="en-US"/>
              <a:t>Motivation for RUBIC</a:t>
            </a:r>
          </a:p>
        </p:txBody>
      </p:sp>
    </p:spTree>
    <p:extLst>
      <p:ext uri="{BB962C8B-B14F-4D97-AF65-F5344CB8AC3E}">
        <p14:creationId xmlns:p14="http://schemas.microsoft.com/office/powerpoint/2010/main" val="427451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960" y="1975961"/>
            <a:ext cx="5974080" cy="3749040"/>
          </a:xfrm>
        </p:spPr>
      </p:pic>
      <p:sp>
        <p:nvSpPr>
          <p:cNvPr id="5" name="Title 1"/>
          <p:cNvSpPr>
            <a:spLocks noGrp="1"/>
          </p:cNvSpPr>
          <p:nvPr>
            <p:ph type="title"/>
          </p:nvPr>
        </p:nvSpPr>
        <p:spPr>
          <a:xfrm>
            <a:off x="628650" y="365126"/>
            <a:ext cx="7886700" cy="1325563"/>
          </a:xfrm>
        </p:spPr>
        <p:txBody>
          <a:bodyPr>
            <a:normAutofit/>
          </a:bodyPr>
          <a:lstStyle/>
          <a:p>
            <a:r>
              <a:rPr lang="en-US" sz="3600" b="1" dirty="0"/>
              <a:t>Additive vs Multiplicative Decrease</a:t>
            </a:r>
          </a:p>
        </p:txBody>
      </p:sp>
      <p:sp>
        <p:nvSpPr>
          <p:cNvPr id="2" name="Footer Placeholder 1"/>
          <p:cNvSpPr>
            <a:spLocks noGrp="1"/>
          </p:cNvSpPr>
          <p:nvPr>
            <p:ph type="ftr" sz="quarter" idx="11"/>
          </p:nvPr>
        </p:nvSpPr>
        <p:spPr/>
        <p:txBody>
          <a:bodyPr/>
          <a:lstStyle/>
          <a:p>
            <a:r>
              <a:rPr lang="en-US"/>
              <a:t>Motivation for RUBIC</a:t>
            </a:r>
          </a:p>
        </p:txBody>
      </p:sp>
    </p:spTree>
    <p:extLst>
      <p:ext uri="{BB962C8B-B14F-4D97-AF65-F5344CB8AC3E}">
        <p14:creationId xmlns:p14="http://schemas.microsoft.com/office/powerpoint/2010/main" val="1321849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699</TotalTime>
  <Words>2482</Words>
  <Application>Microsoft Office PowerPoint</Application>
  <PresentationFormat>On-screen Show (4:3)</PresentationFormat>
  <Paragraphs>195</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Wingdings</vt:lpstr>
      <vt:lpstr>Office Theme</vt:lpstr>
      <vt:lpstr>RUBIC: Online Parallelism Tuning for Co-located Transactional Memory Applications</vt:lpstr>
      <vt:lpstr>Problem</vt:lpstr>
      <vt:lpstr>RUBIC</vt:lpstr>
      <vt:lpstr>RUBIC</vt:lpstr>
      <vt:lpstr>Three issues of Malleable applications</vt:lpstr>
      <vt:lpstr>RUBIC</vt:lpstr>
      <vt:lpstr>Motivation for RUBIC</vt:lpstr>
      <vt:lpstr>Additive increase / Additive decrease</vt:lpstr>
      <vt:lpstr>Additive vs Multiplicative Decrease</vt:lpstr>
      <vt:lpstr>Additive Increase Multiplicative Decrease</vt:lpstr>
      <vt:lpstr>Additive Increase Multiplicative Decrease</vt:lpstr>
      <vt:lpstr>Cubic Increase Multiplicative Decrease</vt:lpstr>
      <vt:lpstr>Cubic Increase Multiplicative Decrease</vt:lpstr>
      <vt:lpstr>Cubic Increase Multiplicative Decrease</vt:lpstr>
      <vt:lpstr>Cubic Increase Multiplicative Decrease</vt:lpstr>
      <vt:lpstr>Parallelism Tuning with RUBIC Algorithm</vt:lpstr>
      <vt:lpstr>Parallelism Tuning with RUBIC Algorithm</vt:lpstr>
      <vt:lpstr>Parallelism Tuning with RUBIC Algorithm</vt:lpstr>
      <vt:lpstr>Parallelism Tuning with RUBIC Algorithm</vt:lpstr>
      <vt:lpstr>Parallelism Tuning with RUBIC Algorithm</vt:lpstr>
      <vt:lpstr>PowerPoint Presentation</vt:lpstr>
      <vt:lpstr>Parallelism Tuning with RUBIC Algorithm</vt:lpstr>
      <vt:lpstr>Allocation Policies</vt:lpstr>
      <vt:lpstr>Allocation Policies</vt:lpstr>
      <vt:lpstr>Performance Results</vt:lpstr>
      <vt:lpstr>Pairwise Execution</vt:lpstr>
      <vt:lpstr>Pairwise Execution</vt:lpstr>
      <vt:lpstr>Pairwise Execution</vt:lpstr>
      <vt:lpstr>Pairwise Execution</vt:lpstr>
      <vt:lpstr>Pairwise Execution</vt:lpstr>
      <vt:lpstr>Pairwise Execution</vt:lpstr>
      <vt:lpstr>Single Process Execution</vt:lpstr>
      <vt:lpstr>What if process arrives at later stage?</vt:lpstr>
      <vt:lpstr>PowerPoint Presentation</vt:lpstr>
      <vt:lpstr>Open issues or drawbacks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RUBIC: Online Parallelism Tuning for Co-located Transactional Memory Applications</dc:title>
  <dc:creator>Bhavy</dc:creator>
  <cp:lastModifiedBy>Bhavy</cp:lastModifiedBy>
  <cp:revision>177</cp:revision>
  <dcterms:created xsi:type="dcterms:W3CDTF">2016-11-27T03:54:48Z</dcterms:created>
  <dcterms:modified xsi:type="dcterms:W3CDTF">2016-11-29T23:36:35Z</dcterms:modified>
</cp:coreProperties>
</file>