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FFDE-2525-4897-B37F-198FF055C8A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FAB64-96BA-4DE2-B4D1-C980D79A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630-42B7-488D-9495-24E7B9087A02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F656-158A-41BE-B541-C82310C66BA2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EA8-F999-46F1-A9FD-0C760A16A0D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976D-30CA-41BC-94C3-F3F15D82E2E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F825-78E0-44DD-AC70-9923394A853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73A7-D5B9-4CB0-96CF-188A6A251F3E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823-606F-4DAB-BF32-CBC7CFFE5AAC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5471-B01C-4B97-BB72-F6978E0D1494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43CE-A295-49DC-8B8B-AE2CBB4C9537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A7F8-BA6D-4B93-9DD4-2976DBDED5BE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2264-A683-489B-98F4-06B95455BD72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0E1C-819D-4ABB-9288-DB486DD7E5DC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43FA-4030-49D7-9CBE-A0A8A460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Internet-of-Things Enabled Connected</a:t>
            </a:r>
            <a:br>
              <a:rPr lang="en-US" sz="3600" b="1" dirty="0"/>
            </a:br>
            <a:r>
              <a:rPr lang="en-US" sz="3600" b="1" dirty="0"/>
              <a:t>Navigation System for Urban Bus Riders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295277"/>
          </a:xfrm>
        </p:spPr>
        <p:txBody>
          <a:bodyPr>
            <a:normAutofit/>
          </a:bodyPr>
          <a:lstStyle/>
          <a:p>
            <a:r>
              <a:rPr lang="en-US" sz="2000" dirty="0"/>
              <a:t>- Proposed by</a:t>
            </a:r>
          </a:p>
          <a:p>
            <a:pPr algn="l"/>
            <a:r>
              <a:rPr lang="fi-FI" sz="2000" dirty="0"/>
              <a:t>Marcus Handte, Stefan Foell, Stephan Wagner, Gerd Kortuem, and Pedro José Marrón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0" y="5528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- Reviewed by</a:t>
            </a:r>
          </a:p>
          <a:p>
            <a:pPr algn="ctr"/>
            <a:r>
              <a:rPr lang="en-US" dirty="0"/>
              <a:t>Bhavy Bhut (810917417)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r>
              <a:rPr lang="en-US" sz="2400" dirty="0"/>
              <a:t>Network enabled urban bus system with </a:t>
            </a:r>
            <a:r>
              <a:rPr lang="en-US" sz="2400" dirty="0" err="1"/>
              <a:t>WiFi</a:t>
            </a:r>
            <a:r>
              <a:rPr lang="en-US" sz="2400" dirty="0"/>
              <a:t> equipped buses vehicles.</a:t>
            </a:r>
          </a:p>
          <a:p>
            <a:r>
              <a:rPr lang="en-US" sz="2400" dirty="0" err="1"/>
              <a:t>WiFi</a:t>
            </a:r>
            <a:r>
              <a:rPr lang="en-US" sz="2400" dirty="0"/>
              <a:t> (Ad-Hoc) used to establish local networks for sharing bus data with passengers mobile phones.</a:t>
            </a:r>
          </a:p>
          <a:p>
            <a:r>
              <a:rPr lang="en-US" sz="2400" dirty="0"/>
              <a:t>All buses are equipped with industrial on-board computer system that is connected to external sensors, GPS receiver and 3G network interface to provide positioning data and free internet connectivity, respectively.</a:t>
            </a:r>
          </a:p>
          <a:p>
            <a:r>
              <a:rPr lang="en-US" sz="2400" dirty="0"/>
              <a:t>Access points are configures with well-known SSID that announces the bus network uniquely in all buses in Madrid.</a:t>
            </a:r>
          </a:p>
          <a:p>
            <a:r>
              <a:rPr lang="en-US" sz="2400" dirty="0"/>
              <a:t>Upon request system can share GPS position, Current Route and Next stop.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46547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bus crowd density estimation, </a:t>
            </a:r>
          </a:p>
          <a:p>
            <a:r>
              <a:rPr lang="en-US" sz="2400" dirty="0" err="1"/>
              <a:t>WiFi</a:t>
            </a:r>
            <a:r>
              <a:rPr lang="en-US" sz="2400" dirty="0"/>
              <a:t> enabled devices carried by passengers sent probe requests.</a:t>
            </a:r>
          </a:p>
          <a:p>
            <a:r>
              <a:rPr lang="en-US" sz="2400" dirty="0"/>
              <a:t>By keeping track of MAC addresses of the device, it is able to count the mobile devices.</a:t>
            </a:r>
          </a:p>
          <a:p>
            <a:r>
              <a:rPr lang="en-US" sz="2400" dirty="0"/>
              <a:t>Bus often move through densely populated areas where devices are merely close to vehicle but not located in bus.</a:t>
            </a:r>
          </a:p>
          <a:p>
            <a:r>
              <a:rPr lang="en-US" sz="2400" dirty="0"/>
              <a:t>To handle this issue, </a:t>
            </a:r>
            <a:r>
              <a:rPr lang="en-US" sz="2400" dirty="0" err="1"/>
              <a:t>t</a:t>
            </a:r>
            <a:r>
              <a:rPr lang="en-US" sz="2400" baseline="-25000" dirty="0" err="1"/>
              <a:t>threshold</a:t>
            </a:r>
            <a:r>
              <a:rPr lang="en-US" sz="2400" dirty="0"/>
              <a:t> (180s) is used.</a:t>
            </a:r>
          </a:p>
          <a:p>
            <a:r>
              <a:rPr lang="en-US" sz="2400" dirty="0"/>
              <a:t>For travelers’ privacy, UBN counts total no of unique MAC addresses for total passengers per segment.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317516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as traditional transport information system, UBN consists bus crowd information server (BCIS).</a:t>
            </a:r>
          </a:p>
          <a:p>
            <a:pPr marL="0" indent="0">
              <a:buNone/>
            </a:pPr>
            <a:r>
              <a:rPr lang="en-US" sz="2400" dirty="0"/>
              <a:t>Bus crowd information server collect real-time occupancy from buses operating on different routes.</a:t>
            </a:r>
          </a:p>
          <a:p>
            <a:pPr marL="0" indent="0">
              <a:buNone/>
            </a:pPr>
            <a:r>
              <a:rPr lang="en-US" sz="2400" dirty="0"/>
              <a:t>By utilizing this information server adds two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Predicting bus occupancy from crowd level histories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Least crowded route recommendation</a:t>
            </a:r>
          </a:p>
          <a:p>
            <a:pPr marL="0" indent="0">
              <a:buNone/>
            </a:pPr>
            <a:r>
              <a:rPr lang="en-US" sz="2400" dirty="0"/>
              <a:t>By analyzing this data, it is seen that on Mondays significant more passenger loads are observed than on </a:t>
            </a:r>
            <a:r>
              <a:rPr lang="en-US" sz="2400" dirty="0" err="1"/>
              <a:t>sundays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Predictions are based on crowd level histories where it use set of temporal and structural datasets.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128820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14124"/>
            <a:ext cx="7886700" cy="695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Figure 3: Visualization of bus crowd density in Madrid on two different days of the week (9-10 AM) (a) Sunday Morning (b) Monday Morning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9375"/>
            <a:ext cx="7886700" cy="33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datasets us feature vector &lt; R, </a:t>
            </a:r>
            <a:r>
              <a:rPr lang="en-US" sz="2400" dirty="0" err="1"/>
              <a:t>S</a:t>
            </a:r>
            <a:r>
              <a:rPr lang="en-US" sz="2400" baseline="-25000" dirty="0" err="1"/>
              <a:t>orig</a:t>
            </a:r>
            <a:r>
              <a:rPr lang="en-US" sz="2400" dirty="0"/>
              <a:t>, </a:t>
            </a:r>
            <a:r>
              <a:rPr lang="en-US" sz="2400" dirty="0" err="1"/>
              <a:t>S</a:t>
            </a:r>
            <a:r>
              <a:rPr lang="en-US" sz="2400" baseline="-25000" dirty="0" err="1"/>
              <a:t>dest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day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hour</a:t>
            </a:r>
            <a:r>
              <a:rPr lang="en-US" sz="2400" dirty="0"/>
              <a:t> &gt;</a:t>
            </a:r>
          </a:p>
          <a:p>
            <a:pPr lvl="1"/>
            <a:r>
              <a:rPr lang="en-US" sz="2000" dirty="0"/>
              <a:t>R denoting the bus route</a:t>
            </a:r>
          </a:p>
          <a:p>
            <a:pPr lvl="1"/>
            <a:r>
              <a:rPr lang="en-US" sz="2000" dirty="0" err="1"/>
              <a:t>S</a:t>
            </a:r>
            <a:r>
              <a:rPr lang="en-US" sz="2000" baseline="-25000" dirty="0" err="1"/>
              <a:t>orig</a:t>
            </a:r>
            <a:r>
              <a:rPr lang="en-US" sz="2000" dirty="0"/>
              <a:t> and </a:t>
            </a:r>
            <a:r>
              <a:rPr lang="en-US" sz="2000" dirty="0" err="1"/>
              <a:t>S</a:t>
            </a:r>
            <a:r>
              <a:rPr lang="en-US" sz="2000" baseline="-25000" dirty="0" err="1"/>
              <a:t>dest</a:t>
            </a:r>
            <a:r>
              <a:rPr lang="en-US" sz="2000" dirty="0"/>
              <a:t> denoting the origin and destination stop on the route segment</a:t>
            </a:r>
          </a:p>
          <a:p>
            <a:pPr lvl="1"/>
            <a:r>
              <a:rPr lang="en-US" sz="2000" dirty="0" err="1"/>
              <a:t>T</a:t>
            </a:r>
            <a:r>
              <a:rPr lang="en-US" sz="2000" baseline="-25000" dirty="0" err="1"/>
              <a:t>hour</a:t>
            </a:r>
            <a:r>
              <a:rPr lang="en-US" sz="2000" dirty="0"/>
              <a:t> denoting the hour (i.e., 0–23)</a:t>
            </a:r>
          </a:p>
          <a:p>
            <a:pPr lvl="1"/>
            <a:r>
              <a:rPr lang="en-US" sz="2000" dirty="0" err="1"/>
              <a:t>T</a:t>
            </a:r>
            <a:r>
              <a:rPr lang="en-US" sz="2000" baseline="-25000" dirty="0" err="1"/>
              <a:t>day</a:t>
            </a:r>
            <a:r>
              <a:rPr lang="en-US" sz="2000" dirty="0"/>
              <a:t> denoting the type of day (e.g., 0 for Monday to Friday, 1 for Saturday, and 2 for Sunday)</a:t>
            </a:r>
          </a:p>
          <a:p>
            <a:pPr marL="0" indent="0">
              <a:buNone/>
            </a:pPr>
            <a:r>
              <a:rPr lang="en-US" sz="2400" dirty="0"/>
              <a:t>Route ranking is performed using a variant of the A* algorithm.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306340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Bus navigation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To provide bus navigation service, a smartphone application for bus passengers is developed.</a:t>
            </a:r>
          </a:p>
          <a:p>
            <a:pPr marL="0" indent="0">
              <a:buNone/>
            </a:pPr>
            <a:r>
              <a:rPr lang="en-US" sz="2400" dirty="0"/>
              <a:t>This application supports micro-navigation which provides continuous guidance throughout all stages of a bus journey.</a:t>
            </a:r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r>
              <a:rPr lang="en-US" sz="2400" dirty="0"/>
              <a:t>Which bus I should take? Is the bus just pulled up at stop?</a:t>
            </a:r>
          </a:p>
          <a:p>
            <a:r>
              <a:rPr lang="en-US" sz="2400" dirty="0"/>
              <a:t>On which bus I am riding? Is it correct bus?</a:t>
            </a:r>
          </a:p>
          <a:p>
            <a:r>
              <a:rPr lang="en-US" sz="2400" dirty="0"/>
              <a:t>Navigation app runs background process that automatically tries to establish </a:t>
            </a:r>
            <a:r>
              <a:rPr lang="en-US" sz="2400" dirty="0" err="1"/>
              <a:t>WiFi</a:t>
            </a:r>
            <a:r>
              <a:rPr lang="en-US" sz="2400" dirty="0"/>
              <a:t> connections (common SSID) to buses in the surroundings of the user.</a:t>
            </a:r>
          </a:p>
          <a:p>
            <a:r>
              <a:rPr lang="en-US" sz="2400" dirty="0"/>
              <a:t>Real time vehicle status can be queried to obtain knowledge of the route operated by bus and next stop along the route.</a:t>
            </a:r>
          </a:p>
          <a:p>
            <a:r>
              <a:rPr lang="en-US" sz="2400" dirty="0"/>
              <a:t>It can also used to monitor trip progress of the user.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239580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Bus navigation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06" y="4813720"/>
            <a:ext cx="7305386" cy="4156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Figure 4: Mobile user interface of the bus navigation app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  <p:pic>
        <p:nvPicPr>
          <p:cNvPr id="3074" name="Picture 2" descr="Fig. 4. Mobile User Interface of the Bus Navigation App  &#10;    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53" y="1388261"/>
            <a:ext cx="3996893" cy="33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Bus navigation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Navigation app provides following information:</a:t>
            </a:r>
          </a:p>
          <a:p>
            <a:r>
              <a:rPr lang="en-US" sz="2400" dirty="0"/>
              <a:t>Walking instructions</a:t>
            </a:r>
          </a:p>
          <a:p>
            <a:r>
              <a:rPr lang="en-US" sz="2400" dirty="0"/>
              <a:t>Next Bus Departure</a:t>
            </a:r>
          </a:p>
          <a:p>
            <a:r>
              <a:rPr lang="en-US" sz="2400" dirty="0"/>
              <a:t>Prepare for Alighting</a:t>
            </a:r>
          </a:p>
          <a:p>
            <a:pPr marL="457200" lvl="1" indent="0">
              <a:buNone/>
            </a:pPr>
            <a:r>
              <a:rPr lang="en-US" sz="2000" dirty="0"/>
              <a:t>- Number of stops remaining</a:t>
            </a:r>
          </a:p>
          <a:p>
            <a:r>
              <a:rPr lang="en-US" sz="2400" dirty="0"/>
              <a:t>Missed Alighting</a:t>
            </a:r>
          </a:p>
          <a:p>
            <a:pPr marL="457200" lvl="1" indent="0">
              <a:buNone/>
            </a:pPr>
            <a:r>
              <a:rPr lang="en-US" sz="2000" dirty="0"/>
              <a:t>- If user still found on the bus an alert is </a:t>
            </a:r>
            <a:r>
              <a:rPr lang="en-US" sz="2000" dirty="0" err="1"/>
              <a:t>dispalyed</a:t>
            </a:r>
            <a:endParaRPr lang="en-US" sz="2000" dirty="0"/>
          </a:p>
          <a:p>
            <a:r>
              <a:rPr lang="en-US" sz="2400" dirty="0"/>
              <a:t>Wrong Bus Alert</a:t>
            </a:r>
          </a:p>
          <a:p>
            <a:r>
              <a:rPr lang="en-US" sz="2400" dirty="0"/>
              <a:t>For disabled passengers, using text-to-speech engine app is able to generate spoken navigation instructions.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13835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Evaluation of UBN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UBN is deployed in Madrid since July 2013.</a:t>
            </a:r>
          </a:p>
          <a:p>
            <a:pPr marL="0" indent="0">
              <a:buNone/>
            </a:pPr>
            <a:r>
              <a:rPr lang="en-US" sz="2400" dirty="0"/>
              <a:t>UBN is evaluated in two approach: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Technical Evaluation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User Experience Evaluation</a:t>
            </a:r>
          </a:p>
          <a:p>
            <a:pPr marL="0" indent="0">
              <a:buNone/>
            </a:pPr>
            <a:r>
              <a:rPr lang="en-US" sz="2400" dirty="0"/>
              <a:t>From technical evaluation, the ability to differentiate between people outside the buses and actual passengers on the buses is crucial.</a:t>
            </a:r>
          </a:p>
          <a:p>
            <a:pPr marL="0" indent="0">
              <a:buNone/>
            </a:pPr>
            <a:r>
              <a:rPr lang="en-US" sz="2400" dirty="0"/>
              <a:t>Crowd level frequencies is 42.8% low, 42.1% medium and 15.1% high. This frequencies are based on 14 days observations in Madrid.</a:t>
            </a:r>
          </a:p>
          <a:p>
            <a:pPr marL="0" indent="0">
              <a:buNone/>
            </a:pPr>
            <a:r>
              <a:rPr lang="en-US" sz="2400" dirty="0"/>
              <a:t>Exact match accuracy is 61.9% which means the resulting average error lies at 5.1 passengers and distribution is shown in figure 5.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179624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Evaluation of UBN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55" y="4878414"/>
            <a:ext cx="6556087" cy="50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Figure 5: Error distribution of bus crowd prediction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  <p:pic>
        <p:nvPicPr>
          <p:cNvPr id="4098" name="Picture 2" descr="Fig. 7. Error Distribution of Bus Crowd Prediction  &#10;    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75" y="1447368"/>
            <a:ext cx="5518044" cy="33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rapidly growing cities of today, it is challenging to provide effective transport services.</a:t>
            </a:r>
          </a:p>
          <a:p>
            <a:pPr marL="0" indent="0">
              <a:buNone/>
            </a:pPr>
            <a:r>
              <a:rPr lang="en-US" sz="2400" dirty="0"/>
              <a:t>Bus networks in dense urban areas are complex and difficult to navigate.</a:t>
            </a:r>
          </a:p>
          <a:p>
            <a:pPr marL="0" indent="0">
              <a:buNone/>
            </a:pPr>
            <a:r>
              <a:rPr lang="en-US" sz="2400" dirty="0"/>
              <a:t>Existing transport information systems help travelers plan an upcoming journey.</a:t>
            </a:r>
          </a:p>
          <a:p>
            <a:pPr marL="0" indent="0">
              <a:buNone/>
            </a:pPr>
            <a:r>
              <a:rPr lang="en-US" sz="2400" dirty="0"/>
              <a:t>No direct support available to support surrounding information during journey.</a:t>
            </a:r>
          </a:p>
          <a:p>
            <a:pPr marL="0" indent="0">
              <a:buNone/>
            </a:pPr>
            <a:r>
              <a:rPr lang="en-US" sz="2400" dirty="0"/>
              <a:t>To tackle this problem for public transportation, UBN (Urban Bus Navigator) proposed.</a:t>
            </a:r>
          </a:p>
          <a:p>
            <a:pPr marL="0" indent="0">
              <a:buNone/>
            </a:pPr>
            <a:r>
              <a:rPr lang="en-US" sz="2400" dirty="0"/>
              <a:t>UBN is </a:t>
            </a:r>
            <a:r>
              <a:rPr lang="en-US" sz="2400" dirty="0" err="1"/>
              <a:t>IoT</a:t>
            </a:r>
            <a:r>
              <a:rPr lang="en-US" sz="2400" dirty="0"/>
              <a:t> enabled navigation system for urban bus riders.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228288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Evaluation of UBN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User experience evaluation performed through two studies.</a:t>
            </a:r>
          </a:p>
          <a:p>
            <a:pPr marL="0" indent="0">
              <a:buNone/>
            </a:pPr>
            <a:r>
              <a:rPr lang="en-US" sz="2400" dirty="0"/>
              <a:t>First is to collect qualitative feedback where 41% user agreed with maximum rating of 5 stars.</a:t>
            </a:r>
          </a:p>
          <a:p>
            <a:pPr marL="0" indent="0">
              <a:buNone/>
            </a:pPr>
            <a:r>
              <a:rPr lang="en-US" sz="2400" dirty="0"/>
              <a:t>Second study is to gain deeper understanding of the subject where authors recruited ten participants to use UBN app for one week and all of them gave positive feedback.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302334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 and Open problems of UBN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r>
              <a:rPr lang="en-US" sz="2400" dirty="0"/>
              <a:t>UBN is distributed </a:t>
            </a:r>
            <a:r>
              <a:rPr lang="en-US" sz="2400" dirty="0" err="1"/>
              <a:t>IoT</a:t>
            </a:r>
            <a:r>
              <a:rPr lang="en-US" sz="2400" dirty="0"/>
              <a:t> system comprising an embedded bus computing system, backend computing infrastructure and a mobile smartphone app.</a:t>
            </a:r>
          </a:p>
          <a:p>
            <a:r>
              <a:rPr lang="en-US" sz="2400" dirty="0"/>
              <a:t>UBN design is generic so it can be adopted to any city that has a digital transport infrastructure.</a:t>
            </a:r>
          </a:p>
          <a:p>
            <a:r>
              <a:rPr lang="en-US" sz="2400" dirty="0"/>
              <a:t>UBN able to handle uncertainties involved in bus journeys but contains errors in predicting crowd level.</a:t>
            </a:r>
          </a:p>
          <a:p>
            <a:r>
              <a:rPr lang="en-US" sz="2400" dirty="0"/>
              <a:t>As UBN is based on unique MAC address count, it failed to address exclusive scenarios </a:t>
            </a:r>
            <a:r>
              <a:rPr lang="en-US" sz="2400"/>
              <a:t>like if 1 person has more than 2 devices.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35927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UBN is a personalized bus navigation system with ability to seamlessly interconnect bus passengers with real-world public bus infrastructure.</a:t>
            </a:r>
          </a:p>
          <a:p>
            <a:pPr marL="0" indent="0">
              <a:buNone/>
            </a:pPr>
            <a:r>
              <a:rPr lang="en-US" sz="2400" dirty="0"/>
              <a:t>UBN provides two novel information services: </a:t>
            </a:r>
          </a:p>
          <a:p>
            <a:pPr marL="457200" lvl="1" indent="0">
              <a:buNone/>
            </a:pPr>
            <a:r>
              <a:rPr lang="en-US" sz="2000" dirty="0"/>
              <a:t>1. micro-navigation</a:t>
            </a:r>
          </a:p>
          <a:p>
            <a:pPr marL="457200" lvl="1" indent="0">
              <a:buNone/>
            </a:pPr>
            <a:r>
              <a:rPr lang="en-US" sz="2000" dirty="0"/>
              <a:t>2. crowd-aware</a:t>
            </a:r>
          </a:p>
          <a:p>
            <a:pPr marL="0" indent="0">
              <a:buNone/>
            </a:pPr>
            <a:r>
              <a:rPr lang="en-US" sz="2400" dirty="0"/>
              <a:t>Micro-navigation is fine grained contextual guidance of passengers along with boarded bus recognizing and tracking passengers journey progress.</a:t>
            </a:r>
          </a:p>
          <a:p>
            <a:pPr marL="0" indent="0">
              <a:buNone/>
            </a:pPr>
            <a:r>
              <a:rPr lang="en-US" sz="2400" dirty="0"/>
              <a:t>Crowd aware recommendation collects and predicts crowd levels on bus journeys to suggest better and less crowded routes.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117782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Research on public transportation traditionally focused on methods to improve efficiency of physical transport system.</a:t>
            </a:r>
          </a:p>
          <a:p>
            <a:pPr marL="0" indent="0">
              <a:buNone/>
            </a:pPr>
            <a:r>
              <a:rPr lang="en-US" sz="2400" dirty="0"/>
              <a:t>Instead of resolving operational transport issues, UBN is designed for passenger centric information system.</a:t>
            </a:r>
          </a:p>
          <a:p>
            <a:pPr marL="0" indent="0">
              <a:buNone/>
            </a:pPr>
            <a:r>
              <a:rPr lang="en-US" sz="2400" dirty="0" err="1"/>
              <a:t>OneBusAway</a:t>
            </a:r>
            <a:r>
              <a:rPr lang="en-US" sz="2400" dirty="0"/>
              <a:t> is first mobile app that brought estimated arrival times.</a:t>
            </a:r>
          </a:p>
          <a:p>
            <a:pPr marL="0" indent="0">
              <a:buNone/>
            </a:pPr>
            <a:r>
              <a:rPr lang="en-US" sz="2400" dirty="0"/>
              <a:t>Most of apps use GPS for suggesting bus stops in the surrounding of a user and GTFS (Google Transit Feed Specification).</a:t>
            </a:r>
          </a:p>
          <a:p>
            <a:pPr marL="0" indent="0">
              <a:buNone/>
            </a:pPr>
            <a:r>
              <a:rPr lang="en-US" sz="2400" dirty="0"/>
              <a:t>But, GTFS lacks qualitative travel information.</a:t>
            </a:r>
          </a:p>
          <a:p>
            <a:pPr marL="0" indent="0">
              <a:buNone/>
            </a:pPr>
            <a:r>
              <a:rPr lang="en-US" sz="2400" dirty="0"/>
              <a:t>Crowding on public transport is a dimension of qualitative travel.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112152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Other approaches to identify crowd levels:</a:t>
            </a:r>
          </a:p>
          <a:p>
            <a:pPr marL="0" indent="0">
              <a:buNone/>
            </a:pPr>
            <a:r>
              <a:rPr lang="en-US" sz="2400" dirty="0"/>
              <a:t>Some public transportation adopt automated fare collection system which can provide statistics about number of passengers with digital boarding passes.</a:t>
            </a:r>
          </a:p>
          <a:p>
            <a:pPr marL="0" indent="0">
              <a:buNone/>
            </a:pPr>
            <a:r>
              <a:rPr lang="en-US" sz="2400" dirty="0"/>
              <a:t>Due to high investment costs and lack of integration it is not adopted.</a:t>
            </a:r>
          </a:p>
          <a:p>
            <a:pPr marL="0" indent="0">
              <a:buNone/>
            </a:pPr>
            <a:r>
              <a:rPr lang="en-US" sz="2400" dirty="0"/>
              <a:t>Other way is to enable bus passengers to use their mobile phones for manually sharing travel experiences (Tiramisu).</a:t>
            </a:r>
          </a:p>
          <a:p>
            <a:pPr marL="0" indent="0">
              <a:buNone/>
            </a:pPr>
            <a:r>
              <a:rPr lang="en-US" sz="2400" dirty="0"/>
              <a:t>In today’s busy life, fully automated approaches are required.</a:t>
            </a:r>
          </a:p>
          <a:p>
            <a:pPr marL="0" indent="0">
              <a:buNone/>
            </a:pPr>
            <a:r>
              <a:rPr lang="en-US" sz="2400" dirty="0"/>
              <a:t>Current traveler information systems provide support in singular travel context.</a:t>
            </a:r>
          </a:p>
          <a:p>
            <a:pPr marL="0" indent="0">
              <a:buNone/>
            </a:pPr>
            <a:r>
              <a:rPr lang="en-US" sz="2400" dirty="0"/>
              <a:t>E.g. before journey is started, when searching for close-by stop and waiting for a bus.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38285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Urban Bus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UBN is developed incorporation with EMT Madrid and currently it is implemented in Madrid, Spain.</a:t>
            </a:r>
          </a:p>
          <a:p>
            <a:pPr marL="0" indent="0">
              <a:buNone/>
            </a:pPr>
            <a:r>
              <a:rPr lang="en-US" sz="2400" dirty="0"/>
              <a:t>UBN is enhanced with </a:t>
            </a:r>
            <a:r>
              <a:rPr lang="en-US" sz="2400" dirty="0" err="1"/>
              <a:t>IoT</a:t>
            </a:r>
            <a:r>
              <a:rPr lang="en-US" sz="2400" dirty="0"/>
              <a:t> features to address public transportation information needs.</a:t>
            </a:r>
          </a:p>
          <a:p>
            <a:pPr marL="0" indent="0">
              <a:buNone/>
            </a:pPr>
            <a:r>
              <a:rPr lang="en-US" sz="2400" dirty="0"/>
              <a:t>After analyzed bus journeys in Madrid, a model is developed for public transport journey which encompasses tasks that passengers must be able to accomplish to use public transport.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20022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Urban Bus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77163"/>
            <a:ext cx="7886700" cy="69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Figure 1: Contextual information needs of bus users from start to end of bus journeys where passenger switches buses halfway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  <p:pic>
        <p:nvPicPr>
          <p:cNvPr id="1026" name="Picture 2" descr="Fig. 1. Overview of the Contextual Information Needs of Bus Users from Start to End of Bus Journeys  &#10;    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85913"/>
            <a:ext cx="80962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1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Urban Bus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Micro-Navigation decisions are highly contextual: it depend not just on time and location but also on traveler’s transport mode.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standing at a bus stop, riding on a bus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  <p:pic>
        <p:nvPicPr>
          <p:cNvPr id="2050" name="Picture 2" descr="Fig. 2. The Urban Bus Navigation System  &#10;    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4" y="3051608"/>
            <a:ext cx="4827519" cy="26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8982" y="5790407"/>
            <a:ext cx="2346036" cy="37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Figure 2: UBN System</a:t>
            </a:r>
          </a:p>
        </p:txBody>
      </p:sp>
    </p:spTree>
    <p:extLst>
      <p:ext uri="{BB962C8B-B14F-4D97-AF65-F5344CB8AC3E}">
        <p14:creationId xmlns:p14="http://schemas.microsoft.com/office/powerpoint/2010/main" val="34589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UBN – Urban Bus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785"/>
            <a:ext cx="7886700" cy="455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UBN key innovations:</a:t>
            </a:r>
          </a:p>
          <a:p>
            <a:pPr lvl="1"/>
            <a:r>
              <a:rPr lang="en-US" sz="2000" dirty="0" err="1"/>
              <a:t>IoT</a:t>
            </a:r>
            <a:r>
              <a:rPr lang="en-US" sz="2000" dirty="0"/>
              <a:t> based distributed software and hardware that connects bus riders mobile device with bus vehicles using </a:t>
            </a:r>
            <a:r>
              <a:rPr lang="en-US" sz="2000" dirty="0" err="1"/>
              <a:t>Wifi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Micro-navigation solution to provide continuous trip assistance</a:t>
            </a:r>
          </a:p>
          <a:p>
            <a:pPr lvl="1"/>
            <a:r>
              <a:rPr lang="en-US" sz="2000" dirty="0"/>
              <a:t>Crowd density estimation approach to sense number of passengers on buses.</a:t>
            </a:r>
          </a:p>
          <a:p>
            <a:pPr lvl="1"/>
            <a:r>
              <a:rPr lang="en-US" sz="2000" dirty="0"/>
              <a:t>By monitoring signals, it provides enhanced real time bus route recommendation to avoid overcrowding.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176963"/>
            <a:ext cx="6096000" cy="365125"/>
          </a:xfrm>
        </p:spPr>
        <p:txBody>
          <a:bodyPr/>
          <a:lstStyle/>
          <a:p>
            <a:r>
              <a:rPr lang="en-US" dirty="0"/>
              <a:t>An Internet-of-Things Enabled Connected Navigation System for Urban Bus Riders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583055" y="6174799"/>
            <a:ext cx="932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Bhavy Bhut</a:t>
            </a:r>
          </a:p>
        </p:txBody>
      </p:sp>
    </p:spTree>
    <p:extLst>
      <p:ext uri="{BB962C8B-B14F-4D97-AF65-F5344CB8AC3E}">
        <p14:creationId xmlns:p14="http://schemas.microsoft.com/office/powerpoint/2010/main" val="27598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1666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 Internet-of-Things Enabled Connected Navigation System for Urban Bus Riders</vt:lpstr>
      <vt:lpstr>Problem</vt:lpstr>
      <vt:lpstr>UBN Introduction</vt:lpstr>
      <vt:lpstr>Motivation</vt:lpstr>
      <vt:lpstr>Motivation</vt:lpstr>
      <vt:lpstr>UBN – Urban Bus Navigator</vt:lpstr>
      <vt:lpstr>UBN – Urban Bus Navigator</vt:lpstr>
      <vt:lpstr>UBN – Urban Bus Navigator</vt:lpstr>
      <vt:lpstr>UBN – Urban Bus Navigator</vt:lpstr>
      <vt:lpstr>UBN – Architecture</vt:lpstr>
      <vt:lpstr>UBN – Architecture</vt:lpstr>
      <vt:lpstr>UBN – BCIS</vt:lpstr>
      <vt:lpstr>UBN – BCIS</vt:lpstr>
      <vt:lpstr>UBN – BCIS</vt:lpstr>
      <vt:lpstr>UBN – Bus navigation app</vt:lpstr>
      <vt:lpstr>UBN – Bus navigation app</vt:lpstr>
      <vt:lpstr>UBN – Bus navigation app</vt:lpstr>
      <vt:lpstr>Evaluation of UBN</vt:lpstr>
      <vt:lpstr>Evaluation of UBN</vt:lpstr>
      <vt:lpstr>Evaluation of UBN</vt:lpstr>
      <vt:lpstr>Conclusion and Open problems of UBN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RUBIC: Online Parallelism Tuning for Co-located Transactional Memory Applications</dc:title>
  <dc:creator>Bhavy</dc:creator>
  <cp:lastModifiedBy>Bhavy</cp:lastModifiedBy>
  <cp:revision>248</cp:revision>
  <dcterms:created xsi:type="dcterms:W3CDTF">2016-11-27T03:54:48Z</dcterms:created>
  <dcterms:modified xsi:type="dcterms:W3CDTF">2017-04-20T19:08:14Z</dcterms:modified>
</cp:coreProperties>
</file>