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d2b34e82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5d2b34e821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d4be162f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5d4be162f1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d4be162f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35d4be162f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d4be162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5d4be162f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d4be162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35d4be162f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d4be162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5d4be162f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d2b34e82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5d2b34e821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d2b34e82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5d2b34e821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d2b34e8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5d2b34e82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d2b34e82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5d2b34e82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d2b34e8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5d2b34e82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d2b34e8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5d2b34e82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d4be162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5d4be162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d4be162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5d4be162f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d4be162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5d4be162f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52" y="1785250"/>
            <a:ext cx="8046300" cy="28554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5000" u="none" cap="none" strike="noStrike">
                <a:solidFill>
                  <a:srgbClr val="FF6600"/>
                </a:solidFill>
                <a:latin typeface="Calibri"/>
                <a:ea typeface="Calibri"/>
                <a:cs typeface="Calibri"/>
                <a:sym typeface="Calibri"/>
              </a:rPr>
              <a:t>Exploratory Data Analysis</a:t>
            </a:r>
            <a:endParaRPr sz="50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5000">
              <a:solidFill>
                <a:srgbClr val="FF6600"/>
              </a:solidFill>
              <a:latin typeface="Calibri"/>
              <a:ea typeface="Calibri"/>
              <a:cs typeface="Calibri"/>
              <a:sym typeface="Calibri"/>
            </a:endParaRPr>
          </a:p>
          <a:p>
            <a:pPr indent="0" lvl="0" marL="0" marR="0" rtl="0" algn="l">
              <a:spcBef>
                <a:spcPts val="0"/>
              </a:spcBef>
              <a:spcAft>
                <a:spcPts val="0"/>
              </a:spcAft>
              <a:buNone/>
            </a:pPr>
            <a:r>
              <a:rPr lang="en" sz="3000">
                <a:solidFill>
                  <a:schemeClr val="lt1"/>
                </a:solidFill>
                <a:latin typeface="Calibri"/>
                <a:ea typeface="Calibri"/>
                <a:cs typeface="Calibri"/>
                <a:sym typeface="Calibri"/>
              </a:rPr>
              <a:t>G2M Insight for Cab Investment</a:t>
            </a:r>
            <a:endParaRPr sz="1100">
              <a:solidFill>
                <a:schemeClr val="lt1"/>
              </a:solidFill>
            </a:endParaRPr>
          </a:p>
          <a:p>
            <a:pPr indent="0" lvl="0" marL="0" marR="0" rtl="0" algn="l">
              <a:spcBef>
                <a:spcPts val="0"/>
              </a:spcBef>
              <a:spcAft>
                <a:spcPts val="0"/>
              </a:spcAft>
              <a:buNone/>
            </a:pPr>
            <a:r>
              <a:t/>
            </a:r>
            <a:endParaRPr sz="3000">
              <a:solidFill>
                <a:schemeClr val="lt1"/>
              </a:solidFill>
              <a:latin typeface="Calibri"/>
              <a:ea typeface="Calibri"/>
              <a:cs typeface="Calibri"/>
              <a:sym typeface="Calibri"/>
            </a:endParaRPr>
          </a:p>
          <a:p>
            <a:pPr indent="0" lvl="0" marL="0" marR="0" rtl="0" algn="l">
              <a:spcBef>
                <a:spcPts val="0"/>
              </a:spcBef>
              <a:spcAft>
                <a:spcPts val="0"/>
              </a:spcAft>
              <a:buNone/>
            </a:pPr>
            <a:r>
              <a:rPr b="1" lang="en" sz="2100">
                <a:solidFill>
                  <a:schemeClr val="lt1"/>
                </a:solidFill>
                <a:latin typeface="Calibri"/>
                <a:ea typeface="Calibri"/>
                <a:cs typeface="Calibri"/>
                <a:sym typeface="Calibri"/>
              </a:rPr>
              <a:t>May 21, 2025</a:t>
            </a:r>
            <a:endParaRPr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None/>
            </a:pPr>
            <a:r>
              <a:t/>
            </a:r>
            <a:endParaRPr b="1" sz="2100">
              <a:solidFill>
                <a:srgbClr val="FF6600"/>
              </a:solidFill>
            </a:endParaRPr>
          </a:p>
          <a:p>
            <a:pPr indent="0" lvl="0" marL="0" rtl="0" algn="ctr">
              <a:spcBef>
                <a:spcPts val="800"/>
              </a:spcBef>
              <a:spcAft>
                <a:spcPts val="0"/>
              </a:spcAft>
              <a:buNone/>
            </a:pPr>
            <a:r>
              <a:rPr b="1" lang="en" sz="2100">
                <a:solidFill>
                  <a:srgbClr val="FF6600"/>
                </a:solidFill>
              </a:rPr>
              <a:t>U</a:t>
            </a:r>
            <a:r>
              <a:rPr b="1" lang="en" sz="2100">
                <a:solidFill>
                  <a:srgbClr val="FF6600"/>
                </a:solidFill>
              </a:rPr>
              <a:t>nique users based on Age &amp; Gender &amp; Income range</a:t>
            </a:r>
            <a:endParaRPr b="1"/>
          </a:p>
        </p:txBody>
      </p:sp>
      <p:pic>
        <p:nvPicPr>
          <p:cNvPr id="195" name="Google Shape;195;p34"/>
          <p:cNvPicPr preferRelativeResize="0"/>
          <p:nvPr/>
        </p:nvPicPr>
        <p:blipFill rotWithShape="1">
          <a:blip r:embed="rId3">
            <a:alphaModFix/>
          </a:blip>
          <a:srcRect b="0" l="0" r="0" t="0"/>
          <a:stretch/>
        </p:blipFill>
        <p:spPr>
          <a:xfrm>
            <a:off x="0" y="4397828"/>
            <a:ext cx="1240970" cy="745674"/>
          </a:xfrm>
          <a:prstGeom prst="rect">
            <a:avLst/>
          </a:prstGeom>
          <a:noFill/>
          <a:ln>
            <a:noFill/>
          </a:ln>
        </p:spPr>
      </p:pic>
      <p:pic>
        <p:nvPicPr>
          <p:cNvPr id="196" name="Google Shape;196;p34"/>
          <p:cNvPicPr preferRelativeResize="0"/>
          <p:nvPr/>
        </p:nvPicPr>
        <p:blipFill>
          <a:blip r:embed="rId4">
            <a:alphaModFix/>
          </a:blip>
          <a:stretch>
            <a:fillRect/>
          </a:stretch>
        </p:blipFill>
        <p:spPr>
          <a:xfrm>
            <a:off x="1406500" y="1050950"/>
            <a:ext cx="6006976" cy="385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Clr>
                <a:schemeClr val="dk1"/>
              </a:buClr>
              <a:buSzPts val="1100"/>
              <a:buFont typeface="Arial"/>
              <a:buNone/>
            </a:pPr>
            <a:r>
              <a:t/>
            </a:r>
            <a:endParaRPr b="1" sz="2100">
              <a:solidFill>
                <a:srgbClr val="FF6600"/>
              </a:solidFill>
            </a:endParaRPr>
          </a:p>
          <a:p>
            <a:pPr indent="0" lvl="0" marL="0" rtl="0" algn="ctr">
              <a:spcBef>
                <a:spcPts val="800"/>
              </a:spcBef>
              <a:spcAft>
                <a:spcPts val="0"/>
              </a:spcAft>
              <a:buNone/>
            </a:pPr>
            <a:r>
              <a:rPr b="1" lang="en" sz="2100">
                <a:solidFill>
                  <a:srgbClr val="FF6600"/>
                </a:solidFill>
              </a:rPr>
              <a:t>Unique users based on Income ranges &amp; their cab preferences</a:t>
            </a:r>
            <a:endParaRPr sz="2100">
              <a:solidFill>
                <a:srgbClr val="FF6600"/>
              </a:solidFill>
            </a:endParaRPr>
          </a:p>
        </p:txBody>
      </p:sp>
      <p:pic>
        <p:nvPicPr>
          <p:cNvPr id="202" name="Google Shape;202;p35"/>
          <p:cNvPicPr preferRelativeResize="0"/>
          <p:nvPr/>
        </p:nvPicPr>
        <p:blipFill rotWithShape="1">
          <a:blip r:embed="rId3">
            <a:alphaModFix/>
          </a:blip>
          <a:srcRect b="0" l="0" r="0" t="0"/>
          <a:stretch/>
        </p:blipFill>
        <p:spPr>
          <a:xfrm>
            <a:off x="0" y="4397828"/>
            <a:ext cx="1240970" cy="745674"/>
          </a:xfrm>
          <a:prstGeom prst="rect">
            <a:avLst/>
          </a:prstGeom>
          <a:noFill/>
          <a:ln>
            <a:noFill/>
          </a:ln>
        </p:spPr>
      </p:pic>
      <p:pic>
        <p:nvPicPr>
          <p:cNvPr id="203" name="Google Shape;203;p35"/>
          <p:cNvPicPr preferRelativeResize="0"/>
          <p:nvPr/>
        </p:nvPicPr>
        <p:blipFill>
          <a:blip r:embed="rId4">
            <a:alphaModFix/>
          </a:blip>
          <a:stretch>
            <a:fillRect/>
          </a:stretch>
        </p:blipFill>
        <p:spPr>
          <a:xfrm>
            <a:off x="1393375" y="1057900"/>
            <a:ext cx="6636776" cy="395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Clr>
                <a:schemeClr val="dk1"/>
              </a:buClr>
              <a:buSzPts val="1100"/>
              <a:buFont typeface="Arial"/>
              <a:buNone/>
            </a:pPr>
            <a:r>
              <a:t/>
            </a:r>
            <a:endParaRPr b="1" sz="2100">
              <a:solidFill>
                <a:srgbClr val="FF6600"/>
              </a:solidFill>
            </a:endParaRPr>
          </a:p>
          <a:p>
            <a:pPr indent="0" lvl="0" marL="0" rtl="0" algn="ctr">
              <a:spcBef>
                <a:spcPts val="800"/>
              </a:spcBef>
              <a:spcAft>
                <a:spcPts val="0"/>
              </a:spcAft>
              <a:buNone/>
            </a:pPr>
            <a:r>
              <a:rPr b="1" lang="en" sz="2100">
                <a:solidFill>
                  <a:srgbClr val="FF6600"/>
                </a:solidFill>
              </a:rPr>
              <a:t>Unique users based on Income ranges &amp; gender</a:t>
            </a:r>
            <a:endParaRPr sz="2100">
              <a:solidFill>
                <a:srgbClr val="FF6600"/>
              </a:solidFill>
            </a:endParaRPr>
          </a:p>
        </p:txBody>
      </p:sp>
      <p:pic>
        <p:nvPicPr>
          <p:cNvPr id="209" name="Google Shape;209;p3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pic>
        <p:nvPicPr>
          <p:cNvPr id="210" name="Google Shape;210;p36"/>
          <p:cNvPicPr preferRelativeResize="0"/>
          <p:nvPr/>
        </p:nvPicPr>
        <p:blipFill>
          <a:blip r:embed="rId4">
            <a:alphaModFix/>
          </a:blip>
          <a:stretch>
            <a:fillRect/>
          </a:stretch>
        </p:blipFill>
        <p:spPr>
          <a:xfrm>
            <a:off x="1240975" y="1044775"/>
            <a:ext cx="6697325" cy="399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Clr>
                <a:schemeClr val="dk1"/>
              </a:buClr>
              <a:buSzPts val="1100"/>
              <a:buFont typeface="Arial"/>
              <a:buNone/>
            </a:pPr>
            <a:r>
              <a:t/>
            </a:r>
            <a:endParaRPr b="1" sz="2100">
              <a:solidFill>
                <a:srgbClr val="FF6600"/>
              </a:solidFill>
            </a:endParaRPr>
          </a:p>
          <a:p>
            <a:pPr indent="0" lvl="0" marL="0" rtl="0" algn="ctr">
              <a:spcBef>
                <a:spcPts val="800"/>
              </a:spcBef>
              <a:spcAft>
                <a:spcPts val="0"/>
              </a:spcAft>
              <a:buNone/>
            </a:pPr>
            <a:r>
              <a:rPr b="1" lang="en" sz="2100">
                <a:solidFill>
                  <a:srgbClr val="FF6600"/>
                </a:solidFill>
              </a:rPr>
              <a:t>Unique Customers’ Analysis Results</a:t>
            </a:r>
            <a:endParaRPr sz="2100">
              <a:solidFill>
                <a:srgbClr val="FF6600"/>
              </a:solidFill>
            </a:endParaRPr>
          </a:p>
        </p:txBody>
      </p:sp>
      <p:sp>
        <p:nvSpPr>
          <p:cNvPr id="216" name="Google Shape;216;p37"/>
          <p:cNvSpPr txBox="1"/>
          <p:nvPr>
            <p:ph idx="1" type="body"/>
          </p:nvPr>
        </p:nvSpPr>
        <p:spPr>
          <a:xfrm>
            <a:off x="262425" y="1115300"/>
            <a:ext cx="8424000" cy="40281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rgbClr val="FF6600"/>
              </a:buClr>
              <a:buSzPts val="1800"/>
              <a:buNone/>
            </a:pPr>
            <a:r>
              <a:rPr lang="en">
                <a:solidFill>
                  <a:srgbClr val="3B3B3B"/>
                </a:solidFill>
              </a:rPr>
              <a:t>One can derive the following </a:t>
            </a:r>
            <a:r>
              <a:rPr b="1" i="1" lang="en">
                <a:solidFill>
                  <a:srgbClr val="3B3B3B"/>
                </a:solidFill>
              </a:rPr>
              <a:t>key insights</a:t>
            </a:r>
            <a:r>
              <a:rPr lang="en">
                <a:solidFill>
                  <a:srgbClr val="3B3B3B"/>
                </a:solidFill>
              </a:rPr>
              <a:t> from the aforementioned graphs:</a:t>
            </a:r>
            <a:endParaRPr>
              <a:solidFill>
                <a:srgbClr val="3B3B3B"/>
              </a:solidFill>
            </a:endParaRPr>
          </a:p>
          <a:p>
            <a:pPr indent="-317500" lvl="0" marL="457200" rtl="0" algn="just">
              <a:lnSpc>
                <a:spcPct val="90000"/>
              </a:lnSpc>
              <a:spcBef>
                <a:spcPts val="800"/>
              </a:spcBef>
              <a:spcAft>
                <a:spcPts val="0"/>
              </a:spcAft>
              <a:buClr>
                <a:srgbClr val="3B3B3B"/>
              </a:buClr>
              <a:buSzPts val="1400"/>
              <a:buAutoNum type="arabicPeriod"/>
            </a:pPr>
            <a:r>
              <a:rPr b="1" lang="en">
                <a:solidFill>
                  <a:srgbClr val="3B3B3B"/>
                </a:solidFill>
              </a:rPr>
              <a:t>Yellow Cab consistently has more unique users </a:t>
            </a:r>
            <a:r>
              <a:rPr lang="en">
                <a:solidFill>
                  <a:srgbClr val="3B3B3B"/>
                </a:solidFill>
              </a:rPr>
              <a:t>per quarter compared to Pink Cab, showing stronger market presence over time.</a:t>
            </a:r>
            <a:endParaRPr>
              <a:solidFill>
                <a:srgbClr val="3B3B3B"/>
              </a:solidFill>
            </a:endParaRPr>
          </a:p>
          <a:p>
            <a:pPr indent="-317500" lvl="0" marL="457200" rtl="0" algn="just">
              <a:lnSpc>
                <a:spcPct val="90000"/>
              </a:lnSpc>
              <a:spcBef>
                <a:spcPts val="0"/>
              </a:spcBef>
              <a:spcAft>
                <a:spcPts val="0"/>
              </a:spcAft>
              <a:buClr>
                <a:srgbClr val="3B3B3B"/>
              </a:buClr>
              <a:buSzPts val="1400"/>
              <a:buAutoNum type="arabicPeriod"/>
            </a:pPr>
            <a:r>
              <a:rPr lang="en">
                <a:solidFill>
                  <a:srgbClr val="3B3B3B"/>
                </a:solidFill>
              </a:rPr>
              <a:t>There is a strong positive correlation (0.938) between the number of unique customers and margin for both companies, indicating that </a:t>
            </a:r>
            <a:r>
              <a:rPr b="1" lang="en">
                <a:solidFill>
                  <a:srgbClr val="3B3B3B"/>
                </a:solidFill>
              </a:rPr>
              <a:t>higher customer volume leads to higher profits.</a:t>
            </a:r>
            <a:endParaRPr b="1">
              <a:solidFill>
                <a:srgbClr val="3B3B3B"/>
              </a:solidFill>
            </a:endParaRPr>
          </a:p>
          <a:p>
            <a:pPr indent="-317500" lvl="0" marL="457200" rtl="0" algn="just">
              <a:lnSpc>
                <a:spcPct val="90000"/>
              </a:lnSpc>
              <a:spcBef>
                <a:spcPts val="0"/>
              </a:spcBef>
              <a:spcAft>
                <a:spcPts val="0"/>
              </a:spcAft>
              <a:buClr>
                <a:srgbClr val="3B3B3B"/>
              </a:buClr>
              <a:buSzPts val="1400"/>
              <a:buAutoNum type="arabicPeriod"/>
            </a:pPr>
            <a:r>
              <a:rPr lang="en">
                <a:solidFill>
                  <a:srgbClr val="3B3B3B"/>
                </a:solidFill>
              </a:rPr>
              <a:t>Most cab users fall in the </a:t>
            </a:r>
            <a:r>
              <a:rPr b="1" lang="en">
                <a:solidFill>
                  <a:srgbClr val="3B3B3B"/>
                </a:solidFill>
              </a:rPr>
              <a:t>15–40 age group</a:t>
            </a:r>
            <a:r>
              <a:rPr lang="en">
                <a:solidFill>
                  <a:srgbClr val="3B3B3B"/>
                </a:solidFill>
              </a:rPr>
              <a:t>, with usage declining sharply after 40.</a:t>
            </a:r>
            <a:endParaRPr>
              <a:solidFill>
                <a:srgbClr val="3B3B3B"/>
              </a:solidFill>
            </a:endParaRPr>
          </a:p>
          <a:p>
            <a:pPr indent="-317500" lvl="0" marL="457200" rtl="0" algn="just">
              <a:lnSpc>
                <a:spcPct val="90000"/>
              </a:lnSpc>
              <a:spcBef>
                <a:spcPts val="0"/>
              </a:spcBef>
              <a:spcAft>
                <a:spcPts val="0"/>
              </a:spcAft>
              <a:buClr>
                <a:srgbClr val="3B3B3B"/>
              </a:buClr>
              <a:buSzPts val="1400"/>
              <a:buAutoNum type="arabicPeriod"/>
            </a:pPr>
            <a:r>
              <a:rPr lang="en">
                <a:solidFill>
                  <a:srgbClr val="3B3B3B"/>
                </a:solidFill>
              </a:rPr>
              <a:t>Men use cab services more frequently than women across all income ranges and ages.</a:t>
            </a:r>
            <a:endParaRPr>
              <a:solidFill>
                <a:srgbClr val="3B3B3B"/>
              </a:solidFill>
            </a:endParaRPr>
          </a:p>
          <a:p>
            <a:pPr indent="-317500" lvl="0" marL="457200" rtl="0" algn="just">
              <a:lnSpc>
                <a:spcPct val="90000"/>
              </a:lnSpc>
              <a:spcBef>
                <a:spcPts val="0"/>
              </a:spcBef>
              <a:spcAft>
                <a:spcPts val="0"/>
              </a:spcAft>
              <a:buClr>
                <a:srgbClr val="3B3B3B"/>
              </a:buClr>
              <a:buSzPts val="1400"/>
              <a:buAutoNum type="arabicPeriod"/>
            </a:pPr>
            <a:r>
              <a:rPr lang="en">
                <a:solidFill>
                  <a:srgbClr val="3B3B3B"/>
                </a:solidFill>
              </a:rPr>
              <a:t>The </a:t>
            </a:r>
            <a:r>
              <a:rPr b="1" lang="en">
                <a:solidFill>
                  <a:srgbClr val="3B3B3B"/>
                </a:solidFill>
              </a:rPr>
              <a:t>dominant customer base earns between 2k- 25k USD/month</a:t>
            </a:r>
            <a:r>
              <a:rPr lang="en">
                <a:solidFill>
                  <a:srgbClr val="3B3B3B"/>
                </a:solidFill>
              </a:rPr>
              <a:t>, with fewer high-income users (less than 25k USD/month).</a:t>
            </a:r>
            <a:endParaRPr>
              <a:solidFill>
                <a:srgbClr val="3B3B3B"/>
              </a:solidFill>
            </a:endParaRPr>
          </a:p>
          <a:p>
            <a:pPr indent="-317500" lvl="0" marL="457200" rtl="0" algn="just">
              <a:lnSpc>
                <a:spcPct val="90000"/>
              </a:lnSpc>
              <a:spcBef>
                <a:spcPts val="0"/>
              </a:spcBef>
              <a:spcAft>
                <a:spcPts val="0"/>
              </a:spcAft>
              <a:buClr>
                <a:srgbClr val="3B3B3B"/>
              </a:buClr>
              <a:buSzPts val="1400"/>
              <a:buAutoNum type="arabicPeriod"/>
            </a:pPr>
            <a:r>
              <a:rPr b="1" lang="en">
                <a:solidFill>
                  <a:srgbClr val="3B3B3B"/>
                </a:solidFill>
              </a:rPr>
              <a:t>Yellow Cab is the preferred option</a:t>
            </a:r>
            <a:r>
              <a:rPr lang="en">
                <a:solidFill>
                  <a:srgbClr val="3B3B3B"/>
                </a:solidFill>
              </a:rPr>
              <a:t> across all income brackets.</a:t>
            </a:r>
            <a:endParaRPr>
              <a:solidFill>
                <a:srgbClr val="3B3B3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None/>
            </a:pPr>
            <a:r>
              <a:t/>
            </a:r>
            <a:endParaRPr b="1" sz="2500">
              <a:solidFill>
                <a:srgbClr val="FF6600"/>
              </a:solidFill>
            </a:endParaRPr>
          </a:p>
          <a:p>
            <a:pPr indent="0" lvl="0" marL="0" rtl="0" algn="ctr">
              <a:spcBef>
                <a:spcPts val="800"/>
              </a:spcBef>
              <a:spcAft>
                <a:spcPts val="0"/>
              </a:spcAft>
              <a:buNone/>
            </a:pPr>
            <a:r>
              <a:rPr b="1" lang="en" sz="2500">
                <a:solidFill>
                  <a:srgbClr val="FF6600"/>
                </a:solidFill>
              </a:rPr>
              <a:t>My R</a:t>
            </a:r>
            <a:r>
              <a:rPr b="1" lang="en" sz="2500">
                <a:solidFill>
                  <a:srgbClr val="FF6600"/>
                </a:solidFill>
              </a:rPr>
              <a:t>ecommendations based on my detailed Analysis</a:t>
            </a:r>
            <a:endParaRPr b="1" sz="3700"/>
          </a:p>
        </p:txBody>
      </p:sp>
      <p:sp>
        <p:nvSpPr>
          <p:cNvPr id="222" name="Google Shape;222;p38"/>
          <p:cNvSpPr txBox="1"/>
          <p:nvPr>
            <p:ph idx="1" type="body"/>
          </p:nvPr>
        </p:nvSpPr>
        <p:spPr>
          <a:xfrm>
            <a:off x="262425" y="1115300"/>
            <a:ext cx="8424000" cy="3507000"/>
          </a:xfrm>
          <a:prstGeom prst="rect">
            <a:avLst/>
          </a:prstGeom>
          <a:noFill/>
          <a:ln>
            <a:noFill/>
          </a:ln>
        </p:spPr>
        <p:txBody>
          <a:bodyPr anchorCtr="0" anchor="t" bIns="34275" lIns="68575" spcFirstLastPara="1" rIns="68575" wrap="square" tIns="34275">
            <a:normAutofit/>
          </a:bodyPr>
          <a:lstStyle/>
          <a:p>
            <a:pPr indent="-330200" lvl="0" marL="457200" rtl="0" algn="just">
              <a:lnSpc>
                <a:spcPct val="90000"/>
              </a:lnSpc>
              <a:spcBef>
                <a:spcPts val="800"/>
              </a:spcBef>
              <a:spcAft>
                <a:spcPts val="0"/>
              </a:spcAft>
              <a:buClr>
                <a:srgbClr val="3B3B3B"/>
              </a:buClr>
              <a:buSzPts val="1600"/>
              <a:buAutoNum type="arabicPeriod"/>
            </a:pPr>
            <a:r>
              <a:rPr lang="en" sz="2300">
                <a:solidFill>
                  <a:srgbClr val="3B3B3B"/>
                </a:solidFill>
              </a:rPr>
              <a:t>Investment in Yellow Cab should be </a:t>
            </a:r>
            <a:r>
              <a:rPr lang="en" sz="2300">
                <a:solidFill>
                  <a:srgbClr val="3B3B3B"/>
                </a:solidFill>
              </a:rPr>
              <a:t>prioritized</a:t>
            </a:r>
            <a:r>
              <a:rPr lang="en" sz="2300">
                <a:solidFill>
                  <a:srgbClr val="3B3B3B"/>
                </a:solidFill>
              </a:rPr>
              <a:t> due to its larger and more consistent user base and higher profit margins.</a:t>
            </a:r>
            <a:endParaRPr sz="2300">
              <a:solidFill>
                <a:srgbClr val="3B3B3B"/>
              </a:solidFill>
            </a:endParaRPr>
          </a:p>
          <a:p>
            <a:pPr indent="-330200" lvl="0" marL="457200" rtl="0" algn="just">
              <a:lnSpc>
                <a:spcPct val="90000"/>
              </a:lnSpc>
              <a:spcBef>
                <a:spcPts val="0"/>
              </a:spcBef>
              <a:spcAft>
                <a:spcPts val="0"/>
              </a:spcAft>
              <a:buClr>
                <a:srgbClr val="3B3B3B"/>
              </a:buClr>
              <a:buSzPts val="1600"/>
              <a:buAutoNum type="arabicPeriod"/>
            </a:pPr>
            <a:r>
              <a:rPr lang="en" sz="2300">
                <a:solidFill>
                  <a:srgbClr val="3B3B3B"/>
                </a:solidFill>
              </a:rPr>
              <a:t>The marketing strategies should be focused on the 15–40 age segment and mid-income groups (5k–25k USD/month), which make up the bulk of users.</a:t>
            </a:r>
            <a:endParaRPr sz="2300">
              <a:solidFill>
                <a:srgbClr val="3B3B3B"/>
              </a:solidFill>
            </a:endParaRPr>
          </a:p>
          <a:p>
            <a:pPr indent="-330200" lvl="0" marL="457200" rtl="0" algn="just">
              <a:lnSpc>
                <a:spcPct val="90000"/>
              </a:lnSpc>
              <a:spcBef>
                <a:spcPts val="0"/>
              </a:spcBef>
              <a:spcAft>
                <a:spcPts val="0"/>
              </a:spcAft>
              <a:buClr>
                <a:srgbClr val="3B3B3B"/>
              </a:buClr>
              <a:buSzPts val="1600"/>
              <a:buAutoNum type="arabicPeriod"/>
            </a:pPr>
            <a:r>
              <a:rPr lang="en" sz="2300">
                <a:solidFill>
                  <a:srgbClr val="3B3B3B"/>
                </a:solidFill>
              </a:rPr>
              <a:t>It needs to be explored how Yellow Cab maintains broader appeal across demographics and apply similar tactics to improve Pink Cab’s positioning.</a:t>
            </a:r>
            <a:endParaRPr sz="2300">
              <a:solidFill>
                <a:srgbClr val="3B3B3B"/>
              </a:solidFill>
            </a:endParaRPr>
          </a:p>
          <a:p>
            <a:pPr indent="-330200" lvl="0" marL="457200" rtl="0" algn="just">
              <a:lnSpc>
                <a:spcPct val="90000"/>
              </a:lnSpc>
              <a:spcBef>
                <a:spcPts val="0"/>
              </a:spcBef>
              <a:spcAft>
                <a:spcPts val="0"/>
              </a:spcAft>
              <a:buClr>
                <a:srgbClr val="3B3B3B"/>
              </a:buClr>
              <a:buSzPts val="1600"/>
              <a:buAutoNum type="arabicPeriod"/>
            </a:pPr>
            <a:r>
              <a:rPr lang="en" sz="2300">
                <a:solidFill>
                  <a:srgbClr val="3B3B3B"/>
                </a:solidFill>
              </a:rPr>
              <a:t>The strong customer-margin relationship should be leveraged by investing in customer acquisition to drive profitability.</a:t>
            </a:r>
            <a:endParaRPr sz="2300">
              <a:solidFill>
                <a:srgbClr val="3B3B3B"/>
              </a:solidFill>
            </a:endParaRPr>
          </a:p>
        </p:txBody>
      </p:sp>
      <p:pic>
        <p:nvPicPr>
          <p:cNvPr id="223" name="Google Shape;223;p38"/>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b="1" lang="en">
                <a:solidFill>
                  <a:srgbClr val="FF6600"/>
                </a:solidFill>
              </a:rPr>
              <a:t>  </a:t>
            </a:r>
            <a:endParaRPr b="1">
              <a:solidFill>
                <a:srgbClr val="FF6600"/>
              </a:solidFill>
            </a:endParaRPr>
          </a:p>
        </p:txBody>
      </p:sp>
      <p:pic>
        <p:nvPicPr>
          <p:cNvPr id="229" name="Google Shape;229;p39"/>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
        <p:nvSpPr>
          <p:cNvPr id="230" name="Google Shape;230;p39"/>
          <p:cNvSpPr txBox="1"/>
          <p:nvPr>
            <p:ph idx="1" type="subTitle"/>
          </p:nvPr>
        </p:nvSpPr>
        <p:spPr>
          <a:xfrm>
            <a:off x="3864427" y="1861457"/>
            <a:ext cx="416923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rPr>
              <a:t>Agenda</a:t>
            </a:r>
            <a:endParaRPr/>
          </a:p>
        </p:txBody>
      </p:sp>
      <p:sp>
        <p:nvSpPr>
          <p:cNvPr id="136" name="Google Shape;136;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solidFill>
                <a:srgbClr val="FF6600"/>
              </a:solidFill>
            </a:endParaRPr>
          </a:p>
          <a:p>
            <a:pPr indent="0" lvl="0" marL="0" rtl="0" algn="just">
              <a:lnSpc>
                <a:spcPct val="90000"/>
              </a:lnSpc>
              <a:spcBef>
                <a:spcPts val="800"/>
              </a:spcBef>
              <a:spcAft>
                <a:spcPts val="0"/>
              </a:spcAft>
              <a:buClr>
                <a:srgbClr val="FF6600"/>
              </a:buClr>
              <a:buSzPts val="1800"/>
              <a:buNone/>
            </a:pPr>
            <a:r>
              <a:rPr lang="en">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Executive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Approach</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Recommendations</a:t>
            </a:r>
            <a:endParaRPr/>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0" y="0"/>
            <a:ext cx="9144000" cy="1115400"/>
          </a:xfrm>
          <a:prstGeom prst="rect">
            <a:avLst/>
          </a:prstGeom>
          <a:solidFill>
            <a:srgbClr val="3B3B3B"/>
          </a:solidFill>
          <a:ln>
            <a:noFill/>
          </a:ln>
        </p:spPr>
        <p:txBody>
          <a:bodyPr anchorCtr="0" anchor="t" bIns="34275" lIns="68575" spcFirstLastPara="1" rIns="68575" wrap="square" tIns="34275">
            <a:normAutofit/>
          </a:bodyPr>
          <a:lstStyle/>
          <a:p>
            <a:pPr indent="0" lvl="0" marL="0" rtl="0" algn="l">
              <a:spcBef>
                <a:spcPts val="800"/>
              </a:spcBef>
              <a:spcAft>
                <a:spcPts val="0"/>
              </a:spcAft>
              <a:buNone/>
            </a:pPr>
            <a:r>
              <a:t/>
            </a:r>
            <a:endParaRPr b="1" sz="2700">
              <a:solidFill>
                <a:srgbClr val="FF6600"/>
              </a:solidFill>
            </a:endParaRPr>
          </a:p>
          <a:p>
            <a:pPr indent="0" lvl="0" marL="0" rtl="0" algn="l">
              <a:spcBef>
                <a:spcPts val="800"/>
              </a:spcBef>
              <a:spcAft>
                <a:spcPts val="0"/>
              </a:spcAft>
              <a:buNone/>
            </a:pPr>
            <a:r>
              <a:rPr b="1" lang="en" sz="2700">
                <a:solidFill>
                  <a:srgbClr val="FF6600"/>
                </a:solidFill>
              </a:rPr>
              <a:t>Executive Summary</a:t>
            </a:r>
            <a:endParaRPr b="1" sz="3900"/>
          </a:p>
        </p:txBody>
      </p:sp>
      <p:sp>
        <p:nvSpPr>
          <p:cNvPr id="143" name="Google Shape;143;p27"/>
          <p:cNvSpPr txBox="1"/>
          <p:nvPr>
            <p:ph idx="1" type="body"/>
          </p:nvPr>
        </p:nvSpPr>
        <p:spPr>
          <a:xfrm>
            <a:off x="262425" y="1233400"/>
            <a:ext cx="8424000" cy="3388800"/>
          </a:xfrm>
          <a:prstGeom prst="rect">
            <a:avLst/>
          </a:prstGeom>
          <a:noFill/>
          <a:ln>
            <a:noFill/>
          </a:ln>
        </p:spPr>
        <p:txBody>
          <a:bodyPr anchorCtr="0" anchor="t" bIns="34275" lIns="68575" spcFirstLastPara="1" rIns="68575" wrap="square" tIns="34275">
            <a:normAutofit lnSpcReduction="20000"/>
          </a:bodyPr>
          <a:lstStyle/>
          <a:p>
            <a:pPr indent="0" lvl="0" marL="0" rtl="0" algn="just">
              <a:lnSpc>
                <a:spcPct val="90000"/>
              </a:lnSpc>
              <a:spcBef>
                <a:spcPts val="800"/>
              </a:spcBef>
              <a:spcAft>
                <a:spcPts val="0"/>
              </a:spcAft>
              <a:buClr>
                <a:srgbClr val="FF6600"/>
              </a:buClr>
              <a:buSzPts val="2100"/>
              <a:buNone/>
            </a:pPr>
            <a:r>
              <a:rPr lang="en">
                <a:solidFill>
                  <a:srgbClr val="3B3B3B"/>
                </a:solidFill>
              </a:rPr>
              <a:t>Client:</a:t>
            </a:r>
            <a:endParaRPr>
              <a:solidFill>
                <a:srgbClr val="3B3B3B"/>
              </a:solidFill>
            </a:endParaRPr>
          </a:p>
          <a:p>
            <a:pPr indent="0" lvl="0" marL="0" rtl="0" algn="just">
              <a:lnSpc>
                <a:spcPct val="90000"/>
              </a:lnSpc>
              <a:spcBef>
                <a:spcPts val="800"/>
              </a:spcBef>
              <a:spcAft>
                <a:spcPts val="0"/>
              </a:spcAft>
              <a:buClr>
                <a:srgbClr val="FF6600"/>
              </a:buClr>
              <a:buSzPts val="2100"/>
              <a:buNone/>
            </a:pPr>
            <a:r>
              <a:rPr lang="en" sz="1700">
                <a:solidFill>
                  <a:srgbClr val="3B3B3B"/>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sz="1700">
              <a:solidFill>
                <a:srgbClr val="3B3B3B"/>
              </a:solidFill>
            </a:endParaRPr>
          </a:p>
          <a:p>
            <a:pPr indent="0" lvl="0" marL="0" rtl="0" algn="just">
              <a:lnSpc>
                <a:spcPct val="90000"/>
              </a:lnSpc>
              <a:spcBef>
                <a:spcPts val="800"/>
              </a:spcBef>
              <a:spcAft>
                <a:spcPts val="0"/>
              </a:spcAft>
              <a:buClr>
                <a:srgbClr val="FF6600"/>
              </a:buClr>
              <a:buSzPts val="2100"/>
              <a:buNone/>
            </a:pPr>
            <a:r>
              <a:t/>
            </a:r>
            <a:endParaRPr sz="1700">
              <a:solidFill>
                <a:srgbClr val="3B3B3B"/>
              </a:solidFill>
            </a:endParaRPr>
          </a:p>
          <a:p>
            <a:pPr indent="0" lvl="0" marL="0" rtl="0" algn="just">
              <a:lnSpc>
                <a:spcPct val="90000"/>
              </a:lnSpc>
              <a:spcBef>
                <a:spcPts val="800"/>
              </a:spcBef>
              <a:spcAft>
                <a:spcPts val="0"/>
              </a:spcAft>
              <a:buClr>
                <a:srgbClr val="FF6600"/>
              </a:buClr>
              <a:buSzPts val="2100"/>
              <a:buNone/>
            </a:pPr>
            <a:r>
              <a:rPr lang="en">
                <a:solidFill>
                  <a:srgbClr val="3B3B3B"/>
                </a:solidFill>
              </a:rPr>
              <a:t>Objective:</a:t>
            </a:r>
            <a:endParaRPr>
              <a:solidFill>
                <a:srgbClr val="3B3B3B"/>
              </a:solidFill>
            </a:endParaRPr>
          </a:p>
          <a:p>
            <a:pPr indent="0" lvl="0" marL="0" rtl="0" algn="just">
              <a:lnSpc>
                <a:spcPct val="90000"/>
              </a:lnSpc>
              <a:spcBef>
                <a:spcPts val="800"/>
              </a:spcBef>
              <a:spcAft>
                <a:spcPts val="0"/>
              </a:spcAft>
              <a:buClr>
                <a:srgbClr val="FF6600"/>
              </a:buClr>
              <a:buSzPts val="2100"/>
              <a:buNone/>
            </a:pPr>
            <a:r>
              <a:rPr lang="en" sz="1700">
                <a:solidFill>
                  <a:srgbClr val="3B3B3B"/>
                </a:solidFill>
              </a:rPr>
              <a:t>To determine which cab company is worth investing into for the best possible profits.</a:t>
            </a:r>
            <a:endParaRPr sz="1700">
              <a:solidFill>
                <a:srgbClr val="3B3B3B"/>
              </a:solidFill>
            </a:endParaRPr>
          </a:p>
          <a:p>
            <a:pPr indent="0" lvl="0" marL="0" rtl="0" algn="just">
              <a:lnSpc>
                <a:spcPct val="90000"/>
              </a:lnSpc>
              <a:spcBef>
                <a:spcPts val="800"/>
              </a:spcBef>
              <a:spcAft>
                <a:spcPts val="0"/>
              </a:spcAft>
              <a:buClr>
                <a:srgbClr val="FF6600"/>
              </a:buClr>
              <a:buSzPts val="2100"/>
              <a:buNone/>
            </a:pPr>
            <a:r>
              <a:t/>
            </a:r>
            <a:endParaRPr sz="1700">
              <a:solidFill>
                <a:srgbClr val="3B3B3B"/>
              </a:solidFill>
            </a:endParaRPr>
          </a:p>
          <a:p>
            <a:pPr indent="0" lvl="0" marL="0" rtl="0" algn="just">
              <a:lnSpc>
                <a:spcPct val="90000"/>
              </a:lnSpc>
              <a:spcBef>
                <a:spcPts val="800"/>
              </a:spcBef>
              <a:spcAft>
                <a:spcPts val="0"/>
              </a:spcAft>
              <a:buClr>
                <a:srgbClr val="FF6600"/>
              </a:buClr>
              <a:buSzPts val="2100"/>
              <a:buNone/>
            </a:pPr>
            <a:r>
              <a:rPr lang="en">
                <a:solidFill>
                  <a:srgbClr val="3B3B3B"/>
                </a:solidFill>
              </a:rPr>
              <a:t>Analysis Pieces:</a:t>
            </a:r>
            <a:endParaRPr>
              <a:solidFill>
                <a:srgbClr val="3B3B3B"/>
              </a:solidFill>
            </a:endParaRPr>
          </a:p>
          <a:p>
            <a:pPr indent="0" lvl="0" marL="0" rtl="0" algn="just">
              <a:lnSpc>
                <a:spcPct val="90000"/>
              </a:lnSpc>
              <a:spcBef>
                <a:spcPts val="800"/>
              </a:spcBef>
              <a:spcAft>
                <a:spcPts val="0"/>
              </a:spcAft>
              <a:buClr>
                <a:srgbClr val="FF6600"/>
              </a:buClr>
              <a:buSzPts val="2100"/>
              <a:buNone/>
            </a:pPr>
            <a:r>
              <a:rPr lang="en" sz="1700">
                <a:solidFill>
                  <a:srgbClr val="3B3B3B"/>
                </a:solidFill>
              </a:rPr>
              <a:t>Cab Company popularity, relationships between Unique customers &amp; Margin, Age, Gender &amp; Income Ranges.</a:t>
            </a:r>
            <a:endParaRPr>
              <a:solidFill>
                <a:srgbClr val="3B3B3B"/>
              </a:solidFill>
            </a:endParaRPr>
          </a:p>
        </p:txBody>
      </p:sp>
      <p:pic>
        <p:nvPicPr>
          <p:cNvPr id="144" name="Google Shape;144;p27"/>
          <p:cNvPicPr preferRelativeResize="0"/>
          <p:nvPr/>
        </p:nvPicPr>
        <p:blipFill rotWithShape="1">
          <a:blip r:embed="rId3">
            <a:alphaModFix/>
          </a:blip>
          <a:srcRect b="0" l="0" r="0" t="0"/>
          <a:stretch/>
        </p:blipFill>
        <p:spPr>
          <a:xfrm>
            <a:off x="-131200" y="4622303"/>
            <a:ext cx="1240970" cy="745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just">
              <a:spcBef>
                <a:spcPts val="800"/>
              </a:spcBef>
              <a:spcAft>
                <a:spcPts val="0"/>
              </a:spcAft>
              <a:buNone/>
            </a:pPr>
            <a:r>
              <a:t/>
            </a:r>
            <a:endParaRPr b="1" sz="2500">
              <a:solidFill>
                <a:srgbClr val="FF6600"/>
              </a:solidFill>
            </a:endParaRPr>
          </a:p>
          <a:p>
            <a:pPr indent="0" lvl="0" marL="0" rtl="0" algn="just">
              <a:spcBef>
                <a:spcPts val="800"/>
              </a:spcBef>
              <a:spcAft>
                <a:spcPts val="0"/>
              </a:spcAft>
              <a:buNone/>
            </a:pPr>
            <a:r>
              <a:rPr b="1" lang="en" sz="2500">
                <a:solidFill>
                  <a:srgbClr val="FF6600"/>
                </a:solidFill>
              </a:rPr>
              <a:t> </a:t>
            </a:r>
            <a:r>
              <a:rPr b="1" lang="en" sz="2500">
                <a:solidFill>
                  <a:srgbClr val="FF6600"/>
                </a:solidFill>
              </a:rPr>
              <a:t>Approach</a:t>
            </a:r>
            <a:endParaRPr b="1" sz="3700"/>
          </a:p>
        </p:txBody>
      </p:sp>
      <p:sp>
        <p:nvSpPr>
          <p:cNvPr id="150" name="Google Shape;150;p28"/>
          <p:cNvSpPr txBox="1"/>
          <p:nvPr>
            <p:ph idx="1" type="body"/>
          </p:nvPr>
        </p:nvSpPr>
        <p:spPr>
          <a:xfrm>
            <a:off x="262425" y="1115300"/>
            <a:ext cx="8424000" cy="37920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rgbClr val="FF6600"/>
              </a:buClr>
              <a:buSzPts val="2100"/>
              <a:buNone/>
            </a:pPr>
            <a:r>
              <a:rPr b="1" lang="en">
                <a:solidFill>
                  <a:srgbClr val="3B3B3B"/>
                </a:solidFill>
              </a:rPr>
              <a:t>Data Exploration:</a:t>
            </a:r>
            <a:endParaRPr b="1">
              <a:solidFill>
                <a:srgbClr val="3B3B3B"/>
              </a:solidFill>
            </a:endParaRPr>
          </a:p>
          <a:p>
            <a:pPr indent="0" lvl="0" marL="0" rtl="0" algn="just">
              <a:lnSpc>
                <a:spcPct val="90000"/>
              </a:lnSpc>
              <a:spcBef>
                <a:spcPts val="800"/>
              </a:spcBef>
              <a:spcAft>
                <a:spcPts val="0"/>
              </a:spcAft>
              <a:buClr>
                <a:srgbClr val="FF6600"/>
              </a:buClr>
              <a:buSzPts val="2100"/>
              <a:buNone/>
            </a:pPr>
            <a:r>
              <a:rPr lang="en" sz="1900">
                <a:solidFill>
                  <a:srgbClr val="3B3B3B"/>
                </a:solidFill>
              </a:rPr>
              <a:t>There were total 359,352 rows in the Cab dataset and a total of 15 features in all the 4 datasets combined and 3 features were derived. The data ranges from 2016 to 2018.</a:t>
            </a:r>
            <a:endParaRPr sz="1900">
              <a:solidFill>
                <a:srgbClr val="3B3B3B"/>
              </a:solidFill>
            </a:endParaRPr>
          </a:p>
          <a:p>
            <a:pPr indent="0" lvl="0" marL="0" rtl="0" algn="just">
              <a:lnSpc>
                <a:spcPct val="90000"/>
              </a:lnSpc>
              <a:spcBef>
                <a:spcPts val="800"/>
              </a:spcBef>
              <a:spcAft>
                <a:spcPts val="0"/>
              </a:spcAft>
              <a:buClr>
                <a:srgbClr val="FF6600"/>
              </a:buClr>
              <a:buSzPts val="2100"/>
              <a:buNone/>
            </a:pPr>
            <a:r>
              <a:t/>
            </a:r>
            <a:endParaRPr sz="1900">
              <a:solidFill>
                <a:srgbClr val="3B3B3B"/>
              </a:solidFill>
            </a:endParaRPr>
          </a:p>
          <a:p>
            <a:pPr indent="0" lvl="0" marL="0" rtl="0" algn="just">
              <a:lnSpc>
                <a:spcPct val="90000"/>
              </a:lnSpc>
              <a:spcBef>
                <a:spcPts val="800"/>
              </a:spcBef>
              <a:spcAft>
                <a:spcPts val="0"/>
              </a:spcAft>
              <a:buClr>
                <a:srgbClr val="FF6600"/>
              </a:buClr>
              <a:buSzPts val="2100"/>
              <a:buNone/>
            </a:pPr>
            <a:r>
              <a:rPr b="1" lang="en">
                <a:solidFill>
                  <a:srgbClr val="3B3B3B"/>
                </a:solidFill>
              </a:rPr>
              <a:t>Assumptions:</a:t>
            </a:r>
            <a:endParaRPr b="1">
              <a:solidFill>
                <a:srgbClr val="3B3B3B"/>
              </a:solidFill>
            </a:endParaRPr>
          </a:p>
          <a:p>
            <a:pPr indent="-304800" lvl="0" marL="457200" rtl="0" algn="just">
              <a:lnSpc>
                <a:spcPct val="90000"/>
              </a:lnSpc>
              <a:spcBef>
                <a:spcPts val="800"/>
              </a:spcBef>
              <a:spcAft>
                <a:spcPts val="0"/>
              </a:spcAft>
              <a:buClr>
                <a:srgbClr val="3B3B3B"/>
              </a:buClr>
              <a:buSzPts val="1200"/>
              <a:buAutoNum type="arabicPeriod"/>
            </a:pPr>
            <a:r>
              <a:rPr lang="en" sz="1900">
                <a:solidFill>
                  <a:srgbClr val="3B3B3B"/>
                </a:solidFill>
              </a:rPr>
              <a:t>Data analysis was performed for both the companies under the assumption of external noise beyond the data that was provided.</a:t>
            </a:r>
            <a:endParaRPr sz="1900">
              <a:solidFill>
                <a:srgbClr val="3B3B3B"/>
              </a:solidFill>
            </a:endParaRPr>
          </a:p>
          <a:p>
            <a:pPr indent="-304800" lvl="0" marL="457200" rtl="0" algn="just">
              <a:lnSpc>
                <a:spcPct val="90000"/>
              </a:lnSpc>
              <a:spcBef>
                <a:spcPts val="0"/>
              </a:spcBef>
              <a:spcAft>
                <a:spcPts val="0"/>
              </a:spcAft>
              <a:buClr>
                <a:srgbClr val="3B3B3B"/>
              </a:buClr>
              <a:buSzPts val="1200"/>
              <a:buAutoNum type="arabicPeriod"/>
            </a:pPr>
            <a:r>
              <a:rPr lang="en" sz="1900">
                <a:solidFill>
                  <a:srgbClr val="3B3B3B"/>
                </a:solidFill>
              </a:rPr>
              <a:t>Data is assumed to be from 2016 to 2018.</a:t>
            </a:r>
            <a:endParaRPr sz="1900">
              <a:solidFill>
                <a:srgbClr val="3B3B3B"/>
              </a:solidFill>
            </a:endParaRPr>
          </a:p>
          <a:p>
            <a:pPr indent="-304800" lvl="0" marL="457200" rtl="0" algn="just">
              <a:lnSpc>
                <a:spcPct val="90000"/>
              </a:lnSpc>
              <a:spcBef>
                <a:spcPts val="0"/>
              </a:spcBef>
              <a:spcAft>
                <a:spcPts val="0"/>
              </a:spcAft>
              <a:buClr>
                <a:srgbClr val="3B3B3B"/>
              </a:buClr>
              <a:buSzPts val="1200"/>
              <a:buAutoNum type="arabicPeriod"/>
            </a:pPr>
            <a:r>
              <a:rPr lang="en" sz="1900">
                <a:solidFill>
                  <a:srgbClr val="3B3B3B"/>
                </a:solidFill>
              </a:rPr>
              <a:t>The datasets were drawn from </a:t>
            </a:r>
            <a:r>
              <a:rPr lang="en" sz="1900">
                <a:solidFill>
                  <a:srgbClr val="3B3B3B"/>
                </a:solidFill>
              </a:rPr>
              <a:t>random</a:t>
            </a:r>
            <a:r>
              <a:rPr lang="en" sz="1900">
                <a:solidFill>
                  <a:srgbClr val="3B3B3B"/>
                </a:solidFill>
              </a:rPr>
              <a:t> selection.</a:t>
            </a:r>
            <a:endParaRPr sz="1900">
              <a:solidFill>
                <a:srgbClr val="3B3B3B"/>
              </a:solidFill>
            </a:endParaRPr>
          </a:p>
          <a:p>
            <a:pPr indent="-304800" lvl="0" marL="457200" rtl="0" algn="just">
              <a:lnSpc>
                <a:spcPct val="90000"/>
              </a:lnSpc>
              <a:spcBef>
                <a:spcPts val="0"/>
              </a:spcBef>
              <a:spcAft>
                <a:spcPts val="0"/>
              </a:spcAft>
              <a:buClr>
                <a:srgbClr val="3B3B3B"/>
              </a:buClr>
              <a:buSzPts val="1200"/>
              <a:buAutoNum type="arabicPeriod"/>
            </a:pPr>
            <a:r>
              <a:rPr lang="en" sz="1900">
                <a:solidFill>
                  <a:srgbClr val="3B3B3B"/>
                </a:solidFill>
              </a:rPr>
              <a:t>Payment by cash or card were the only payment methods considered.</a:t>
            </a:r>
            <a:endParaRPr sz="1900">
              <a:solidFill>
                <a:srgbClr val="3B3B3B"/>
              </a:solidFill>
            </a:endParaRPr>
          </a:p>
        </p:txBody>
      </p:sp>
      <p:pic>
        <p:nvPicPr>
          <p:cNvPr id="151" name="Google Shape;151;p28"/>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None/>
            </a:pPr>
            <a:r>
              <a:t/>
            </a:r>
            <a:endParaRPr b="1" sz="2500">
              <a:solidFill>
                <a:srgbClr val="FF6600"/>
              </a:solidFill>
            </a:endParaRPr>
          </a:p>
          <a:p>
            <a:pPr indent="0" lvl="0" marL="0" rtl="0" algn="ctr">
              <a:spcBef>
                <a:spcPts val="800"/>
              </a:spcBef>
              <a:spcAft>
                <a:spcPts val="0"/>
              </a:spcAft>
              <a:buNone/>
            </a:pPr>
            <a:r>
              <a:rPr b="1" lang="en" sz="2500">
                <a:solidFill>
                  <a:srgbClr val="FF6600"/>
                </a:solidFill>
              </a:rPr>
              <a:t>Cab Company Popularity Analysis</a:t>
            </a:r>
            <a:endParaRPr b="1" sz="3700"/>
          </a:p>
        </p:txBody>
      </p:sp>
      <p:sp>
        <p:nvSpPr>
          <p:cNvPr id="157" name="Google Shape;157;p29"/>
          <p:cNvSpPr txBox="1"/>
          <p:nvPr>
            <p:ph idx="1" type="body"/>
          </p:nvPr>
        </p:nvSpPr>
        <p:spPr>
          <a:xfrm>
            <a:off x="262425" y="1115300"/>
            <a:ext cx="8424000" cy="35070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rgbClr val="FF6600"/>
              </a:buClr>
              <a:buSzPts val="1800"/>
              <a:buNone/>
            </a:pPr>
            <a:r>
              <a:rPr b="1" i="1" lang="en">
                <a:solidFill>
                  <a:srgbClr val="3B3B3B"/>
                </a:solidFill>
              </a:rPr>
              <a:t>Motivation:</a:t>
            </a:r>
            <a:endParaRPr b="1" i="1">
              <a:solidFill>
                <a:srgbClr val="3B3B3B"/>
              </a:solidFill>
            </a:endParaRPr>
          </a:p>
          <a:p>
            <a:pPr indent="0" lvl="0" marL="0" rtl="0" algn="just">
              <a:lnSpc>
                <a:spcPct val="90000"/>
              </a:lnSpc>
              <a:spcBef>
                <a:spcPts val="800"/>
              </a:spcBef>
              <a:spcAft>
                <a:spcPts val="0"/>
              </a:spcAft>
              <a:buClr>
                <a:srgbClr val="FF6600"/>
              </a:buClr>
              <a:buSzPts val="1800"/>
              <a:buNone/>
            </a:pPr>
            <a:r>
              <a:rPr lang="en">
                <a:solidFill>
                  <a:srgbClr val="3B3B3B"/>
                </a:solidFill>
              </a:rPr>
              <a:t>First, we needed to figure out which cab company (Yellow or Pink) was more popular among users in terms of numbers during each quarter beginning from from January of 2016 to December of 2018.</a:t>
            </a:r>
            <a:endParaRPr>
              <a:solidFill>
                <a:srgbClr val="3B3B3B"/>
              </a:solidFill>
            </a:endParaRPr>
          </a:p>
          <a:p>
            <a:pPr indent="0" lvl="0" marL="0" rtl="0" algn="just">
              <a:lnSpc>
                <a:spcPct val="90000"/>
              </a:lnSpc>
              <a:spcBef>
                <a:spcPts val="800"/>
              </a:spcBef>
              <a:spcAft>
                <a:spcPts val="0"/>
              </a:spcAft>
              <a:buClr>
                <a:srgbClr val="FF6600"/>
              </a:buClr>
              <a:buSzPts val="2100"/>
              <a:buNone/>
            </a:pPr>
            <a:r>
              <a:t/>
            </a:r>
            <a:endParaRPr>
              <a:solidFill>
                <a:srgbClr val="3B3B3B"/>
              </a:solidFill>
            </a:endParaRPr>
          </a:p>
          <a:p>
            <a:pPr indent="0" lvl="0" marL="0" rtl="0" algn="just">
              <a:lnSpc>
                <a:spcPct val="90000"/>
              </a:lnSpc>
              <a:spcBef>
                <a:spcPts val="800"/>
              </a:spcBef>
              <a:spcAft>
                <a:spcPts val="0"/>
              </a:spcAft>
              <a:buClr>
                <a:srgbClr val="FF6600"/>
              </a:buClr>
              <a:buSzPts val="2100"/>
              <a:buNone/>
            </a:pPr>
            <a:r>
              <a:rPr b="1" i="1" lang="en">
                <a:solidFill>
                  <a:srgbClr val="3B3B3B"/>
                </a:solidFill>
              </a:rPr>
              <a:t>Test:</a:t>
            </a:r>
            <a:endParaRPr b="1" i="1">
              <a:solidFill>
                <a:srgbClr val="3B3B3B"/>
              </a:solidFill>
            </a:endParaRPr>
          </a:p>
          <a:p>
            <a:pPr indent="0" lvl="0" marL="0" rtl="0" algn="just">
              <a:lnSpc>
                <a:spcPct val="90000"/>
              </a:lnSpc>
              <a:spcBef>
                <a:spcPts val="800"/>
              </a:spcBef>
              <a:spcAft>
                <a:spcPts val="0"/>
              </a:spcAft>
              <a:buClr>
                <a:srgbClr val="FF6600"/>
              </a:buClr>
              <a:buSzPts val="2100"/>
              <a:buNone/>
            </a:pPr>
            <a:r>
              <a:rPr lang="en">
                <a:solidFill>
                  <a:srgbClr val="3B3B3B"/>
                </a:solidFill>
              </a:rPr>
              <a:t>The first test showed the maximum unique number of users for each company. The 2nd and 3rd tests were to show by how much frequency one cab company is more profitable than the other.</a:t>
            </a:r>
            <a:endParaRPr>
              <a:solidFill>
                <a:srgbClr val="3B3B3B"/>
              </a:solidFill>
            </a:endParaRPr>
          </a:p>
        </p:txBody>
      </p:sp>
      <p:pic>
        <p:nvPicPr>
          <p:cNvPr id="158" name="Google Shape;158;p29"/>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Clr>
                <a:schemeClr val="dk1"/>
              </a:buClr>
              <a:buSzPts val="1100"/>
              <a:buFont typeface="Arial"/>
              <a:buNone/>
            </a:pPr>
            <a:r>
              <a:t/>
            </a:r>
            <a:endParaRPr b="1" sz="2400">
              <a:solidFill>
                <a:srgbClr val="FF6600"/>
              </a:solidFill>
            </a:endParaRPr>
          </a:p>
          <a:p>
            <a:pPr indent="0" lvl="0" marL="0" rtl="0" algn="ctr">
              <a:spcBef>
                <a:spcPts val="800"/>
              </a:spcBef>
              <a:spcAft>
                <a:spcPts val="0"/>
              </a:spcAft>
              <a:buNone/>
            </a:pPr>
            <a:r>
              <a:rPr b="1" lang="en" sz="2400">
                <a:solidFill>
                  <a:srgbClr val="FF6600"/>
                </a:solidFill>
              </a:rPr>
              <a:t>Cab Company Popularity Analysis Results</a:t>
            </a:r>
            <a:endParaRPr b="1" sz="2400">
              <a:solidFill>
                <a:srgbClr val="FF6600"/>
              </a:solidFill>
            </a:endParaRPr>
          </a:p>
        </p:txBody>
      </p:sp>
      <p:pic>
        <p:nvPicPr>
          <p:cNvPr id="164" name="Google Shape;164;p30"/>
          <p:cNvPicPr preferRelativeResize="0"/>
          <p:nvPr/>
        </p:nvPicPr>
        <p:blipFill rotWithShape="1">
          <a:blip r:embed="rId3">
            <a:alphaModFix/>
          </a:blip>
          <a:srcRect b="0" l="0" r="0" t="0"/>
          <a:stretch/>
        </p:blipFill>
        <p:spPr>
          <a:xfrm>
            <a:off x="0" y="4397828"/>
            <a:ext cx="1240970" cy="745674"/>
          </a:xfrm>
          <a:prstGeom prst="rect">
            <a:avLst/>
          </a:prstGeom>
          <a:noFill/>
          <a:ln>
            <a:noFill/>
          </a:ln>
        </p:spPr>
      </p:pic>
      <p:pic>
        <p:nvPicPr>
          <p:cNvPr id="165" name="Google Shape;165;p30"/>
          <p:cNvPicPr preferRelativeResize="0"/>
          <p:nvPr/>
        </p:nvPicPr>
        <p:blipFill>
          <a:blip r:embed="rId4">
            <a:alphaModFix/>
          </a:blip>
          <a:stretch>
            <a:fillRect/>
          </a:stretch>
        </p:blipFill>
        <p:spPr>
          <a:xfrm>
            <a:off x="0" y="1682338"/>
            <a:ext cx="3083475" cy="2004250"/>
          </a:xfrm>
          <a:prstGeom prst="rect">
            <a:avLst/>
          </a:prstGeom>
          <a:noFill/>
          <a:ln>
            <a:noFill/>
          </a:ln>
        </p:spPr>
      </p:pic>
      <p:pic>
        <p:nvPicPr>
          <p:cNvPr id="166" name="Google Shape;166;p30"/>
          <p:cNvPicPr preferRelativeResize="0"/>
          <p:nvPr/>
        </p:nvPicPr>
        <p:blipFill>
          <a:blip r:embed="rId5">
            <a:alphaModFix/>
          </a:blip>
          <a:stretch>
            <a:fillRect/>
          </a:stretch>
        </p:blipFill>
        <p:spPr>
          <a:xfrm>
            <a:off x="3083475" y="1366000"/>
            <a:ext cx="5878201" cy="2914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Clr>
                <a:schemeClr val="dk1"/>
              </a:buClr>
              <a:buSzPts val="1100"/>
              <a:buFont typeface="Arial"/>
              <a:buNone/>
            </a:pPr>
            <a:r>
              <a:t/>
            </a:r>
            <a:endParaRPr b="1" sz="2400">
              <a:solidFill>
                <a:srgbClr val="FF6600"/>
              </a:solidFill>
            </a:endParaRPr>
          </a:p>
          <a:p>
            <a:pPr indent="0" lvl="0" marL="0" rtl="0" algn="ctr">
              <a:spcBef>
                <a:spcPts val="800"/>
              </a:spcBef>
              <a:spcAft>
                <a:spcPts val="0"/>
              </a:spcAft>
              <a:buNone/>
            </a:pPr>
            <a:r>
              <a:rPr b="1" lang="en" sz="2400">
                <a:solidFill>
                  <a:srgbClr val="FF6600"/>
                </a:solidFill>
              </a:rPr>
              <a:t>Cab Company Popularity Analysis Results</a:t>
            </a:r>
            <a:endParaRPr b="1" sz="2400">
              <a:solidFill>
                <a:srgbClr val="FF6600"/>
              </a:solidFill>
            </a:endParaRPr>
          </a:p>
        </p:txBody>
      </p:sp>
      <p:sp>
        <p:nvSpPr>
          <p:cNvPr id="172" name="Google Shape;172;p31"/>
          <p:cNvSpPr txBox="1"/>
          <p:nvPr>
            <p:ph idx="1" type="body"/>
          </p:nvPr>
        </p:nvSpPr>
        <p:spPr>
          <a:xfrm>
            <a:off x="5904550" y="1797600"/>
            <a:ext cx="2926200" cy="23619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rgbClr val="FF6600"/>
              </a:buClr>
              <a:buSzPts val="1800"/>
              <a:buNone/>
            </a:pPr>
            <a:r>
              <a:rPr b="1" lang="en">
                <a:solidFill>
                  <a:srgbClr val="3B3B3B"/>
                </a:solidFill>
              </a:rPr>
              <a:t>Conclusion:</a:t>
            </a:r>
            <a:endParaRPr b="1">
              <a:solidFill>
                <a:srgbClr val="3B3B3B"/>
              </a:solidFill>
            </a:endParaRPr>
          </a:p>
          <a:p>
            <a:pPr indent="0" lvl="0" marL="0" rtl="0" algn="just">
              <a:lnSpc>
                <a:spcPct val="90000"/>
              </a:lnSpc>
              <a:spcBef>
                <a:spcPts val="800"/>
              </a:spcBef>
              <a:spcAft>
                <a:spcPts val="0"/>
              </a:spcAft>
              <a:buClr>
                <a:srgbClr val="FF6600"/>
              </a:buClr>
              <a:buSzPts val="1800"/>
              <a:buNone/>
            </a:pPr>
            <a:r>
              <a:rPr lang="en">
                <a:solidFill>
                  <a:srgbClr val="3B3B3B"/>
                </a:solidFill>
              </a:rPr>
              <a:t>We can see the the </a:t>
            </a:r>
            <a:r>
              <a:rPr b="1" i="1" lang="en">
                <a:solidFill>
                  <a:srgbClr val="3B3B3B"/>
                </a:solidFill>
              </a:rPr>
              <a:t>Yellow Cab</a:t>
            </a:r>
            <a:r>
              <a:rPr lang="en">
                <a:solidFill>
                  <a:srgbClr val="3B3B3B"/>
                </a:solidFill>
              </a:rPr>
              <a:t> company is outperforming in </a:t>
            </a:r>
            <a:r>
              <a:rPr b="1" lang="en">
                <a:solidFill>
                  <a:srgbClr val="3B3B3B"/>
                </a:solidFill>
              </a:rPr>
              <a:t>Margin</a:t>
            </a:r>
            <a:r>
              <a:rPr lang="en">
                <a:solidFill>
                  <a:srgbClr val="3B3B3B"/>
                </a:solidFill>
              </a:rPr>
              <a:t> (profits calculated) and </a:t>
            </a:r>
            <a:r>
              <a:rPr b="1" lang="en">
                <a:solidFill>
                  <a:srgbClr val="3B3B3B"/>
                </a:solidFill>
              </a:rPr>
              <a:t>no. of unique users</a:t>
            </a:r>
            <a:r>
              <a:rPr lang="en">
                <a:solidFill>
                  <a:srgbClr val="3B3B3B"/>
                </a:solidFill>
              </a:rPr>
              <a:t> by very large amounts.</a:t>
            </a:r>
            <a:endParaRPr>
              <a:solidFill>
                <a:srgbClr val="3B3B3B"/>
              </a:solidFill>
            </a:endParaRPr>
          </a:p>
        </p:txBody>
      </p:sp>
      <p:pic>
        <p:nvPicPr>
          <p:cNvPr id="173" name="Google Shape;173;p31"/>
          <p:cNvPicPr preferRelativeResize="0"/>
          <p:nvPr/>
        </p:nvPicPr>
        <p:blipFill rotWithShape="1">
          <a:blip r:embed="rId3">
            <a:alphaModFix/>
          </a:blip>
          <a:srcRect b="0" l="0" r="0" t="0"/>
          <a:stretch/>
        </p:blipFill>
        <p:spPr>
          <a:xfrm>
            <a:off x="0" y="4397828"/>
            <a:ext cx="1240970" cy="745674"/>
          </a:xfrm>
          <a:prstGeom prst="rect">
            <a:avLst/>
          </a:prstGeom>
          <a:noFill/>
          <a:ln>
            <a:noFill/>
          </a:ln>
        </p:spPr>
      </p:pic>
      <p:pic>
        <p:nvPicPr>
          <p:cNvPr id="174" name="Google Shape;174;p31"/>
          <p:cNvPicPr preferRelativeResize="0"/>
          <p:nvPr/>
        </p:nvPicPr>
        <p:blipFill>
          <a:blip r:embed="rId4">
            <a:alphaModFix/>
          </a:blip>
          <a:stretch>
            <a:fillRect/>
          </a:stretch>
        </p:blipFill>
        <p:spPr>
          <a:xfrm>
            <a:off x="183700" y="1009288"/>
            <a:ext cx="4991101" cy="405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None/>
            </a:pPr>
            <a:r>
              <a:t/>
            </a:r>
            <a:endParaRPr b="1" sz="2400">
              <a:solidFill>
                <a:srgbClr val="FF6600"/>
              </a:solidFill>
            </a:endParaRPr>
          </a:p>
          <a:p>
            <a:pPr indent="0" lvl="0" marL="0" rtl="0" algn="ctr">
              <a:spcBef>
                <a:spcPts val="800"/>
              </a:spcBef>
              <a:spcAft>
                <a:spcPts val="0"/>
              </a:spcAft>
              <a:buNone/>
            </a:pPr>
            <a:r>
              <a:rPr b="1" lang="en" sz="2400">
                <a:solidFill>
                  <a:srgbClr val="FF6600"/>
                </a:solidFill>
              </a:rPr>
              <a:t>Insight: Relationship Between Unique Customers and Margin</a:t>
            </a:r>
            <a:endParaRPr b="1" sz="3600"/>
          </a:p>
        </p:txBody>
      </p:sp>
      <p:sp>
        <p:nvSpPr>
          <p:cNvPr id="180" name="Google Shape;180;p32"/>
          <p:cNvSpPr txBox="1"/>
          <p:nvPr>
            <p:ph idx="1" type="body"/>
          </p:nvPr>
        </p:nvSpPr>
        <p:spPr>
          <a:xfrm>
            <a:off x="183000" y="971100"/>
            <a:ext cx="8778000" cy="2584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1800">
                <a:solidFill>
                  <a:srgbClr val="3B3B3B"/>
                </a:solidFill>
              </a:rPr>
              <a:t>Furthermore, if we check the correlation between the no. of unique customers and margin, we see that the correlation coefficient between Unique Customers and Margin is 0.938, which indicates a very strong positive correlation. This suggests that as the number of customers grows, the profit margin also increases consistently.</a:t>
            </a:r>
            <a:endParaRPr sz="1800">
              <a:solidFill>
                <a:srgbClr val="3B3B3B"/>
              </a:solidFill>
            </a:endParaRPr>
          </a:p>
          <a:p>
            <a:pPr indent="0" lvl="0" marL="0" rtl="0" algn="just">
              <a:lnSpc>
                <a:spcPct val="90000"/>
              </a:lnSpc>
              <a:spcBef>
                <a:spcPts val="800"/>
              </a:spcBef>
              <a:spcAft>
                <a:spcPts val="0"/>
              </a:spcAft>
              <a:buClr>
                <a:srgbClr val="FF6600"/>
              </a:buClr>
              <a:buSzPts val="1800"/>
              <a:buNone/>
            </a:pPr>
            <a:r>
              <a:rPr lang="en" sz="1800">
                <a:solidFill>
                  <a:srgbClr val="3B3B3B"/>
                </a:solidFill>
              </a:rPr>
              <a:t> So this is the Implication:</a:t>
            </a:r>
            <a:endParaRPr sz="1800">
              <a:solidFill>
                <a:srgbClr val="3B3B3B"/>
              </a:solidFill>
            </a:endParaRPr>
          </a:p>
          <a:p>
            <a:pPr indent="-298450" lvl="0" marL="457200" rtl="0" algn="just">
              <a:lnSpc>
                <a:spcPct val="90000"/>
              </a:lnSpc>
              <a:spcBef>
                <a:spcPts val="800"/>
              </a:spcBef>
              <a:spcAft>
                <a:spcPts val="0"/>
              </a:spcAft>
              <a:buClr>
                <a:srgbClr val="3B3B3B"/>
              </a:buClr>
              <a:buSzPts val="1100"/>
              <a:buChar char="-"/>
            </a:pPr>
            <a:r>
              <a:rPr lang="en" sz="1800">
                <a:solidFill>
                  <a:srgbClr val="3B3B3B"/>
                </a:solidFill>
              </a:rPr>
              <a:t>Customer growth directly contributes to revenue growth, reinforcing the importance of expanding the user base</a:t>
            </a:r>
            <a:endParaRPr sz="1800">
              <a:solidFill>
                <a:srgbClr val="3B3B3B"/>
              </a:solidFill>
            </a:endParaRPr>
          </a:p>
          <a:p>
            <a:pPr indent="-298450" lvl="0" marL="457200" rtl="0" algn="just">
              <a:lnSpc>
                <a:spcPct val="90000"/>
              </a:lnSpc>
              <a:spcBef>
                <a:spcPts val="0"/>
              </a:spcBef>
              <a:spcAft>
                <a:spcPts val="0"/>
              </a:spcAft>
              <a:buClr>
                <a:srgbClr val="3B3B3B"/>
              </a:buClr>
              <a:buSzPts val="1100"/>
              <a:buChar char="-"/>
            </a:pPr>
            <a:r>
              <a:rPr lang="en" sz="1800">
                <a:solidFill>
                  <a:srgbClr val="3B3B3B"/>
                </a:solidFill>
              </a:rPr>
              <a:t>Yellow Cab, with more customers, generates significantly higher margins, indicating economies of scale or better pricing efficiency.</a:t>
            </a:r>
            <a:endParaRPr sz="1800">
              <a:solidFill>
                <a:srgbClr val="3B3B3B"/>
              </a:solidFill>
            </a:endParaRPr>
          </a:p>
        </p:txBody>
      </p:sp>
      <p:pic>
        <p:nvPicPr>
          <p:cNvPr id="181" name="Google Shape;181;p32"/>
          <p:cNvPicPr preferRelativeResize="0"/>
          <p:nvPr/>
        </p:nvPicPr>
        <p:blipFill rotWithShape="1">
          <a:blip r:embed="rId3">
            <a:alphaModFix/>
          </a:blip>
          <a:srcRect b="0" l="0" r="0" t="0"/>
          <a:stretch/>
        </p:blipFill>
        <p:spPr>
          <a:xfrm>
            <a:off x="0" y="4397828"/>
            <a:ext cx="1240970" cy="745674"/>
          </a:xfrm>
          <a:prstGeom prst="rect">
            <a:avLst/>
          </a:prstGeom>
          <a:noFill/>
          <a:ln>
            <a:noFill/>
          </a:ln>
        </p:spPr>
      </p:pic>
      <p:pic>
        <p:nvPicPr>
          <p:cNvPr id="182" name="Google Shape;182;p32"/>
          <p:cNvPicPr preferRelativeResize="0"/>
          <p:nvPr/>
        </p:nvPicPr>
        <p:blipFill>
          <a:blip r:embed="rId4">
            <a:alphaModFix/>
          </a:blip>
          <a:stretch>
            <a:fillRect/>
          </a:stretch>
        </p:blipFill>
        <p:spPr>
          <a:xfrm>
            <a:off x="2508700" y="3555900"/>
            <a:ext cx="4983500" cy="150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0" y="0"/>
            <a:ext cx="9144000" cy="9711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spcBef>
                <a:spcPts val="800"/>
              </a:spcBef>
              <a:spcAft>
                <a:spcPts val="0"/>
              </a:spcAft>
              <a:buNone/>
            </a:pPr>
            <a:r>
              <a:t/>
            </a:r>
            <a:endParaRPr b="1" sz="2100">
              <a:solidFill>
                <a:srgbClr val="FF6600"/>
              </a:solidFill>
            </a:endParaRPr>
          </a:p>
          <a:p>
            <a:pPr indent="0" lvl="0" marL="0" rtl="0" algn="ctr">
              <a:spcBef>
                <a:spcPts val="800"/>
              </a:spcBef>
              <a:spcAft>
                <a:spcPts val="0"/>
              </a:spcAft>
              <a:buNone/>
            </a:pPr>
            <a:r>
              <a:rPr b="1" lang="en" sz="2100">
                <a:solidFill>
                  <a:srgbClr val="FF6600"/>
                </a:solidFill>
              </a:rPr>
              <a:t>Determining unique users by Age, Gender &amp; Income range</a:t>
            </a:r>
            <a:endParaRPr b="1"/>
          </a:p>
        </p:txBody>
      </p:sp>
      <p:sp>
        <p:nvSpPr>
          <p:cNvPr id="188" name="Google Shape;188;p33"/>
          <p:cNvSpPr txBox="1"/>
          <p:nvPr>
            <p:ph idx="1" type="body"/>
          </p:nvPr>
        </p:nvSpPr>
        <p:spPr>
          <a:xfrm>
            <a:off x="262425" y="1115300"/>
            <a:ext cx="8424000" cy="3507000"/>
          </a:xfrm>
          <a:prstGeom prst="rect">
            <a:avLst/>
          </a:prstGeom>
          <a:noFill/>
          <a:ln>
            <a:noFill/>
          </a:ln>
        </p:spPr>
        <p:txBody>
          <a:bodyPr anchorCtr="0" anchor="t" bIns="34275" lIns="68575" spcFirstLastPara="1" rIns="68575" wrap="square" tIns="34275">
            <a:normAutofit lnSpcReduction="10000"/>
          </a:bodyPr>
          <a:lstStyle/>
          <a:p>
            <a:pPr indent="0" lvl="0" marL="0" rtl="0" algn="just">
              <a:spcBef>
                <a:spcPts val="800"/>
              </a:spcBef>
              <a:spcAft>
                <a:spcPts val="0"/>
              </a:spcAft>
              <a:buClr>
                <a:srgbClr val="FF6600"/>
              </a:buClr>
              <a:buSzPts val="1800"/>
              <a:buFont typeface="Arial"/>
              <a:buNone/>
            </a:pPr>
            <a:r>
              <a:rPr b="1" lang="en">
                <a:solidFill>
                  <a:srgbClr val="3B3B3B"/>
                </a:solidFill>
              </a:rPr>
              <a:t>Motivation:</a:t>
            </a:r>
            <a:endParaRPr b="1">
              <a:solidFill>
                <a:srgbClr val="3B3B3B"/>
              </a:solidFill>
            </a:endParaRPr>
          </a:p>
          <a:p>
            <a:pPr indent="0" lvl="0" marL="0" rtl="0" algn="just">
              <a:spcBef>
                <a:spcPts val="800"/>
              </a:spcBef>
              <a:spcAft>
                <a:spcPts val="0"/>
              </a:spcAft>
              <a:buClr>
                <a:srgbClr val="FF6600"/>
              </a:buClr>
              <a:buSzPts val="1800"/>
              <a:buFont typeface="Arial"/>
              <a:buNone/>
            </a:pPr>
            <a:r>
              <a:rPr lang="en" sz="2000">
                <a:solidFill>
                  <a:srgbClr val="3B3B3B"/>
                </a:solidFill>
              </a:rPr>
              <a:t>In order to create the best marketing strategy for the future, one needs to figure what kind of demographic is being catered to to take the appropriate business decisions to increase revenue.</a:t>
            </a:r>
            <a:endParaRPr sz="2000">
              <a:solidFill>
                <a:srgbClr val="3B3B3B"/>
              </a:solidFill>
            </a:endParaRPr>
          </a:p>
          <a:p>
            <a:pPr indent="0" lvl="0" marL="0" rtl="0" algn="just">
              <a:spcBef>
                <a:spcPts val="800"/>
              </a:spcBef>
              <a:spcAft>
                <a:spcPts val="0"/>
              </a:spcAft>
              <a:buClr>
                <a:srgbClr val="FF6600"/>
              </a:buClr>
              <a:buSzPts val="2100"/>
              <a:buFont typeface="Arial"/>
              <a:buNone/>
            </a:pPr>
            <a:r>
              <a:t/>
            </a:r>
            <a:endParaRPr>
              <a:solidFill>
                <a:srgbClr val="3B3B3B"/>
              </a:solidFill>
            </a:endParaRPr>
          </a:p>
          <a:p>
            <a:pPr indent="0" lvl="0" marL="0" rtl="0" algn="just">
              <a:spcBef>
                <a:spcPts val="800"/>
              </a:spcBef>
              <a:spcAft>
                <a:spcPts val="0"/>
              </a:spcAft>
              <a:buClr>
                <a:srgbClr val="FF6600"/>
              </a:buClr>
              <a:buSzPts val="2100"/>
              <a:buFont typeface="Arial"/>
              <a:buNone/>
            </a:pPr>
            <a:r>
              <a:rPr b="1" lang="en">
                <a:solidFill>
                  <a:srgbClr val="3B3B3B"/>
                </a:solidFill>
              </a:rPr>
              <a:t>Test:</a:t>
            </a:r>
            <a:endParaRPr b="1">
              <a:solidFill>
                <a:srgbClr val="3B3B3B"/>
              </a:solidFill>
            </a:endParaRPr>
          </a:p>
          <a:p>
            <a:pPr indent="-311150" lvl="0" marL="457200" rtl="0" algn="just">
              <a:spcBef>
                <a:spcPts val="800"/>
              </a:spcBef>
              <a:spcAft>
                <a:spcPts val="0"/>
              </a:spcAft>
              <a:buClr>
                <a:srgbClr val="3B3B3B"/>
              </a:buClr>
              <a:buSzPts val="1300"/>
              <a:buAutoNum type="arabicPeriod"/>
            </a:pPr>
            <a:r>
              <a:rPr lang="en" sz="2000">
                <a:solidFill>
                  <a:srgbClr val="3B3B3B"/>
                </a:solidFill>
              </a:rPr>
              <a:t>The 1st graph shows unique customers on the basis of age and gender. </a:t>
            </a:r>
            <a:endParaRPr sz="2000">
              <a:solidFill>
                <a:srgbClr val="3B3B3B"/>
              </a:solidFill>
            </a:endParaRPr>
          </a:p>
          <a:p>
            <a:pPr indent="-311150" lvl="0" marL="457200" rtl="0" algn="just">
              <a:spcBef>
                <a:spcPts val="0"/>
              </a:spcBef>
              <a:spcAft>
                <a:spcPts val="0"/>
              </a:spcAft>
              <a:buClr>
                <a:srgbClr val="3B3B3B"/>
              </a:buClr>
              <a:buSzPts val="1300"/>
              <a:buAutoNum type="arabicPeriod"/>
            </a:pPr>
            <a:r>
              <a:rPr lang="en" sz="2000">
                <a:solidFill>
                  <a:srgbClr val="3B3B3B"/>
                </a:solidFill>
              </a:rPr>
              <a:t>For the 2nd graph, the incomes were binned into bin ranges of about 5k USD each to determine the income range of the customers and their preferred cab company.</a:t>
            </a:r>
            <a:endParaRPr sz="2000">
              <a:solidFill>
                <a:srgbClr val="3B3B3B"/>
              </a:solidFill>
            </a:endParaRPr>
          </a:p>
          <a:p>
            <a:pPr indent="-311150" lvl="0" marL="457200" rtl="0" algn="just">
              <a:spcBef>
                <a:spcPts val="0"/>
              </a:spcBef>
              <a:spcAft>
                <a:spcPts val="0"/>
              </a:spcAft>
              <a:buClr>
                <a:srgbClr val="3B3B3B"/>
              </a:buClr>
              <a:buSzPts val="1300"/>
              <a:buAutoNum type="arabicPeriod"/>
            </a:pPr>
            <a:r>
              <a:rPr lang="en" sz="2000">
                <a:solidFill>
                  <a:srgbClr val="3B3B3B"/>
                </a:solidFill>
              </a:rPr>
              <a:t>The 3rd graph showed income ranges based on the 2 genders.</a:t>
            </a:r>
            <a:endParaRPr sz="2000">
              <a:solidFill>
                <a:srgbClr val="3B3B3B"/>
              </a:solidFill>
            </a:endParaRPr>
          </a:p>
        </p:txBody>
      </p:sp>
      <p:pic>
        <p:nvPicPr>
          <p:cNvPr id="189" name="Google Shape;189;p33"/>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