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8622d52548f53f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8622d52548f53f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8622d52548f53f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8622d52548f53f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08622d52548f53f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08622d52548f53f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8622d52548f53f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8622d52548f53f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8622d52548f53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8622d52548f53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8622d52548f53f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8622d52548f53f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8622d52548f53f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8622d52548f53f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8622d52548f53f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8622d52548f53f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8622d52548f53f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8622d52548f53f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8622d52548f53f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8622d52548f53f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8622d52548f53f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8622d52548f53f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8622d52548f53f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8622d52548f53f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ObZ9ztdxBkjjz1B9-XKA2l8URK_9iNd8NJsX1vYnmWc/edit" TargetMode="External"/><Relationship Id="rId4" Type="http://schemas.openxmlformats.org/officeDocument/2006/relationships/hyperlink" Target="https://docs.google.com/document/d/1JKrE7OOSFCTOxba50ogcLzjAV_KVLZsldE032opr8YI/ed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i.org/10.1162/99608f92.8cd550d1" TargetMode="External"/><Relationship Id="rId4" Type="http://schemas.openxmlformats.org/officeDocument/2006/relationships/hyperlink" Target="https://docs.google.com/document/d/1B0sFPJlRmGQHXlg4e4Uqzh6lUSpQiy3lomEpv5RsNys/edit" TargetMode="External"/><Relationship Id="rId5" Type="http://schemas.openxmlformats.org/officeDocument/2006/relationships/hyperlink" Target="https://www.technologyreview.com/2022/09/20/1059792/the-algorithm-ai-generated-art-raises-tricky-questions-about-ethics-copyright-and-security/" TargetMode="External"/><Relationship Id="rId6" Type="http://schemas.openxmlformats.org/officeDocument/2006/relationships/hyperlink" Target="https://docs.google.com/document/d/157anhr8mCXexggghFA-a4r9CiCmbcrz24h0p7KhANhU/ed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CISC 4900 VC1C</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Weeks 1-3 Findings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 Technology Review Article Summary</a:t>
            </a:r>
            <a:endParaRPr/>
          </a:p>
        </p:txBody>
      </p:sp>
      <p:sp>
        <p:nvSpPr>
          <p:cNvPr id="109" name="Google Shape;109;p22"/>
          <p:cNvSpPr txBox="1"/>
          <p:nvPr>
            <p:ph idx="1" type="body"/>
          </p:nvPr>
        </p:nvSpPr>
        <p:spPr>
          <a:xfrm>
            <a:off x="0" y="572700"/>
            <a:ext cx="8520600" cy="457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GenAI programs that create images and other outputs are built by scraping images and other content from the Internet, usually without permission or proper credit to artists (case in point the DMCA violations and copyright infringement claims in the lawsuits discussed)</a:t>
            </a:r>
            <a:r>
              <a:rPr lang="en"/>
              <a:t>. This also has implications outside of the art and entertainment industries. However, not everyone in the AI sector believes that this is something that they should fix or be concerned with. Nevertheless, this still raises a big safety question because this can enable mad actors to generate malicious content with minimal resources; these AI tools and systems also have the power and capability to not be bound by traditional controls like restricting NSFW content or limiting the number of images that can be generated. Since we can't regress GenAI’s capabilities, we should think about how to deal with these AI models by, for example, monitoring how they are used after launch and thinking about constraints and restrictions that can “minimize harms even in worst case scenarios.”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t>
            </a:r>
            <a:r>
              <a:rPr lang="en"/>
              <a:t>hat is meant by 6 sets of principles if there are only 5 principles?</a:t>
            </a:r>
            <a:endParaRPr/>
          </a:p>
          <a:p>
            <a:pPr indent="-342900" lvl="0" marL="457200" rtl="0" algn="l">
              <a:spcBef>
                <a:spcPts val="0"/>
              </a:spcBef>
              <a:spcAft>
                <a:spcPts val="0"/>
              </a:spcAft>
              <a:buSzPts val="1800"/>
              <a:buChar char="-"/>
            </a:pPr>
            <a:r>
              <a:rPr lang="en"/>
              <a:t>What is meant by documents in that same article?</a:t>
            </a:r>
            <a:endParaRPr/>
          </a:p>
          <a:p>
            <a:pPr indent="-342900" lvl="0" marL="457200" rtl="0" algn="l">
              <a:spcBef>
                <a:spcPts val="0"/>
              </a:spcBef>
              <a:spcAft>
                <a:spcPts val="0"/>
              </a:spcAft>
              <a:buSzPts val="1800"/>
              <a:buChar char="-"/>
            </a:pPr>
            <a:r>
              <a:rPr lang="en"/>
              <a:t>Gaps in research: how do the AI programs analyzed in the paper all possess explicability and non-Maleficence when many people in the AI sector do not take ethical responsibility or accountability for the effects of their AI programs such as the Stability.AI’s founder Emad Mostaque?</a:t>
            </a:r>
            <a:endParaRPr/>
          </a:p>
          <a:p>
            <a:pPr indent="-342900" lvl="0" marL="457200" rtl="0" algn="l">
              <a:spcBef>
                <a:spcPts val="0"/>
              </a:spcBef>
              <a:spcAft>
                <a:spcPts val="0"/>
              </a:spcAft>
              <a:buSzPts val="1800"/>
              <a:buChar char="-"/>
            </a:pPr>
            <a:r>
              <a:rPr lang="en"/>
              <a:t>Furthermore, how can people in the AI sector absolve themselves of such ethical responsibility when the strong opinions of the authors in the article with the 5 principles indicate that they not only have this responsibility but also that they need to fulfill it by working with an ethical framework?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GenAI Capstone Writing Project</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a paper that I wrote for CISC 2820W. It contains ethical analysis of the issue of GenAI in the art industries using inductive reasoning and also discusses whether deontology or utilitarianism fits the ethical dilemma better. It also mentions </a:t>
            </a:r>
            <a:r>
              <a:rPr lang="en"/>
              <a:t>the aforementioned article from The MIT Technology Review and uses some arguments from The article in support of its conclusions. </a:t>
            </a:r>
            <a:r>
              <a:rPr lang="en"/>
              <a:t>The only issue with involving this paper in my research is that I would need permission from Professor Maumus to do so in order to avoid plagiari</a:t>
            </a:r>
            <a:r>
              <a:rPr lang="en"/>
              <a:t>sm and academic dishonesty.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Finish taking notes on both cases</a:t>
            </a:r>
            <a:endParaRPr/>
          </a:p>
          <a:p>
            <a:pPr indent="-342900" lvl="0" marL="457200" rtl="0" algn="l">
              <a:spcBef>
                <a:spcPts val="0"/>
              </a:spcBef>
              <a:spcAft>
                <a:spcPts val="0"/>
              </a:spcAft>
              <a:buSzPts val="1800"/>
              <a:buChar char="-"/>
            </a:pPr>
            <a:r>
              <a:rPr lang="en"/>
              <a:t>Ask permission from Professor Maumus to use paper in my research</a:t>
            </a:r>
            <a:endParaRPr/>
          </a:p>
          <a:p>
            <a:pPr indent="-342900" lvl="0" marL="457200" rtl="0" algn="l">
              <a:spcBef>
                <a:spcPts val="0"/>
              </a:spcBef>
              <a:spcAft>
                <a:spcPts val="0"/>
              </a:spcAft>
              <a:buSzPts val="1800"/>
              <a:buChar char="-"/>
            </a:pPr>
            <a:r>
              <a:rPr lang="en"/>
              <a:t>Start researching literature on industry responses to GenAI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Court Cases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Andersen et. Al v. Stability AI (Notes </a:t>
            </a:r>
            <a:r>
              <a:rPr lang="en" u="sng">
                <a:solidFill>
                  <a:schemeClr val="hlink"/>
                </a:solidFill>
                <a:hlinkClick r:id="rId3"/>
              </a:rPr>
              <a:t>here</a:t>
            </a:r>
            <a:r>
              <a:rPr lang="en"/>
              <a:t>)</a:t>
            </a:r>
            <a:endParaRPr/>
          </a:p>
          <a:p>
            <a:pPr indent="0" lvl="0" marL="0" rtl="0" algn="l">
              <a:spcBef>
                <a:spcPts val="1200"/>
              </a:spcBef>
              <a:spcAft>
                <a:spcPts val="1200"/>
              </a:spcAft>
              <a:buNone/>
            </a:pPr>
            <a:r>
              <a:rPr lang="en"/>
              <a:t>Concord Music Group Inc. v. Anthropic PBC (Notes </a:t>
            </a:r>
            <a:r>
              <a:rPr lang="en" u="sng">
                <a:solidFill>
                  <a:schemeClr val="hlink"/>
                </a:solidFill>
                <a:hlinkClick r:id="rId4"/>
              </a:rPr>
              <a:t>here</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Similarities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Both cases involve the plain</a:t>
            </a:r>
            <a:r>
              <a:rPr lang="en"/>
              <a:t>tiffs making claims of direct and vicarious copyright infringement, DMCA violations. The issue of the copyrighted work in question being used without permission to train AI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Many of the claims in Andersen v. Stability AI were dismissed by the court due to a lack of specification and clarification by the plaintiffs</a:t>
            </a:r>
            <a:r>
              <a:rPr lang="en"/>
              <a:t>. However, the plaintiffs in Concord Music Group Inc vs. Anthropic PBC were much more detailed and specific in their claims and there are much more status updates to keep up with on that case. Andersen et. Al also alleged unfair competition and breach of contract whereas Concord Music Group Inc additionally alleged vicarious copyright infringement.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Commentary on</a:t>
            </a:r>
            <a:r>
              <a:rPr lang="en"/>
              <a:t> Concord v. Anthropic</a:t>
            </a:r>
            <a:endParaRPr/>
          </a:p>
        </p:txBody>
      </p:sp>
      <p:sp>
        <p:nvSpPr>
          <p:cNvPr id="79" name="Google Shape;79;p17"/>
          <p:cNvSpPr txBox="1"/>
          <p:nvPr>
            <p:ph idx="1" type="body"/>
          </p:nvPr>
        </p:nvSpPr>
        <p:spPr>
          <a:xfrm>
            <a:off x="311700" y="572700"/>
            <a:ext cx="8520600" cy="4570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Concord requested an injunction requiring Anthropic to implement guardrails to prevent its Claude AI models from generati</a:t>
            </a:r>
            <a:r>
              <a:rPr lang="en"/>
              <a:t>ng output that infringe on copyrighted lyrics and from creating or using unauthorized copies of those lyrics in future models. Anthropic's response </a:t>
            </a:r>
            <a:r>
              <a:rPr lang="en"/>
              <a:t>seemed to</a:t>
            </a:r>
            <a:r>
              <a:rPr lang="en"/>
              <a:t> blame the plaintiffs for prompt engineering with the intent to produce infringing outputs rather than taking responsibility for the fact that it is possible for their models to produce infringing outputs in the first place. Concord also argued that the use of their lyrics were not transformative, meaning that it didn't do something unique with the lyrics or use them to create a new creative work entirely. However, Anthropic simply rebutted that their use of the lyrics was transformative because they were using the lyrics to teach the AI how human language works and that the text was literally transformed from text into tokens. However, this does not change that the outputs did not give a unique take or spin on the lyrics. It seems that Anthropic simply used technological jargon to try to use a loophole to get around the fair use accusations.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85" name="Google Shape;85;p1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are a lot of notes and status updates to keep up with for these cases</a:t>
            </a:r>
            <a:r>
              <a:rPr lang="en"/>
              <a:t>, but especially for Concord v. Anthropic.</a:t>
            </a:r>
            <a:endParaRPr/>
          </a:p>
          <a:p>
            <a:pPr indent="-342900" lvl="0" marL="457200" rtl="0" algn="l">
              <a:spcBef>
                <a:spcPts val="0"/>
              </a:spcBef>
              <a:spcAft>
                <a:spcPts val="0"/>
              </a:spcAft>
              <a:buSzPts val="1800"/>
              <a:buChar char="-"/>
            </a:pPr>
            <a:r>
              <a:rPr lang="en"/>
              <a:t>It was hard to paraphrase some of the notes in the sites summarizing these cases because I wasn't sure if I was interpreting many of them correctly, especially when the site would directly quote something.</a:t>
            </a:r>
            <a:endParaRPr/>
          </a:p>
          <a:p>
            <a:pPr indent="-342900" lvl="0" marL="457200" rtl="0" algn="l">
              <a:spcBef>
                <a:spcPts val="0"/>
              </a:spcBef>
              <a:spcAft>
                <a:spcPts val="0"/>
              </a:spcAft>
              <a:buSzPts val="1800"/>
              <a:buChar char="-"/>
            </a:pPr>
            <a:r>
              <a:rPr lang="en"/>
              <a:t>Some of the terminology used is unfamiliar (e. g. “preliminary injunction;” even though it was explained in the context of the Concord v. Anthropic suit I still don't know exactly what that means) and I am also unsure whether it's necessary to also read the official legal documents of the lawsuits or not. Another example: is “forum” synonymous with “venue” as it is used with respect to discussion of the Concord v. Anthropic’s proper jurisdiction?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Ethical Research</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A Unified Framework of Five Principles for AI in Society</a:t>
            </a:r>
            <a:r>
              <a:rPr lang="en"/>
              <a:t> (Notes </a:t>
            </a:r>
            <a:r>
              <a:rPr lang="en" u="sng">
                <a:solidFill>
                  <a:schemeClr val="hlink"/>
                </a:solidFill>
                <a:hlinkClick r:id="rId4"/>
              </a:rPr>
              <a:t>here</a:t>
            </a:r>
            <a:r>
              <a:rPr lang="en"/>
              <a:t>)</a:t>
            </a:r>
            <a:endParaRPr/>
          </a:p>
          <a:p>
            <a:pPr indent="-342900" lvl="0" marL="457200" rtl="0" algn="l">
              <a:spcBef>
                <a:spcPts val="0"/>
              </a:spcBef>
              <a:spcAft>
                <a:spcPts val="0"/>
              </a:spcAft>
              <a:buSzPts val="1800"/>
              <a:buChar char="-"/>
            </a:pPr>
            <a:r>
              <a:rPr lang="en" u="sng">
                <a:solidFill>
                  <a:schemeClr val="hlink"/>
                </a:solidFill>
                <a:hlinkClick r:id="rId5"/>
              </a:rPr>
              <a:t>The Algorithm: AI-generated art raises tricky questions about ethics …</a:t>
            </a:r>
            <a:endParaRPr/>
          </a:p>
          <a:p>
            <a:pPr indent="-342900" lvl="0" marL="457200" rtl="0" algn="l">
              <a:spcBef>
                <a:spcPts val="0"/>
              </a:spcBef>
              <a:spcAft>
                <a:spcPts val="0"/>
              </a:spcAft>
              <a:buSzPts val="1800"/>
              <a:buChar char="-"/>
            </a:pPr>
            <a:r>
              <a:rPr lang="en" u="sng">
                <a:solidFill>
                  <a:schemeClr val="hlink"/>
                </a:solidFill>
                <a:hlinkClick r:id="rId6"/>
              </a:rPr>
              <a:t>Capstone Project on GenAI in art industries for CISC 2820W Fall 2024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principles:</a:t>
            </a:r>
            <a:endParaRPr/>
          </a:p>
        </p:txBody>
      </p:sp>
      <p:sp>
        <p:nvSpPr>
          <p:cNvPr id="97" name="Google Shape;97;p20"/>
          <p:cNvSpPr txBox="1"/>
          <p:nvPr>
            <p:ph idx="1" type="body"/>
          </p:nvPr>
        </p:nvSpPr>
        <p:spPr>
          <a:xfrm>
            <a:off x="311700" y="572700"/>
            <a:ext cx="8520600" cy="4570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(1st 4 are traditional bioethics principles</a:t>
            </a:r>
            <a:r>
              <a:rPr lang="en"/>
              <a:t>)</a:t>
            </a:r>
            <a:endParaRPr/>
          </a:p>
          <a:p>
            <a:pPr indent="-342900" lvl="0" marL="457200" rtl="0" algn="l">
              <a:spcBef>
                <a:spcPts val="1200"/>
              </a:spcBef>
              <a:spcAft>
                <a:spcPts val="0"/>
              </a:spcAft>
              <a:buSzPts val="1800"/>
              <a:buAutoNum type="arabicPeriod"/>
            </a:pPr>
            <a:r>
              <a:rPr lang="en"/>
              <a:t>Beneficence - </a:t>
            </a:r>
            <a:r>
              <a:rPr lang="en" sz="1800">
                <a:solidFill>
                  <a:schemeClr val="dk1"/>
                </a:solidFill>
              </a:rPr>
              <a:t>Creating AI technology that is beneficial to humanity</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Non-Maleficence - </a:t>
            </a:r>
            <a:r>
              <a:rPr lang="en" sz="1800">
                <a:solidFill>
                  <a:schemeClr val="dk1"/>
                </a:solidFill>
              </a:rPr>
              <a:t>Create beneficent AI but also be wary of the consequences of the overuse or misuse of AI</a:t>
            </a:r>
            <a:endParaRPr sz="1800">
              <a:solidFill>
                <a:schemeClr val="dk1"/>
              </a:solidFill>
            </a:endParaRPr>
          </a:p>
          <a:p>
            <a:pPr indent="-342900" lvl="2" marL="1371600" rtl="0" algn="l">
              <a:spcBef>
                <a:spcPts val="0"/>
              </a:spcBef>
              <a:spcAft>
                <a:spcPts val="0"/>
              </a:spcAft>
              <a:buClr>
                <a:schemeClr val="dk1"/>
              </a:buClr>
              <a:buSzPts val="1800"/>
              <a:buAutoNum type="romanLcPeriod"/>
            </a:pPr>
            <a:r>
              <a:rPr lang="en" sz="1800">
                <a:solidFill>
                  <a:schemeClr val="dk1"/>
                </a:solidFill>
              </a:rPr>
              <a:t>Prevention of infringements on personal privacy is of particular concern and is included as a principle in 5 of the 6 sets of AI ethical principles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Autonomy - balance our decision-making power with that which we give to AI</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Justice - AI development should seek to eliminate any and all discrimination</a:t>
            </a:r>
            <a:endParaRPr>
              <a:solidFill>
                <a:schemeClr val="dk1"/>
              </a:solidFill>
            </a:endParaRPr>
          </a:p>
          <a:p>
            <a:pPr indent="-342900" lvl="1" marL="914400" rtl="0" algn="l">
              <a:spcBef>
                <a:spcPts val="0"/>
              </a:spcBef>
              <a:spcAft>
                <a:spcPts val="0"/>
              </a:spcAft>
              <a:buClr>
                <a:schemeClr val="dk1"/>
              </a:buClr>
              <a:buSzPts val="1800"/>
              <a:buAutoNum type="alphaLcPeriod"/>
            </a:pPr>
            <a:r>
              <a:rPr lang="en" sz="1800">
                <a:solidFill>
                  <a:schemeClr val="dk1"/>
                </a:solidFill>
              </a:rPr>
              <a:t>Need both “shared benefit” and “shared prosperity”</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Explicability - complements other 4 principles</a:t>
            </a:r>
            <a:endParaRPr>
              <a:solidFill>
                <a:schemeClr val="dk1"/>
              </a:solidFill>
            </a:endParaRPr>
          </a:p>
          <a:p>
            <a:pPr indent="-342900" lvl="1" marL="914400" rtl="0" algn="l">
              <a:spcBef>
                <a:spcPts val="0"/>
              </a:spcBef>
              <a:spcAft>
                <a:spcPts val="0"/>
              </a:spcAft>
              <a:buClr>
                <a:schemeClr val="dk1"/>
              </a:buClr>
              <a:buSzPts val="1800"/>
              <a:buAutoNum type="alphaLcPeriod"/>
            </a:pPr>
            <a:r>
              <a:rPr lang="en" sz="1800">
                <a:solidFill>
                  <a:schemeClr val="dk1"/>
                </a:solidFill>
              </a:rPr>
              <a:t>Crucial gap in AI ethics: how does AI work (intelligibility) and who is responsible for how it works (accountability)?</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from 5 Principles Article</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authors of this article believe that every company, government agency and academic institution designing</a:t>
            </a:r>
            <a:r>
              <a:rPr lang="en"/>
              <a:t>, developing or deploying AI has an obligation to do so in line with an ethical framework in like the one in this article. They also believe that laws, rules, standards and best practices that regulate or control AI should also work closely with a similar ethical framework.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