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Aditya Phadake…"/>
          <p:cNvSpPr txBox="1"/>
          <p:nvPr>
            <p:ph type="body" idx="13"/>
          </p:nvPr>
        </p:nvSpPr>
        <p:spPr>
          <a:xfrm>
            <a:off x="1270000" y="6362700"/>
            <a:ext cx="10464800" cy="1197966"/>
          </a:xfrm>
          <a:prstGeom prst="rect">
            <a:avLst/>
          </a:prstGeom>
        </p:spPr>
        <p:txBody>
          <a:bodyPr/>
          <a:lstStyle/>
          <a:p>
            <a:pPr algn="r"/>
            <a:r>
              <a:t>Aditya Phadake</a:t>
            </a:r>
          </a:p>
          <a:p>
            <a:pPr algn="r"/>
            <a:r>
              <a:t>Mohit Kulkarni</a:t>
            </a:r>
          </a:p>
          <a:p>
            <a:pPr algn="r"/>
            <a:r>
              <a:t>Pranav Bhawalkar</a:t>
            </a:r>
          </a:p>
        </p:txBody>
      </p:sp>
      <p:sp>
        <p:nvSpPr>
          <p:cNvPr id="120" name="Analysis of performance of ML Algorithms and Neural Networks for Malware Classification"/>
          <p:cNvSpPr txBox="1"/>
          <p:nvPr>
            <p:ph type="body" idx="14"/>
          </p:nvPr>
        </p:nvSpPr>
        <p:spPr>
          <a:xfrm>
            <a:off x="1270000" y="991617"/>
            <a:ext cx="10464800" cy="1953766"/>
          </a:xfrm>
          <a:prstGeom prst="rect">
            <a:avLst/>
          </a:prstGeom>
        </p:spPr>
        <p:txBody>
          <a:bodyPr/>
          <a:lstStyle>
            <a:lvl1pPr defTabSz="457200">
              <a:defRPr b="1" sz="4000">
                <a:solidFill>
                  <a:srgbClr val="24292E"/>
                </a:solidFill>
                <a:latin typeface="Helvetica Neue"/>
                <a:ea typeface="Helvetica Neue"/>
                <a:cs typeface="Helvetica Neue"/>
                <a:sym typeface="Helvetica Neue"/>
              </a:defRPr>
            </a:lvl1pPr>
          </a:lstStyle>
          <a:p>
            <a:pPr/>
            <a:r>
              <a:t>Analysis of performance of ML Algorithms and Neural Networks for Malware Classification</a:t>
            </a:r>
          </a:p>
        </p:txBody>
      </p:sp>
      <p:sp>
        <p:nvSpPr>
          <p:cNvPr id="121" name="Software Requirements Specifications"/>
          <p:cNvSpPr txBox="1"/>
          <p:nvPr/>
        </p:nvSpPr>
        <p:spPr>
          <a:xfrm>
            <a:off x="3660140" y="3748065"/>
            <a:ext cx="568452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a:r>
              <a:t>Software Requirements Specifications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The Problem"/>
          <p:cNvSpPr txBox="1"/>
          <p:nvPr>
            <p:ph type="title"/>
          </p:nvPr>
        </p:nvSpPr>
        <p:spPr>
          <a:prstGeom prst="rect">
            <a:avLst/>
          </a:prstGeom>
        </p:spPr>
        <p:txBody>
          <a:bodyPr/>
          <a:lstStyle>
            <a:lvl1pPr>
              <a:defRPr sz="6000"/>
            </a:lvl1pPr>
          </a:lstStyle>
          <a:p>
            <a:pPr/>
            <a:r>
              <a:t>The Problem</a:t>
            </a:r>
          </a:p>
        </p:txBody>
      </p:sp>
      <p:sp>
        <p:nvSpPr>
          <p:cNvPr id="124" name="The current system for malware detection, for a Windows device, uses signature based detection and classification of Malware which is blind to occurrences of new malware.…"/>
          <p:cNvSpPr txBox="1"/>
          <p:nvPr>
            <p:ph type="body" idx="1"/>
          </p:nvPr>
        </p:nvSpPr>
        <p:spPr>
          <a:prstGeom prst="rect">
            <a:avLst/>
          </a:prstGeom>
        </p:spPr>
        <p:txBody>
          <a:bodyPr anchor="t"/>
          <a:lstStyle/>
          <a:p>
            <a:pPr lvl="8" marL="0" indent="0">
              <a:buSzTx/>
              <a:buNone/>
              <a:defRPr sz="2400"/>
            </a:pPr>
            <a:r>
              <a:t>The current system for malware detection, for a Windows device, uses signature based detection and classification of Malware which is blind to occurrences of new malware. </a:t>
            </a:r>
          </a:p>
          <a:p>
            <a:pPr lvl="8" marL="0" indent="0">
              <a:spcBef>
                <a:spcPts val="1200"/>
              </a:spcBef>
              <a:buSzTx/>
              <a:buNone/>
              <a:defRPr sz="2400"/>
            </a:pPr>
            <a:r>
              <a:t>Whenever new malware comes across then current can not detect it. </a:t>
            </a:r>
          </a:p>
          <a:p>
            <a:pPr lvl="8" marL="0" indent="0">
              <a:spcBef>
                <a:spcPts val="1200"/>
              </a:spcBef>
              <a:buSzTx/>
              <a:buNone/>
              <a:defRPr sz="2400"/>
            </a:pPr>
            <a:r>
              <a:t>We propose a new system that tries to provide a solution using machine learning classification algorithms.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Problem Scenario"/>
          <p:cNvSpPr txBox="1"/>
          <p:nvPr>
            <p:ph type="title"/>
          </p:nvPr>
        </p:nvSpPr>
        <p:spPr>
          <a:prstGeom prst="rect">
            <a:avLst/>
          </a:prstGeom>
        </p:spPr>
        <p:txBody>
          <a:bodyPr/>
          <a:lstStyle>
            <a:lvl1pPr>
              <a:defRPr sz="6000"/>
            </a:lvl1pPr>
          </a:lstStyle>
          <a:p>
            <a:pPr/>
            <a:r>
              <a:t>Problem Scenario</a:t>
            </a:r>
          </a:p>
        </p:txBody>
      </p:sp>
      <p:sp>
        <p:nvSpPr>
          <p:cNvPr id="127" name="John Doe is an office employee. He boots up his system and connects a USB device containing malware. Existing anti-virus system scans this device for malware and starts classifying the files based upon their signatures specifying malware. However, the existing systems can not identify new malware that comes across on the daily basis. This implies that that device remains infected and John’s system remains at risk."/>
          <p:cNvSpPr txBox="1"/>
          <p:nvPr>
            <p:ph type="body" idx="1"/>
          </p:nvPr>
        </p:nvSpPr>
        <p:spPr>
          <a:prstGeom prst="rect">
            <a:avLst/>
          </a:prstGeom>
        </p:spPr>
        <p:txBody>
          <a:bodyPr anchor="t"/>
          <a:lstStyle/>
          <a:p>
            <a:pPr lvl="3" marL="0" indent="0" defTabSz="457200">
              <a:lnSpc>
                <a:spcPct val="90000"/>
              </a:lnSpc>
              <a:spcBef>
                <a:spcPts val="2100"/>
              </a:spcBef>
              <a:buSzTx/>
              <a:buNone/>
              <a:defRPr sz="2400">
                <a:latin typeface="Helvetica"/>
                <a:ea typeface="Helvetica"/>
                <a:cs typeface="Helvetica"/>
                <a:sym typeface="Helvetica"/>
              </a:defRPr>
            </a:pPr>
            <a:r>
              <a:t>John Doe is an office employee. He boots up his system and connects a USB device containing malware. Existing anti-virus system scans this device for malware and starts classifying the files based upon their signatures specifying malware. However, the existing systems can not identify new malware that comes across on the daily basis. This implies that that device remains infected and John’s system remains at risk.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Functional Specifications"/>
          <p:cNvSpPr txBox="1"/>
          <p:nvPr>
            <p:ph type="title"/>
          </p:nvPr>
        </p:nvSpPr>
        <p:spPr>
          <a:prstGeom prst="rect">
            <a:avLst/>
          </a:prstGeom>
        </p:spPr>
        <p:txBody>
          <a:bodyPr/>
          <a:lstStyle>
            <a:lvl1pPr>
              <a:defRPr sz="6000"/>
            </a:lvl1pPr>
          </a:lstStyle>
          <a:p>
            <a:pPr/>
            <a:r>
              <a:t>Functional Specifications</a:t>
            </a:r>
          </a:p>
        </p:txBody>
      </p:sp>
      <p:sp>
        <p:nvSpPr>
          <p:cNvPr id="130" name="We propose a solution that makes use of Machine Learning techniques to classify the unfamiliar and just out malware; instead of clinging on to signature based detection systems.…"/>
          <p:cNvSpPr txBox="1"/>
          <p:nvPr>
            <p:ph type="body" idx="1"/>
          </p:nvPr>
        </p:nvSpPr>
        <p:spPr>
          <a:prstGeom prst="rect">
            <a:avLst/>
          </a:prstGeom>
        </p:spPr>
        <p:txBody>
          <a:bodyPr anchor="t"/>
          <a:lstStyle/>
          <a:p>
            <a:pPr lvl="8" marL="0" indent="0">
              <a:spcBef>
                <a:spcPts val="1200"/>
              </a:spcBef>
              <a:buSzTx/>
              <a:buNone/>
              <a:defRPr sz="2400"/>
            </a:pPr>
            <a:r>
              <a:t>We propose a solution that makes use of Machine Learning techniques to classify the unfamiliar and just out malware; instead of clinging on to signature based detection systems.</a:t>
            </a:r>
          </a:p>
          <a:p>
            <a:pPr lvl="1" marL="0" indent="0">
              <a:spcBef>
                <a:spcPts val="1200"/>
              </a:spcBef>
              <a:buSzTx/>
              <a:buNone/>
              <a:defRPr b="1" sz="2400"/>
            </a:pPr>
            <a:r>
              <a:t>Solution Scenario : </a:t>
            </a:r>
          </a:p>
          <a:p>
            <a:pPr lvl="6" marL="0" indent="0">
              <a:spcBef>
                <a:spcPts val="1200"/>
              </a:spcBef>
              <a:buSzTx/>
              <a:buNone/>
              <a:defRPr sz="2400"/>
            </a:pPr>
            <a:r>
              <a:t>John Doe connects his USB drive to the system. Our proposed application starts scanning all the files in the drive and classifies the files deciding if any of those are malware. John Doe comes to know about the detections and - </a:t>
            </a:r>
          </a:p>
          <a:p>
            <a:pPr lvl="6" marL="0" indent="0">
              <a:spcBef>
                <a:spcPts val="1200"/>
              </a:spcBef>
              <a:buSzTx/>
              <a:buNone/>
              <a:defRPr sz="2400" u="sng"/>
            </a:pPr>
            <a:r>
              <a:t>Case 1:</a:t>
            </a:r>
          </a:p>
          <a:p>
            <a:pPr lvl="6" marL="0" indent="0">
              <a:spcBef>
                <a:spcPts val="1200"/>
              </a:spcBef>
              <a:buSzTx/>
              <a:buNone/>
              <a:defRPr sz="2400"/>
            </a:pPr>
            <a:r>
              <a:t>He chooses to fix the malware infected files.</a:t>
            </a:r>
          </a:p>
          <a:p>
            <a:pPr lvl="6" marL="0" indent="0">
              <a:spcBef>
                <a:spcPts val="1200"/>
              </a:spcBef>
              <a:buSzTx/>
              <a:buNone/>
              <a:defRPr sz="2400"/>
            </a:pPr>
            <a:r>
              <a:rPr u="sng"/>
              <a:t>Case 2:</a:t>
            </a:r>
            <a:r>
              <a:t> </a:t>
            </a:r>
          </a:p>
          <a:p>
            <a:pPr lvl="6" marL="0" indent="0">
              <a:spcBef>
                <a:spcPts val="1200"/>
              </a:spcBef>
              <a:buSzTx/>
              <a:buNone/>
              <a:defRPr sz="2400"/>
            </a:pPr>
            <a:r>
              <a:t>He chooses to delete the infected files.</a:t>
            </a:r>
          </a:p>
          <a:p>
            <a:pPr lvl="6" marL="0" indent="0">
              <a:spcBef>
                <a:spcPts val="1200"/>
              </a:spcBef>
              <a:buSzTx/>
              <a:buNone/>
              <a:defRPr sz="2400"/>
            </a:pPr>
            <a:r>
              <a:rPr u="sng"/>
              <a:t>Case 3:</a:t>
            </a:r>
            <a:r>
              <a:t> </a:t>
            </a:r>
          </a:p>
          <a:p>
            <a:pPr lvl="6" marL="0" indent="0">
              <a:spcBef>
                <a:spcPts val="1200"/>
              </a:spcBef>
              <a:buSzTx/>
              <a:buNone/>
              <a:defRPr sz="2400"/>
            </a:pPr>
            <a:r>
              <a:t>He chooses to quarantine the infected files for review.</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Functional Specifications"/>
          <p:cNvSpPr txBox="1"/>
          <p:nvPr>
            <p:ph type="title"/>
          </p:nvPr>
        </p:nvSpPr>
        <p:spPr>
          <a:prstGeom prst="rect">
            <a:avLst/>
          </a:prstGeom>
        </p:spPr>
        <p:txBody>
          <a:bodyPr/>
          <a:lstStyle>
            <a:lvl1pPr>
              <a:defRPr sz="6000"/>
            </a:lvl1pPr>
          </a:lstStyle>
          <a:p>
            <a:pPr/>
            <a:r>
              <a:t>Functional Specifications</a:t>
            </a:r>
          </a:p>
        </p:txBody>
      </p:sp>
      <p:sp>
        <p:nvSpPr>
          <p:cNvPr id="133" name="To provide malware detection and fixing, using machine learning.…"/>
          <p:cNvSpPr txBox="1"/>
          <p:nvPr>
            <p:ph type="body" idx="1"/>
          </p:nvPr>
        </p:nvSpPr>
        <p:spPr>
          <a:prstGeom prst="rect">
            <a:avLst/>
          </a:prstGeom>
        </p:spPr>
        <p:txBody>
          <a:bodyPr anchor="t"/>
          <a:lstStyle/>
          <a:p>
            <a:pPr marL="277812" indent="-277812" defTabSz="457200">
              <a:lnSpc>
                <a:spcPts val="5300"/>
              </a:lnSpc>
              <a:spcBef>
                <a:spcPts val="0"/>
              </a:spcBef>
              <a:defRPr sz="2400">
                <a:latin typeface="Helvetica"/>
                <a:ea typeface="Helvetica"/>
                <a:cs typeface="Helvetica"/>
                <a:sym typeface="Helvetica"/>
              </a:defRPr>
            </a:pPr>
            <a:r>
              <a:t>To provide malware detection and fixing, using machine learning.</a:t>
            </a:r>
          </a:p>
          <a:p>
            <a:pPr marL="277812" indent="-277812" defTabSz="457200">
              <a:lnSpc>
                <a:spcPts val="5300"/>
              </a:lnSpc>
              <a:spcBef>
                <a:spcPts val="0"/>
              </a:spcBef>
              <a:defRPr sz="2400">
                <a:latin typeface="Helvetica"/>
                <a:ea typeface="Helvetica"/>
                <a:cs typeface="Helvetica"/>
                <a:sym typeface="Helvetica"/>
              </a:defRPr>
            </a:pPr>
            <a:r>
              <a:t>To improve accuracy of malware detection.</a:t>
            </a:r>
          </a:p>
          <a:p>
            <a:pPr marL="277812" indent="-277812" defTabSz="457200">
              <a:lnSpc>
                <a:spcPts val="5300"/>
              </a:lnSpc>
              <a:spcBef>
                <a:spcPts val="0"/>
              </a:spcBef>
              <a:defRPr sz="2400">
                <a:latin typeface="Helvetica"/>
                <a:ea typeface="Helvetica"/>
                <a:cs typeface="Helvetica"/>
                <a:sym typeface="Helvetica"/>
              </a:defRPr>
            </a:pPr>
            <a:r>
              <a:t>Windows os, desktop application.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Technical Specifications"/>
          <p:cNvSpPr txBox="1"/>
          <p:nvPr>
            <p:ph type="title"/>
          </p:nvPr>
        </p:nvSpPr>
        <p:spPr>
          <a:xfrm>
            <a:off x="952500" y="476597"/>
            <a:ext cx="11099800" cy="1713806"/>
          </a:xfrm>
          <a:prstGeom prst="rect">
            <a:avLst/>
          </a:prstGeom>
        </p:spPr>
        <p:txBody>
          <a:bodyPr/>
          <a:lstStyle>
            <a:lvl1pPr>
              <a:defRPr sz="6000"/>
            </a:lvl1pPr>
          </a:lstStyle>
          <a:p>
            <a:pPr/>
            <a:r>
              <a:t>Technical Specifications</a:t>
            </a:r>
          </a:p>
        </p:txBody>
      </p:sp>
      <p:sp>
        <p:nvSpPr>
          <p:cNvPr id="136" name="Hardware Requirements…"/>
          <p:cNvSpPr txBox="1"/>
          <p:nvPr>
            <p:ph type="body" idx="1"/>
          </p:nvPr>
        </p:nvSpPr>
        <p:spPr>
          <a:xfrm>
            <a:off x="952500" y="2384722"/>
            <a:ext cx="11099800" cy="6175078"/>
          </a:xfrm>
          <a:prstGeom prst="rect">
            <a:avLst/>
          </a:prstGeom>
        </p:spPr>
        <p:txBody>
          <a:bodyPr/>
          <a:lstStyle/>
          <a:p>
            <a:pPr marL="333375" indent="-333375" defTabSz="457200">
              <a:lnSpc>
                <a:spcPts val="1400"/>
              </a:lnSpc>
              <a:spcBef>
                <a:spcPts val="2100"/>
              </a:spcBef>
              <a:defRPr sz="2400">
                <a:latin typeface="Helvetica"/>
                <a:ea typeface="Helvetica"/>
                <a:cs typeface="Helvetica"/>
                <a:sym typeface="Helvetica"/>
              </a:defRPr>
            </a:pPr>
            <a:r>
              <a:t>Hardware Requirements</a:t>
            </a:r>
          </a:p>
          <a:p>
            <a:pPr lvl="1" marL="777875" indent="-333375" defTabSz="457200">
              <a:lnSpc>
                <a:spcPts val="1400"/>
              </a:lnSpc>
              <a:spcBef>
                <a:spcPts val="2100"/>
              </a:spcBef>
              <a:defRPr sz="2000">
                <a:latin typeface="Helvetica"/>
                <a:ea typeface="Helvetica"/>
                <a:cs typeface="Helvetica"/>
                <a:sym typeface="Helvetica"/>
              </a:defRPr>
            </a:pPr>
            <a:r>
              <a:t>A CPU with a multicore processor, at least dual core but quad core recommended.</a:t>
            </a:r>
          </a:p>
          <a:p>
            <a:pPr lvl="1" marL="722312" indent="-277812" defTabSz="457200">
              <a:lnSpc>
                <a:spcPts val="1400"/>
              </a:lnSpc>
              <a:spcBef>
                <a:spcPts val="2100"/>
              </a:spcBef>
              <a:defRPr sz="2400">
                <a:latin typeface="Helvetica"/>
                <a:ea typeface="Helvetica"/>
                <a:cs typeface="Helvetica"/>
                <a:sym typeface="Helvetica"/>
              </a:defRPr>
            </a:pPr>
            <a:r>
              <a:rPr sz="2000"/>
              <a:t>A RAM of at least 8 GB but 16 GB recommended</a:t>
            </a:r>
            <a:r>
              <a:t>.</a:t>
            </a:r>
          </a:p>
          <a:p>
            <a:pPr marL="333375" indent="-333375" defTabSz="457200">
              <a:lnSpc>
                <a:spcPts val="1400"/>
              </a:lnSpc>
              <a:spcBef>
                <a:spcPts val="2100"/>
              </a:spcBef>
              <a:defRPr sz="2400">
                <a:latin typeface="Helvetica"/>
                <a:ea typeface="Helvetica"/>
                <a:cs typeface="Helvetica"/>
                <a:sym typeface="Helvetica"/>
              </a:defRPr>
            </a:pPr>
          </a:p>
          <a:p>
            <a:pPr marL="333375" indent="-333375" defTabSz="457200">
              <a:lnSpc>
                <a:spcPts val="1400"/>
              </a:lnSpc>
              <a:spcBef>
                <a:spcPts val="2100"/>
              </a:spcBef>
              <a:defRPr sz="2400">
                <a:latin typeface="Helvetica"/>
                <a:ea typeface="Helvetica"/>
                <a:cs typeface="Helvetica"/>
                <a:sym typeface="Helvetica"/>
              </a:defRPr>
            </a:pPr>
            <a:r>
              <a:t>Minimum Software Requirements</a:t>
            </a:r>
          </a:p>
          <a:p>
            <a:pPr lvl="1" marL="777875" indent="-333375" defTabSz="457200">
              <a:lnSpc>
                <a:spcPts val="700"/>
              </a:lnSpc>
              <a:spcBef>
                <a:spcPts val="2100"/>
              </a:spcBef>
              <a:defRPr sz="2000">
                <a:latin typeface="Helvetica"/>
                <a:ea typeface="Helvetica"/>
                <a:cs typeface="Helvetica"/>
                <a:sym typeface="Helvetica"/>
              </a:defRPr>
            </a:pPr>
            <a:r>
              <a:t>Python 3.3</a:t>
            </a:r>
            <a:br/>
          </a:p>
          <a:p>
            <a:pPr lvl="1" marL="777875" indent="-333375" defTabSz="457200">
              <a:lnSpc>
                <a:spcPts val="700"/>
              </a:lnSpc>
              <a:spcBef>
                <a:spcPts val="2100"/>
              </a:spcBef>
              <a:defRPr sz="2000">
                <a:latin typeface="Helvetica"/>
                <a:ea typeface="Helvetica"/>
                <a:cs typeface="Helvetica"/>
                <a:sym typeface="Helvetica"/>
              </a:defRPr>
            </a:pPr>
            <a:r>
              <a:t>NumPy 1.8.2 and SciPy 0.13.3</a:t>
            </a:r>
            <a:br/>
          </a:p>
          <a:p>
            <a:pPr lvl="1" marL="777875" indent="-333375" defTabSz="457200">
              <a:lnSpc>
                <a:spcPts val="700"/>
              </a:lnSpc>
              <a:spcBef>
                <a:spcPts val="2100"/>
              </a:spcBef>
              <a:defRPr sz="2000">
                <a:latin typeface="Helvetica"/>
                <a:ea typeface="Helvetica"/>
                <a:cs typeface="Helvetica"/>
                <a:sym typeface="Helvetica"/>
              </a:defRPr>
            </a:pPr>
            <a:r>
              <a:t>Machine Learning libraries: Scikit - learn, Eli5</a:t>
            </a:r>
            <a:br/>
          </a:p>
          <a:p>
            <a:pPr lvl="1" marL="777875" indent="-333375" defTabSz="457200">
              <a:lnSpc>
                <a:spcPts val="700"/>
              </a:lnSpc>
              <a:spcBef>
                <a:spcPts val="2100"/>
              </a:spcBef>
              <a:defRPr sz="2000">
                <a:latin typeface="Helvetica"/>
                <a:ea typeface="Helvetica"/>
                <a:cs typeface="Helvetica"/>
                <a:sym typeface="Helvetica"/>
              </a:defRPr>
            </a:pPr>
            <a:r>
              <a:t>Deep learning libraries: Tensorflow / Theano / Keras</a:t>
            </a:r>
          </a:p>
          <a:p>
            <a:pPr lvl="1" marL="777875" indent="-333375" defTabSz="457200">
              <a:lnSpc>
                <a:spcPts val="700"/>
              </a:lnSpc>
              <a:spcBef>
                <a:spcPts val="2100"/>
              </a:spcBef>
              <a:defRPr sz="2000">
                <a:latin typeface="Helvetica"/>
                <a:ea typeface="Helvetica"/>
                <a:cs typeface="Helvetica"/>
                <a:sym typeface="Helvetica"/>
              </a:defRPr>
            </a:pPr>
          </a:p>
          <a:p>
            <a:pPr marL="333375" indent="-333375" defTabSz="457200">
              <a:lnSpc>
                <a:spcPts val="700"/>
              </a:lnSpc>
              <a:spcBef>
                <a:spcPts val="2100"/>
              </a:spcBef>
              <a:defRPr sz="2400">
                <a:latin typeface="Helvetica"/>
                <a:ea typeface="Helvetica"/>
                <a:cs typeface="Helvetica"/>
                <a:sym typeface="Helvetica"/>
              </a:defRPr>
            </a:pPr>
            <a:r>
              <a:t>Additional Software requirements for GPU enabled learning</a:t>
            </a:r>
          </a:p>
          <a:p>
            <a:pPr lvl="1" marL="777875" indent="-333375" defTabSz="457200">
              <a:lnSpc>
                <a:spcPts val="700"/>
              </a:lnSpc>
              <a:spcBef>
                <a:spcPts val="2100"/>
              </a:spcBef>
              <a:defRPr sz="2000">
                <a:latin typeface="Helvetica"/>
                <a:ea typeface="Helvetica"/>
                <a:cs typeface="Helvetica"/>
                <a:sym typeface="Helvetica"/>
              </a:defRPr>
            </a:pPr>
            <a:r>
              <a:t>NVIDIA CUDA Toolkit 8.0</a:t>
            </a:r>
          </a:p>
          <a:p>
            <a:pPr lvl="1" marL="777875" indent="-333375" defTabSz="457200">
              <a:lnSpc>
                <a:spcPts val="700"/>
              </a:lnSpc>
              <a:spcBef>
                <a:spcPts val="2100"/>
              </a:spcBef>
              <a:defRPr sz="2000">
                <a:latin typeface="Helvetica"/>
                <a:ea typeface="Helvetica"/>
                <a:cs typeface="Helvetica"/>
                <a:sym typeface="Helvetica"/>
              </a:defRPr>
            </a:pPr>
            <a:r>
              <a:t>cuDNN v5.1</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Technical Specifications"/>
          <p:cNvSpPr txBox="1"/>
          <p:nvPr>
            <p:ph type="title"/>
          </p:nvPr>
        </p:nvSpPr>
        <p:spPr>
          <a:prstGeom prst="rect">
            <a:avLst/>
          </a:prstGeom>
        </p:spPr>
        <p:txBody>
          <a:bodyPr/>
          <a:lstStyle/>
          <a:p>
            <a:pPr lvl="1">
              <a:defRPr sz="6000"/>
            </a:pPr>
            <a:r>
              <a:t>Technical Specifications</a:t>
            </a:r>
          </a:p>
        </p:txBody>
      </p:sp>
      <p:sp>
        <p:nvSpPr>
          <p:cNvPr id="139" name="Recommended External Requirements :…"/>
          <p:cNvSpPr txBox="1"/>
          <p:nvPr>
            <p:ph type="body" idx="1"/>
          </p:nvPr>
        </p:nvSpPr>
        <p:spPr>
          <a:prstGeom prst="rect">
            <a:avLst/>
          </a:prstGeom>
        </p:spPr>
        <p:txBody>
          <a:bodyPr anchor="t"/>
          <a:lstStyle/>
          <a:p>
            <a:pPr marL="444499" indent="-444499">
              <a:spcBef>
                <a:spcPts val="1900"/>
              </a:spcBef>
              <a:defRPr sz="2400"/>
            </a:pPr>
            <a:r>
              <a:t>Recommended External Requirements :</a:t>
            </a:r>
          </a:p>
          <a:p>
            <a:pPr lvl="1">
              <a:spcBef>
                <a:spcPts val="1000"/>
              </a:spcBef>
              <a:defRPr sz="2000"/>
            </a:pPr>
            <a:r>
              <a:t>NVIDIA GPU GTX 980, 1050Ti.</a:t>
            </a:r>
          </a:p>
          <a:p>
            <a:pPr lvl="1">
              <a:spcBef>
                <a:spcPts val="1000"/>
              </a:spcBef>
              <a:defRPr sz="2000"/>
            </a:pPr>
          </a:p>
          <a:p>
            <a:pPr marL="444499" indent="-444499">
              <a:spcBef>
                <a:spcPts val="1000"/>
              </a:spcBef>
              <a:defRPr sz="2400"/>
            </a:pPr>
            <a:r>
              <a:t>Minimum External Requirements : </a:t>
            </a:r>
          </a:p>
          <a:p>
            <a:pPr lvl="1">
              <a:spcBef>
                <a:spcPts val="1000"/>
              </a:spcBef>
              <a:defRPr sz="2000"/>
            </a:pPr>
            <a:r>
              <a:t>NVIDIA GPU GTX 940.</a:t>
            </a:r>
          </a:p>
          <a:p>
            <a:pPr marL="444499" indent="-444499">
              <a:spcBef>
                <a:spcPts val="1000"/>
              </a:spcBef>
              <a:defRPr sz="2000"/>
            </a:pPr>
          </a:p>
          <a:p>
            <a:pPr marL="444499" indent="-444499">
              <a:spcBef>
                <a:spcPts val="1000"/>
              </a:spcBef>
              <a:defRPr sz="2400"/>
            </a:pPr>
            <a:r>
              <a:t>Interaction : </a:t>
            </a:r>
          </a:p>
          <a:p>
            <a:pPr lvl="1">
              <a:spcBef>
                <a:spcPts val="1000"/>
              </a:spcBef>
              <a:defRPr sz="2000"/>
            </a:pPr>
            <a:r>
              <a:t>Deep learning libraries perform GPU enabled learning using the GPUs through NVIDIA, CUDA Toolkit, cuDNN.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Thank You !"/>
          <p:cNvSpPr txBox="1"/>
          <p:nvPr>
            <p:ph type="ctrTitle"/>
          </p:nvPr>
        </p:nvSpPr>
        <p:spPr>
          <a:prstGeom prst="rect">
            <a:avLst/>
          </a:prstGeom>
        </p:spPr>
        <p:txBody>
          <a:bodyPr/>
          <a:lstStyle/>
          <a:p>
            <a:pPr/>
            <a:r>
              <a:t>Thank You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