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68" r:id="rId2"/>
    <p:sldId id="256" r:id="rId3"/>
    <p:sldId id="266" r:id="rId4"/>
    <p:sldId id="257" r:id="rId5"/>
    <p:sldId id="259" r:id="rId6"/>
    <p:sldId id="258" r:id="rId7"/>
    <p:sldId id="270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16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9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6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99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1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4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44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73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1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0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2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0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77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8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6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2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BF3C60-5D0A-48F8-9CA1-7E9CBF819B1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6A2D-9CA5-4618-BACA-B63A20F6C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89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354928-E73D-7A1B-0FA8-DDFECAAC37CD}"/>
              </a:ext>
            </a:extLst>
          </p:cNvPr>
          <p:cNvSpPr txBox="1">
            <a:spLocks/>
          </p:cNvSpPr>
          <p:nvPr/>
        </p:nvSpPr>
        <p:spPr>
          <a:xfrm>
            <a:off x="346363" y="4710545"/>
            <a:ext cx="11610110" cy="195349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/>
          </a:p>
          <a:p>
            <a:pPr marL="0" indent="0">
              <a:buFont typeface="Wingdings 3" charset="2"/>
              <a:buNone/>
            </a:pPr>
            <a:endParaRPr lang="en-IN" dirty="0"/>
          </a:p>
          <a:p>
            <a:pPr marL="0" indent="0" algn="just">
              <a:buFont typeface="Wingdings 3" charset="2"/>
              <a:buNone/>
            </a:pPr>
            <a:r>
              <a:rPr lang="en-IN" sz="2400" dirty="0"/>
              <a:t>   </a:t>
            </a:r>
            <a:r>
              <a:rPr lang="en-IN" sz="2400" dirty="0">
                <a:solidFill>
                  <a:srgbClr val="FFFF00"/>
                </a:solidFill>
              </a:rPr>
              <a:t>Submitted by :</a:t>
            </a:r>
            <a:r>
              <a:rPr lang="en-IN" sz="2400" dirty="0"/>
              <a:t>											 	</a:t>
            </a:r>
            <a:r>
              <a:rPr lang="en-IN" sz="2400" dirty="0">
                <a:solidFill>
                  <a:srgbClr val="FFFF00"/>
                </a:solidFill>
              </a:rPr>
              <a:t>Submitted to :</a:t>
            </a:r>
          </a:p>
          <a:p>
            <a:pPr marL="0" indent="0">
              <a:buFont typeface="Wingdings 3" charset="2"/>
              <a:buNone/>
            </a:pPr>
            <a:r>
              <a:rPr lang="en-IN" sz="2400" dirty="0"/>
              <a:t>   </a:t>
            </a:r>
            <a:r>
              <a:rPr lang="en-IN" sz="2400" b="1" dirty="0">
                <a:solidFill>
                  <a:srgbClr val="FFC000"/>
                </a:solidFill>
              </a:rPr>
              <a:t>Bhawana 												      </a:t>
            </a:r>
            <a:r>
              <a:rPr lang="en-IN" sz="2400" b="1" dirty="0" err="1">
                <a:solidFill>
                  <a:srgbClr val="FFC000"/>
                </a:solidFill>
              </a:rPr>
              <a:t>Dr.</a:t>
            </a:r>
            <a:r>
              <a:rPr lang="en-IN" sz="2400" b="1" dirty="0">
                <a:solidFill>
                  <a:srgbClr val="FFC000"/>
                </a:solidFill>
              </a:rPr>
              <a:t>  </a:t>
            </a:r>
            <a:r>
              <a:rPr lang="en-IN" sz="2400" b="1" dirty="0" err="1">
                <a:solidFill>
                  <a:srgbClr val="FFC000"/>
                </a:solidFill>
              </a:rPr>
              <a:t>Alekha</a:t>
            </a:r>
            <a:r>
              <a:rPr lang="en-IN" sz="2400" b="1" dirty="0">
                <a:solidFill>
                  <a:srgbClr val="FFC000"/>
                </a:solidFill>
              </a:rPr>
              <a:t> Kumar Mishra</a:t>
            </a:r>
          </a:p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rgbClr val="FFC000"/>
                </a:solidFill>
              </a:rPr>
              <a:t>   2021PGCACA011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01F355-7463-9188-F9F3-308CEAE30BA4}"/>
              </a:ext>
            </a:extLst>
          </p:cNvPr>
          <p:cNvSpPr/>
          <p:nvPr/>
        </p:nvSpPr>
        <p:spPr>
          <a:xfrm>
            <a:off x="2951018" y="2264257"/>
            <a:ext cx="6109855" cy="19389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Sensor </a:t>
            </a:r>
          </a:p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Devices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4" descr="Toshiba laptop cursor not working: touchpad, mouse">
            <a:extLst>
              <a:ext uri="{FF2B5EF4-FFF2-40B4-BE49-F238E27FC236}">
                <a16:creationId xmlns:a16="http://schemas.microsoft.com/office/drawing/2014/main" id="{4BC519F3-5F75-0E14-D419-46C7FD17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9" y="1079249"/>
            <a:ext cx="1666346" cy="97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Everything You May Want To Know About Infrared Water Faucets">
            <a:extLst>
              <a:ext uri="{FF2B5EF4-FFF2-40B4-BE49-F238E27FC236}">
                <a16:creationId xmlns:a16="http://schemas.microsoft.com/office/drawing/2014/main" id="{336EAF32-781F-2A7D-02BB-0452FCE69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9" y="3047580"/>
            <a:ext cx="1726379" cy="119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slide-image-14" descr="Sensor Technology ppt">
            <a:extLst>
              <a:ext uri="{FF2B5EF4-FFF2-40B4-BE49-F238E27FC236}">
                <a16:creationId xmlns:a16="http://schemas.microsoft.com/office/drawing/2014/main" id="{B4799CD0-85EC-0E62-0ADD-5657C6211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663" y="529625"/>
            <a:ext cx="1875340" cy="97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slide-image-9" descr="Photoelectric Sensor&#10;➢ These are used in Street lights and&#10;Automatic stairs&#10; ">
            <a:extLst>
              <a:ext uri="{FF2B5EF4-FFF2-40B4-BE49-F238E27FC236}">
                <a16:creationId xmlns:a16="http://schemas.microsoft.com/office/drawing/2014/main" id="{3847755E-8571-D2C6-DB81-67DA2715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r="1875"/>
          <a:stretch>
            <a:fillRect/>
          </a:stretch>
        </p:blipFill>
        <p:spPr bwMode="auto">
          <a:xfrm>
            <a:off x="3508026" y="488768"/>
            <a:ext cx="1875339" cy="97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abin Lifts - Cabin Platform Lifts | Invalifts | Invalifts">
            <a:extLst>
              <a:ext uri="{FF2B5EF4-FFF2-40B4-BE49-F238E27FC236}">
                <a16:creationId xmlns:a16="http://schemas.microsoft.com/office/drawing/2014/main" id="{2883FA44-D44C-3DFC-632A-59F34D7A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72" y="1151151"/>
            <a:ext cx="217516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1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5D1B-245E-0771-C3E9-367E282A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036"/>
            <a:ext cx="10515600" cy="5608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	</a:t>
            </a:r>
            <a:r>
              <a:rPr lang="en-IN" sz="3000" b="1" u="sng" dirty="0">
                <a:solidFill>
                  <a:schemeClr val="accent3"/>
                </a:solidFill>
              </a:rPr>
              <a:t>Why Sensor Devices ?</a:t>
            </a:r>
            <a:endParaRPr lang="en-IN" sz="30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IN" sz="2500" dirty="0"/>
          </a:p>
          <a:p>
            <a:pPr lvl="1"/>
            <a:r>
              <a:rPr lang="en-IN" sz="2500" dirty="0"/>
              <a:t>It improved everyday life of human being.</a:t>
            </a:r>
          </a:p>
          <a:p>
            <a:pPr lvl="1"/>
            <a:r>
              <a:rPr lang="en-IN" sz="2500" dirty="0"/>
              <a:t>To Performs Tasks automatically.</a:t>
            </a:r>
          </a:p>
          <a:p>
            <a:pPr lvl="1"/>
            <a:r>
              <a:rPr lang="en-IN" sz="2500" dirty="0"/>
              <a:t>To make things much easier beyond our imagination.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sz="2600" dirty="0">
                <a:solidFill>
                  <a:srgbClr val="FFFF00"/>
                </a:solidFill>
              </a:rPr>
              <a:t>Using Sensors, technology is expanding day by day.</a:t>
            </a:r>
          </a:p>
          <a:p>
            <a:pPr marL="457200" lvl="1" indent="0">
              <a:buNone/>
            </a:pPr>
            <a:endParaRPr lang="en-IN" sz="26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IN" sz="2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7D3864-ABB4-B4EC-B42E-E319009E7C2B}"/>
              </a:ext>
            </a:extLst>
          </p:cNvPr>
          <p:cNvSpPr/>
          <p:nvPr/>
        </p:nvSpPr>
        <p:spPr>
          <a:xfrm>
            <a:off x="2951590" y="4918525"/>
            <a:ext cx="6677890" cy="12584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IN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44F075-D0ED-9188-9F1A-DE3A5BDF263E}"/>
              </a:ext>
            </a:extLst>
          </p:cNvPr>
          <p:cNvSpPr/>
          <p:nvPr/>
        </p:nvSpPr>
        <p:spPr>
          <a:xfrm>
            <a:off x="4075825" y="5039912"/>
            <a:ext cx="442941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Thankyou!!!</a:t>
            </a:r>
          </a:p>
        </p:txBody>
      </p:sp>
    </p:spTree>
    <p:extLst>
      <p:ext uri="{BB962C8B-B14F-4D97-AF65-F5344CB8AC3E}">
        <p14:creationId xmlns:p14="http://schemas.microsoft.com/office/powerpoint/2010/main" val="60916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9CD083E-1D2C-2126-43D1-D16628B3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609600"/>
            <a:ext cx="10175268" cy="5749636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500" b="1" dirty="0">
                <a:solidFill>
                  <a:schemeClr val="accent3"/>
                </a:solidFill>
              </a:rPr>
              <a:t>Points to be discussed…</a:t>
            </a:r>
            <a:br>
              <a:rPr lang="en-US" sz="4500" b="1" dirty="0">
                <a:solidFill>
                  <a:schemeClr val="accent3"/>
                </a:solidFill>
              </a:rPr>
            </a:br>
            <a:br>
              <a:rPr lang="en-US" sz="4500" b="1" dirty="0">
                <a:solidFill>
                  <a:schemeClr val="accent3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What are SENSOR DEVICES ?</a:t>
            </a:r>
            <a:br>
              <a:rPr lang="en-US" sz="3000" b="1" dirty="0">
                <a:solidFill>
                  <a:srgbClr val="FFFF00"/>
                </a:solidFill>
              </a:rPr>
            </a:b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Why SENSOR DEVICES ?</a:t>
            </a:r>
            <a:br>
              <a:rPr lang="en-US" sz="3000" b="1" dirty="0">
                <a:solidFill>
                  <a:srgbClr val="FFFF00"/>
                </a:solidFill>
              </a:rPr>
            </a:b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Real World Examples</a:t>
            </a:r>
            <a:br>
              <a:rPr lang="en-US" sz="3000" b="1" dirty="0">
                <a:solidFill>
                  <a:srgbClr val="FFFF00"/>
                </a:solidFill>
              </a:rPr>
            </a:b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Different types of sensors…</a:t>
            </a:r>
            <a:br>
              <a:rPr lang="en-US" sz="3000" b="1" dirty="0">
                <a:solidFill>
                  <a:srgbClr val="FFFF00"/>
                </a:solidFill>
              </a:rPr>
            </a:b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How sensors work ?</a:t>
            </a:r>
            <a:br>
              <a:rPr lang="en-US" sz="3000" b="1" dirty="0">
                <a:solidFill>
                  <a:srgbClr val="FFFF00"/>
                </a:solidFill>
              </a:rPr>
            </a:b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How can you say a sensor is good or bad ?</a:t>
            </a:r>
            <a:br>
              <a:rPr lang="en-US" sz="3000" b="1" dirty="0">
                <a:solidFill>
                  <a:srgbClr val="FFFF00"/>
                </a:solidFill>
              </a:rPr>
            </a:br>
            <a:br>
              <a:rPr lang="en-US" sz="3000" b="1" dirty="0">
                <a:solidFill>
                  <a:srgbClr val="FFFF00"/>
                </a:solidFill>
              </a:rPr>
            </a:br>
            <a:endParaRPr lang="en-IN" sz="3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7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matic Door Opening System using PIR Sensor">
            <a:extLst>
              <a:ext uri="{FF2B5EF4-FFF2-40B4-BE49-F238E27FC236}">
                <a16:creationId xmlns:a16="http://schemas.microsoft.com/office/drawing/2014/main" id="{3B51552F-6A16-D56B-699B-0331FC0DF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17" y="609405"/>
            <a:ext cx="8130893" cy="56391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CB462-87C1-51B1-85F0-3705C1E0453C}"/>
              </a:ext>
            </a:extLst>
          </p:cNvPr>
          <p:cNvSpPr txBox="1"/>
          <p:nvPr/>
        </p:nvSpPr>
        <p:spPr>
          <a:xfrm>
            <a:off x="9559636" y="1620980"/>
            <a:ext cx="19812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solidFill>
                  <a:srgbClr val="FFFF00"/>
                </a:solidFill>
              </a:rPr>
              <a:t>In malls,</a:t>
            </a:r>
          </a:p>
          <a:p>
            <a:pPr algn="ctr"/>
            <a:r>
              <a:rPr lang="en-IN" sz="2500" dirty="0">
                <a:solidFill>
                  <a:srgbClr val="FFFF00"/>
                </a:solidFill>
              </a:rPr>
              <a:t>Doors will automatically open as a person go towards the door.</a:t>
            </a:r>
          </a:p>
          <a:p>
            <a:pPr algn="ctr"/>
            <a:endParaRPr lang="en-IN" sz="2500" dirty="0"/>
          </a:p>
          <a:p>
            <a:pPr algn="ctr"/>
            <a:r>
              <a:rPr lang="en-IN" sz="2500" dirty="0">
                <a:solidFill>
                  <a:srgbClr val="FFC000"/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73895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06AB-D552-280F-AC78-8AF1342A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A SENSOR DEVICE?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7B104-52C0-A099-BE76-107511CE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66" y="1288473"/>
            <a:ext cx="11506497" cy="534785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sensor is a device that detects</a:t>
            </a:r>
            <a:r>
              <a:rPr lang="en-IN" dirty="0"/>
              <a:t> events or changes in its environment and provides output(signal) with respect to that input.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Difference between Sensor and Transducer?">
            <a:extLst>
              <a:ext uri="{FF2B5EF4-FFF2-40B4-BE49-F238E27FC236}">
                <a16:creationId xmlns:a16="http://schemas.microsoft.com/office/drawing/2014/main" id="{84E965EE-BC47-533C-5643-15531CC2F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47" y="3468207"/>
            <a:ext cx="6006243" cy="21890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3" name="Picture 4" descr="Vector illustration of fire symbol. Vector design 5413028 Vector Art at  Vecteezy">
            <a:extLst>
              <a:ext uri="{FF2B5EF4-FFF2-40B4-BE49-F238E27FC236}">
                <a16:creationId xmlns:a16="http://schemas.microsoft.com/office/drawing/2014/main" id="{40A92420-5ACB-9105-9C4C-19681C26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0" y="3368683"/>
            <a:ext cx="888457" cy="92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474,017 Touch Screen Stock Photos, Pictures &amp; Royalty-Free Images - iStock">
            <a:extLst>
              <a:ext uri="{FF2B5EF4-FFF2-40B4-BE49-F238E27FC236}">
                <a16:creationId xmlns:a16="http://schemas.microsoft.com/office/drawing/2014/main" id="{D0F95C7F-2F3D-C59B-5EBF-41D941C2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01" y="3429000"/>
            <a:ext cx="1070399" cy="83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46433-FD87-AF25-DD54-035FF8617461}"/>
              </a:ext>
            </a:extLst>
          </p:cNvPr>
          <p:cNvSpPr txBox="1"/>
          <p:nvPr/>
        </p:nvSpPr>
        <p:spPr>
          <a:xfrm>
            <a:off x="568034" y="280390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Physical Changes / Inputs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10" name="Picture 3" descr="917,447 Temperature Illustrations &amp; Clip Art - iStock">
            <a:extLst>
              <a:ext uri="{FF2B5EF4-FFF2-40B4-BE49-F238E27FC236}">
                <a16:creationId xmlns:a16="http://schemas.microsoft.com/office/drawing/2014/main" id="{100BB905-7115-E115-75CA-1B62BC61C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55" y="5036079"/>
            <a:ext cx="1237110" cy="85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How to Disable or Adjust My Computer'S Sound">
            <a:extLst>
              <a:ext uri="{FF2B5EF4-FFF2-40B4-BE49-F238E27FC236}">
                <a16:creationId xmlns:a16="http://schemas.microsoft.com/office/drawing/2014/main" id="{100FA390-B84D-6052-F9AD-3807CEB0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37" y="5096957"/>
            <a:ext cx="977730" cy="94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823907-C515-6E12-FC8C-9EBB403CEF56}"/>
              </a:ext>
            </a:extLst>
          </p:cNvPr>
          <p:cNvSpPr txBox="1"/>
          <p:nvPr/>
        </p:nvSpPr>
        <p:spPr>
          <a:xfrm>
            <a:off x="508841" y="6189358"/>
            <a:ext cx="962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Now Let’s Discuss sensors types …..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83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5ECE3F-1DDF-461D-A4C2-FDDACC4F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329" y="356505"/>
            <a:ext cx="9404723" cy="1400530"/>
          </a:xfrm>
        </p:spPr>
        <p:txBody>
          <a:bodyPr/>
          <a:lstStyle/>
          <a:p>
            <a:r>
              <a:rPr lang="en-IN" sz="3000" b="1" u="sng" dirty="0">
                <a:solidFill>
                  <a:srgbClr val="FFC000"/>
                </a:solidFill>
              </a:rPr>
              <a:t>Infrared Sensors</a:t>
            </a:r>
            <a:r>
              <a:rPr lang="en-IN" sz="2800" u="sng" dirty="0">
                <a:solidFill>
                  <a:srgbClr val="FFC000"/>
                </a:solidFill>
              </a:rPr>
              <a:t> </a:t>
            </a:r>
            <a:r>
              <a:rPr lang="en-IN" sz="2800" dirty="0"/>
              <a:t>– </a:t>
            </a:r>
            <a:r>
              <a:rPr lang="en-IN" sz="2800" dirty="0">
                <a:solidFill>
                  <a:srgbClr val="FFFF00"/>
                </a:solidFill>
              </a:rPr>
              <a:t>Detect presence of object.</a:t>
            </a:r>
          </a:p>
        </p:txBody>
      </p:sp>
      <p:pic>
        <p:nvPicPr>
          <p:cNvPr id="4101" name="Picture 2">
            <a:extLst>
              <a:ext uri="{FF2B5EF4-FFF2-40B4-BE49-F238E27FC236}">
                <a16:creationId xmlns:a16="http://schemas.microsoft.com/office/drawing/2014/main" id="{57CC660B-287F-560D-3F28-C5AD15E72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2" y="1345370"/>
            <a:ext cx="5758728" cy="462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Everything You May Want To Know About Infrared Water Faucets">
            <a:extLst>
              <a:ext uri="{FF2B5EF4-FFF2-40B4-BE49-F238E27FC236}">
                <a16:creationId xmlns:a16="http://schemas.microsoft.com/office/drawing/2014/main" id="{BA8C02C8-B695-C45E-AED7-DD28CD8C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02" y="1526598"/>
            <a:ext cx="251676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slide-image-14" descr="Sensor Technology ppt">
            <a:extLst>
              <a:ext uri="{FF2B5EF4-FFF2-40B4-BE49-F238E27FC236}">
                <a16:creationId xmlns:a16="http://schemas.microsoft.com/office/drawing/2014/main" id="{629144F2-684E-4E29-215D-C083C358C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02" y="4035390"/>
            <a:ext cx="2516765" cy="181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slide-image-9" descr="Photoelectric Sensor&#10;➢ These are used in Street lights and&#10;Automatic stairs&#10; ">
            <a:extLst>
              <a:ext uri="{FF2B5EF4-FFF2-40B4-BE49-F238E27FC236}">
                <a16:creationId xmlns:a16="http://schemas.microsoft.com/office/drawing/2014/main" id="{C4AE13A5-D587-6E37-2B36-C45C62E4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r="1875"/>
          <a:stretch>
            <a:fillRect/>
          </a:stretch>
        </p:blipFill>
        <p:spPr bwMode="auto">
          <a:xfrm>
            <a:off x="9475685" y="1526598"/>
            <a:ext cx="2395971" cy="193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A3F248-DABB-7003-B9A4-F2D5DBFEC45A}"/>
              </a:ext>
            </a:extLst>
          </p:cNvPr>
          <p:cNvSpPr txBox="1"/>
          <p:nvPr/>
        </p:nvSpPr>
        <p:spPr>
          <a:xfrm>
            <a:off x="1741127" y="6196690"/>
            <a:ext cx="29510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C000"/>
                </a:solidFill>
              </a:rPr>
              <a:t>Working</a:t>
            </a:r>
            <a:endParaRPr lang="en-IN" sz="25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65F59-3872-6D05-8B62-4E9238F4B220}"/>
              </a:ext>
            </a:extLst>
          </p:cNvPr>
          <p:cNvSpPr txBox="1"/>
          <p:nvPr/>
        </p:nvSpPr>
        <p:spPr>
          <a:xfrm>
            <a:off x="7499857" y="6144985"/>
            <a:ext cx="29510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C000"/>
                </a:solidFill>
              </a:rPr>
              <a:t>Examples</a:t>
            </a:r>
            <a:endParaRPr lang="en-IN" sz="2500" dirty="0">
              <a:solidFill>
                <a:srgbClr val="FFC000"/>
              </a:solidFill>
            </a:endParaRPr>
          </a:p>
        </p:txBody>
      </p:sp>
      <p:pic>
        <p:nvPicPr>
          <p:cNvPr id="4" name="Picture 3" descr="Automatic Door Opening System using PIR Sensor">
            <a:extLst>
              <a:ext uri="{FF2B5EF4-FFF2-40B4-BE49-F238E27FC236}">
                <a16:creationId xmlns:a16="http://schemas.microsoft.com/office/drawing/2014/main" id="{9EB04ECC-DB7F-C225-E113-034A06EA6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652" y="4035389"/>
            <a:ext cx="2321075" cy="1813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7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mparature Sensor">
            <a:extLst>
              <a:ext uri="{FF2B5EF4-FFF2-40B4-BE49-F238E27FC236}">
                <a16:creationId xmlns:a16="http://schemas.microsoft.com/office/drawing/2014/main" id="{5B7FADBB-367D-04E7-03F7-70AF33BE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64" y="2385498"/>
            <a:ext cx="2877414" cy="32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B19E48C-69A7-D09B-75DF-2A6929ED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55" y="2385498"/>
            <a:ext cx="3191309" cy="32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F76ED-4D4D-C264-C486-870AFCA2C9A9}"/>
              </a:ext>
            </a:extLst>
          </p:cNvPr>
          <p:cNvSpPr txBox="1"/>
          <p:nvPr/>
        </p:nvSpPr>
        <p:spPr>
          <a:xfrm>
            <a:off x="595746" y="692727"/>
            <a:ext cx="1102821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u="sng" dirty="0">
                <a:solidFill>
                  <a:srgbClr val="FFC000"/>
                </a:solidFill>
              </a:rPr>
              <a:t>Temperature Sensor </a:t>
            </a:r>
            <a:r>
              <a:rPr lang="en-IN" sz="3000" dirty="0"/>
              <a:t>:</a:t>
            </a:r>
            <a:r>
              <a:rPr lang="en-IN" sz="1800" dirty="0"/>
              <a:t> </a:t>
            </a:r>
            <a:r>
              <a:rPr lang="en-IN" sz="2800" dirty="0"/>
              <a:t>Measures the </a:t>
            </a:r>
            <a:r>
              <a:rPr lang="en-IN" sz="2800" dirty="0">
                <a:solidFill>
                  <a:srgbClr val="FFFF00"/>
                </a:solidFill>
              </a:rPr>
              <a:t>change in temperature</a:t>
            </a:r>
            <a:r>
              <a:rPr lang="en-IN" sz="2800" dirty="0"/>
              <a:t>.</a:t>
            </a:r>
          </a:p>
          <a:p>
            <a:pPr marL="457200" lvl="1" indent="0">
              <a:buNone/>
            </a:pPr>
            <a:r>
              <a:rPr lang="en-IN" sz="2800" dirty="0"/>
              <a:t>				 Uses the convertor for converting the </a:t>
            </a:r>
          </a:p>
          <a:p>
            <a:pPr marL="457200" lvl="1" indent="0">
              <a:buNone/>
            </a:pPr>
            <a:r>
              <a:rPr lang="en-IN" sz="2800" dirty="0"/>
              <a:t>		          measured temperature to electrical signals.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36044-5679-C371-CD65-4399D09DA729}"/>
              </a:ext>
            </a:extLst>
          </p:cNvPr>
          <p:cNvSpPr txBox="1"/>
          <p:nvPr/>
        </p:nvSpPr>
        <p:spPr>
          <a:xfrm>
            <a:off x="595746" y="6012871"/>
            <a:ext cx="1086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Based on voltage, it consists of 2 metal rods which generates voltage. If the voltage reduces, temperature also reduces and hence the deviation in temperature takes place.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A479-1465-DAFC-C087-F2665675ECED}"/>
              </a:ext>
            </a:extLst>
          </p:cNvPr>
          <p:cNvSpPr txBox="1"/>
          <p:nvPr/>
        </p:nvSpPr>
        <p:spPr>
          <a:xfrm>
            <a:off x="10965874" y="1998582"/>
            <a:ext cx="228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/>
              <a:t>	</a:t>
            </a:r>
            <a:r>
              <a:rPr lang="en-IN" sz="3500" dirty="0">
                <a:solidFill>
                  <a:srgbClr val="FFFF00"/>
                </a:solidFill>
              </a:rPr>
              <a:t>E</a:t>
            </a:r>
          </a:p>
          <a:p>
            <a:r>
              <a:rPr lang="en-IN" sz="3500" dirty="0">
                <a:solidFill>
                  <a:srgbClr val="FFFF00"/>
                </a:solidFill>
              </a:rPr>
              <a:t>	X</a:t>
            </a:r>
          </a:p>
          <a:p>
            <a:r>
              <a:rPr lang="en-IN" sz="3500" dirty="0">
                <a:solidFill>
                  <a:srgbClr val="FFFF00"/>
                </a:solidFill>
              </a:rPr>
              <a:t>	A</a:t>
            </a:r>
          </a:p>
          <a:p>
            <a:r>
              <a:rPr lang="en-IN" sz="3500" dirty="0">
                <a:solidFill>
                  <a:srgbClr val="FFFF00"/>
                </a:solidFill>
              </a:rPr>
              <a:t>	M</a:t>
            </a:r>
          </a:p>
          <a:p>
            <a:r>
              <a:rPr lang="en-IN" sz="3500" dirty="0">
                <a:solidFill>
                  <a:srgbClr val="FFFF00"/>
                </a:solidFill>
              </a:rPr>
              <a:t>	P</a:t>
            </a:r>
          </a:p>
          <a:p>
            <a:r>
              <a:rPr lang="en-IN" sz="3500" dirty="0">
                <a:solidFill>
                  <a:srgbClr val="FFFF00"/>
                </a:solidFill>
              </a:rPr>
              <a:t>	L</a:t>
            </a:r>
          </a:p>
          <a:p>
            <a:r>
              <a:rPr lang="en-IN" sz="3500" dirty="0">
                <a:solidFill>
                  <a:srgbClr val="FFFF00"/>
                </a:solidFill>
              </a:rPr>
              <a:t>	E</a:t>
            </a:r>
          </a:p>
          <a:p>
            <a:r>
              <a:rPr lang="en-IN" sz="3500" dirty="0">
                <a:solidFill>
                  <a:srgbClr val="FFFF00"/>
                </a:solidFill>
              </a:rPr>
              <a:t>	S</a:t>
            </a:r>
          </a:p>
        </p:txBody>
      </p:sp>
    </p:spTree>
    <p:extLst>
      <p:ext uri="{BB962C8B-B14F-4D97-AF65-F5344CB8AC3E}">
        <p14:creationId xmlns:p14="http://schemas.microsoft.com/office/powerpoint/2010/main" val="195682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F6668C-2758-A6EA-BC0E-9081BAD3F091}"/>
              </a:ext>
            </a:extLst>
          </p:cNvPr>
          <p:cNvSpPr txBox="1"/>
          <p:nvPr/>
        </p:nvSpPr>
        <p:spPr>
          <a:xfrm>
            <a:off x="3408218" y="1399309"/>
            <a:ext cx="7980218" cy="4793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05715-C445-B926-7DE3-A2FFA75DD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7" y="2064327"/>
            <a:ext cx="5652654" cy="3394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D426B-DC20-2533-857F-EE04EE6E4230}"/>
              </a:ext>
            </a:extLst>
          </p:cNvPr>
          <p:cNvSpPr txBox="1"/>
          <p:nvPr/>
        </p:nvSpPr>
        <p:spPr>
          <a:xfrm>
            <a:off x="526473" y="568032"/>
            <a:ext cx="1109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How does a electric kettle know when to switch off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E0733-C86D-DB61-D43B-82035B73EF9A}"/>
              </a:ext>
            </a:extLst>
          </p:cNvPr>
          <p:cNvSpPr txBox="1"/>
          <p:nvPr/>
        </p:nvSpPr>
        <p:spPr>
          <a:xfrm>
            <a:off x="4128655" y="5597236"/>
            <a:ext cx="65393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solidFill>
                  <a:schemeClr val="bg1"/>
                </a:solidFill>
              </a:rPr>
              <a:t>Bi-</a:t>
            </a:r>
            <a:r>
              <a:rPr lang="en-IN" sz="2300" b="1" dirty="0" err="1">
                <a:solidFill>
                  <a:schemeClr val="bg1"/>
                </a:solidFill>
              </a:rPr>
              <a:t>mettalic</a:t>
            </a:r>
            <a:r>
              <a:rPr lang="en-IN" sz="2300" b="1" dirty="0">
                <a:solidFill>
                  <a:schemeClr val="bg1"/>
                </a:solidFill>
              </a:rPr>
              <a:t> thermostat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447DB-DD4D-3144-98DB-791EE68EE1EF}"/>
              </a:ext>
            </a:extLst>
          </p:cNvPr>
          <p:cNvSpPr txBox="1"/>
          <p:nvPr/>
        </p:nvSpPr>
        <p:spPr>
          <a:xfrm>
            <a:off x="360218" y="1510145"/>
            <a:ext cx="2521527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Based on thermostat which consists of 2 </a:t>
            </a:r>
            <a:r>
              <a:rPr lang="en-IN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mettalic</a:t>
            </a:r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strips and when steam comes in contact or we can say it’s heated up, metallic strip bends and breaks the circuit.</a:t>
            </a:r>
          </a:p>
          <a:p>
            <a:endParaRPr lang="en-IN" sz="2300" dirty="0">
              <a:solidFill>
                <a:srgbClr val="92D050"/>
              </a:solidFill>
            </a:endParaRPr>
          </a:p>
          <a:p>
            <a:r>
              <a:rPr lang="en-IN" sz="2300" dirty="0">
                <a:solidFill>
                  <a:srgbClr val="FFFF00"/>
                </a:solidFill>
              </a:rPr>
              <a:t>It automatically turns off when it reaches it’s boiling point.</a:t>
            </a:r>
          </a:p>
          <a:p>
            <a:endParaRPr lang="en-IN" sz="2300" dirty="0">
              <a:solidFill>
                <a:srgbClr val="FFFF00"/>
              </a:solidFill>
            </a:endParaRPr>
          </a:p>
          <a:p>
            <a:endParaRPr lang="en-IN" sz="23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0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moke-Sensor-MQ2">
            <a:extLst>
              <a:ext uri="{FF2B5EF4-FFF2-40B4-BE49-F238E27FC236}">
                <a16:creationId xmlns:a16="http://schemas.microsoft.com/office/drawing/2014/main" id="{14192B18-81BA-11F1-8FE2-01CAE2612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D5343-68DB-62A3-F65E-2DE950EC06F2}"/>
              </a:ext>
            </a:extLst>
          </p:cNvPr>
          <p:cNvSpPr txBox="1"/>
          <p:nvPr/>
        </p:nvSpPr>
        <p:spPr>
          <a:xfrm>
            <a:off x="568036" y="554182"/>
            <a:ext cx="504305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u="sng" dirty="0">
                <a:solidFill>
                  <a:srgbClr val="FFC000"/>
                </a:solidFill>
              </a:rPr>
              <a:t>Smoke Sensor </a:t>
            </a:r>
          </a:p>
          <a:p>
            <a:endParaRPr lang="en-IN" sz="2800" dirty="0"/>
          </a:p>
          <a:p>
            <a:r>
              <a:rPr lang="en-IN" sz="2300" dirty="0">
                <a:solidFill>
                  <a:srgbClr val="FFFF00"/>
                </a:solidFill>
              </a:rPr>
              <a:t>Detects gases like LPG, Carbon Dioxide,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6A028-6BAD-B6AA-5526-789E76B86DE1}"/>
              </a:ext>
            </a:extLst>
          </p:cNvPr>
          <p:cNvSpPr txBox="1"/>
          <p:nvPr/>
        </p:nvSpPr>
        <p:spPr>
          <a:xfrm>
            <a:off x="5943600" y="3185958"/>
            <a:ext cx="5444836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r>
              <a:rPr lang="en-IN" sz="3000" u="sng" dirty="0">
                <a:solidFill>
                  <a:srgbClr val="FFC000"/>
                </a:solidFill>
              </a:rPr>
              <a:t>Touch Sensor</a:t>
            </a:r>
          </a:p>
          <a:p>
            <a:endParaRPr lang="en-IN" sz="2500" dirty="0"/>
          </a:p>
          <a:p>
            <a:r>
              <a:rPr lang="en-IN" sz="2500" dirty="0">
                <a:solidFill>
                  <a:srgbClr val="FFFF00"/>
                </a:solidFill>
              </a:rPr>
              <a:t>Detects when </a:t>
            </a:r>
          </a:p>
          <a:p>
            <a:r>
              <a:rPr lang="en-IN" sz="2500" dirty="0">
                <a:solidFill>
                  <a:srgbClr val="FFFF00"/>
                </a:solidFill>
              </a:rPr>
              <a:t>any object </a:t>
            </a:r>
          </a:p>
          <a:p>
            <a:r>
              <a:rPr lang="en-IN" sz="2500" dirty="0">
                <a:solidFill>
                  <a:srgbClr val="FFFF00"/>
                </a:solidFill>
              </a:rPr>
              <a:t>come in </a:t>
            </a:r>
          </a:p>
          <a:p>
            <a:r>
              <a:rPr lang="en-IN" sz="2500" dirty="0">
                <a:solidFill>
                  <a:srgbClr val="FFFF00"/>
                </a:solidFill>
              </a:rPr>
              <a:t>contact.</a:t>
            </a:r>
          </a:p>
        </p:txBody>
      </p:sp>
      <p:pic>
        <p:nvPicPr>
          <p:cNvPr id="6148" name="Picture 4" descr="Toshiba laptop cursor not working: touchpad, mouse">
            <a:extLst>
              <a:ext uri="{FF2B5EF4-FFF2-40B4-BE49-F238E27FC236}">
                <a16:creationId xmlns:a16="http://schemas.microsoft.com/office/drawing/2014/main" id="{B5BB7CA2-0F9E-4B08-6F29-A7F00518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1" y="4466656"/>
            <a:ext cx="3422507" cy="200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n Overview of Smoke Detectors">
            <a:extLst>
              <a:ext uri="{FF2B5EF4-FFF2-40B4-BE49-F238E27FC236}">
                <a16:creationId xmlns:a16="http://schemas.microsoft.com/office/drawing/2014/main" id="{C66AD776-1903-5C3A-EB38-AD625DA9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792279"/>
            <a:ext cx="4024747" cy="334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5F3A8-EA6E-76DB-B84E-8DA3F6238E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7" b="18241"/>
          <a:stretch/>
        </p:blipFill>
        <p:spPr bwMode="auto">
          <a:xfrm>
            <a:off x="5233799" y="582565"/>
            <a:ext cx="6154637" cy="33085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063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F4A7E6-9999-B9A0-D10B-BEE3B1CC4933}"/>
              </a:ext>
            </a:extLst>
          </p:cNvPr>
          <p:cNvSpPr txBox="1"/>
          <p:nvPr/>
        </p:nvSpPr>
        <p:spPr>
          <a:xfrm>
            <a:off x="678873" y="706582"/>
            <a:ext cx="86313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	</a:t>
            </a:r>
            <a:r>
              <a:rPr lang="en-IN" sz="3000" b="1" u="sng" dirty="0">
                <a:solidFill>
                  <a:schemeClr val="accent3"/>
                </a:solidFill>
              </a:rPr>
              <a:t>Sensor’s Quality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IN" sz="30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rgbClr val="FFFF00"/>
                </a:solidFill>
              </a:rPr>
              <a:t>A good sensor should be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IN" sz="3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rgbClr val="FFFF00"/>
                </a:solidFill>
              </a:rPr>
              <a:t>Sensitive to the measured property.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IN" sz="3000" dirty="0">
              <a:solidFill>
                <a:srgbClr val="FFFF00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rgbClr val="FFFF00"/>
                </a:solidFill>
              </a:rPr>
              <a:t>Insensitive to any other property likely to be encountered while measurement.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IN" sz="3000" dirty="0">
              <a:solidFill>
                <a:srgbClr val="FFFF00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rgbClr val="FFFF00"/>
                </a:solidFill>
              </a:rPr>
              <a:t>Does not influence the measured property.</a:t>
            </a:r>
          </a:p>
        </p:txBody>
      </p:sp>
    </p:spTree>
    <p:extLst>
      <p:ext uri="{BB962C8B-B14F-4D97-AF65-F5344CB8AC3E}">
        <p14:creationId xmlns:p14="http://schemas.microsoft.com/office/powerpoint/2010/main" val="391056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1462</TotalTime>
  <Words>389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PowerPoint Presentation</vt:lpstr>
      <vt:lpstr>Points to be discussed…  What are SENSOR DEVICES ?  Why SENSOR DEVICES ?  Real World Examples  Different types of sensors…  How sensors work ?  How can you say a sensor is good or bad ?  </vt:lpstr>
      <vt:lpstr>PowerPoint Presentation</vt:lpstr>
      <vt:lpstr>WHAT IS A SENSOR DEVICE?</vt:lpstr>
      <vt:lpstr>Infrared Sensors – Detect presence of object.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SENSOR DEVICES</dc:title>
  <dc:creator>Bhawana Khurana</dc:creator>
  <cp:lastModifiedBy>Bhawana Khurana</cp:lastModifiedBy>
  <cp:revision>20</cp:revision>
  <dcterms:created xsi:type="dcterms:W3CDTF">2022-08-30T17:52:05Z</dcterms:created>
  <dcterms:modified xsi:type="dcterms:W3CDTF">2022-09-25T17:49:01Z</dcterms:modified>
</cp:coreProperties>
</file>