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60" r:id="rId5"/>
    <p:sldId id="261" r:id="rId6"/>
    <p:sldId id="259" r:id="rId7"/>
    <p:sldId id="262" r:id="rId8"/>
    <p:sldId id="263" r:id="rId9"/>
    <p:sldId id="264" r:id="rId10"/>
    <p:sldId id="271" r:id="rId11"/>
    <p:sldId id="265" r:id="rId12"/>
    <p:sldId id="272" r:id="rId13"/>
    <p:sldId id="273" r:id="rId14"/>
    <p:sldId id="266" r:id="rId15"/>
    <p:sldId id="274" r:id="rId16"/>
    <p:sldId id="275"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A09A9EE-EF4A-406D-B475-90917EF1687B}" type="datetimeFigureOut">
              <a:rPr lang="en-IN" smtClean="0"/>
              <a:t>26-12-2021</a:t>
            </a:fld>
            <a:endParaRPr lang="en-IN"/>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EB0C1D34-D5EF-4EE1-B18A-C99287072FEA}" type="slidenum">
              <a:rPr lang="en-IN" smtClean="0"/>
              <a:t>‹#›</a:t>
            </a:fld>
            <a:endParaRPr lang="en-IN"/>
          </a:p>
        </p:txBody>
      </p:sp>
    </p:spTree>
    <p:extLst>
      <p:ext uri="{BB962C8B-B14F-4D97-AF65-F5344CB8AC3E}">
        <p14:creationId xmlns:p14="http://schemas.microsoft.com/office/powerpoint/2010/main" val="288931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A9EE-EF4A-406D-B475-90917EF1687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276568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A9EE-EF4A-406D-B475-90917EF1687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270303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9A9EE-EF4A-406D-B475-90917EF1687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337678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9A9EE-EF4A-406D-B475-90917EF1687B}"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255989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9A9EE-EF4A-406D-B475-90917EF1687B}"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302990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9A9EE-EF4A-406D-B475-90917EF1687B}"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377388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9A9EE-EF4A-406D-B475-90917EF1687B}"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17868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9A9EE-EF4A-406D-B475-90917EF1687B}"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0C1D34-D5EF-4EE1-B18A-C99287072FEA}" type="slidenum">
              <a:rPr lang="en-IN" smtClean="0"/>
              <a:t>‹#›</a:t>
            </a:fld>
            <a:endParaRPr lang="en-IN"/>
          </a:p>
        </p:txBody>
      </p:sp>
    </p:spTree>
    <p:extLst>
      <p:ext uri="{BB962C8B-B14F-4D97-AF65-F5344CB8AC3E}">
        <p14:creationId xmlns:p14="http://schemas.microsoft.com/office/powerpoint/2010/main" val="403257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A09A9EE-EF4A-406D-B475-90917EF1687B}"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C1D34-D5EF-4EE1-B18A-C99287072FEA}" type="slidenum">
              <a:rPr lang="en-IN" smtClean="0"/>
              <a:t>‹#›</a:t>
            </a:fld>
            <a:endParaRPr lang="en-IN"/>
          </a:p>
        </p:txBody>
      </p:sp>
    </p:spTree>
    <p:extLst>
      <p:ext uri="{BB962C8B-B14F-4D97-AF65-F5344CB8AC3E}">
        <p14:creationId xmlns:p14="http://schemas.microsoft.com/office/powerpoint/2010/main" val="156884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1A09A9EE-EF4A-406D-B475-90917EF1687B}" type="datetimeFigureOut">
              <a:rPr lang="en-IN" smtClean="0"/>
              <a:t>26-12-2021</a:t>
            </a:fld>
            <a:endParaRPr lang="en-IN"/>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C1D34-D5EF-4EE1-B18A-C99287072FEA}" type="slidenum">
              <a:rPr lang="en-IN" smtClean="0"/>
              <a:t>‹#›</a:t>
            </a:fld>
            <a:endParaRPr lang="en-IN"/>
          </a:p>
        </p:txBody>
      </p:sp>
    </p:spTree>
    <p:extLst>
      <p:ext uri="{BB962C8B-B14F-4D97-AF65-F5344CB8AC3E}">
        <p14:creationId xmlns:p14="http://schemas.microsoft.com/office/powerpoint/2010/main" val="28090098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1A09A9EE-EF4A-406D-B475-90917EF1687B}" type="datetimeFigureOut">
              <a:rPr lang="en-IN" smtClean="0"/>
              <a:t>26-12-2021</a:t>
            </a:fld>
            <a:endParaRPr lang="en-IN"/>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IN"/>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EB0C1D34-D5EF-4EE1-B18A-C99287072FEA}" type="slidenum">
              <a:rPr lang="en-IN" smtClean="0"/>
              <a:t>‹#›</a:t>
            </a:fld>
            <a:endParaRPr lang="en-IN"/>
          </a:p>
        </p:txBody>
      </p:sp>
    </p:spTree>
    <p:extLst>
      <p:ext uri="{BB962C8B-B14F-4D97-AF65-F5344CB8AC3E}">
        <p14:creationId xmlns:p14="http://schemas.microsoft.com/office/powerpoint/2010/main" val="48013374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Customer Retention</a:t>
            </a:r>
            <a:r>
              <a:rPr lang="en-IN" dirty="0"/>
              <a:t> </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5517232"/>
            <a:ext cx="2929890" cy="2133600"/>
          </a:xfrm>
          <a:prstGeom prst="rect">
            <a:avLst/>
          </a:prstGeom>
          <a:noFill/>
          <a:ln>
            <a:noFill/>
          </a:ln>
        </p:spPr>
      </p:pic>
      <p:sp>
        <p:nvSpPr>
          <p:cNvPr id="5" name="Title 1"/>
          <p:cNvSpPr txBox="1">
            <a:spLocks/>
          </p:cNvSpPr>
          <p:nvPr/>
        </p:nvSpPr>
        <p:spPr>
          <a:xfrm>
            <a:off x="3347864" y="4653136"/>
            <a:ext cx="2552328" cy="90872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1" i="0" u="none" strike="noStrike" kern="1200" cap="none" spc="0" normalizeH="0" baseline="0" noProof="0" dirty="0">
                <a:ln>
                  <a:noFill/>
                </a:ln>
                <a:solidFill>
                  <a:schemeClr val="tx1"/>
                </a:solidFill>
                <a:effectLst/>
                <a:uLnTx/>
                <a:uFillTx/>
                <a:latin typeface="+mj-lt"/>
                <a:ea typeface="+mj-ea"/>
                <a:cs typeface="+mj-cs"/>
              </a:rPr>
              <a:t>BY </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b="1" dirty="0">
                <a:latin typeface="+mj-lt"/>
                <a:ea typeface="+mj-ea"/>
                <a:cs typeface="+mj-cs"/>
              </a:rPr>
              <a:t>Bhawana Maurya</a:t>
            </a:r>
            <a:endParaRPr kumimoji="0" lang="en-IN"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683568" y="836712"/>
            <a:ext cx="7560840" cy="4320480"/>
          </a:xfrm>
          <a:prstGeom prst="rect">
            <a:avLst/>
          </a:prstGeom>
          <a:noFill/>
          <a:ln w="9525">
            <a:noFill/>
            <a:miter lim="800000"/>
            <a:headEnd/>
            <a:tailEnd/>
          </a:ln>
        </p:spPr>
      </p:pic>
      <p:sp>
        <p:nvSpPr>
          <p:cNvPr id="4" name="Content Placeholder 3"/>
          <p:cNvSpPr>
            <a:spLocks noGrp="1"/>
          </p:cNvSpPr>
          <p:nvPr>
            <p:ph sz="half" idx="2"/>
          </p:nvPr>
        </p:nvSpPr>
        <p:spPr>
          <a:xfrm>
            <a:off x="323528" y="5373215"/>
            <a:ext cx="8363272" cy="981709"/>
          </a:xfrm>
        </p:spPr>
        <p:txBody>
          <a:bodyPr>
            <a:normAutofit/>
          </a:bodyPr>
          <a:lstStyle/>
          <a:p>
            <a:pPr>
              <a:buNone/>
            </a:pPr>
            <a:r>
              <a:rPr lang="en-IN" dirty="0"/>
              <a:t>As we saw most of the users prefer to  use cellular internet  the devices like </a:t>
            </a:r>
            <a:r>
              <a:rPr lang="en-IN" dirty="0" err="1"/>
              <a:t>smartphone</a:t>
            </a:r>
            <a:r>
              <a:rPr lang="en-IN" dirty="0"/>
              <a:t> and tablet users will be more .</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251520" y="1340768"/>
            <a:ext cx="8208912" cy="3456384"/>
          </a:xfrm>
          <a:prstGeom prst="rect">
            <a:avLst/>
          </a:prstGeom>
          <a:noFill/>
          <a:ln w="9525">
            <a:noFill/>
            <a:miter lim="800000"/>
            <a:headEnd/>
            <a:tailEnd/>
          </a:ln>
        </p:spPr>
      </p:pic>
      <p:sp>
        <p:nvSpPr>
          <p:cNvPr id="4" name="Content Placeholder 3"/>
          <p:cNvSpPr>
            <a:spLocks noGrp="1"/>
          </p:cNvSpPr>
          <p:nvPr>
            <p:ph sz="half" idx="2"/>
          </p:nvPr>
        </p:nvSpPr>
        <p:spPr>
          <a:xfrm>
            <a:off x="467544" y="5301207"/>
            <a:ext cx="8219256" cy="1053717"/>
          </a:xfrm>
        </p:spPr>
        <p:txBody>
          <a:bodyPr>
            <a:normAutofit/>
          </a:bodyPr>
          <a:lstStyle/>
          <a:p>
            <a:r>
              <a:rPr lang="en-IN" dirty="0"/>
              <a:t>Most of the customer relies on the search engine to land up to a shopping site for the first time. Hence to attract the First time customer the  SEO should be done by the websites for better visibility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611560" y="1340768"/>
            <a:ext cx="7704856" cy="3600400"/>
          </a:xfrm>
          <a:prstGeom prst="rect">
            <a:avLst/>
          </a:prstGeom>
          <a:noFill/>
          <a:ln w="9525">
            <a:noFill/>
            <a:miter lim="800000"/>
            <a:headEnd/>
            <a:tailEnd/>
          </a:ln>
        </p:spPr>
      </p:pic>
      <p:sp>
        <p:nvSpPr>
          <p:cNvPr id="4" name="Content Placeholder 3"/>
          <p:cNvSpPr>
            <a:spLocks noGrp="1"/>
          </p:cNvSpPr>
          <p:nvPr>
            <p:ph sz="half" idx="2"/>
          </p:nvPr>
        </p:nvSpPr>
        <p:spPr>
          <a:xfrm>
            <a:off x="323528" y="5517231"/>
            <a:ext cx="8363272" cy="837693"/>
          </a:xfrm>
        </p:spPr>
        <p:txBody>
          <a:bodyPr>
            <a:normAutofit fontScale="92500" lnSpcReduction="10000"/>
          </a:bodyPr>
          <a:lstStyle/>
          <a:p>
            <a:r>
              <a:rPr lang="en-IN" dirty="0"/>
              <a:t>It has been observed most people abandon the cart due to availability in an alternative offer or rejection of Promo code .Thus monetary benefits plays a crucial  role while shopping online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179512" y="836712"/>
            <a:ext cx="8280920" cy="4824536"/>
          </a:xfrm>
          <a:prstGeom prst="rect">
            <a:avLst/>
          </a:prstGeom>
          <a:noFill/>
          <a:ln w="9525">
            <a:noFill/>
            <a:miter lim="800000"/>
            <a:headEnd/>
            <a:tailEnd/>
          </a:ln>
        </p:spPr>
      </p:pic>
      <p:sp>
        <p:nvSpPr>
          <p:cNvPr id="4" name="Content Placeholder 3"/>
          <p:cNvSpPr>
            <a:spLocks noGrp="1"/>
          </p:cNvSpPr>
          <p:nvPr>
            <p:ph sz="half" idx="2"/>
          </p:nvPr>
        </p:nvSpPr>
        <p:spPr>
          <a:xfrm>
            <a:off x="467544" y="5805264"/>
            <a:ext cx="8208912" cy="864096"/>
          </a:xfrm>
        </p:spPr>
        <p:txBody>
          <a:bodyPr>
            <a:normAutofit fontScale="85000" lnSpcReduction="10000"/>
          </a:bodyPr>
          <a:lstStyle/>
          <a:p>
            <a:r>
              <a:rPr lang="en-IN" dirty="0"/>
              <a:t>The monetary benefits is important to almost everyone, but its most important to the customers in the age range of 21-30 as mostly they are students or newly employed and pocket pinch factor is of very importance  in this age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719064" y="764704"/>
            <a:ext cx="8424936" cy="4536504"/>
          </a:xfrm>
          <a:prstGeom prst="rect">
            <a:avLst/>
          </a:prstGeom>
          <a:noFill/>
          <a:ln w="9525">
            <a:noFill/>
            <a:miter lim="800000"/>
            <a:headEnd/>
            <a:tailEnd/>
          </a:ln>
        </p:spPr>
      </p:pic>
      <p:sp>
        <p:nvSpPr>
          <p:cNvPr id="4" name="Content Placeholder 3"/>
          <p:cNvSpPr>
            <a:spLocks noGrp="1"/>
          </p:cNvSpPr>
          <p:nvPr>
            <p:ph sz="half" idx="2"/>
          </p:nvPr>
        </p:nvSpPr>
        <p:spPr>
          <a:xfrm>
            <a:off x="611560" y="5517231"/>
            <a:ext cx="8075240" cy="837693"/>
          </a:xfrm>
        </p:spPr>
        <p:txBody>
          <a:bodyPr>
            <a:normAutofit/>
          </a:bodyPr>
          <a:lstStyle/>
          <a:p>
            <a:r>
              <a:rPr lang="en-IN" sz="1600" dirty="0"/>
              <a:t>Most female customer prefer easy to navigate apps or  interface as compared to male customers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323528" y="692696"/>
            <a:ext cx="8424936" cy="4680520"/>
          </a:xfrm>
          <a:prstGeom prst="rect">
            <a:avLst/>
          </a:prstGeom>
          <a:noFill/>
          <a:ln w="9525">
            <a:noFill/>
            <a:miter lim="800000"/>
            <a:headEnd/>
            <a:tailEnd/>
          </a:ln>
        </p:spPr>
      </p:pic>
      <p:sp>
        <p:nvSpPr>
          <p:cNvPr id="4" name="Content Placeholder 3"/>
          <p:cNvSpPr>
            <a:spLocks noGrp="1"/>
          </p:cNvSpPr>
          <p:nvPr>
            <p:ph sz="half" idx="2"/>
          </p:nvPr>
        </p:nvSpPr>
        <p:spPr>
          <a:xfrm>
            <a:off x="395536" y="5517232"/>
            <a:ext cx="8424936" cy="1125724"/>
          </a:xfrm>
        </p:spPr>
        <p:txBody>
          <a:bodyPr>
            <a:normAutofit lnSpcReduction="10000"/>
          </a:bodyPr>
          <a:lstStyle/>
          <a:p>
            <a:r>
              <a:rPr lang="en-IN" sz="1700" dirty="0"/>
              <a:t>Most of the people who  shop occasionally shop for monetary benefits mostly </a:t>
            </a:r>
          </a:p>
          <a:p>
            <a:r>
              <a:rPr lang="en-IN" sz="1700" dirty="0"/>
              <a:t>This should be the Target audience as  these consumers are ready to move from conventional systems to online only if the Monetary benefits are attractive ,which can be done  via personalised sales or loyalty program </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Interpretation of the Results</a:t>
            </a:r>
            <a:br>
              <a:rPr lang="en-IN" dirty="0"/>
            </a:br>
            <a:endParaRPr lang="en-IN" dirty="0"/>
          </a:p>
        </p:txBody>
      </p:sp>
      <p:sp>
        <p:nvSpPr>
          <p:cNvPr id="3" name="Content Placeholder 2"/>
          <p:cNvSpPr>
            <a:spLocks noGrp="1"/>
          </p:cNvSpPr>
          <p:nvPr>
            <p:ph sz="half" idx="1"/>
          </p:nvPr>
        </p:nvSpPr>
        <p:spPr>
          <a:xfrm>
            <a:off x="323528" y="1340768"/>
            <a:ext cx="8352928" cy="5184575"/>
          </a:xfrm>
        </p:spPr>
        <p:txBody>
          <a:bodyPr>
            <a:normAutofit fontScale="70000" lnSpcReduction="20000"/>
          </a:bodyPr>
          <a:lstStyle/>
          <a:p>
            <a:pPr>
              <a:buNone/>
            </a:pPr>
            <a:r>
              <a:rPr lang="en-IN" dirty="0"/>
              <a:t>From the Statistical interpretation, following things can be inferred </a:t>
            </a:r>
          </a:p>
          <a:p>
            <a:pPr lvl="0"/>
            <a:r>
              <a:rPr lang="en-IN" dirty="0"/>
              <a:t>Most user are using apps (android and apple)</a:t>
            </a:r>
          </a:p>
          <a:p>
            <a:pPr lvl="0"/>
            <a:r>
              <a:rPr lang="en-IN" dirty="0"/>
              <a:t>Most user land on the site first time via Search engine </a:t>
            </a:r>
          </a:p>
          <a:p>
            <a:pPr lvl="0"/>
            <a:r>
              <a:rPr lang="en-IN" dirty="0"/>
              <a:t>Customers primarily female prefer easy to use interface </a:t>
            </a:r>
          </a:p>
          <a:p>
            <a:pPr lvl="0"/>
            <a:r>
              <a:rPr lang="en-IN" dirty="0"/>
              <a:t>The User base is dense in the range of 21-30 years </a:t>
            </a:r>
          </a:p>
          <a:p>
            <a:pPr lvl="0"/>
            <a:r>
              <a:rPr lang="en-IN" dirty="0"/>
              <a:t>The customers prefer website which intimate about sale in advance so that customers can benefit more from them </a:t>
            </a:r>
          </a:p>
          <a:p>
            <a:pPr lvl="0"/>
            <a:r>
              <a:rPr lang="en-IN" dirty="0"/>
              <a:t>The customers prefer the  ecommerce platforms with a speedy delivery within competitive pricing  </a:t>
            </a:r>
          </a:p>
          <a:p>
            <a:pPr lvl="0"/>
            <a:r>
              <a:rPr lang="en-IN" dirty="0"/>
              <a:t>Customer prefer to use platforms which provide maximum discount and Credit card payment is mostly preferred by the customer as it could be saved for easy check outs </a:t>
            </a:r>
          </a:p>
          <a:p>
            <a:pPr lvl="0"/>
            <a:r>
              <a:rPr lang="en-IN" dirty="0"/>
              <a:t>Easy returns is a very imp feature preferred by customers  as it gives the freedom to choose  as the size in apparel industry is semi-standardised thus a  freedom on that encourages customer to buy more and return back for 2</a:t>
            </a:r>
            <a:r>
              <a:rPr lang="en-IN" baseline="30000" dirty="0"/>
              <a:t>nd</a:t>
            </a:r>
            <a:r>
              <a:rPr lang="en-IN" dirty="0"/>
              <a:t> time </a:t>
            </a:r>
          </a:p>
          <a:p>
            <a:pPr lvl="0"/>
            <a:r>
              <a:rPr lang="en-IN" dirty="0"/>
              <a:t>The customer with annual shopping  frequency less  than 10 , prefer to shop mostly for monitory benefits</a:t>
            </a:r>
          </a:p>
          <a:p>
            <a:pPr lvl="0"/>
            <a:r>
              <a:rPr lang="en-IN" dirty="0"/>
              <a:t>The customer also prefer websites storing  less  data  from Security point of vies </a:t>
            </a:r>
          </a:p>
          <a:p>
            <a:pPr lvl="0"/>
            <a:r>
              <a:rPr lang="en-IN" dirty="0"/>
              <a:t>The Metro/Tier 1 cities prefer Speedy deliveries, Tier 2-3 cities prefer those customers most as the logistic coverage is high</a:t>
            </a:r>
          </a:p>
          <a:p>
            <a:pPr lvl="0"/>
            <a:r>
              <a:rPr lang="en-IN" dirty="0"/>
              <a:t> 2  Ecommerce sites does more than 70 percent of the business and have more recurring customers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br>
              <a:rPr lang="en-IN" dirty="0"/>
            </a:br>
            <a:endParaRPr lang="en-IN" dirty="0"/>
          </a:p>
        </p:txBody>
      </p:sp>
      <p:sp>
        <p:nvSpPr>
          <p:cNvPr id="3" name="Content Placeholder 2"/>
          <p:cNvSpPr>
            <a:spLocks noGrp="1"/>
          </p:cNvSpPr>
          <p:nvPr>
            <p:ph sz="half" idx="1"/>
          </p:nvPr>
        </p:nvSpPr>
        <p:spPr>
          <a:xfrm>
            <a:off x="457200" y="1920084"/>
            <a:ext cx="8435280" cy="4461243"/>
          </a:xfrm>
        </p:spPr>
        <p:txBody>
          <a:bodyPr>
            <a:normAutofit/>
          </a:bodyPr>
          <a:lstStyle/>
          <a:p>
            <a:r>
              <a:rPr lang="en-IN" dirty="0"/>
              <a:t>The Customers prefer the Ecommerce channel , which provide</a:t>
            </a:r>
          </a:p>
          <a:p>
            <a:pPr lvl="0"/>
            <a:r>
              <a:rPr lang="en-IN" dirty="0"/>
              <a:t>Easy to use interface and less loading  time </a:t>
            </a:r>
          </a:p>
          <a:p>
            <a:pPr lvl="0"/>
            <a:r>
              <a:rPr lang="en-IN" dirty="0"/>
              <a:t>Competitive discounts and Return facilities with speedy deliveries </a:t>
            </a:r>
          </a:p>
          <a:p>
            <a:pPr lvl="0"/>
            <a:r>
              <a:rPr lang="en-IN" dirty="0"/>
              <a:t>Convenient payment options</a:t>
            </a:r>
          </a:p>
          <a:p>
            <a:pPr lvl="0"/>
            <a:r>
              <a:rPr lang="en-IN" dirty="0"/>
              <a:t>Customer Data Privacy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4716016" cy="866360"/>
          </a:xfrm>
        </p:spPr>
        <p:txBody>
          <a:bodyPr/>
          <a:lstStyle/>
          <a:p>
            <a:r>
              <a:rPr lang="en-IN" b="1" dirty="0"/>
              <a:t> </a:t>
            </a:r>
            <a:r>
              <a:rPr lang="en-IN" sz="4000" b="1" dirty="0"/>
              <a:t>INTRODUCTION</a:t>
            </a:r>
            <a:endParaRPr lang="en-IN" sz="4000" dirty="0"/>
          </a:p>
        </p:txBody>
      </p:sp>
      <p:sp>
        <p:nvSpPr>
          <p:cNvPr id="3" name="Content Placeholder 2"/>
          <p:cNvSpPr>
            <a:spLocks noGrp="1"/>
          </p:cNvSpPr>
          <p:nvPr>
            <p:ph idx="1"/>
          </p:nvPr>
        </p:nvSpPr>
        <p:spPr>
          <a:xfrm>
            <a:off x="323528" y="1628800"/>
            <a:ext cx="8229600" cy="4389120"/>
          </a:xfrm>
        </p:spPr>
        <p:txBody>
          <a:bodyPr>
            <a:normAutofit fontScale="85000" lnSpcReduction="20000"/>
          </a:bodyPr>
          <a:lstStyle/>
          <a:p>
            <a:pPr>
              <a:buNone/>
            </a:pPr>
            <a:r>
              <a:rPr lang="en-IN" dirty="0"/>
              <a:t> </a:t>
            </a:r>
          </a:p>
          <a:p>
            <a:pPr lvl="0"/>
            <a:r>
              <a:rPr lang="en-IN" b="1" dirty="0"/>
              <a:t>Business Problem</a:t>
            </a:r>
          </a:p>
          <a:p>
            <a:pPr>
              <a:buNone/>
            </a:pPr>
            <a:r>
              <a:rPr lang="en-IN" dirty="0"/>
              <a:t>     Customer satisfaction has emerged as one of the most important factors that guarantee the success of e-commerce store. It has been identified as a key stimulant of purchase, repurchase intentions and customer loyalty.</a:t>
            </a:r>
          </a:p>
          <a:p>
            <a:pPr lvl="0"/>
            <a:r>
              <a:rPr lang="en-IN" b="1" dirty="0"/>
              <a:t>Background of the Problem</a:t>
            </a:r>
          </a:p>
          <a:p>
            <a:pPr>
              <a:buNone/>
            </a:pPr>
            <a:r>
              <a:rPr lang="en-IN" dirty="0"/>
              <a:t>	In this Fast paced world it has been evident that people want things at fingertip .It’s often seen that most of the customer in retails stores complain about lack of designs to choose from .This problem is more ardent in Tier 2 and Tier 3 cities in India ,where people had to choose between the limited choice they had .Thus there has been a sustainable gap in demand and supply of items to  choose from and of course in a attractive price range .  Ecommerce sites tend to bridge this gap by providing a plethora to choose from and in competitive price. As the Ecommerce boom happened, the bigger challenge for the E-commerce firms is to maintain the customer base for growing revenues as most of the business comes from loyal customers. Thus the key factor to a continued growth in this domain is recurring customer and their loyalty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2232248" cy="638944"/>
          </a:xfrm>
        </p:spPr>
        <p:txBody>
          <a:bodyPr>
            <a:normAutofit fontScale="90000"/>
          </a:bodyPr>
          <a:lstStyle/>
          <a:p>
            <a:r>
              <a:rPr lang="en-IN" sz="4000" dirty="0"/>
              <a:t>Objective</a:t>
            </a:r>
          </a:p>
        </p:txBody>
      </p:sp>
      <p:sp>
        <p:nvSpPr>
          <p:cNvPr id="3" name="Content Placeholder 2"/>
          <p:cNvSpPr>
            <a:spLocks noGrp="1"/>
          </p:cNvSpPr>
          <p:nvPr>
            <p:ph idx="1"/>
          </p:nvPr>
        </p:nvSpPr>
        <p:spPr>
          <a:xfrm>
            <a:off x="395536" y="1700808"/>
            <a:ext cx="8229600" cy="4389120"/>
          </a:xfrm>
        </p:spPr>
        <p:txBody>
          <a:bodyPr>
            <a:normAutofit/>
          </a:bodyPr>
          <a:lstStyle/>
          <a:p>
            <a:r>
              <a:rPr lang="en-IN" sz="2200" dirty="0"/>
              <a:t>The main objective of this Project is to identify the key factors which contribute more to attract customers and retain them via demographic based loyalty plans etcetera and also identifying the factors which drive them away to the competition Ecommerce has been one of the most booming industry in last decade where lot of Unicorns were established in INDIA, hence a analytical study based on customer research will contribute more towards customer retention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424936" cy="5472608"/>
          </a:xfrm>
        </p:spPr>
        <p:txBody>
          <a:bodyPr>
            <a:normAutofit/>
          </a:bodyPr>
          <a:lstStyle/>
          <a:p>
            <a:pPr lvl="0">
              <a:buNone/>
            </a:pPr>
            <a:r>
              <a:rPr lang="en-IN" sz="2200" b="1" dirty="0"/>
              <a:t>Data Sources and their formats</a:t>
            </a:r>
          </a:p>
          <a:p>
            <a:r>
              <a:rPr lang="en-IN" sz="2200" dirty="0"/>
              <a:t>The data was accumulated by a set of questionnaire. </a:t>
            </a:r>
          </a:p>
          <a:p>
            <a:r>
              <a:rPr lang="en-IN" sz="2200" dirty="0"/>
              <a:t>There were 47 questions with single answer and a set of 23 questions where the answer had multiple choices.</a:t>
            </a:r>
          </a:p>
          <a:p>
            <a:r>
              <a:rPr lang="en-IN" sz="2200" dirty="0"/>
              <a:t>This data was stacked in a spreadsheet with the original answers and the same was encoded in another sheet </a:t>
            </a:r>
          </a:p>
          <a:p>
            <a:r>
              <a:rPr lang="en-IN" sz="2200" b="1" dirty="0"/>
              <a:t>Data Pre-processing</a:t>
            </a:r>
            <a:endParaRPr lang="en-IN" sz="2200" dirty="0"/>
          </a:p>
          <a:p>
            <a:pPr lvl="0"/>
            <a:r>
              <a:rPr lang="en-IN" sz="2200" dirty="0"/>
              <a:t>Ensuring all the columns were filled up</a:t>
            </a:r>
          </a:p>
          <a:p>
            <a:pPr lvl="0"/>
            <a:r>
              <a:rPr lang="en-IN" sz="2200" dirty="0"/>
              <a:t>Eradicate Duplicate values </a:t>
            </a:r>
          </a:p>
          <a:p>
            <a:pPr lvl="0"/>
            <a:r>
              <a:rPr lang="en-IN" sz="2200" dirty="0"/>
              <a:t>Encoding the Categorical values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80920" cy="5400600"/>
          </a:xfrm>
        </p:spPr>
        <p:txBody>
          <a:bodyPr>
            <a:normAutofit/>
          </a:bodyPr>
          <a:lstStyle/>
          <a:p>
            <a:pPr lvl="0">
              <a:buNone/>
            </a:pPr>
            <a:r>
              <a:rPr lang="en-IN" sz="2800" u="sng" dirty="0"/>
              <a:t>Hardware and Software Requirements and Tools Used</a:t>
            </a:r>
            <a:endParaRPr lang="en-IN" sz="1600" u="sng" dirty="0"/>
          </a:p>
          <a:p>
            <a:pPr>
              <a:buNone/>
            </a:pPr>
            <a:r>
              <a:rPr lang="en-IN" sz="2800" dirty="0"/>
              <a:t>  	</a:t>
            </a:r>
            <a:r>
              <a:rPr lang="en-IN" sz="2800" b="1" dirty="0"/>
              <a:t>Hardware </a:t>
            </a:r>
            <a:endParaRPr lang="en-IN" sz="1800" dirty="0"/>
          </a:p>
          <a:p>
            <a:pPr lvl="2"/>
            <a:r>
              <a:rPr lang="en-IN" sz="2400" dirty="0"/>
              <a:t>Intel Core i5 3rd Gen.</a:t>
            </a:r>
            <a:endParaRPr lang="en-IN" sz="2800" dirty="0"/>
          </a:p>
          <a:p>
            <a:pPr lvl="2"/>
            <a:r>
              <a:rPr lang="en-IN" sz="2400" dirty="0"/>
              <a:t>Quad Core, 1.6 GHz Clock Speed.</a:t>
            </a:r>
            <a:endParaRPr lang="en-IN" sz="2800" dirty="0"/>
          </a:p>
          <a:p>
            <a:pPr lvl="2"/>
            <a:r>
              <a:rPr lang="en-IN" sz="2400" dirty="0"/>
              <a:t>8 GB DDR4 RAM.</a:t>
            </a:r>
            <a:endParaRPr lang="en-IN" sz="2800" dirty="0"/>
          </a:p>
          <a:p>
            <a:pPr lvl="2"/>
            <a:r>
              <a:rPr lang="en-IN" sz="2400" dirty="0"/>
              <a:t>1 TB Hard Disk.</a:t>
            </a:r>
            <a:endParaRPr lang="en-IN" sz="2800" dirty="0"/>
          </a:p>
          <a:p>
            <a:pPr lvl="2"/>
            <a:r>
              <a:rPr lang="en-IN" sz="2400" dirty="0"/>
              <a:t>13.3 inches, 1920 x 1080 pixels, Touch Screen.</a:t>
            </a:r>
            <a:endParaRPr lang="en-IN" sz="2800" dirty="0"/>
          </a:p>
          <a:p>
            <a:pPr lvl="2"/>
            <a:r>
              <a:rPr lang="en-IN" sz="2400" dirty="0"/>
              <a:t>Windows 10 OS.</a:t>
            </a:r>
            <a:endParaRPr lang="en-IN" sz="2800" dirty="0"/>
          </a:p>
          <a:p>
            <a:pPr>
              <a:buNone/>
            </a:pPr>
            <a:r>
              <a:rPr lang="en-IN" sz="2800" b="1" dirty="0"/>
              <a:t>Software</a:t>
            </a:r>
            <a:endParaRPr lang="en-IN" sz="1800" dirty="0"/>
          </a:p>
          <a:p>
            <a:pPr lvl="2"/>
            <a:r>
              <a:rPr lang="en-IN" sz="2400" dirty="0" err="1"/>
              <a:t>Junyper</a:t>
            </a:r>
            <a:r>
              <a:rPr lang="en-IN" sz="2400" dirty="0"/>
              <a:t>.</a:t>
            </a:r>
            <a:endParaRPr lang="en-IN" sz="2800" dirty="0"/>
          </a:p>
          <a:p>
            <a:pPr lvl="2"/>
            <a:r>
              <a:rPr lang="en-IN" sz="2400" dirty="0"/>
              <a:t>MS WORD.</a:t>
            </a:r>
            <a:endParaRPr lang="en-IN" sz="2800" dirty="0"/>
          </a:p>
          <a:p>
            <a:pPr lvl="2"/>
            <a:r>
              <a:rPr lang="en-IN" sz="2400" dirty="0"/>
              <a:t>MS Excel.</a:t>
            </a:r>
            <a:endParaRPr lang="en-IN" sz="2800" dirty="0"/>
          </a:p>
          <a:p>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980728"/>
            <a:ext cx="8568952" cy="4524315"/>
          </a:xfrm>
          <a:prstGeom prst="rect">
            <a:avLst/>
          </a:prstGeom>
          <a:noFill/>
        </p:spPr>
        <p:txBody>
          <a:bodyPr wrap="square" rtlCol="0">
            <a:spAutoFit/>
          </a:bodyPr>
          <a:lstStyle/>
          <a:p>
            <a:pPr lvl="0"/>
            <a:r>
              <a:rPr lang="en-IN" b="1" dirty="0"/>
              <a:t>Identification of possible problem-solving approach</a:t>
            </a:r>
          </a:p>
          <a:p>
            <a:pPr lvl="0"/>
            <a:endParaRPr lang="en-IN" b="1" dirty="0"/>
          </a:p>
          <a:p>
            <a:pPr lvl="0"/>
            <a:endParaRPr lang="en-IN" b="1" dirty="0"/>
          </a:p>
          <a:p>
            <a:pPr lvl="0"/>
            <a:r>
              <a:rPr lang="en-IN" b="1" dirty="0"/>
              <a:t>Import the dataset</a:t>
            </a:r>
          </a:p>
          <a:p>
            <a:pPr lvl="2">
              <a:buFont typeface="Wingdings" pitchFamily="2" charset="2"/>
              <a:buChar char="v"/>
            </a:pPr>
            <a:r>
              <a:rPr lang="en-IN" dirty="0"/>
              <a:t>Check the columns</a:t>
            </a:r>
            <a:endParaRPr lang="en-IN" sz="1200" dirty="0"/>
          </a:p>
          <a:p>
            <a:pPr lvl="2">
              <a:buFont typeface="Wingdings" pitchFamily="2" charset="2"/>
              <a:buChar char="v"/>
            </a:pPr>
            <a:r>
              <a:rPr lang="en-IN" dirty="0"/>
              <a:t>Check for size of the dataset</a:t>
            </a:r>
            <a:endParaRPr lang="en-IN" sz="1200" dirty="0"/>
          </a:p>
          <a:p>
            <a:pPr lvl="2">
              <a:buFont typeface="Wingdings" pitchFamily="2" charset="2"/>
              <a:buChar char="v"/>
            </a:pPr>
            <a:r>
              <a:rPr lang="en-IN" dirty="0"/>
              <a:t>Check for nulls  if any </a:t>
            </a:r>
            <a:endParaRPr lang="en-IN" sz="1200" dirty="0"/>
          </a:p>
          <a:p>
            <a:pPr lvl="2">
              <a:buFont typeface="Wingdings" pitchFamily="2" charset="2"/>
              <a:buChar char="v"/>
            </a:pPr>
            <a:r>
              <a:rPr lang="en-IN" dirty="0"/>
              <a:t>Check for duplicate rows</a:t>
            </a:r>
            <a:endParaRPr lang="en-IN" sz="1200" dirty="0"/>
          </a:p>
          <a:p>
            <a:pPr lvl="2">
              <a:buFont typeface="Wingdings" pitchFamily="2" charset="2"/>
              <a:buChar char="v"/>
            </a:pPr>
            <a:r>
              <a:rPr lang="en-IN" dirty="0"/>
              <a:t>Check of identical columns or columns with  constant values</a:t>
            </a:r>
            <a:endParaRPr lang="en-IN" sz="1200" dirty="0"/>
          </a:p>
          <a:p>
            <a:r>
              <a:rPr lang="en-IN" b="1" dirty="0" err="1"/>
              <a:t>Univariate</a:t>
            </a:r>
            <a:r>
              <a:rPr lang="en-IN" b="1" dirty="0"/>
              <a:t> Analysis</a:t>
            </a:r>
            <a:endParaRPr lang="en-IN" sz="1200" b="1" dirty="0"/>
          </a:p>
          <a:p>
            <a:pPr lvl="2">
              <a:buFont typeface="Wingdings" pitchFamily="2" charset="2"/>
              <a:buChar char="v"/>
            </a:pPr>
            <a:r>
              <a:rPr lang="en-IN" dirty="0"/>
              <a:t>Category wise counts </a:t>
            </a:r>
            <a:endParaRPr lang="en-IN" sz="1200" dirty="0"/>
          </a:p>
          <a:p>
            <a:pPr lvl="2">
              <a:buFont typeface="Wingdings" pitchFamily="2" charset="2"/>
              <a:buChar char="v"/>
            </a:pPr>
            <a:r>
              <a:rPr lang="en-IN" dirty="0"/>
              <a:t>Count plot</a:t>
            </a:r>
            <a:endParaRPr lang="en-IN" sz="1200" dirty="0"/>
          </a:p>
          <a:p>
            <a:pPr lvl="2">
              <a:buFont typeface="Wingdings" pitchFamily="2" charset="2"/>
              <a:buChar char="v"/>
            </a:pPr>
            <a:r>
              <a:rPr lang="en-IN" dirty="0"/>
              <a:t>Infer from the count plot </a:t>
            </a:r>
            <a:endParaRPr lang="en-IN" sz="1200" dirty="0"/>
          </a:p>
          <a:p>
            <a:r>
              <a:rPr lang="en-IN" b="1" dirty="0" err="1"/>
              <a:t>Bivariate</a:t>
            </a:r>
            <a:r>
              <a:rPr lang="en-IN" b="1" dirty="0"/>
              <a:t> Analysis</a:t>
            </a:r>
            <a:endParaRPr lang="en-IN" sz="1200" b="1" dirty="0"/>
          </a:p>
          <a:p>
            <a:pPr lvl="2">
              <a:buFont typeface="Arial" pitchFamily="34" charset="0"/>
              <a:buChar char="•"/>
            </a:pPr>
            <a:r>
              <a:rPr lang="en-IN" dirty="0"/>
              <a:t>Based on domain and </a:t>
            </a:r>
            <a:r>
              <a:rPr lang="en-IN" dirty="0" err="1"/>
              <a:t>univariate</a:t>
            </a:r>
            <a:r>
              <a:rPr lang="en-IN" dirty="0"/>
              <a:t> analysis infer based on scenarios </a:t>
            </a:r>
            <a:endParaRPr lang="en-IN" sz="12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258816" cy="852704"/>
          </a:xfrm>
        </p:spPr>
        <p:txBody>
          <a:bodyPr>
            <a:normAutofit/>
          </a:bodyPr>
          <a:lstStyle/>
          <a:p>
            <a:pPr lvl="0"/>
            <a:r>
              <a:rPr lang="en-IN" sz="4000" dirty="0"/>
              <a:t>Visualizations</a:t>
            </a:r>
          </a:p>
        </p:txBody>
      </p:sp>
      <p:pic>
        <p:nvPicPr>
          <p:cNvPr id="5" name="Content Placeholder 4"/>
          <p:cNvPicPr>
            <a:picLocks noGrp="1"/>
          </p:cNvPicPr>
          <p:nvPr>
            <p:ph sz="half" idx="1"/>
          </p:nvPr>
        </p:nvPicPr>
        <p:blipFill>
          <a:blip r:embed="rId2" cstate="print"/>
          <a:srcRect/>
          <a:stretch>
            <a:fillRect/>
          </a:stretch>
        </p:blipFill>
        <p:spPr bwMode="auto">
          <a:xfrm>
            <a:off x="395536" y="1772816"/>
            <a:ext cx="8532440" cy="3816424"/>
          </a:xfrm>
          <a:prstGeom prst="rect">
            <a:avLst/>
          </a:prstGeom>
          <a:noFill/>
          <a:ln w="9525">
            <a:noFill/>
            <a:miter lim="800000"/>
            <a:headEnd/>
            <a:tailEnd/>
          </a:ln>
        </p:spPr>
      </p:pic>
      <p:sp>
        <p:nvSpPr>
          <p:cNvPr id="6" name="TextBox 5"/>
          <p:cNvSpPr txBox="1"/>
          <p:nvPr/>
        </p:nvSpPr>
        <p:spPr>
          <a:xfrm>
            <a:off x="251520" y="5949280"/>
            <a:ext cx="8424936" cy="923330"/>
          </a:xfrm>
          <a:prstGeom prst="rect">
            <a:avLst/>
          </a:prstGeom>
          <a:noFill/>
        </p:spPr>
        <p:txBody>
          <a:bodyPr wrap="square" rtlCol="0">
            <a:spAutoFit/>
          </a:bodyPr>
          <a:lstStyle/>
          <a:p>
            <a:r>
              <a:rPr lang="en-IN" dirty="0"/>
              <a:t>Most of the observations were taken from the demographic with age of 21-50 years old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323528" y="476672"/>
            <a:ext cx="8496944" cy="4608512"/>
          </a:xfrm>
          <a:prstGeom prst="rect">
            <a:avLst/>
          </a:prstGeom>
          <a:noFill/>
          <a:ln w="9525">
            <a:noFill/>
            <a:miter lim="800000"/>
            <a:headEnd/>
            <a:tailEnd/>
          </a:ln>
        </p:spPr>
      </p:pic>
      <p:sp>
        <p:nvSpPr>
          <p:cNvPr id="4" name="Content Placeholder 3"/>
          <p:cNvSpPr>
            <a:spLocks noGrp="1"/>
          </p:cNvSpPr>
          <p:nvPr>
            <p:ph sz="half" idx="2"/>
          </p:nvPr>
        </p:nvSpPr>
        <p:spPr>
          <a:xfrm>
            <a:off x="899592" y="5373216"/>
            <a:ext cx="7927032" cy="1266488"/>
          </a:xfrm>
        </p:spPr>
        <p:txBody>
          <a:bodyPr>
            <a:normAutofit/>
          </a:bodyPr>
          <a:lstStyle/>
          <a:p>
            <a:pPr>
              <a:buNone/>
            </a:pPr>
            <a:r>
              <a:rPr lang="en-IN" sz="1800" dirty="0"/>
              <a:t>Mostly Metro cities prefer the Online shopping as compared to  the smaller cities as there are multiple reason , speed  of delivery being the primary 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cstate="print"/>
          <a:srcRect/>
          <a:stretch>
            <a:fillRect/>
          </a:stretch>
        </p:blipFill>
        <p:spPr bwMode="auto">
          <a:xfrm>
            <a:off x="720725" y="1276350"/>
            <a:ext cx="7883723" cy="3880842"/>
          </a:xfrm>
          <a:prstGeom prst="rect">
            <a:avLst/>
          </a:prstGeom>
          <a:noFill/>
          <a:ln w="9525">
            <a:noFill/>
            <a:miter lim="800000"/>
            <a:headEnd/>
            <a:tailEnd/>
          </a:ln>
        </p:spPr>
      </p:pic>
      <p:sp>
        <p:nvSpPr>
          <p:cNvPr id="4" name="Content Placeholder 3"/>
          <p:cNvSpPr>
            <a:spLocks noGrp="1"/>
          </p:cNvSpPr>
          <p:nvPr>
            <p:ph sz="half" idx="2"/>
          </p:nvPr>
        </p:nvSpPr>
        <p:spPr>
          <a:xfrm>
            <a:off x="395536" y="5589241"/>
            <a:ext cx="8291264" cy="765684"/>
          </a:xfrm>
        </p:spPr>
        <p:txBody>
          <a:bodyPr>
            <a:normAutofit fontScale="92500" lnSpcReduction="20000"/>
          </a:bodyPr>
          <a:lstStyle/>
          <a:p>
            <a:r>
              <a:rPr lang="en-IN" dirty="0"/>
              <a:t>The data was rectified as we can observe that Mobile Internet was there twice , Post processing we found the very few people use dial up internet and ,most user prefer Cellular internet </a:t>
            </a: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305</TotalTime>
  <Words>1003</Words>
  <Application>Microsoft Office PowerPoint</Application>
  <PresentationFormat>On-screen Show (4:3)</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 Light</vt:lpstr>
      <vt:lpstr>Wingdings</vt:lpstr>
      <vt:lpstr>Metropolitan</vt:lpstr>
      <vt:lpstr>Customer Retention </vt:lpstr>
      <vt:lpstr> INTRODUCTION</vt:lpstr>
      <vt:lpstr>Objective</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 </vt:lpstr>
      <vt:lpstr>CONCLUSION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Lipika-Dell</dc:creator>
  <cp:lastModifiedBy>bhawana maurya</cp:lastModifiedBy>
  <cp:revision>6</cp:revision>
  <dcterms:created xsi:type="dcterms:W3CDTF">2021-08-24T21:48:10Z</dcterms:created>
  <dcterms:modified xsi:type="dcterms:W3CDTF">2021-12-26T13:21:27Z</dcterms:modified>
</cp:coreProperties>
</file>