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6a62f3f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6a62f3f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d8df06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d8df06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afb6ed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afb6ed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6a62f3f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6a62f3f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ed8df06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ed8df06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eaa8a8b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eaa8a8b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d66a6a3b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d66a6a3b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d670154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d670154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670154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d670154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6701547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d6701547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6701547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d6701547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d67015472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d67015472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67015472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d67015472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6a62f3f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6a62f3f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96150"/>
            <a:ext cx="8520600" cy="2445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erriweather"/>
                <a:ea typeface="Merriweather"/>
                <a:cs typeface="Merriweather"/>
                <a:sym typeface="Merriweather"/>
              </a:rPr>
              <a:t>Agile implementation of a fully parameterizable funnel shifter</a:t>
            </a:r>
            <a:endParaRPr b="1">
              <a:latin typeface="Merriweather"/>
              <a:ea typeface="Merriweather"/>
              <a:cs typeface="Merriweather"/>
              <a:sym typeface="Merriweather"/>
            </a:endParaRPr>
          </a:p>
        </p:txBody>
      </p:sp>
      <p:sp>
        <p:nvSpPr>
          <p:cNvPr id="55" name="Google Shape;55;p13"/>
          <p:cNvSpPr txBox="1"/>
          <p:nvPr>
            <p:ph idx="1" type="subTitle"/>
          </p:nvPr>
        </p:nvSpPr>
        <p:spPr>
          <a:xfrm>
            <a:off x="419025" y="3794375"/>
            <a:ext cx="8520600" cy="866100"/>
          </a:xfrm>
          <a:prstGeom prst="rect">
            <a:avLst/>
          </a:prstGeom>
        </p:spPr>
        <p:txBody>
          <a:bodyPr anchorCtr="0" anchor="t" bIns="91425" lIns="91425" spcFirstLastPara="1" rIns="91425" wrap="square" tIns="91425">
            <a:normAutofit/>
          </a:bodyPr>
          <a:lstStyle/>
          <a:p>
            <a:pPr indent="-406400" lvl="0" marL="4572000" rtl="0" algn="ctr">
              <a:spcBef>
                <a:spcPts val="0"/>
              </a:spcBef>
              <a:spcAft>
                <a:spcPts val="0"/>
              </a:spcAft>
              <a:buClr>
                <a:schemeClr val="dk1"/>
              </a:buClr>
              <a:buSzPts val="2800"/>
              <a:buFont typeface="Merriweather"/>
              <a:buChar char="-"/>
            </a:pPr>
            <a:r>
              <a:rPr lang="en">
                <a:solidFill>
                  <a:schemeClr val="dk1"/>
                </a:solidFill>
                <a:latin typeface="Merriweather"/>
                <a:ea typeface="Merriweather"/>
                <a:cs typeface="Merriweather"/>
                <a:sym typeface="Merriweather"/>
              </a:rPr>
              <a:t>Bhawandeep</a:t>
            </a:r>
            <a:r>
              <a:rPr lang="en">
                <a:solidFill>
                  <a:schemeClr val="dk1"/>
                </a:solidFill>
                <a:latin typeface="Merriweather"/>
                <a:ea typeface="Merriweather"/>
                <a:cs typeface="Merriweather"/>
                <a:sym typeface="Merriweather"/>
              </a:rPr>
              <a:t> Singh</a:t>
            </a:r>
            <a:endParaRPr>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7450" y="0"/>
            <a:ext cx="9258900" cy="94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erriweather"/>
                <a:ea typeface="Merriweather"/>
                <a:cs typeface="Merriweather"/>
                <a:sym typeface="Merriweather"/>
              </a:rPr>
              <a:t>Incremental development</a:t>
            </a:r>
            <a:endParaRPr b="1" sz="3600">
              <a:latin typeface="Merriweather"/>
              <a:ea typeface="Merriweather"/>
              <a:cs typeface="Merriweather"/>
              <a:sym typeface="Merriweather"/>
            </a:endParaRPr>
          </a:p>
        </p:txBody>
      </p:sp>
      <p:sp>
        <p:nvSpPr>
          <p:cNvPr id="163" name="Google Shape;163;p22"/>
          <p:cNvSpPr txBox="1"/>
          <p:nvPr>
            <p:ph idx="1" type="body"/>
          </p:nvPr>
        </p:nvSpPr>
        <p:spPr>
          <a:xfrm>
            <a:off x="22500" y="1191800"/>
            <a:ext cx="8832300" cy="2145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Merriweather"/>
              <a:buChar char="➢"/>
            </a:pPr>
            <a:r>
              <a:rPr lang="en">
                <a:latin typeface="Merriweather"/>
                <a:ea typeface="Merriweather"/>
                <a:cs typeface="Merriweather"/>
                <a:sym typeface="Merriweather"/>
              </a:rPr>
              <a:t>Phase 1 - Synchronous FIFO implementation and testing</a:t>
            </a:r>
            <a:endParaRPr>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Char char="➢"/>
            </a:pPr>
            <a:r>
              <a:rPr lang="en">
                <a:latin typeface="Merriweather"/>
                <a:ea typeface="Merriweather"/>
                <a:cs typeface="Merriweather"/>
                <a:sym typeface="Merriweather"/>
              </a:rPr>
              <a:t>Phase 2 - Funnel shifter design, implementation and </a:t>
            </a:r>
            <a:r>
              <a:rPr lang="en">
                <a:latin typeface="Merriweather"/>
                <a:ea typeface="Merriweather"/>
                <a:cs typeface="Merriweather"/>
                <a:sym typeface="Merriweather"/>
              </a:rPr>
              <a:t>basic</a:t>
            </a:r>
            <a:r>
              <a:rPr lang="en">
                <a:latin typeface="Merriweather"/>
                <a:ea typeface="Merriweather"/>
                <a:cs typeface="Merriweather"/>
                <a:sym typeface="Merriweather"/>
              </a:rPr>
              <a:t> testing</a:t>
            </a:r>
            <a:endParaRPr>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Char char="➢"/>
            </a:pPr>
            <a:r>
              <a:rPr lang="en">
                <a:latin typeface="Merriweather"/>
                <a:ea typeface="Merriweather"/>
                <a:cs typeface="Merriweather"/>
                <a:sym typeface="Merriweather"/>
              </a:rPr>
              <a:t>Phase 3 - Corner case testing and enhancement to save 1CC.</a:t>
            </a:r>
            <a:endParaRPr>
              <a:latin typeface="Merriweather"/>
              <a:ea typeface="Merriweather"/>
              <a:cs typeface="Merriweather"/>
              <a:sym typeface="Merriweather"/>
            </a:endParaRPr>
          </a:p>
          <a:p>
            <a:pPr indent="-342900" lvl="0" marL="457200" rtl="0" algn="l">
              <a:lnSpc>
                <a:spcPct val="150000"/>
              </a:lnSpc>
              <a:spcBef>
                <a:spcPts val="0"/>
              </a:spcBef>
              <a:spcAft>
                <a:spcPts val="0"/>
              </a:spcAft>
              <a:buSzPts val="1800"/>
              <a:buFont typeface="Merriweather"/>
              <a:buChar char="➢"/>
            </a:pPr>
            <a:r>
              <a:rPr lang="en">
                <a:latin typeface="Merriweather"/>
                <a:ea typeface="Merriweather"/>
                <a:cs typeface="Merriweather"/>
                <a:sym typeface="Merriweather"/>
              </a:rPr>
              <a:t>Phase 4 - Updated push-pull interface to Decoupled interface.</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0" y="36100"/>
            <a:ext cx="9144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Merriweather"/>
                <a:ea typeface="Merriweather"/>
                <a:cs typeface="Merriweather"/>
                <a:sym typeface="Merriweather"/>
              </a:rPr>
              <a:t>Documentation</a:t>
            </a:r>
            <a:endParaRPr b="1" sz="3600">
              <a:latin typeface="Merriweather"/>
              <a:ea typeface="Merriweather"/>
              <a:cs typeface="Merriweather"/>
              <a:sym typeface="Merriweather"/>
            </a:endParaRPr>
          </a:p>
        </p:txBody>
      </p:sp>
      <p:sp>
        <p:nvSpPr>
          <p:cNvPr id="169" name="Google Shape;169;p23"/>
          <p:cNvSpPr txBox="1"/>
          <p:nvPr>
            <p:ph idx="1" type="body"/>
          </p:nvPr>
        </p:nvSpPr>
        <p:spPr>
          <a:xfrm>
            <a:off x="0" y="1173100"/>
            <a:ext cx="9144000" cy="43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The github documentation details the following - </a:t>
            </a:r>
            <a:endParaRPr>
              <a:latin typeface="Merriweather"/>
              <a:ea typeface="Merriweather"/>
              <a:cs typeface="Merriweather"/>
              <a:sym typeface="Merriweather"/>
            </a:endParaRPr>
          </a:p>
          <a:p>
            <a:pPr indent="-342900" lvl="0" marL="457200" rtl="0" algn="l">
              <a:spcBef>
                <a:spcPts val="1200"/>
              </a:spcBef>
              <a:spcAft>
                <a:spcPts val="0"/>
              </a:spcAft>
              <a:buSzPts val="1800"/>
              <a:buFont typeface="Merriweather"/>
              <a:buChar char="➢"/>
            </a:pPr>
            <a:r>
              <a:rPr lang="en">
                <a:latin typeface="Merriweather"/>
                <a:ea typeface="Merriweather"/>
                <a:cs typeface="Merriweather"/>
                <a:sym typeface="Merriweather"/>
              </a:rPr>
              <a:t>The module description - what it does etc.</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Link to uploaded slides with design diagram and test cases.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repo </a:t>
            </a:r>
            <a:r>
              <a:rPr lang="en">
                <a:latin typeface="Merriweather"/>
                <a:ea typeface="Merriweather"/>
                <a:cs typeface="Merriweather"/>
                <a:sym typeface="Merriweather"/>
              </a:rPr>
              <a:t>contents</a:t>
            </a:r>
            <a:r>
              <a:rPr lang="en">
                <a:latin typeface="Merriweather"/>
                <a:ea typeface="Merriweather"/>
                <a:cs typeface="Merriweather"/>
                <a:sym typeface="Merriweather"/>
              </a:rPr>
              <a:t> and the directory structure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steps to run the tests.</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0"/>
            <a:ext cx="8520600" cy="766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44">
                <a:latin typeface="Merriweather"/>
                <a:ea typeface="Merriweather"/>
                <a:cs typeface="Merriweather"/>
                <a:sym typeface="Merriweather"/>
              </a:rPr>
              <a:t>Learnings</a:t>
            </a:r>
            <a:endParaRPr b="1" sz="4044">
              <a:latin typeface="Merriweather"/>
              <a:ea typeface="Merriweather"/>
              <a:cs typeface="Merriweather"/>
              <a:sym typeface="Merriweather"/>
            </a:endParaRPr>
          </a:p>
          <a:p>
            <a:pPr indent="0" lvl="0" marL="0" rtl="0" algn="l">
              <a:spcBef>
                <a:spcPts val="0"/>
              </a:spcBef>
              <a:spcAft>
                <a:spcPts val="0"/>
              </a:spcAft>
              <a:buNone/>
            </a:pPr>
            <a:r>
              <a:t/>
            </a:r>
            <a:endParaRPr b="1"/>
          </a:p>
        </p:txBody>
      </p:sp>
      <p:sp>
        <p:nvSpPr>
          <p:cNvPr id="175" name="Google Shape;175;p24"/>
          <p:cNvSpPr txBox="1"/>
          <p:nvPr>
            <p:ph idx="1" type="body"/>
          </p:nvPr>
        </p:nvSpPr>
        <p:spPr>
          <a:xfrm>
            <a:off x="0" y="697550"/>
            <a:ext cx="9144000" cy="45150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For me, this was one digital module I did not have a clear idea how to do it, now I do.</a:t>
            </a:r>
            <a:endParaRPr>
              <a:solidFill>
                <a:srgbClr val="B7B7B7"/>
              </a:solidFill>
              <a:latin typeface="Merriweather"/>
              <a:ea typeface="Merriweather"/>
              <a:cs typeface="Merriweather"/>
              <a:sym typeface="Merriweather"/>
            </a:endParaRPr>
          </a:p>
          <a:p>
            <a:pPr indent="-317500" lvl="0" marL="457200" rtl="0" algn="l">
              <a:lnSpc>
                <a:spcPct val="100000"/>
              </a:lnSpc>
              <a:spcBef>
                <a:spcPts val="0"/>
              </a:spcBef>
              <a:spcAft>
                <a:spcPts val="0"/>
              </a:spcAft>
              <a:buClr>
                <a:srgbClr val="B7B7B7"/>
              </a:buClr>
              <a:buSzPts val="1400"/>
              <a:buFont typeface="Merriweather"/>
              <a:buChar char="➢"/>
            </a:pPr>
            <a:r>
              <a:rPr lang="en">
                <a:solidFill>
                  <a:srgbClr val="B7B7B7"/>
                </a:solidFill>
                <a:latin typeface="Merriweather"/>
                <a:ea typeface="Merriweather"/>
                <a:cs typeface="Merriweather"/>
                <a:sym typeface="Merriweather"/>
              </a:rPr>
              <a:t>The design was the major learning and most of them are generic and transferable - </a:t>
            </a:r>
            <a:endParaRPr>
              <a:solidFill>
                <a:srgbClr val="B7B7B7"/>
              </a:solidFill>
              <a:latin typeface="Merriweather"/>
              <a:ea typeface="Merriweather"/>
              <a:cs typeface="Merriweather"/>
              <a:sym typeface="Merriweather"/>
            </a:endParaRPr>
          </a:p>
          <a:p>
            <a:pPr indent="-342900" lvl="1" marL="914400" rtl="0" algn="l">
              <a:lnSpc>
                <a:spcPct val="100000"/>
              </a:lnSpc>
              <a:spcBef>
                <a:spcPts val="0"/>
              </a:spcBef>
              <a:spcAft>
                <a:spcPts val="0"/>
              </a:spcAft>
              <a:buClr>
                <a:srgbClr val="B7B7B7"/>
              </a:buClr>
              <a:buSzPts val="1800"/>
              <a:buFont typeface="Merriweather"/>
              <a:buChar char="○"/>
            </a:pPr>
            <a:r>
              <a:rPr lang="en" sz="1800">
                <a:solidFill>
                  <a:srgbClr val="B7B7B7"/>
                </a:solidFill>
                <a:latin typeface="Merriweather"/>
                <a:ea typeface="Merriweather"/>
                <a:cs typeface="Merriweather"/>
                <a:sym typeface="Merriweather"/>
              </a:rPr>
              <a:t>It’s easier if memory word size matches the writing width rather than the reading width</a:t>
            </a:r>
            <a:endParaRPr sz="1800">
              <a:solidFill>
                <a:srgbClr val="B7B7B7"/>
              </a:solidFill>
              <a:latin typeface="Merriweather"/>
              <a:ea typeface="Merriweather"/>
              <a:cs typeface="Merriweather"/>
              <a:sym typeface="Merriweather"/>
            </a:endParaRPr>
          </a:p>
          <a:p>
            <a:pPr indent="-342900" lvl="1" marL="914400" rtl="0" algn="l">
              <a:lnSpc>
                <a:spcPct val="100000"/>
              </a:lnSpc>
              <a:spcBef>
                <a:spcPts val="0"/>
              </a:spcBef>
              <a:spcAft>
                <a:spcPts val="0"/>
              </a:spcAft>
              <a:buClr>
                <a:srgbClr val="B7B7B7"/>
              </a:buClr>
              <a:buSzPts val="1800"/>
              <a:buFont typeface="Merriweather"/>
              <a:buChar char="○"/>
            </a:pPr>
            <a:r>
              <a:rPr lang="en" sz="1800">
                <a:solidFill>
                  <a:srgbClr val="B7B7B7"/>
                </a:solidFill>
                <a:latin typeface="Merriweather"/>
                <a:ea typeface="Merriweather"/>
                <a:cs typeface="Merriweather"/>
                <a:sym typeface="Merriweather"/>
              </a:rPr>
              <a:t>It is easier to store words read from memory into a buffer and then select bits than to do it any other way. </a:t>
            </a:r>
            <a:endParaRPr sz="1800">
              <a:solidFill>
                <a:srgbClr val="B7B7B7"/>
              </a:solidFill>
              <a:latin typeface="Merriweather"/>
              <a:ea typeface="Merriweather"/>
              <a:cs typeface="Merriweather"/>
              <a:sym typeface="Merriweather"/>
            </a:endParaRPr>
          </a:p>
          <a:p>
            <a:pPr indent="-342900" lvl="1" marL="914400" rtl="0" algn="l">
              <a:lnSpc>
                <a:spcPct val="100000"/>
              </a:lnSpc>
              <a:spcBef>
                <a:spcPts val="0"/>
              </a:spcBef>
              <a:spcAft>
                <a:spcPts val="0"/>
              </a:spcAft>
              <a:buClr>
                <a:srgbClr val="B7B7B7"/>
              </a:buClr>
              <a:buSzPts val="1800"/>
              <a:buFont typeface="Merriweather"/>
              <a:buChar char="○"/>
            </a:pPr>
            <a:r>
              <a:rPr lang="en" sz="1800">
                <a:solidFill>
                  <a:srgbClr val="B7B7B7"/>
                </a:solidFill>
                <a:latin typeface="Merriweather"/>
                <a:ea typeface="Merriweather"/>
                <a:cs typeface="Merriweather"/>
                <a:sym typeface="Merriweather"/>
              </a:rPr>
              <a:t>buffer be a vector of bits rather than a memory or a vector of words.</a:t>
            </a:r>
            <a:endParaRPr sz="1800">
              <a:solidFill>
                <a:srgbClr val="B7B7B7"/>
              </a:solidFill>
              <a:latin typeface="Merriweather"/>
              <a:ea typeface="Merriweather"/>
              <a:cs typeface="Merriweather"/>
              <a:sym typeface="Merriweather"/>
            </a:endParaRPr>
          </a:p>
          <a:p>
            <a:pPr indent="-342900" lvl="1" marL="914400" rtl="0" algn="l">
              <a:lnSpc>
                <a:spcPct val="100000"/>
              </a:lnSpc>
              <a:spcBef>
                <a:spcPts val="0"/>
              </a:spcBef>
              <a:spcAft>
                <a:spcPts val="0"/>
              </a:spcAft>
              <a:buClr>
                <a:srgbClr val="B7B7B7"/>
              </a:buClr>
              <a:buSzPts val="1800"/>
              <a:buFont typeface="Merriweather"/>
              <a:buChar char="○"/>
            </a:pPr>
            <a:r>
              <a:rPr lang="en" sz="1800">
                <a:solidFill>
                  <a:srgbClr val="B7B7B7"/>
                </a:solidFill>
                <a:latin typeface="Merriweather"/>
                <a:ea typeface="Merriweather"/>
                <a:cs typeface="Merriweather"/>
                <a:sym typeface="Merriweather"/>
              </a:rPr>
              <a:t>In summary, a buffer of bits should be present at the boundary of bit width conversion and there should be a memory before it to handle any mismatches in clock frequencies or burst sizes.</a:t>
            </a:r>
            <a:endParaRPr sz="1800">
              <a:solidFill>
                <a:srgbClr val="B7B7B7"/>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The project seems easier after having done it.</a:t>
            </a:r>
            <a:endParaRPr>
              <a:solidFill>
                <a:srgbClr val="B7B7B7"/>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A few of my doubts in Chisel syntax that had persisted, were cleared during the project especially related to order of statements/ assignments to Reg. </a:t>
            </a:r>
            <a:endParaRPr>
              <a:solidFill>
                <a:srgbClr val="B7B7B7"/>
              </a:solidFill>
              <a:latin typeface="Merriweather"/>
              <a:ea typeface="Merriweather"/>
              <a:cs typeface="Merriweather"/>
              <a:sym typeface="Merriweather"/>
            </a:endParaRPr>
          </a:p>
          <a:p>
            <a:pPr indent="-342900" lvl="0" marL="457200" rtl="0" algn="l">
              <a:lnSpc>
                <a:spcPct val="100000"/>
              </a:lnSpc>
              <a:spcBef>
                <a:spcPts val="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Now I also have ideas on what enhancements can be tried.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0" y="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Future enhancements</a:t>
            </a:r>
            <a:endParaRPr b="1" sz="3600">
              <a:latin typeface="Merriweather"/>
              <a:ea typeface="Merriweather"/>
              <a:cs typeface="Merriweather"/>
              <a:sym typeface="Merriweather"/>
            </a:endParaRPr>
          </a:p>
        </p:txBody>
      </p:sp>
      <p:sp>
        <p:nvSpPr>
          <p:cNvPr id="181" name="Google Shape;181;p25"/>
          <p:cNvSpPr txBox="1"/>
          <p:nvPr>
            <p:ph idx="1" type="body"/>
          </p:nvPr>
        </p:nvSpPr>
        <p:spPr>
          <a:xfrm>
            <a:off x="0" y="674550"/>
            <a:ext cx="9144000" cy="428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Clock crossing can be added to the present design/ implementation. This will just need replacing of the synchronous fifo with an asynchronous fifo at the front end.</a:t>
            </a:r>
            <a:endParaRPr>
              <a:latin typeface="Merriweather"/>
              <a:ea typeface="Merriweather"/>
              <a:cs typeface="Merriweather"/>
              <a:sym typeface="Merriweather"/>
            </a:endParaRPr>
          </a:p>
          <a:p>
            <a:pPr indent="0" lvl="0" marL="457200" rtl="0" algn="l">
              <a:spcBef>
                <a:spcPts val="1200"/>
              </a:spcBef>
              <a:spcAft>
                <a:spcPts val="0"/>
              </a:spcAft>
              <a:buNone/>
            </a:pPr>
            <a:r>
              <a:t/>
            </a:r>
            <a:endParaRPr>
              <a:latin typeface="Merriweather"/>
              <a:ea typeface="Merriweather"/>
              <a:cs typeface="Merriweather"/>
              <a:sym typeface="Merriweather"/>
            </a:endParaRPr>
          </a:p>
          <a:p>
            <a:pPr indent="-342900" lvl="0" marL="457200" rtl="0" algn="l">
              <a:spcBef>
                <a:spcPts val="1200"/>
              </a:spcBef>
              <a:spcAft>
                <a:spcPts val="0"/>
              </a:spcAft>
              <a:buSzPts val="1800"/>
              <a:buFont typeface="Merriweather"/>
              <a:buChar char="➢"/>
            </a:pPr>
            <a:r>
              <a:rPr lang="en">
                <a:latin typeface="Merriweather"/>
                <a:ea typeface="Merriweather"/>
                <a:cs typeface="Merriweather"/>
                <a:sym typeface="Merriweather"/>
              </a:rPr>
              <a:t>An interesting and now seemingly doable project is to have either of in_word_size or out_word_size or even both as variable rather than constant. They can be made ports rather than parameters and instantaneous value can be used for each write and read. Handling full and empty instantaneously for a cycle based on instantaneous in_word_size and out_word_size, respectively, will be interesting. By </a:t>
            </a:r>
            <a:r>
              <a:rPr lang="en">
                <a:latin typeface="Merriweather"/>
                <a:ea typeface="Merriweather"/>
                <a:cs typeface="Merriweather"/>
                <a:sym typeface="Merriweather"/>
              </a:rPr>
              <a:t>logical extension, any size that is different from memory width, it’s interface will need a buffer in the form of vector of bits.</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165300"/>
            <a:ext cx="8520600" cy="82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Future enhancements</a:t>
            </a:r>
            <a:endParaRPr/>
          </a:p>
        </p:txBody>
      </p:sp>
      <p:sp>
        <p:nvSpPr>
          <p:cNvPr id="187" name="Google Shape;187;p26"/>
          <p:cNvSpPr txBox="1"/>
          <p:nvPr>
            <p:ph idx="1" type="body"/>
          </p:nvPr>
        </p:nvSpPr>
        <p:spPr>
          <a:xfrm>
            <a:off x="0" y="830175"/>
            <a:ext cx="9144000" cy="431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B7B7B7"/>
              </a:buClr>
              <a:buSzPts val="1800"/>
              <a:buFont typeface="Merriweather"/>
              <a:buChar char="➢"/>
            </a:pPr>
            <a:r>
              <a:rPr lang="en">
                <a:solidFill>
                  <a:srgbClr val="B7B7B7"/>
                </a:solidFill>
                <a:highlight>
                  <a:srgbClr val="24292E"/>
                </a:highlight>
                <a:latin typeface="Merriweather"/>
                <a:ea typeface="Merriweather"/>
                <a:cs typeface="Merriweather"/>
                <a:sym typeface="Merriweather"/>
              </a:rPr>
              <a:t>The present design only sends one word per clock cycle from FIFO to Buffer even if FIFO Has more words available and Buffer can take more words. THis causes more clock cycles if in_word_size &lt;&lt; out_word_size even though data may be transferred in 1CC. The width of this transfer may be increased with num_requested being communicated from Funnel_shifter_manger to FIFO and num_returned communicated from FIFO to Funnel shifter manager and BUffer update.</a:t>
            </a:r>
            <a:endParaRPr>
              <a:solidFill>
                <a:srgbClr val="B7B7B7"/>
              </a:solidFill>
              <a:highlight>
                <a:srgbClr val="24292E"/>
              </a:highlight>
              <a:latin typeface="Merriweather"/>
              <a:ea typeface="Merriweather"/>
              <a:cs typeface="Merriweather"/>
              <a:sym typeface="Merriweather"/>
            </a:endParaRPr>
          </a:p>
          <a:p>
            <a:pPr indent="-342900" lvl="0" marL="457200" rtl="0" algn="l">
              <a:spcBef>
                <a:spcPts val="0"/>
              </a:spcBef>
              <a:spcAft>
                <a:spcPts val="0"/>
              </a:spcAft>
              <a:buClr>
                <a:srgbClr val="B7B7B7"/>
              </a:buClr>
              <a:buSzPts val="1800"/>
              <a:buFont typeface="Merriweather"/>
              <a:buChar char="➢"/>
            </a:pPr>
            <a:r>
              <a:rPr lang="en">
                <a:solidFill>
                  <a:srgbClr val="B7B7B7"/>
                </a:solidFill>
                <a:highlight>
                  <a:srgbClr val="24292E"/>
                </a:highlight>
                <a:latin typeface="Merriweather"/>
                <a:ea typeface="Merriweather"/>
                <a:cs typeface="Merriweather"/>
                <a:sym typeface="Merriweather"/>
              </a:rPr>
              <a:t>If the FIFO is empty, and buffer has partial data or not, when new data comes, it still passes through the FIFO. This may be bypassed in cases where there is no CDC and data may be either directly stored in Buffer or if enough data is available, then sent out directly without losing clock cycles.</a:t>
            </a:r>
            <a:endParaRPr>
              <a:solidFill>
                <a:srgbClr val="B7B7B7"/>
              </a:solidFill>
              <a:highlight>
                <a:srgbClr val="24292E"/>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1578075"/>
            <a:ext cx="8520600" cy="119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Merriweather"/>
                <a:ea typeface="Merriweather"/>
                <a:cs typeface="Merriweather"/>
                <a:sym typeface="Merriweather"/>
              </a:rPr>
              <a:t>Questions</a:t>
            </a:r>
            <a:endParaRPr b="1" sz="4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61350" y="91975"/>
            <a:ext cx="9144000" cy="88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Requirements/ Interfaces</a:t>
            </a:r>
            <a:endParaRPr b="1" sz="3600">
              <a:latin typeface="Merriweather"/>
              <a:ea typeface="Merriweather"/>
              <a:cs typeface="Merriweather"/>
              <a:sym typeface="Merriweather"/>
            </a:endParaRPr>
          </a:p>
        </p:txBody>
      </p:sp>
      <p:sp>
        <p:nvSpPr>
          <p:cNvPr id="61" name="Google Shape;61;p14"/>
          <p:cNvSpPr txBox="1"/>
          <p:nvPr>
            <p:ph idx="1" type="body"/>
          </p:nvPr>
        </p:nvSpPr>
        <p:spPr>
          <a:xfrm>
            <a:off x="0" y="728225"/>
            <a:ext cx="4353900" cy="4415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erriweather"/>
              <a:buChar char="➢"/>
            </a:pPr>
            <a:r>
              <a:rPr lang="en" sz="2000">
                <a:latin typeface="Merriweather"/>
                <a:ea typeface="Merriweather"/>
                <a:cs typeface="Merriweather"/>
                <a:sym typeface="Merriweather"/>
              </a:rPr>
              <a:t> An RTL module with </a:t>
            </a:r>
            <a:endParaRPr sz="2000">
              <a:latin typeface="Merriweather"/>
              <a:ea typeface="Merriweather"/>
              <a:cs typeface="Merriweather"/>
              <a:sym typeface="Merriweather"/>
            </a:endParaRPr>
          </a:p>
          <a:p>
            <a:pPr indent="-342900" lvl="1" marL="914400" rtl="0" algn="l">
              <a:spcBef>
                <a:spcPts val="0"/>
              </a:spcBef>
              <a:spcAft>
                <a:spcPts val="0"/>
              </a:spcAft>
              <a:buSzPts val="1800"/>
              <a:buFont typeface="Merriweather"/>
              <a:buChar char="○"/>
            </a:pPr>
            <a:r>
              <a:rPr lang="en" sz="1800">
                <a:latin typeface="Merriweather"/>
                <a:ea typeface="Merriweather"/>
                <a:cs typeface="Merriweather"/>
                <a:sym typeface="Merriweather"/>
              </a:rPr>
              <a:t>input data of  width in_word_size </a:t>
            </a:r>
            <a:endParaRPr sz="1800">
              <a:latin typeface="Merriweather"/>
              <a:ea typeface="Merriweather"/>
              <a:cs typeface="Merriweather"/>
              <a:sym typeface="Merriweather"/>
            </a:endParaRPr>
          </a:p>
          <a:p>
            <a:pPr indent="-342900" lvl="1" marL="914400" rtl="0" algn="l">
              <a:spcBef>
                <a:spcPts val="0"/>
              </a:spcBef>
              <a:spcAft>
                <a:spcPts val="0"/>
              </a:spcAft>
              <a:buSzPts val="1800"/>
              <a:buFont typeface="Merriweather"/>
              <a:buChar char="○"/>
            </a:pPr>
            <a:r>
              <a:rPr lang="en" sz="1800">
                <a:latin typeface="Merriweather"/>
                <a:ea typeface="Merriweather"/>
                <a:cs typeface="Merriweather"/>
                <a:sym typeface="Merriweather"/>
              </a:rPr>
              <a:t>output data of width out_word_size</a:t>
            </a:r>
            <a:endParaRPr sz="1800">
              <a:latin typeface="Merriweather"/>
              <a:ea typeface="Merriweather"/>
              <a:cs typeface="Merriweather"/>
              <a:sym typeface="Merriweather"/>
            </a:endParaRPr>
          </a:p>
          <a:p>
            <a:pPr indent="-342900" lvl="1" marL="914400" rtl="0" algn="l">
              <a:spcBef>
                <a:spcPts val="0"/>
              </a:spcBef>
              <a:spcAft>
                <a:spcPts val="0"/>
              </a:spcAft>
              <a:buSzPts val="1800"/>
              <a:buFont typeface="Merriweather"/>
              <a:buChar char="○"/>
            </a:pPr>
            <a:r>
              <a:rPr lang="en" sz="1800">
                <a:latin typeface="Merriweather"/>
                <a:ea typeface="Merriweather"/>
                <a:cs typeface="Merriweather"/>
                <a:sym typeface="Merriweather"/>
              </a:rPr>
              <a:t>in_word_size</a:t>
            </a:r>
            <a:r>
              <a:rPr lang="en" sz="1800">
                <a:latin typeface="Merriweather"/>
                <a:ea typeface="Merriweather"/>
                <a:cs typeface="Merriweather"/>
                <a:sym typeface="Merriweather"/>
              </a:rPr>
              <a:t> and </a:t>
            </a:r>
            <a:r>
              <a:rPr lang="en" sz="1800">
                <a:latin typeface="Merriweather"/>
                <a:ea typeface="Merriweather"/>
                <a:cs typeface="Merriweather"/>
                <a:sym typeface="Merriweather"/>
              </a:rPr>
              <a:t>out_word_size</a:t>
            </a:r>
            <a:r>
              <a:rPr lang="en" sz="1800">
                <a:latin typeface="Merriweather"/>
                <a:ea typeface="Merriweather"/>
                <a:cs typeface="Merriweather"/>
                <a:sym typeface="Merriweather"/>
              </a:rPr>
              <a:t> may or may not have any relationship.</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Real systems can also involve clock crossing, not addressed here, does not impact the funnel shifter part, since funnel shifter becomes active after clock crossing is already finished.</a:t>
            </a:r>
            <a:endParaRPr>
              <a:latin typeface="Merriweather"/>
              <a:ea typeface="Merriweather"/>
              <a:cs typeface="Merriweather"/>
              <a:sym typeface="Merriweather"/>
            </a:endParaRPr>
          </a:p>
        </p:txBody>
      </p:sp>
      <p:sp>
        <p:nvSpPr>
          <p:cNvPr id="62" name="Google Shape;62;p14"/>
          <p:cNvSpPr/>
          <p:nvPr/>
        </p:nvSpPr>
        <p:spPr>
          <a:xfrm>
            <a:off x="5503775" y="1272425"/>
            <a:ext cx="2123325" cy="20006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5668538" y="2103213"/>
            <a:ext cx="183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erriweather"/>
                <a:ea typeface="Merriweather"/>
                <a:cs typeface="Merriweather"/>
                <a:sym typeface="Merriweather"/>
              </a:rPr>
              <a:t>Funnel Shifter</a:t>
            </a:r>
            <a:endParaRPr sz="1800">
              <a:latin typeface="Merriweather"/>
              <a:ea typeface="Merriweather"/>
              <a:cs typeface="Merriweather"/>
              <a:sym typeface="Merriweather"/>
            </a:endParaRPr>
          </a:p>
        </p:txBody>
      </p:sp>
      <p:sp>
        <p:nvSpPr>
          <p:cNvPr id="64" name="Google Shape;64;p14"/>
          <p:cNvSpPr/>
          <p:nvPr/>
        </p:nvSpPr>
        <p:spPr>
          <a:xfrm>
            <a:off x="4698900" y="2192275"/>
            <a:ext cx="781800" cy="337200"/>
          </a:xfrm>
          <a:prstGeom prst="rightArrow">
            <a:avLst>
              <a:gd fmla="val 50000" name="adj1"/>
              <a:gd fmla="val 725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7627100" y="2192275"/>
            <a:ext cx="735900" cy="390900"/>
          </a:xfrm>
          <a:prstGeom prst="rightArrow">
            <a:avLst>
              <a:gd fmla="val 50000" name="adj1"/>
              <a:gd fmla="val 6667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4093325" y="2529525"/>
            <a:ext cx="145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Merriweather"/>
                <a:ea typeface="Merriweather"/>
                <a:cs typeface="Merriweather"/>
                <a:sym typeface="Merriweather"/>
              </a:rPr>
              <a:t>in_word_size</a:t>
            </a:r>
            <a:r>
              <a:rPr lang="en">
                <a:solidFill>
                  <a:srgbClr val="CCCCCC"/>
                </a:solidFill>
                <a:latin typeface="Merriweather"/>
                <a:ea typeface="Merriweather"/>
                <a:cs typeface="Merriweather"/>
                <a:sym typeface="Merriweather"/>
              </a:rPr>
              <a:t> bit input</a:t>
            </a:r>
            <a:endParaRPr>
              <a:solidFill>
                <a:srgbClr val="CCCCCC"/>
              </a:solidFill>
              <a:latin typeface="Merriweather"/>
              <a:ea typeface="Merriweather"/>
              <a:cs typeface="Merriweather"/>
              <a:sym typeface="Merriweather"/>
            </a:endParaRPr>
          </a:p>
          <a:p>
            <a:pPr indent="0" lvl="0" marL="0" rtl="0" algn="l">
              <a:spcBef>
                <a:spcPts val="0"/>
              </a:spcBef>
              <a:spcAft>
                <a:spcPts val="0"/>
              </a:spcAft>
              <a:buNone/>
            </a:pPr>
            <a:r>
              <a:rPr lang="en">
                <a:solidFill>
                  <a:srgbClr val="CCCCCC"/>
                </a:solidFill>
                <a:latin typeface="Merriweather"/>
                <a:ea typeface="Merriweather"/>
                <a:cs typeface="Merriweather"/>
                <a:sym typeface="Merriweather"/>
              </a:rPr>
              <a:t>Decoupled</a:t>
            </a:r>
            <a:endParaRPr>
              <a:solidFill>
                <a:srgbClr val="CCCCCC"/>
              </a:solidFill>
              <a:latin typeface="Merriweather"/>
              <a:ea typeface="Merriweather"/>
              <a:cs typeface="Merriweather"/>
              <a:sym typeface="Merriweather"/>
            </a:endParaRPr>
          </a:p>
        </p:txBody>
      </p:sp>
      <p:sp>
        <p:nvSpPr>
          <p:cNvPr id="67" name="Google Shape;67;p14"/>
          <p:cNvSpPr txBox="1"/>
          <p:nvPr/>
        </p:nvSpPr>
        <p:spPr>
          <a:xfrm>
            <a:off x="7627100" y="2529525"/>
            <a:ext cx="454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Merriweather"/>
                <a:ea typeface="Merriweather"/>
                <a:cs typeface="Merriweather"/>
                <a:sym typeface="Merriweather"/>
              </a:rPr>
              <a:t>out_word_size</a:t>
            </a:r>
            <a:endParaRPr>
              <a:solidFill>
                <a:srgbClr val="CCCCCC"/>
              </a:solidFill>
              <a:latin typeface="Merriweather"/>
              <a:ea typeface="Merriweather"/>
              <a:cs typeface="Merriweather"/>
              <a:sym typeface="Merriweather"/>
            </a:endParaRPr>
          </a:p>
          <a:p>
            <a:pPr indent="0" lvl="0" marL="0" rtl="0" algn="l">
              <a:spcBef>
                <a:spcPts val="0"/>
              </a:spcBef>
              <a:spcAft>
                <a:spcPts val="0"/>
              </a:spcAft>
              <a:buNone/>
            </a:pPr>
            <a:r>
              <a:rPr lang="en">
                <a:solidFill>
                  <a:srgbClr val="CCCCCC"/>
                </a:solidFill>
                <a:latin typeface="Merriweather"/>
                <a:ea typeface="Merriweather"/>
                <a:cs typeface="Merriweather"/>
                <a:sym typeface="Merriweather"/>
              </a:rPr>
              <a:t> bit output</a:t>
            </a:r>
            <a:endParaRPr>
              <a:solidFill>
                <a:srgbClr val="CCCCCC"/>
              </a:solidFill>
              <a:latin typeface="Merriweather"/>
              <a:ea typeface="Merriweather"/>
              <a:cs typeface="Merriweather"/>
              <a:sym typeface="Merriweather"/>
            </a:endParaRPr>
          </a:p>
          <a:p>
            <a:pPr indent="0" lvl="0" marL="0" rtl="0" algn="l">
              <a:spcBef>
                <a:spcPts val="0"/>
              </a:spcBef>
              <a:spcAft>
                <a:spcPts val="0"/>
              </a:spcAft>
              <a:buNone/>
            </a:pPr>
            <a:r>
              <a:rPr lang="en">
                <a:solidFill>
                  <a:srgbClr val="CCCCCC"/>
                </a:solidFill>
                <a:latin typeface="Merriweather"/>
                <a:ea typeface="Merriweather"/>
                <a:cs typeface="Merriweather"/>
                <a:sym typeface="Merriweather"/>
              </a:rPr>
              <a:t>Decoupled</a:t>
            </a:r>
            <a:endParaRPr>
              <a:solidFill>
                <a:srgbClr val="CCCCCC"/>
              </a:solidFill>
              <a:latin typeface="Merriweather"/>
              <a:ea typeface="Merriweather"/>
              <a:cs typeface="Merriweather"/>
              <a:sym typeface="Merriweather"/>
            </a:endParaRPr>
          </a:p>
        </p:txBody>
      </p:sp>
      <p:sp>
        <p:nvSpPr>
          <p:cNvPr id="68" name="Google Shape;68;p14"/>
          <p:cNvSpPr/>
          <p:nvPr/>
        </p:nvSpPr>
        <p:spPr>
          <a:xfrm>
            <a:off x="4572000" y="3625675"/>
            <a:ext cx="4105200" cy="53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4"/>
          <p:cNvCxnSpPr>
            <a:stCxn id="68" idx="0"/>
            <a:endCxn id="68" idx="2"/>
          </p:cNvCxnSpPr>
          <p:nvPr/>
        </p:nvCxnSpPr>
        <p:spPr>
          <a:xfrm>
            <a:off x="6624600" y="3625675"/>
            <a:ext cx="0" cy="536400"/>
          </a:xfrm>
          <a:prstGeom prst="straightConnector1">
            <a:avLst/>
          </a:prstGeom>
          <a:noFill/>
          <a:ln cap="flat" cmpd="sng" w="9525">
            <a:solidFill>
              <a:schemeClr val="dk2"/>
            </a:solidFill>
            <a:prstDash val="solid"/>
            <a:round/>
            <a:headEnd len="med" w="med" type="none"/>
            <a:tailEnd len="med" w="med" type="none"/>
          </a:ln>
        </p:spPr>
      </p:cxnSp>
      <p:sp>
        <p:nvSpPr>
          <p:cNvPr id="70" name="Google Shape;70;p14"/>
          <p:cNvSpPr txBox="1"/>
          <p:nvPr/>
        </p:nvSpPr>
        <p:spPr>
          <a:xfrm>
            <a:off x="4867550" y="3693700"/>
            <a:ext cx="14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Input word 0</a:t>
            </a:r>
            <a:endParaRPr>
              <a:latin typeface="Merriweather"/>
              <a:ea typeface="Merriweather"/>
              <a:cs typeface="Merriweather"/>
              <a:sym typeface="Merriweather"/>
            </a:endParaRPr>
          </a:p>
        </p:txBody>
      </p:sp>
      <p:sp>
        <p:nvSpPr>
          <p:cNvPr id="71" name="Google Shape;71;p14"/>
          <p:cNvSpPr txBox="1"/>
          <p:nvPr/>
        </p:nvSpPr>
        <p:spPr>
          <a:xfrm>
            <a:off x="6925150" y="3724450"/>
            <a:ext cx="43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Input word 1</a:t>
            </a:r>
            <a:endParaRPr>
              <a:latin typeface="Merriweather"/>
              <a:ea typeface="Merriweather"/>
              <a:cs typeface="Merriweather"/>
              <a:sym typeface="Merriweather"/>
            </a:endParaRPr>
          </a:p>
        </p:txBody>
      </p:sp>
      <p:sp>
        <p:nvSpPr>
          <p:cNvPr id="72" name="Google Shape;72;p14"/>
          <p:cNvSpPr/>
          <p:nvPr/>
        </p:nvSpPr>
        <p:spPr>
          <a:xfrm>
            <a:off x="4584025" y="4200650"/>
            <a:ext cx="4093200" cy="53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4"/>
          <p:cNvCxnSpPr/>
          <p:nvPr/>
        </p:nvCxnSpPr>
        <p:spPr>
          <a:xfrm>
            <a:off x="5503775" y="4200650"/>
            <a:ext cx="7800" cy="5673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4"/>
          <p:cNvCxnSpPr/>
          <p:nvPr/>
        </p:nvCxnSpPr>
        <p:spPr>
          <a:xfrm>
            <a:off x="6400625" y="4215950"/>
            <a:ext cx="0" cy="5367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14"/>
          <p:cNvCxnSpPr/>
          <p:nvPr/>
        </p:nvCxnSpPr>
        <p:spPr>
          <a:xfrm>
            <a:off x="7259150" y="4235150"/>
            <a:ext cx="0" cy="4983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14"/>
          <p:cNvCxnSpPr/>
          <p:nvPr/>
        </p:nvCxnSpPr>
        <p:spPr>
          <a:xfrm>
            <a:off x="8079350" y="4254300"/>
            <a:ext cx="0" cy="4983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4"/>
          <p:cNvSpPr txBox="1"/>
          <p:nvPr/>
        </p:nvSpPr>
        <p:spPr>
          <a:xfrm>
            <a:off x="4698900" y="4309475"/>
            <a:ext cx="8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O/P 0</a:t>
            </a:r>
            <a:endParaRPr>
              <a:latin typeface="Merriweather"/>
              <a:ea typeface="Merriweather"/>
              <a:cs typeface="Merriweather"/>
              <a:sym typeface="Merriweather"/>
            </a:endParaRPr>
          </a:p>
        </p:txBody>
      </p:sp>
      <p:sp>
        <p:nvSpPr>
          <p:cNvPr id="78" name="Google Shape;78;p14"/>
          <p:cNvSpPr txBox="1"/>
          <p:nvPr/>
        </p:nvSpPr>
        <p:spPr>
          <a:xfrm>
            <a:off x="5618800" y="4309475"/>
            <a:ext cx="7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O/P 1</a:t>
            </a:r>
            <a:endParaRPr>
              <a:latin typeface="Merriweather"/>
              <a:ea typeface="Merriweather"/>
              <a:cs typeface="Merriweather"/>
              <a:sym typeface="Merriweather"/>
            </a:endParaRPr>
          </a:p>
        </p:txBody>
      </p:sp>
      <p:sp>
        <p:nvSpPr>
          <p:cNvPr id="79" name="Google Shape;79;p14"/>
          <p:cNvSpPr txBox="1"/>
          <p:nvPr/>
        </p:nvSpPr>
        <p:spPr>
          <a:xfrm>
            <a:off x="6523250" y="4270250"/>
            <a:ext cx="7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O/p 2</a:t>
            </a:r>
            <a:endParaRPr>
              <a:latin typeface="Merriweather"/>
              <a:ea typeface="Merriweather"/>
              <a:cs typeface="Merriweather"/>
              <a:sym typeface="Merriweather"/>
            </a:endParaRPr>
          </a:p>
        </p:txBody>
      </p:sp>
      <p:sp>
        <p:nvSpPr>
          <p:cNvPr id="80" name="Google Shape;80;p14"/>
          <p:cNvSpPr txBox="1"/>
          <p:nvPr/>
        </p:nvSpPr>
        <p:spPr>
          <a:xfrm>
            <a:off x="7289650" y="4309475"/>
            <a:ext cx="7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O/P 3</a:t>
            </a:r>
            <a:endParaRPr>
              <a:latin typeface="Merriweather"/>
              <a:ea typeface="Merriweather"/>
              <a:cs typeface="Merriweather"/>
              <a:sym typeface="Merriweather"/>
            </a:endParaRPr>
          </a:p>
        </p:txBody>
      </p:sp>
      <p:sp>
        <p:nvSpPr>
          <p:cNvPr id="81" name="Google Shape;81;p14"/>
          <p:cNvSpPr txBox="1"/>
          <p:nvPr/>
        </p:nvSpPr>
        <p:spPr>
          <a:xfrm>
            <a:off x="7994950" y="4201775"/>
            <a:ext cx="781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erriweather"/>
                <a:ea typeface="Merriweather"/>
                <a:cs typeface="Merriweather"/>
                <a:sym typeface="Merriweather"/>
              </a:rPr>
              <a:t>Partial O/P 4</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0675" y="245275"/>
            <a:ext cx="8793900" cy="91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Applications</a:t>
            </a:r>
            <a:endParaRPr b="1" sz="3600">
              <a:latin typeface="Merriweather"/>
              <a:ea typeface="Merriweather"/>
              <a:cs typeface="Merriweather"/>
              <a:sym typeface="Merriweather"/>
            </a:endParaRPr>
          </a:p>
        </p:txBody>
      </p:sp>
      <p:sp>
        <p:nvSpPr>
          <p:cNvPr id="87" name="Google Shape;87;p15"/>
          <p:cNvSpPr txBox="1"/>
          <p:nvPr>
            <p:ph idx="1" type="body"/>
          </p:nvPr>
        </p:nvSpPr>
        <p:spPr>
          <a:xfrm>
            <a:off x="0" y="1402775"/>
            <a:ext cx="9144000" cy="3741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Font typeface="Merriweather"/>
              <a:buChar char="➢"/>
            </a:pPr>
            <a:r>
              <a:rPr lang="en" sz="2600">
                <a:latin typeface="Merriweather"/>
                <a:ea typeface="Merriweather"/>
                <a:cs typeface="Merriweather"/>
                <a:sym typeface="Merriweather"/>
              </a:rPr>
              <a:t>x86 based CPU with variable length instructions</a:t>
            </a:r>
            <a:endParaRPr sz="2600">
              <a:latin typeface="Merriweather"/>
              <a:ea typeface="Merriweather"/>
              <a:cs typeface="Merriweather"/>
              <a:sym typeface="Merriweather"/>
            </a:endParaRPr>
          </a:p>
          <a:p>
            <a:pPr indent="0" lvl="0" marL="457200" rtl="0" algn="l">
              <a:spcBef>
                <a:spcPts val="1200"/>
              </a:spcBef>
              <a:spcAft>
                <a:spcPts val="0"/>
              </a:spcAft>
              <a:buNone/>
            </a:pPr>
            <a:r>
              <a:t/>
            </a:r>
            <a:endParaRPr sz="2600">
              <a:latin typeface="Merriweather"/>
              <a:ea typeface="Merriweather"/>
              <a:cs typeface="Merriweather"/>
              <a:sym typeface="Merriweather"/>
            </a:endParaRPr>
          </a:p>
          <a:p>
            <a:pPr indent="-393700" lvl="0" marL="457200" rtl="0" algn="l">
              <a:spcBef>
                <a:spcPts val="1200"/>
              </a:spcBef>
              <a:spcAft>
                <a:spcPts val="0"/>
              </a:spcAft>
              <a:buSzPts val="2600"/>
              <a:buFont typeface="Merriweather"/>
              <a:buChar char="➢"/>
            </a:pPr>
            <a:r>
              <a:rPr lang="en" sz="2600">
                <a:latin typeface="Merriweather"/>
                <a:ea typeface="Merriweather"/>
                <a:cs typeface="Merriweather"/>
                <a:sym typeface="Merriweather"/>
              </a:rPr>
              <a:t>ASICs that may </a:t>
            </a:r>
            <a:r>
              <a:rPr lang="en" sz="2600">
                <a:latin typeface="Merriweather"/>
                <a:ea typeface="Merriweather"/>
                <a:cs typeface="Merriweather"/>
                <a:sym typeface="Merriweather"/>
              </a:rPr>
              <a:t>have</a:t>
            </a:r>
            <a:r>
              <a:rPr lang="en" sz="2600">
                <a:latin typeface="Merriweather"/>
                <a:ea typeface="Merriweather"/>
                <a:cs typeface="Merriweather"/>
                <a:sym typeface="Merriweather"/>
              </a:rPr>
              <a:t> similar requirements, incoming data and outgoing data may be of different widths, with the wider side not necessarily a multiple of the narrower side</a:t>
            </a:r>
            <a:endParaRPr sz="2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091200" cy="98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Design</a:t>
            </a:r>
            <a:endParaRPr b="1" sz="3600">
              <a:latin typeface="Merriweather"/>
              <a:ea typeface="Merriweather"/>
              <a:cs typeface="Merriweather"/>
              <a:sym typeface="Merriweather"/>
            </a:endParaRPr>
          </a:p>
        </p:txBody>
      </p:sp>
      <p:sp>
        <p:nvSpPr>
          <p:cNvPr id="93" name="Google Shape;93;p16"/>
          <p:cNvSpPr txBox="1"/>
          <p:nvPr>
            <p:ph idx="1" type="body"/>
          </p:nvPr>
        </p:nvSpPr>
        <p:spPr>
          <a:xfrm>
            <a:off x="99150" y="858550"/>
            <a:ext cx="8945700" cy="406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94" name="Google Shape;94;p16"/>
          <p:cNvSpPr/>
          <p:nvPr/>
        </p:nvSpPr>
        <p:spPr>
          <a:xfrm>
            <a:off x="375600" y="766550"/>
            <a:ext cx="8585400" cy="393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1839700" y="1602075"/>
            <a:ext cx="1387500" cy="266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5511450" y="2521925"/>
            <a:ext cx="666900" cy="174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1931675" y="2782550"/>
            <a:ext cx="12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Sync FIFO</a:t>
            </a:r>
            <a:endParaRPr/>
          </a:p>
        </p:txBody>
      </p:sp>
      <p:sp>
        <p:nvSpPr>
          <p:cNvPr id="98" name="Google Shape;98;p16"/>
          <p:cNvSpPr txBox="1"/>
          <p:nvPr/>
        </p:nvSpPr>
        <p:spPr>
          <a:xfrm>
            <a:off x="5657100" y="2657075"/>
            <a:ext cx="260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BUFFER</a:t>
            </a:r>
            <a:endParaRPr/>
          </a:p>
        </p:txBody>
      </p:sp>
      <p:sp>
        <p:nvSpPr>
          <p:cNvPr id="99" name="Google Shape;99;p16"/>
          <p:cNvSpPr/>
          <p:nvPr/>
        </p:nvSpPr>
        <p:spPr>
          <a:xfrm>
            <a:off x="3940025" y="1401425"/>
            <a:ext cx="3096900" cy="85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manager_state_machine</a:t>
            </a:r>
            <a:endParaRPr/>
          </a:p>
        </p:txBody>
      </p:sp>
      <p:cxnSp>
        <p:nvCxnSpPr>
          <p:cNvPr id="100" name="Google Shape;100;p16"/>
          <p:cNvCxnSpPr/>
          <p:nvPr/>
        </p:nvCxnSpPr>
        <p:spPr>
          <a:xfrm rot="10800000">
            <a:off x="3227350" y="2521925"/>
            <a:ext cx="9963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p:nvPr/>
        </p:nvCxnSpPr>
        <p:spPr>
          <a:xfrm flipH="1">
            <a:off x="4944225" y="2253625"/>
            <a:ext cx="15300" cy="7359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p:nvPr/>
        </p:nvCxnSpPr>
        <p:spPr>
          <a:xfrm>
            <a:off x="4959525" y="2989525"/>
            <a:ext cx="544200" cy="78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stCxn id="99" idx="6"/>
          </p:cNvCxnSpPr>
          <p:nvPr/>
        </p:nvCxnSpPr>
        <p:spPr>
          <a:xfrm>
            <a:off x="7036925" y="1827575"/>
            <a:ext cx="981000" cy="45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6"/>
          <p:cNvSpPr/>
          <p:nvPr/>
        </p:nvSpPr>
        <p:spPr>
          <a:xfrm>
            <a:off x="3265475" y="3510775"/>
            <a:ext cx="2246100" cy="36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6216675" y="3510775"/>
            <a:ext cx="1801200" cy="36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820175" y="3050875"/>
            <a:ext cx="973500" cy="36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6"/>
          <p:cNvCxnSpPr/>
          <p:nvPr/>
        </p:nvCxnSpPr>
        <p:spPr>
          <a:xfrm flipH="1" rot="10800000">
            <a:off x="935175" y="2579425"/>
            <a:ext cx="942900" cy="78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6"/>
          <p:cNvCxnSpPr/>
          <p:nvPr/>
        </p:nvCxnSpPr>
        <p:spPr>
          <a:xfrm>
            <a:off x="4599250" y="2192300"/>
            <a:ext cx="0" cy="11037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p:nvPr/>
        </p:nvCxnSpPr>
        <p:spPr>
          <a:xfrm>
            <a:off x="4572000" y="3296000"/>
            <a:ext cx="912300" cy="7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6"/>
          <p:cNvCxnSpPr/>
          <p:nvPr/>
        </p:nvCxnSpPr>
        <p:spPr>
          <a:xfrm>
            <a:off x="5557500" y="2192300"/>
            <a:ext cx="0" cy="4035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6"/>
          <p:cNvSpPr txBox="1"/>
          <p:nvPr/>
        </p:nvSpPr>
        <p:spPr>
          <a:xfrm>
            <a:off x="5059175" y="2606250"/>
            <a:ext cx="44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wp</a:t>
            </a:r>
            <a:endParaRPr/>
          </a:p>
        </p:txBody>
      </p:sp>
      <p:sp>
        <p:nvSpPr>
          <p:cNvPr id="112" name="Google Shape;112;p16"/>
          <p:cNvSpPr txBox="1"/>
          <p:nvPr/>
        </p:nvSpPr>
        <p:spPr>
          <a:xfrm>
            <a:off x="4223625" y="2745800"/>
            <a:ext cx="44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rp</a:t>
            </a:r>
            <a:endParaRPr/>
          </a:p>
        </p:txBody>
      </p:sp>
      <p:sp>
        <p:nvSpPr>
          <p:cNvPr id="113" name="Google Shape;113;p16"/>
          <p:cNvSpPr txBox="1"/>
          <p:nvPr/>
        </p:nvSpPr>
        <p:spPr>
          <a:xfrm>
            <a:off x="3748400" y="3733125"/>
            <a:ext cx="13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Data</a:t>
            </a:r>
            <a:endParaRPr/>
          </a:p>
          <a:p>
            <a:pPr indent="0" lvl="0" marL="0" rtl="0" algn="l">
              <a:spcBef>
                <a:spcPts val="0"/>
              </a:spcBef>
              <a:spcAft>
                <a:spcPts val="0"/>
              </a:spcAft>
              <a:buNone/>
            </a:pPr>
            <a:r>
              <a:rPr lang="en"/>
              <a:t>(in_word_size)</a:t>
            </a:r>
            <a:endParaRPr/>
          </a:p>
        </p:txBody>
      </p:sp>
      <p:sp>
        <p:nvSpPr>
          <p:cNvPr id="114" name="Google Shape;114;p16"/>
          <p:cNvSpPr txBox="1"/>
          <p:nvPr/>
        </p:nvSpPr>
        <p:spPr>
          <a:xfrm>
            <a:off x="482925" y="2874525"/>
            <a:ext cx="44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15" name="Google Shape;115;p16"/>
          <p:cNvCxnSpPr/>
          <p:nvPr/>
        </p:nvCxnSpPr>
        <p:spPr>
          <a:xfrm rot="10800000">
            <a:off x="831725" y="3966950"/>
            <a:ext cx="950400" cy="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p:nvPr/>
        </p:nvCxnSpPr>
        <p:spPr>
          <a:xfrm rot="10800000">
            <a:off x="6178425" y="2905225"/>
            <a:ext cx="1686300" cy="153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6"/>
          <p:cNvSpPr/>
          <p:nvPr/>
        </p:nvSpPr>
        <p:spPr>
          <a:xfrm>
            <a:off x="528925" y="2330275"/>
            <a:ext cx="505800" cy="170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7803400" y="1648075"/>
            <a:ext cx="735900" cy="221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482925" y="1304225"/>
            <a:ext cx="129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a:t>
            </a:r>
            <a:endParaRPr/>
          </a:p>
          <a:p>
            <a:pPr indent="0" lvl="0" marL="0" rtl="0" algn="l">
              <a:spcBef>
                <a:spcPts val="0"/>
              </a:spcBef>
              <a:spcAft>
                <a:spcPts val="0"/>
              </a:spcAft>
              <a:buNone/>
            </a:pPr>
            <a:r>
              <a:rPr lang="en"/>
              <a:t>Flipped (</a:t>
            </a:r>
            <a:endParaRPr/>
          </a:p>
          <a:p>
            <a:pPr indent="0" lvl="0" marL="0" rtl="0" algn="l">
              <a:spcBef>
                <a:spcPts val="0"/>
              </a:spcBef>
              <a:spcAft>
                <a:spcPts val="0"/>
              </a:spcAft>
              <a:buNone/>
            </a:pPr>
            <a:r>
              <a:rPr lang="en"/>
              <a:t>Decoupled)</a:t>
            </a:r>
            <a:endParaRPr/>
          </a:p>
          <a:p>
            <a:pPr indent="0" lvl="0" marL="0" rtl="0" algn="l">
              <a:spcBef>
                <a:spcPts val="0"/>
              </a:spcBef>
              <a:spcAft>
                <a:spcPts val="0"/>
              </a:spcAft>
              <a:buNone/>
            </a:pPr>
            <a:r>
              <a:rPr lang="en"/>
              <a:t>in_word_size</a:t>
            </a:r>
            <a:endParaRPr/>
          </a:p>
        </p:txBody>
      </p:sp>
      <p:sp>
        <p:nvSpPr>
          <p:cNvPr id="120" name="Google Shape;120;p16"/>
          <p:cNvSpPr txBox="1"/>
          <p:nvPr/>
        </p:nvSpPr>
        <p:spPr>
          <a:xfrm>
            <a:off x="7443125" y="901100"/>
            <a:ext cx="44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a:t>
            </a:r>
            <a:endParaRPr/>
          </a:p>
          <a:p>
            <a:pPr indent="0" lvl="0" marL="0" rtl="0" algn="l">
              <a:spcBef>
                <a:spcPts val="0"/>
              </a:spcBef>
              <a:spcAft>
                <a:spcPts val="0"/>
              </a:spcAft>
              <a:buNone/>
            </a:pPr>
            <a:r>
              <a:rPr lang="en"/>
              <a:t>Decoupled</a:t>
            </a:r>
            <a:endParaRPr/>
          </a:p>
          <a:p>
            <a:pPr indent="0" lvl="0" marL="0" rtl="0" algn="l">
              <a:spcBef>
                <a:spcPts val="0"/>
              </a:spcBef>
              <a:spcAft>
                <a:spcPts val="0"/>
              </a:spcAft>
              <a:buNone/>
            </a:pPr>
            <a:r>
              <a:rPr lang="en"/>
              <a:t>out_word_size</a:t>
            </a:r>
            <a:endParaRPr/>
          </a:p>
        </p:txBody>
      </p:sp>
      <p:cxnSp>
        <p:nvCxnSpPr>
          <p:cNvPr id="121" name="Google Shape;121;p16"/>
          <p:cNvCxnSpPr/>
          <p:nvPr/>
        </p:nvCxnSpPr>
        <p:spPr>
          <a:xfrm>
            <a:off x="4131650" y="2062025"/>
            <a:ext cx="30600" cy="4599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6"/>
          <p:cNvSpPr txBox="1"/>
          <p:nvPr/>
        </p:nvSpPr>
        <p:spPr>
          <a:xfrm>
            <a:off x="3388000" y="2471325"/>
            <a:ext cx="44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pull</a:t>
            </a:r>
            <a:endParaRPr/>
          </a:p>
        </p:txBody>
      </p:sp>
      <p:sp>
        <p:nvSpPr>
          <p:cNvPr id="123" name="Google Shape;123;p16"/>
          <p:cNvSpPr txBox="1"/>
          <p:nvPr/>
        </p:nvSpPr>
        <p:spPr>
          <a:xfrm>
            <a:off x="5557500" y="2168550"/>
            <a:ext cx="44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push</a:t>
            </a:r>
            <a:endParaRPr/>
          </a:p>
        </p:txBody>
      </p:sp>
      <p:cxnSp>
        <p:nvCxnSpPr>
          <p:cNvPr id="124" name="Google Shape;124;p16"/>
          <p:cNvCxnSpPr/>
          <p:nvPr/>
        </p:nvCxnSpPr>
        <p:spPr>
          <a:xfrm flipH="1" rot="10800000">
            <a:off x="6155325" y="2245925"/>
            <a:ext cx="7800" cy="2760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6"/>
          <p:cNvSpPr txBox="1"/>
          <p:nvPr/>
        </p:nvSpPr>
        <p:spPr>
          <a:xfrm>
            <a:off x="6155475" y="2168538"/>
            <a:ext cx="45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empty</a:t>
            </a:r>
            <a:endParaRPr/>
          </a:p>
        </p:txBody>
      </p:sp>
      <p:cxnSp>
        <p:nvCxnSpPr>
          <p:cNvPr id="126" name="Google Shape;126;p16"/>
          <p:cNvCxnSpPr>
            <a:endCxn id="99" idx="2"/>
          </p:cNvCxnSpPr>
          <p:nvPr/>
        </p:nvCxnSpPr>
        <p:spPr>
          <a:xfrm flipH="1" rot="10800000">
            <a:off x="3242525" y="1827575"/>
            <a:ext cx="697500" cy="45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6"/>
          <p:cNvSpPr txBox="1"/>
          <p:nvPr/>
        </p:nvSpPr>
        <p:spPr>
          <a:xfrm>
            <a:off x="3227200" y="1727813"/>
            <a:ext cx="448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empty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238325" y="233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Merriweather"/>
                <a:ea typeface="Merriweather"/>
                <a:cs typeface="Merriweather"/>
                <a:sym typeface="Merriweather"/>
              </a:rPr>
              <a:t>Specification + Constraints</a:t>
            </a:r>
            <a:endParaRPr b="1" sz="3600">
              <a:latin typeface="Merriweather"/>
              <a:ea typeface="Merriweather"/>
              <a:cs typeface="Merriweather"/>
              <a:sym typeface="Merriweather"/>
            </a:endParaRPr>
          </a:p>
        </p:txBody>
      </p:sp>
      <p:sp>
        <p:nvSpPr>
          <p:cNvPr id="133" name="Google Shape;133;p17"/>
          <p:cNvSpPr txBox="1"/>
          <p:nvPr>
            <p:ph idx="1" type="body"/>
          </p:nvPr>
        </p:nvSpPr>
        <p:spPr>
          <a:xfrm>
            <a:off x="311700" y="970000"/>
            <a:ext cx="8520600" cy="404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Input and output side data widths are </a:t>
            </a:r>
            <a:r>
              <a:rPr lang="en" u="sng">
                <a:latin typeface="Merriweather"/>
                <a:ea typeface="Merriweather"/>
                <a:cs typeface="Merriweather"/>
                <a:sym typeface="Merriweather"/>
              </a:rPr>
              <a:t>different</a:t>
            </a:r>
            <a:r>
              <a:rPr lang="en">
                <a:latin typeface="Merriweather"/>
                <a:ea typeface="Merriweather"/>
                <a:cs typeface="Merriweather"/>
                <a:sym typeface="Merriweather"/>
              </a:rPr>
              <a:t>, </a:t>
            </a:r>
            <a:r>
              <a:rPr lang="en" u="sng">
                <a:latin typeface="Merriweather"/>
                <a:ea typeface="Merriweather"/>
                <a:cs typeface="Merriweather"/>
                <a:sym typeface="Merriweather"/>
              </a:rPr>
              <a:t>constant</a:t>
            </a:r>
            <a:r>
              <a:rPr lang="en">
                <a:latin typeface="Merriweather"/>
                <a:ea typeface="Merriweather"/>
                <a:cs typeface="Merriweather"/>
                <a:sym typeface="Merriweather"/>
              </a:rPr>
              <a:t> and </a:t>
            </a:r>
            <a:r>
              <a:rPr lang="en" u="sng">
                <a:latin typeface="Merriweather"/>
                <a:ea typeface="Merriweather"/>
                <a:cs typeface="Merriweather"/>
                <a:sym typeface="Merriweather"/>
              </a:rPr>
              <a:t>parameterizable (</a:t>
            </a:r>
            <a:r>
              <a:rPr i="1" lang="en" u="sng">
                <a:solidFill>
                  <a:srgbClr val="FFFF00"/>
                </a:solidFill>
                <a:latin typeface="Merriweather"/>
                <a:ea typeface="Merriweather"/>
                <a:cs typeface="Merriweather"/>
                <a:sym typeface="Merriweather"/>
              </a:rPr>
              <a:t>in_word_size</a:t>
            </a:r>
            <a:r>
              <a:rPr lang="en" u="sng">
                <a:latin typeface="Merriweather"/>
                <a:ea typeface="Merriweather"/>
                <a:cs typeface="Merriweather"/>
                <a:sym typeface="Merriweather"/>
              </a:rPr>
              <a:t> and </a:t>
            </a:r>
            <a:r>
              <a:rPr i="1" lang="en" u="sng">
                <a:solidFill>
                  <a:srgbClr val="FFFF00"/>
                </a:solidFill>
                <a:latin typeface="Merriweather"/>
                <a:ea typeface="Merriweather"/>
                <a:cs typeface="Merriweather"/>
                <a:sym typeface="Merriweather"/>
              </a:rPr>
              <a:t>out_word_size</a:t>
            </a:r>
            <a:r>
              <a:rPr lang="en" u="sng">
                <a:latin typeface="Merriweather"/>
                <a:ea typeface="Merriweather"/>
                <a:cs typeface="Merriweather"/>
                <a:sym typeface="Merriweather"/>
              </a:rPr>
              <a:t>)  with no relationship required between them</a:t>
            </a:r>
            <a:r>
              <a:rPr lang="en">
                <a:latin typeface="Merriweather"/>
                <a:ea typeface="Merriweather"/>
                <a:cs typeface="Merriweather"/>
                <a:sym typeface="Merriweather"/>
              </a:rPr>
              <a:t>. </a:t>
            </a:r>
            <a:r>
              <a:rPr lang="en" u="sng">
                <a:latin typeface="Merriweather"/>
                <a:ea typeface="Merriweather"/>
                <a:cs typeface="Merriweather"/>
                <a:sym typeface="Merriweather"/>
              </a:rPr>
              <a:t>Even prime values like 31 and 17 work</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u="sng">
                <a:latin typeface="Merriweather"/>
                <a:ea typeface="Merriweather"/>
                <a:cs typeface="Merriweather"/>
                <a:sym typeface="Merriweather"/>
              </a:rPr>
              <a:t>Any side may be wider</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No clock crossing.</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Writing side </a:t>
            </a:r>
            <a:r>
              <a:rPr lang="en" u="sng">
                <a:latin typeface="Merriweather"/>
                <a:ea typeface="Merriweather"/>
                <a:cs typeface="Merriweather"/>
                <a:sym typeface="Merriweather"/>
              </a:rPr>
              <a:t>FIFO size is parameterizable (</a:t>
            </a:r>
            <a:r>
              <a:rPr i="1" lang="en" u="sng">
                <a:solidFill>
                  <a:srgbClr val="FFFF00"/>
                </a:solidFill>
                <a:latin typeface="Merriweather"/>
                <a:ea typeface="Merriweather"/>
                <a:cs typeface="Merriweather"/>
                <a:sym typeface="Merriweather"/>
              </a:rPr>
              <a:t>mem_size</a:t>
            </a:r>
            <a:r>
              <a:rPr lang="en" u="sng">
                <a:latin typeface="Merriweather"/>
                <a:ea typeface="Merriweather"/>
                <a:cs typeface="Merriweather"/>
                <a:sym typeface="Merriweather"/>
              </a:rPr>
              <a:t>) for any expected burst sizes</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u="sng">
                <a:latin typeface="Merriweather"/>
                <a:ea typeface="Merriweather"/>
                <a:cs typeface="Merriweather"/>
                <a:sym typeface="Merriweather"/>
              </a:rPr>
              <a:t>Buffer size is parameterizable (</a:t>
            </a:r>
            <a:r>
              <a:rPr i="1" lang="en" u="sng">
                <a:solidFill>
                  <a:srgbClr val="FFFF00"/>
                </a:solidFill>
                <a:latin typeface="Merriweather"/>
                <a:ea typeface="Merriweather"/>
                <a:cs typeface="Merriweather"/>
                <a:sym typeface="Merriweather"/>
              </a:rPr>
              <a:t>buffer_size</a:t>
            </a:r>
            <a:r>
              <a:rPr lang="en" u="sng">
                <a:latin typeface="Merriweather"/>
                <a:ea typeface="Merriweather"/>
                <a:cs typeface="Merriweather"/>
                <a:sym typeface="Merriweather"/>
              </a:rPr>
              <a:t>)</a:t>
            </a:r>
            <a:r>
              <a:rPr b="1"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u="sng">
                <a:latin typeface="Merriweather"/>
                <a:ea typeface="Merriweather"/>
                <a:cs typeface="Merriweather"/>
                <a:sym typeface="Merriweather"/>
              </a:rPr>
              <a:t>Funnel shifter full when Sync FIFO is full</a:t>
            </a:r>
            <a:r>
              <a:rPr lang="en">
                <a:latin typeface="Merriweather"/>
                <a:ea typeface="Merriweather"/>
                <a:cs typeface="Merriweather"/>
                <a:sym typeface="Merriweather"/>
              </a:rPr>
              <a:t>, </a:t>
            </a:r>
            <a:r>
              <a:rPr lang="en" u="sng">
                <a:latin typeface="Merriweather"/>
                <a:ea typeface="Merriweather"/>
                <a:cs typeface="Merriweather"/>
                <a:sym typeface="Merriweather"/>
              </a:rPr>
              <a:t>empty when BUFFER is empty</a:t>
            </a:r>
            <a:r>
              <a:rPr lang="en">
                <a:latin typeface="Merriweather"/>
                <a:ea typeface="Merriweather"/>
                <a:cs typeface="Merriweather"/>
                <a:sym typeface="Merriweather"/>
              </a:rPr>
              <a:t>. </a:t>
            </a:r>
            <a:r>
              <a:rPr lang="en" u="sng">
                <a:latin typeface="Merriweather"/>
                <a:ea typeface="Merriweather"/>
                <a:cs typeface="Merriweather"/>
                <a:sym typeface="Merriweather"/>
              </a:rPr>
              <a:t>Design ensures that if FIFO is not full and BUFFER has sufficient space, data is pulled automatically into BUFFER</a:t>
            </a:r>
            <a:r>
              <a:rPr lang="en">
                <a:latin typeface="Merriweather"/>
                <a:ea typeface="Merriweather"/>
                <a:cs typeface="Merriweather"/>
                <a:sym typeface="Merriweather"/>
              </a:rPr>
              <a:t>.</a:t>
            </a:r>
            <a:endParaRPr b="1">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0" y="46000"/>
            <a:ext cx="8832300" cy="80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Verification/ Results</a:t>
            </a:r>
            <a:endParaRPr b="1" sz="3600">
              <a:latin typeface="Merriweather"/>
              <a:ea typeface="Merriweather"/>
              <a:cs typeface="Merriweather"/>
              <a:sym typeface="Merriweather"/>
            </a:endParaRPr>
          </a:p>
        </p:txBody>
      </p:sp>
      <p:sp>
        <p:nvSpPr>
          <p:cNvPr id="139" name="Google Shape;139;p18"/>
          <p:cNvSpPr txBox="1"/>
          <p:nvPr>
            <p:ph idx="1" type="body"/>
          </p:nvPr>
        </p:nvSpPr>
        <p:spPr>
          <a:xfrm>
            <a:off x="0" y="789550"/>
            <a:ext cx="9144000" cy="43539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08"/>
              <a:t> </a:t>
            </a:r>
            <a:r>
              <a:rPr lang="en" sz="1808">
                <a:solidFill>
                  <a:srgbClr val="00FFFF"/>
                </a:solidFill>
                <a:latin typeface="Merriweather"/>
                <a:ea typeface="Merriweather"/>
                <a:cs typeface="Merriweather"/>
                <a:sym typeface="Merriweather"/>
              </a:rPr>
              <a:t>Test 1 -</a:t>
            </a:r>
            <a:r>
              <a:rPr lang="en" sz="1808">
                <a:latin typeface="Merriweather"/>
                <a:ea typeface="Merriweather"/>
                <a:cs typeface="Merriweather"/>
                <a:sym typeface="Merriweather"/>
              </a:rPr>
              <a:t> </a:t>
            </a:r>
            <a:r>
              <a:rPr i="1" lang="en" sz="1808" u="sng">
                <a:solidFill>
                  <a:srgbClr val="00FFFF"/>
                </a:solidFill>
                <a:latin typeface="Merriweather"/>
                <a:ea typeface="Merriweather"/>
                <a:cs typeface="Merriweather"/>
                <a:sym typeface="Merriweather"/>
              </a:rPr>
              <a:t>test_funnel_shifter_empty</a:t>
            </a:r>
            <a:endParaRPr i="1" sz="1808" u="sng">
              <a:solidFill>
                <a:srgbClr val="00FFFF"/>
              </a:solidFill>
              <a:latin typeface="Merriweather"/>
              <a:ea typeface="Merriweather"/>
              <a:cs typeface="Merriweather"/>
              <a:sym typeface="Merriweather"/>
            </a:endParaRPr>
          </a:p>
          <a:p>
            <a:pPr indent="-343415" lvl="0" marL="457200" rtl="0" algn="l">
              <a:lnSpc>
                <a:spcPct val="95000"/>
              </a:lnSpc>
              <a:spcBef>
                <a:spcPts val="1200"/>
              </a:spcBef>
              <a:spcAft>
                <a:spcPts val="0"/>
              </a:spcAft>
              <a:buSzPts val="1808"/>
              <a:buFont typeface="Merriweather"/>
              <a:buChar char="➢"/>
            </a:pPr>
            <a:r>
              <a:rPr lang="en" sz="1808" u="sng">
                <a:latin typeface="Merriweather"/>
                <a:ea typeface="Merriweather"/>
                <a:cs typeface="Merriweather"/>
                <a:sym typeface="Merriweather"/>
              </a:rPr>
              <a:t>Initially, empty must be asserted and full deasserted.</a:t>
            </a:r>
            <a:r>
              <a:rPr lang="en" sz="1808">
                <a:latin typeface="Merriweather"/>
                <a:ea typeface="Merriweather"/>
                <a:cs typeface="Merriweather"/>
                <a:sym typeface="Merriweather"/>
              </a:rPr>
              <a:t> </a:t>
            </a:r>
            <a:endParaRPr sz="1808">
              <a:latin typeface="Merriweather"/>
              <a:ea typeface="Merriweather"/>
              <a:cs typeface="Merriweather"/>
              <a:sym typeface="Merriweather"/>
            </a:endParaRPr>
          </a:p>
          <a:p>
            <a:pPr indent="-343415" lvl="0" marL="457200" rtl="0" algn="l">
              <a:lnSpc>
                <a:spcPct val="95000"/>
              </a:lnSpc>
              <a:spcBef>
                <a:spcPts val="0"/>
              </a:spcBef>
              <a:spcAft>
                <a:spcPts val="0"/>
              </a:spcAft>
              <a:buSzPts val="1808"/>
              <a:buFont typeface="Merriweather"/>
              <a:buChar char="➢"/>
            </a:pPr>
            <a:r>
              <a:rPr lang="en" sz="1808">
                <a:latin typeface="Merriweather"/>
                <a:ea typeface="Merriweather"/>
                <a:cs typeface="Merriweather"/>
                <a:sym typeface="Merriweather"/>
              </a:rPr>
              <a:t>After 1st write, for writing width wider than reading width, </a:t>
            </a:r>
            <a:r>
              <a:rPr lang="en" sz="1808" u="sng">
                <a:latin typeface="Merriweather"/>
                <a:ea typeface="Merriweather"/>
                <a:cs typeface="Merriweather"/>
                <a:sym typeface="Merriweather"/>
              </a:rPr>
              <a:t>empty must stay asserted for 1CC more till data is moved from FIFO to BUFFER</a:t>
            </a:r>
            <a:r>
              <a:rPr lang="en" sz="1808">
                <a:latin typeface="Merriweather"/>
                <a:ea typeface="Merriweather"/>
                <a:cs typeface="Merriweather"/>
                <a:sym typeface="Merriweather"/>
              </a:rPr>
              <a:t>. </a:t>
            </a:r>
            <a:r>
              <a:rPr lang="en" sz="1808" u="sng">
                <a:latin typeface="Merriweather"/>
                <a:ea typeface="Merriweather"/>
                <a:cs typeface="Merriweather"/>
                <a:sym typeface="Merriweather"/>
              </a:rPr>
              <a:t>Then </a:t>
            </a:r>
            <a:r>
              <a:rPr lang="en" sz="1808" u="sng">
                <a:latin typeface="Merriweather"/>
                <a:ea typeface="Merriweather"/>
                <a:cs typeface="Merriweather"/>
                <a:sym typeface="Merriweather"/>
              </a:rPr>
              <a:t>empty</a:t>
            </a:r>
            <a:r>
              <a:rPr lang="en" sz="1808" u="sng">
                <a:latin typeface="Merriweather"/>
                <a:ea typeface="Merriweather"/>
                <a:cs typeface="Merriweather"/>
                <a:sym typeface="Merriweather"/>
              </a:rPr>
              <a:t> must be deasserted</a:t>
            </a:r>
            <a:r>
              <a:rPr lang="en" sz="1808">
                <a:latin typeface="Merriweather"/>
                <a:ea typeface="Merriweather"/>
                <a:cs typeface="Merriweather"/>
                <a:sym typeface="Merriweather"/>
              </a:rPr>
              <a:t>.</a:t>
            </a:r>
            <a:endParaRPr sz="1808">
              <a:latin typeface="Merriweather"/>
              <a:ea typeface="Merriweather"/>
              <a:cs typeface="Merriweather"/>
              <a:sym typeface="Merriweather"/>
            </a:endParaRPr>
          </a:p>
          <a:p>
            <a:pPr indent="0" lvl="0" marL="0" rtl="0" algn="l">
              <a:lnSpc>
                <a:spcPct val="95000"/>
              </a:lnSpc>
              <a:spcBef>
                <a:spcPts val="1200"/>
              </a:spcBef>
              <a:spcAft>
                <a:spcPts val="0"/>
              </a:spcAft>
              <a:buNone/>
            </a:pPr>
            <a:r>
              <a:t/>
            </a:r>
            <a:endParaRPr sz="1808">
              <a:latin typeface="Merriweather"/>
              <a:ea typeface="Merriweather"/>
              <a:cs typeface="Merriweather"/>
              <a:sym typeface="Merriweather"/>
            </a:endParaRPr>
          </a:p>
          <a:p>
            <a:pPr indent="0" lvl="0" marL="0" rtl="0" algn="l">
              <a:lnSpc>
                <a:spcPct val="95000"/>
              </a:lnSpc>
              <a:spcBef>
                <a:spcPts val="1200"/>
              </a:spcBef>
              <a:spcAft>
                <a:spcPts val="0"/>
              </a:spcAft>
              <a:buNone/>
            </a:pPr>
            <a:r>
              <a:rPr lang="en" sz="1808">
                <a:solidFill>
                  <a:srgbClr val="00FFFF"/>
                </a:solidFill>
                <a:latin typeface="Merriweather"/>
                <a:ea typeface="Merriweather"/>
                <a:cs typeface="Merriweather"/>
                <a:sym typeface="Merriweather"/>
              </a:rPr>
              <a:t>Test 2 -</a:t>
            </a:r>
            <a:r>
              <a:rPr lang="en" sz="1808">
                <a:latin typeface="Merriweather"/>
                <a:ea typeface="Merriweather"/>
                <a:cs typeface="Merriweather"/>
                <a:sym typeface="Merriweather"/>
              </a:rPr>
              <a:t> </a:t>
            </a:r>
            <a:r>
              <a:rPr i="1" lang="en" sz="1808" u="sng">
                <a:solidFill>
                  <a:srgbClr val="00FFFF"/>
                </a:solidFill>
                <a:latin typeface="Merriweather"/>
                <a:ea typeface="Merriweather"/>
                <a:cs typeface="Merriweather"/>
                <a:sym typeface="Merriweather"/>
              </a:rPr>
              <a:t>test_funnel_shifter_full</a:t>
            </a:r>
            <a:endParaRPr sz="1808">
              <a:latin typeface="Merriweather"/>
              <a:ea typeface="Merriweather"/>
              <a:cs typeface="Merriweather"/>
              <a:sym typeface="Merriweather"/>
            </a:endParaRPr>
          </a:p>
          <a:p>
            <a:pPr indent="-343415" lvl="0" marL="457200" rtl="0" algn="l">
              <a:lnSpc>
                <a:spcPct val="95000"/>
              </a:lnSpc>
              <a:spcBef>
                <a:spcPts val="1200"/>
              </a:spcBef>
              <a:spcAft>
                <a:spcPts val="0"/>
              </a:spcAft>
              <a:buSzPts val="1808"/>
              <a:buFont typeface="Merriweather"/>
              <a:buChar char="➢"/>
            </a:pPr>
            <a:r>
              <a:rPr lang="en" sz="1808">
                <a:latin typeface="Merriweather"/>
                <a:ea typeface="Merriweather"/>
                <a:cs typeface="Merriweather"/>
                <a:sym typeface="Merriweather"/>
              </a:rPr>
              <a:t>When FIFO gets full, it must be correctly detected and </a:t>
            </a:r>
            <a:r>
              <a:rPr lang="en" sz="1808" u="sng">
                <a:latin typeface="Merriweather"/>
                <a:ea typeface="Merriweather"/>
                <a:cs typeface="Merriweather"/>
                <a:sym typeface="Merriweather"/>
              </a:rPr>
              <a:t>full output of funnel_shifter must be asserted</a:t>
            </a:r>
            <a:r>
              <a:rPr lang="en" sz="1808">
                <a:latin typeface="Merriweather"/>
                <a:ea typeface="Merriweather"/>
                <a:cs typeface="Merriweather"/>
                <a:sym typeface="Merriweather"/>
              </a:rPr>
              <a:t>.</a:t>
            </a:r>
            <a:endParaRPr sz="1808">
              <a:latin typeface="Merriweather"/>
              <a:ea typeface="Merriweather"/>
              <a:cs typeface="Merriweather"/>
              <a:sym typeface="Merriweather"/>
            </a:endParaRPr>
          </a:p>
          <a:p>
            <a:pPr indent="-343415" lvl="0" marL="457200" rtl="0" algn="l">
              <a:lnSpc>
                <a:spcPct val="95000"/>
              </a:lnSpc>
              <a:spcBef>
                <a:spcPts val="0"/>
              </a:spcBef>
              <a:spcAft>
                <a:spcPts val="0"/>
              </a:spcAft>
              <a:buSzPts val="1808"/>
              <a:buFont typeface="Merriweather"/>
              <a:buChar char="➢"/>
            </a:pPr>
            <a:r>
              <a:rPr lang="en" sz="1808" u="sng">
                <a:latin typeface="Merriweather"/>
                <a:ea typeface="Merriweather"/>
                <a:cs typeface="Merriweather"/>
                <a:sym typeface="Merriweather"/>
              </a:rPr>
              <a:t>Fifo should not get full, if there is space in the buffer for a complete entry</a:t>
            </a:r>
            <a:r>
              <a:rPr lang="en" sz="1808">
                <a:latin typeface="Merriweather"/>
                <a:ea typeface="Merriweather"/>
                <a:cs typeface="Merriweather"/>
                <a:sym typeface="Merriweather"/>
              </a:rPr>
              <a:t>.</a:t>
            </a:r>
            <a:endParaRPr sz="1808">
              <a:latin typeface="Merriweather"/>
              <a:ea typeface="Merriweather"/>
              <a:cs typeface="Merriweather"/>
              <a:sym typeface="Merriweather"/>
            </a:endParaRPr>
          </a:p>
          <a:p>
            <a:pPr indent="-343415" lvl="0" marL="457200" rtl="0" algn="l">
              <a:lnSpc>
                <a:spcPct val="95000"/>
              </a:lnSpc>
              <a:spcBef>
                <a:spcPts val="0"/>
              </a:spcBef>
              <a:spcAft>
                <a:spcPts val="0"/>
              </a:spcAft>
              <a:buSzPts val="1808"/>
              <a:buFont typeface="Merriweather"/>
              <a:buChar char="➢"/>
            </a:pPr>
            <a:r>
              <a:rPr lang="en" sz="1808" u="sng">
                <a:latin typeface="Merriweather"/>
                <a:ea typeface="Merriweather"/>
                <a:cs typeface="Merriweather"/>
                <a:sym typeface="Merriweather"/>
              </a:rPr>
              <a:t>Buffer full must be detected correctly and asserted</a:t>
            </a:r>
            <a:r>
              <a:rPr lang="en" sz="1808">
                <a:latin typeface="Merriweather"/>
                <a:ea typeface="Merriweather"/>
                <a:cs typeface="Merriweather"/>
                <a:sym typeface="Merriweather"/>
              </a:rPr>
              <a:t>.</a:t>
            </a:r>
            <a:endParaRPr sz="17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0" y="46000"/>
            <a:ext cx="9144000" cy="85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Verification/ Results</a:t>
            </a:r>
            <a:endParaRPr b="1" sz="3600">
              <a:latin typeface="Merriweather"/>
              <a:ea typeface="Merriweather"/>
              <a:cs typeface="Merriweather"/>
              <a:sym typeface="Merriweather"/>
            </a:endParaRPr>
          </a:p>
        </p:txBody>
      </p:sp>
      <p:sp>
        <p:nvSpPr>
          <p:cNvPr id="145" name="Google Shape;145;p19"/>
          <p:cNvSpPr txBox="1"/>
          <p:nvPr>
            <p:ph idx="1" type="body"/>
          </p:nvPr>
        </p:nvSpPr>
        <p:spPr>
          <a:xfrm>
            <a:off x="0" y="1119150"/>
            <a:ext cx="9144000" cy="43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rgbClr val="00FFFF"/>
                </a:solidFill>
                <a:latin typeface="Merriweather"/>
                <a:ea typeface="Merriweather"/>
                <a:cs typeface="Merriweather"/>
                <a:sym typeface="Merriweather"/>
              </a:rPr>
              <a:t>Test 3 - </a:t>
            </a:r>
            <a:r>
              <a:rPr i="1" lang="en">
                <a:solidFill>
                  <a:srgbClr val="00FFFF"/>
                </a:solidFill>
                <a:latin typeface="Merriweather"/>
                <a:ea typeface="Merriweather"/>
                <a:cs typeface="Merriweather"/>
                <a:sym typeface="Merriweather"/>
              </a:rPr>
              <a:t>test_funnel_shifter_1</a:t>
            </a:r>
            <a:endParaRPr i="1">
              <a:solidFill>
                <a:srgbClr val="00FFFF"/>
              </a:solidFill>
              <a:latin typeface="Merriweather"/>
              <a:ea typeface="Merriweather"/>
              <a:cs typeface="Merriweather"/>
              <a:sym typeface="Merriweather"/>
            </a:endParaRPr>
          </a:p>
          <a:p>
            <a:pPr indent="-342900" lvl="0" marL="457200" rtl="0" algn="l">
              <a:spcBef>
                <a:spcPts val="1200"/>
              </a:spcBef>
              <a:spcAft>
                <a:spcPts val="0"/>
              </a:spcAft>
              <a:buSzPts val="1800"/>
              <a:buFont typeface="Merriweather"/>
              <a:buChar char="➢"/>
            </a:pPr>
            <a:r>
              <a:rPr lang="en">
                <a:latin typeface="Merriweather"/>
                <a:ea typeface="Merriweather"/>
                <a:cs typeface="Merriweather"/>
                <a:sym typeface="Merriweather"/>
              </a:rPr>
              <a:t>Funnel shifter must </a:t>
            </a:r>
            <a:r>
              <a:rPr lang="en" u="sng">
                <a:latin typeface="Merriweather"/>
                <a:ea typeface="Merriweather"/>
                <a:cs typeface="Merriweather"/>
                <a:sym typeface="Merriweather"/>
              </a:rPr>
              <a:t>deassert empty correctly once data is available</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Circular buffer manager for FIFO memory must work correctly at </a:t>
            </a:r>
            <a:r>
              <a:rPr lang="en" u="sng">
                <a:latin typeface="Merriweather"/>
                <a:ea typeface="Merriweather"/>
                <a:cs typeface="Merriweather"/>
                <a:sym typeface="Merriweather"/>
              </a:rPr>
              <a:t>wraparound for both write pointer as well as read pointer</a:t>
            </a:r>
            <a:endParaRPr u="sng">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If FIFO is not empty, and either there is enough space in buffer to store one word from FIFO, or there will be enough space after the active pull, then pull must be asserted to FIFO  to bring a word from FIFO into buffer, to effectively </a:t>
            </a:r>
            <a:r>
              <a:rPr lang="en" u="sng">
                <a:latin typeface="Merriweather"/>
                <a:ea typeface="Merriweather"/>
                <a:cs typeface="Merriweather"/>
                <a:sym typeface="Merriweather"/>
              </a:rPr>
              <a:t>save 1CC</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0" lvl="0" marL="457200" rtl="0" algn="l">
              <a:spcBef>
                <a:spcPts val="1200"/>
              </a:spcBef>
              <a:spcAft>
                <a:spcPts val="0"/>
              </a:spcAft>
              <a:buNone/>
            </a:pPr>
            <a:r>
              <a:t/>
            </a:r>
            <a:endParaRPr>
              <a:latin typeface="Merriweather"/>
              <a:ea typeface="Merriweather"/>
              <a:cs typeface="Merriweather"/>
              <a:sym typeface="Merriweather"/>
            </a:endParaRPr>
          </a:p>
          <a:p>
            <a:pPr indent="0" lvl="0" marL="0" rtl="0" algn="l">
              <a:spcBef>
                <a:spcPts val="1200"/>
              </a:spcBef>
              <a:spcAft>
                <a:spcPts val="1200"/>
              </a:spcAft>
              <a:buNone/>
            </a:pPr>
            <a:r>
              <a:t/>
            </a:r>
            <a:endParaRPr i="1" u="sng">
              <a:solidFill>
                <a:srgbClr val="00FFFF"/>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0" y="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latin typeface="Merriweather"/>
                <a:ea typeface="Merriweather"/>
                <a:cs typeface="Merriweather"/>
                <a:sym typeface="Merriweather"/>
              </a:rPr>
              <a:t>Verification/ Results</a:t>
            </a:r>
            <a:endParaRPr b="1" sz="3600">
              <a:latin typeface="Merriweather"/>
              <a:ea typeface="Merriweather"/>
              <a:cs typeface="Merriweather"/>
              <a:sym typeface="Merriweather"/>
            </a:endParaRPr>
          </a:p>
        </p:txBody>
      </p:sp>
      <p:sp>
        <p:nvSpPr>
          <p:cNvPr id="151" name="Google Shape;151;p20"/>
          <p:cNvSpPr txBox="1"/>
          <p:nvPr>
            <p:ph idx="1" type="body"/>
          </p:nvPr>
        </p:nvSpPr>
        <p:spPr>
          <a:xfrm>
            <a:off x="26400" y="1017600"/>
            <a:ext cx="9091200" cy="43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FF"/>
                </a:solidFill>
                <a:latin typeface="Merriweather"/>
                <a:ea typeface="Merriweather"/>
                <a:cs typeface="Merriweather"/>
                <a:sym typeface="Merriweather"/>
              </a:rPr>
              <a:t>Test 4 - </a:t>
            </a:r>
            <a:r>
              <a:rPr i="1" lang="en" u="sng">
                <a:solidFill>
                  <a:srgbClr val="00FFFF"/>
                </a:solidFill>
                <a:latin typeface="Merriweather"/>
                <a:ea typeface="Merriweather"/>
                <a:cs typeface="Merriweather"/>
                <a:sym typeface="Merriweather"/>
              </a:rPr>
              <a:t>test_funnel_shifter_0</a:t>
            </a:r>
            <a:endParaRPr i="1" u="sng">
              <a:solidFill>
                <a:srgbClr val="00FFFF"/>
              </a:solidFill>
              <a:latin typeface="Merriweather"/>
              <a:ea typeface="Merriweather"/>
              <a:cs typeface="Merriweather"/>
              <a:sym typeface="Merriweather"/>
            </a:endParaRPr>
          </a:p>
          <a:p>
            <a:pPr indent="-342900" lvl="0" marL="457200" rtl="0" algn="l">
              <a:spcBef>
                <a:spcPts val="1200"/>
              </a:spcBef>
              <a:spcAft>
                <a:spcPts val="0"/>
              </a:spcAft>
              <a:buSzPts val="1800"/>
              <a:buFont typeface="Merriweather"/>
              <a:buChar char="➢"/>
            </a:pPr>
            <a:r>
              <a:rPr lang="en">
                <a:latin typeface="Merriweather"/>
                <a:ea typeface="Merriweather"/>
                <a:cs typeface="Merriweather"/>
                <a:sym typeface="Merriweather"/>
              </a:rPr>
              <a:t>Funnel shifter must </a:t>
            </a:r>
            <a:r>
              <a:rPr lang="en" u="sng">
                <a:latin typeface="Merriweather"/>
                <a:ea typeface="Merriweather"/>
                <a:cs typeface="Merriweather"/>
                <a:sym typeface="Merriweather"/>
              </a:rPr>
              <a:t>return bit/ range selections of written data correctly </a:t>
            </a:r>
            <a:r>
              <a:rPr lang="en">
                <a:latin typeface="Merriweather"/>
                <a:ea typeface="Merriweather"/>
                <a:cs typeface="Merriweather"/>
                <a:sym typeface="Merriweather"/>
              </a:rPr>
              <a:t>on every pull </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Funnel shifter must be able to concatenate ranges from different written words correctly at </a:t>
            </a:r>
            <a:r>
              <a:rPr lang="en" u="sng">
                <a:latin typeface="Merriweather"/>
                <a:ea typeface="Merriweather"/>
                <a:cs typeface="Merriweather"/>
                <a:sym typeface="Merriweather"/>
              </a:rPr>
              <a:t>crossover of written words</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Funnel shifter must be able to concatenate ranges from different written words correctly at </a:t>
            </a:r>
            <a:r>
              <a:rPr lang="en" u="sng">
                <a:latin typeface="Merriweather"/>
                <a:ea typeface="Merriweather"/>
                <a:cs typeface="Merriweather"/>
                <a:sym typeface="Merriweather"/>
              </a:rPr>
              <a:t>buffer wraparound</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When all data has been read, </a:t>
            </a:r>
            <a:r>
              <a:rPr lang="en" u="sng">
                <a:latin typeface="Merriweather"/>
                <a:ea typeface="Merriweather"/>
                <a:cs typeface="Merriweather"/>
                <a:sym typeface="Merriweather"/>
              </a:rPr>
              <a:t>funnel shifter must finally assert empty with data_out = 0</a:t>
            </a:r>
            <a:r>
              <a:rPr lang="en">
                <a:latin typeface="Merriweather"/>
                <a:ea typeface="Merriweather"/>
                <a:cs typeface="Merriweather"/>
                <a:sym typeface="Merriweather"/>
              </a:rPr>
              <a:t>.</a:t>
            </a:r>
            <a:endParaRPr>
              <a:latin typeface="Merriweather"/>
              <a:ea typeface="Merriweather"/>
              <a:cs typeface="Merriweather"/>
              <a:sym typeface="Merriweather"/>
            </a:endParaRPr>
          </a:p>
          <a:p>
            <a:pPr indent="0" lvl="0" marL="457200" rtl="0" algn="l">
              <a:spcBef>
                <a:spcPts val="1200"/>
              </a:spcBef>
              <a:spcAft>
                <a:spcPts val="1200"/>
              </a:spcAft>
              <a:buNone/>
            </a:pPr>
            <a:r>
              <a:t/>
            </a:r>
            <a:endParaRPr>
              <a:solidFill>
                <a:srgbClr val="B7B7B7"/>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27375" y="46425"/>
            <a:ext cx="8604900" cy="85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44">
                <a:latin typeface="Merriweather"/>
                <a:ea typeface="Merriweather"/>
                <a:cs typeface="Merriweather"/>
                <a:sym typeface="Merriweather"/>
              </a:rPr>
              <a:t>Verification/ Results</a:t>
            </a:r>
            <a:endParaRPr b="1" sz="4044">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157" name="Google Shape;157;p21"/>
          <p:cNvSpPr txBox="1"/>
          <p:nvPr>
            <p:ph idx="1" type="body"/>
          </p:nvPr>
        </p:nvSpPr>
        <p:spPr>
          <a:xfrm>
            <a:off x="43400" y="968500"/>
            <a:ext cx="9100500" cy="41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FF"/>
                </a:solidFill>
                <a:latin typeface="Merriweather"/>
                <a:ea typeface="Merriweather"/>
                <a:cs typeface="Merriweather"/>
                <a:sym typeface="Merriweather"/>
              </a:rPr>
              <a:t>Test 5 - </a:t>
            </a:r>
            <a:r>
              <a:rPr i="1" lang="en" u="sng">
                <a:solidFill>
                  <a:srgbClr val="00FFFF"/>
                </a:solidFill>
                <a:latin typeface="Merriweather"/>
                <a:ea typeface="Merriweather"/>
                <a:cs typeface="Merriweather"/>
                <a:sym typeface="Merriweather"/>
              </a:rPr>
              <a:t>test_funnel_shifter_input_narrower</a:t>
            </a:r>
            <a:endParaRPr i="1" u="sng">
              <a:solidFill>
                <a:srgbClr val="00FFFF"/>
              </a:solidFill>
              <a:latin typeface="Merriweather"/>
              <a:ea typeface="Merriweather"/>
              <a:cs typeface="Merriweather"/>
              <a:sym typeface="Merriweather"/>
            </a:endParaRPr>
          </a:p>
          <a:p>
            <a:pPr indent="-342900" lvl="0" marL="457200" rtl="0" algn="l">
              <a:spcBef>
                <a:spcPts val="120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Funnel shifter must keep bringing written words from memory into buffer but must empty asserted till enough data is available to be read in a single read word. </a:t>
            </a:r>
            <a:endParaRPr>
              <a:solidFill>
                <a:srgbClr val="B7B7B7"/>
              </a:solidFill>
              <a:latin typeface="Merriweather"/>
              <a:ea typeface="Merriweather"/>
              <a:cs typeface="Merriweather"/>
              <a:sym typeface="Merriweather"/>
            </a:endParaRPr>
          </a:p>
          <a:p>
            <a:pPr indent="-342900" lvl="0" marL="457200" rtl="0" algn="l">
              <a:spcBef>
                <a:spcPts val="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Empty must also stay asserted while buffer has less data than reading word size</a:t>
            </a:r>
            <a:endParaRPr>
              <a:solidFill>
                <a:srgbClr val="B7B7B7"/>
              </a:solidFill>
              <a:latin typeface="Merriweather"/>
              <a:ea typeface="Merriweather"/>
              <a:cs typeface="Merriweather"/>
              <a:sym typeface="Merriweather"/>
            </a:endParaRPr>
          </a:p>
          <a:p>
            <a:pPr indent="-342900" lvl="0" marL="457200" rtl="0" algn="l">
              <a:spcBef>
                <a:spcPts val="0"/>
              </a:spcBef>
              <a:spcAft>
                <a:spcPts val="0"/>
              </a:spcAft>
              <a:buClr>
                <a:srgbClr val="B7B7B7"/>
              </a:buClr>
              <a:buSzPts val="1800"/>
              <a:buFont typeface="Merriweather"/>
              <a:buChar char="➢"/>
            </a:pPr>
            <a:r>
              <a:rPr lang="en">
                <a:solidFill>
                  <a:srgbClr val="B7B7B7"/>
                </a:solidFill>
                <a:latin typeface="Merriweather"/>
                <a:ea typeface="Merriweather"/>
                <a:cs typeface="Merriweather"/>
                <a:sym typeface="Merriweather"/>
              </a:rPr>
              <a:t>Funnel shifter must join written words and return a read word correctly.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