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8" r:id="rId12"/>
    <p:sldId id="269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49"/>
    <p:restoredTop sz="94799"/>
  </p:normalViewPr>
  <p:slideViewPr>
    <p:cSldViewPr snapToGrid="0" snapToObjects="1">
      <p:cViewPr varScale="1">
        <p:scale>
          <a:sx n="201" d="100"/>
          <a:sy n="201" d="100"/>
        </p:scale>
        <p:origin x="2256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CBD2D-2E19-DE4E-8AAD-36F610C3632C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42C802-8F9A-0542-BC44-F64CDFFEB8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448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42C802-8F9A-0542-BC44-F64CDFFEB88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6724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Fraudulent Claim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Assignment Submission</a:t>
            </a:r>
            <a:endParaRPr lang="en-US" dirty="0"/>
          </a:p>
          <a:p>
            <a:r>
              <a:rPr lang="en-US" dirty="0"/>
              <a:t>By</a:t>
            </a:r>
            <a:endParaRPr dirty="0"/>
          </a:p>
          <a:p>
            <a:r>
              <a:rPr dirty="0"/>
              <a:t>Bhawani Shankar Mahapatra</a:t>
            </a:r>
            <a:endParaRPr lang="en-US" dirty="0"/>
          </a:p>
          <a:p>
            <a:r>
              <a:rPr lang="en-US" dirty="0"/>
              <a:t>Biniyam Belayneh Demisse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Building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 RFECV feature selection, optimal cutoff=0.6.</a:t>
            </a:r>
          </a:p>
          <a:p>
            <a:r>
              <a:t>Random Forest: Feature importance used, hyperparameter tuning.</a:t>
            </a:r>
          </a:p>
          <a:p>
            <a:r>
              <a:t>Both models trained &amp; validated with strong accuracy.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DDDAC-1BF5-4124-7706-622B368DF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91C0A-2436-3E8A-180E-B3A6AF8DC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 Building</a:t>
            </a:r>
            <a:r>
              <a:rPr lang="en-US" dirty="0"/>
              <a:t>-Logistics Regression</a:t>
            </a:r>
            <a:endParaRPr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E3175F-0729-A352-88FB-FCFA1B72B3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14800" y="1279149"/>
            <a:ext cx="3937000" cy="23486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33D1CF-10A2-0D03-8888-5C02DE39717D}"/>
              </a:ext>
            </a:extLst>
          </p:cNvPr>
          <p:cNvSpPr txBox="1"/>
          <p:nvPr/>
        </p:nvSpPr>
        <p:spPr>
          <a:xfrm>
            <a:off x="1473200" y="1926849"/>
            <a:ext cx="26922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 Negatives: 477 </a:t>
            </a:r>
          </a:p>
          <a:p>
            <a:r>
              <a:rPr lang="en-IN" dirty="0"/>
              <a:t>False Positives: 50</a:t>
            </a:r>
          </a:p>
          <a:p>
            <a:r>
              <a:rPr lang="en-IN" dirty="0"/>
              <a:t>False Negatives: 50</a:t>
            </a:r>
          </a:p>
          <a:p>
            <a:r>
              <a:rPr lang="en-IN" dirty="0"/>
              <a:t>True Positives: 477</a:t>
            </a:r>
          </a:p>
          <a:p>
            <a:r>
              <a:rPr lang="en-IN" dirty="0"/>
              <a:t>Sensitivity (Recall): 0.9051 </a:t>
            </a:r>
          </a:p>
          <a:p>
            <a:r>
              <a:rPr lang="en-IN" dirty="0"/>
              <a:t>Specificity: 0.9051 </a:t>
            </a:r>
          </a:p>
          <a:p>
            <a:r>
              <a:rPr lang="en-IN" dirty="0"/>
              <a:t>Precision: 0.9051 </a:t>
            </a:r>
          </a:p>
          <a:p>
            <a:r>
              <a:rPr lang="en-IN" dirty="0"/>
              <a:t>Recall: 0.9051 </a:t>
            </a:r>
          </a:p>
          <a:p>
            <a:r>
              <a:rPr lang="en-IN" dirty="0"/>
              <a:t>F1 Score: 0.9051 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860C2-6657-9FA9-063D-C8C3C4F554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0064" y="3691314"/>
            <a:ext cx="3955086" cy="3081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524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30653-B42B-2EEF-2DA8-A4B42EEBC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5F5F0-CEE5-8A96-1EAC-AC3D4B0C2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Model Building</a:t>
            </a:r>
            <a:r>
              <a:rPr lang="en-US" dirty="0"/>
              <a:t>-Logistics Regression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F8CA39-2F4D-D3C2-19AC-49548F2D3E53}"/>
              </a:ext>
            </a:extLst>
          </p:cNvPr>
          <p:cNvSpPr txBox="1"/>
          <p:nvPr/>
        </p:nvSpPr>
        <p:spPr>
          <a:xfrm>
            <a:off x="1473200" y="1926849"/>
            <a:ext cx="26922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 Negatives: 477 </a:t>
            </a:r>
          </a:p>
          <a:p>
            <a:r>
              <a:rPr lang="en-IN" dirty="0"/>
              <a:t>False Positives: 50</a:t>
            </a:r>
          </a:p>
          <a:p>
            <a:r>
              <a:rPr lang="en-IN" dirty="0"/>
              <a:t>False Negatives: 50</a:t>
            </a:r>
          </a:p>
          <a:p>
            <a:r>
              <a:rPr lang="en-IN" dirty="0"/>
              <a:t>True Positives: 477</a:t>
            </a:r>
          </a:p>
          <a:p>
            <a:r>
              <a:rPr lang="en-IN" dirty="0"/>
              <a:t>Sensitivity (Recall): 0.9051 </a:t>
            </a:r>
          </a:p>
          <a:p>
            <a:r>
              <a:rPr lang="en-IN" dirty="0"/>
              <a:t>Specificity: 0.9051 </a:t>
            </a:r>
          </a:p>
          <a:p>
            <a:r>
              <a:rPr lang="en-IN" dirty="0"/>
              <a:t>Precision: 0.9051 </a:t>
            </a:r>
          </a:p>
          <a:p>
            <a:r>
              <a:rPr lang="en-IN" dirty="0"/>
              <a:t>Recall: 0.9051 </a:t>
            </a:r>
          </a:p>
          <a:p>
            <a:r>
              <a:rPr lang="en-IN" dirty="0"/>
              <a:t>F1 Score: 0.9051 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7D1A8E7-784D-A320-5E66-BCD45CFB91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916155"/>
            <a:ext cx="3708212" cy="23000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52BEBE8-73E1-F644-418F-BBA94D11E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544" y="1153030"/>
            <a:ext cx="3373080" cy="2670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372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62C28-FC6F-2410-4FB3-A0CE1AA280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E3925-22FC-07D1-8FE5-CC06B050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Model Building</a:t>
            </a:r>
            <a:r>
              <a:rPr lang="en-US" dirty="0"/>
              <a:t>-Random Forest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63C005-6656-2495-1270-B88A615A5091}"/>
              </a:ext>
            </a:extLst>
          </p:cNvPr>
          <p:cNvSpPr txBox="1"/>
          <p:nvPr/>
        </p:nvSpPr>
        <p:spPr>
          <a:xfrm>
            <a:off x="1473200" y="1926849"/>
            <a:ext cx="2692212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True Negatives: 203 </a:t>
            </a:r>
          </a:p>
          <a:p>
            <a:r>
              <a:rPr lang="en-IN" dirty="0"/>
              <a:t>False Positives: 23</a:t>
            </a:r>
          </a:p>
          <a:p>
            <a:r>
              <a:rPr lang="en-IN" dirty="0"/>
              <a:t>False Negatives: 34</a:t>
            </a:r>
          </a:p>
          <a:p>
            <a:r>
              <a:rPr lang="en-IN" dirty="0"/>
              <a:t>True Positives: 40</a:t>
            </a:r>
          </a:p>
          <a:p>
            <a:r>
              <a:rPr lang="en-IN" dirty="0"/>
              <a:t>Sensitivity (Recall): 0.5405 </a:t>
            </a:r>
          </a:p>
          <a:p>
            <a:r>
              <a:rPr lang="en-IN" dirty="0"/>
              <a:t>Specificity: 0.8982</a:t>
            </a:r>
          </a:p>
          <a:p>
            <a:r>
              <a:rPr lang="en-IN" dirty="0"/>
              <a:t>Precision: 0.6349</a:t>
            </a:r>
          </a:p>
          <a:p>
            <a:r>
              <a:rPr lang="en-IN" dirty="0"/>
              <a:t>Recall: 0.5405 </a:t>
            </a:r>
          </a:p>
          <a:p>
            <a:r>
              <a:rPr lang="en-IN" dirty="0"/>
              <a:t>F1 Score: 0.5839 </a:t>
            </a:r>
          </a:p>
          <a:p>
            <a:br>
              <a:rPr lang="en-IN" dirty="0"/>
            </a:b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41D809-8B26-DD82-7D9F-89C687346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590" y="1199499"/>
            <a:ext cx="2876360" cy="25813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14D1E2-EE61-A263-ED48-7B36D5FE5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1300" y="3833059"/>
            <a:ext cx="4184650" cy="272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699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62255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Logistic Regression performed better at fraud detection.</a:t>
            </a:r>
            <a:endParaRPr lang="en-US" dirty="0"/>
          </a:p>
          <a:p>
            <a:endParaRPr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4AE1F5-A368-E496-87E4-7B1048C992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510495"/>
              </p:ext>
            </p:extLst>
          </p:nvPr>
        </p:nvGraphicFramePr>
        <p:xfrm>
          <a:off x="3219450" y="1555750"/>
          <a:ext cx="5664201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1850">
                  <a:extLst>
                    <a:ext uri="{9D8B030D-6E8A-4147-A177-3AD203B41FA5}">
                      <a16:colId xmlns:a16="http://schemas.microsoft.com/office/drawing/2014/main" val="606636236"/>
                    </a:ext>
                  </a:extLst>
                </a:gridCol>
                <a:gridCol w="1674284">
                  <a:extLst>
                    <a:ext uri="{9D8B030D-6E8A-4147-A177-3AD203B41FA5}">
                      <a16:colId xmlns:a16="http://schemas.microsoft.com/office/drawing/2014/main" val="2070168448"/>
                    </a:ext>
                  </a:extLst>
                </a:gridCol>
                <a:gridCol w="1888067">
                  <a:extLst>
                    <a:ext uri="{9D8B030D-6E8A-4147-A177-3AD203B41FA5}">
                      <a16:colId xmlns:a16="http://schemas.microsoft.com/office/drawing/2014/main" val="361227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Metric(Validation)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62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83.4%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81.0%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6318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Sensitivity(Recall)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0255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Specificity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89.9%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555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67.1%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54.1%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0466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F1-Score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299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 preferred for fraud detection.</a:t>
            </a:r>
          </a:p>
          <a:p>
            <a:r>
              <a:t>Random Forest useful as secondary model.</a:t>
            </a:r>
          </a:p>
          <a:p>
            <a:r>
              <a:t>Recommendations:</a:t>
            </a:r>
          </a:p>
          <a:p>
            <a:r>
              <a:t>- Deploy Logistic Regression as primary tool.</a:t>
            </a:r>
          </a:p>
          <a:p>
            <a:r>
              <a:t>- Regularly retrain models with updated data.</a:t>
            </a:r>
          </a:p>
          <a:p>
            <a:r>
              <a:t>- Explore ensemble methods for improved detection.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Global Insure faces significant financial losses due to fraudulent claims.</a:t>
            </a:r>
          </a:p>
          <a:p>
            <a:r>
              <a:rPr dirty="0"/>
              <a:t>Manual inspection is time-consuming and inefficient.</a:t>
            </a:r>
          </a:p>
          <a:p>
            <a:r>
              <a:rPr dirty="0"/>
              <a:t>Fraudulent claims are often detected too late.</a:t>
            </a:r>
          </a:p>
          <a:p>
            <a:r>
              <a:rPr dirty="0"/>
              <a:t>Goal: Use data-driven insights to classify claims early.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 a predictive model to classify claims as fraudulent or legitimate.</a:t>
            </a:r>
          </a:p>
          <a:p>
            <a:r>
              <a:t>Use historical claim details and customer profiles.</a:t>
            </a:r>
          </a:p>
          <a:p>
            <a:r>
              <a:t>Features: Claim amount, customer profile, claim type.</a:t>
            </a:r>
          </a:p>
          <a:p>
            <a:r>
              <a:t>Minimize financial losses and optimize claim handling.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Dataset: 1000 records, 40 columns.</a:t>
            </a:r>
          </a:p>
          <a:p>
            <a:r>
              <a:t>Libraries: pandas, seaborn, matplotlib, scikit-learn.</a:t>
            </a:r>
          </a:p>
          <a:p>
            <a:r>
              <a:t>Steps: Import, clean, split into train &amp; validation sets.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Handled null values (authorities_contacted, _c39 dropped).</a:t>
            </a:r>
          </a:p>
          <a:p>
            <a:r>
              <a:t>Removed high-cardinality identifiers (policy_number, incident_location).</a:t>
            </a:r>
          </a:p>
          <a:p>
            <a:r>
              <a:t>Corrected invalid values (age, umbrella_limit, etc.).</a:t>
            </a:r>
          </a:p>
          <a:p>
            <a:r>
              <a:t>Fixed data types for dates.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Univariate: Age, premiums normal; claims skewed.</a:t>
            </a:r>
          </a:p>
          <a:p>
            <a:r>
              <a:t>Correlation: Strong overlap in claim amount features.</a:t>
            </a:r>
          </a:p>
          <a:p>
            <a:r>
              <a:t>Class imbalance: Fraudulent ~25%, Non-fraud ~75%.</a:t>
            </a:r>
          </a:p>
          <a:p>
            <a:r>
              <a:t>Bivariate: Incident type, severity, and occupation key predictors.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67E47-F65E-4510-DBC0-D55E23840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On Training Data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E77103B-F017-AB5F-8751-09BDE9EA6D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2150" y="1600200"/>
            <a:ext cx="751204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83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9CD5-D531-47BE-9F20-2FAEE8D98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Correlation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EAD07FC-CBF0-4389-25CA-214DE7E5B4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64321" y="1524000"/>
            <a:ext cx="4993557" cy="452596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54B648-CDD5-D239-029F-4113B469145D}"/>
              </a:ext>
            </a:extLst>
          </p:cNvPr>
          <p:cNvSpPr txBox="1"/>
          <p:nvPr/>
        </p:nvSpPr>
        <p:spPr>
          <a:xfrm>
            <a:off x="647700" y="1619250"/>
            <a:ext cx="29273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Correlation Insights</a:t>
            </a:r>
          </a:p>
          <a:p>
            <a:r>
              <a:rPr lang="en-IN" sz="1200" b="1" dirty="0"/>
              <a:t>Age ↔ </a:t>
            </a:r>
            <a:r>
              <a:rPr lang="en-IN" sz="1200" b="1" dirty="0" err="1"/>
              <a:t>Months_as_customer</a:t>
            </a:r>
            <a:r>
              <a:rPr lang="en-IN" sz="1200" dirty="0"/>
              <a:t>: Highly correlated (0.92) → redundancy risk</a:t>
            </a:r>
          </a:p>
          <a:p>
            <a:endParaRPr lang="en-IN" sz="1200" dirty="0"/>
          </a:p>
          <a:p>
            <a:r>
              <a:rPr lang="en-IN" sz="1200" b="1" dirty="0"/>
              <a:t>Claim amounts</a:t>
            </a:r>
            <a:r>
              <a:rPr lang="en-IN" sz="1200" dirty="0"/>
              <a:t> (total, injury, property, vehicle) → strongly correlated</a:t>
            </a:r>
          </a:p>
          <a:p>
            <a:endParaRPr lang="en-IN" sz="1200" dirty="0"/>
          </a:p>
          <a:p>
            <a:r>
              <a:rPr lang="en-IN" sz="1200" dirty="0"/>
              <a:t>Most other variables = weak correlations (independent predictors)</a:t>
            </a:r>
          </a:p>
          <a:p>
            <a:endParaRPr lang="en-IN" sz="1200" dirty="0"/>
          </a:p>
          <a:p>
            <a:r>
              <a:rPr lang="en-IN" sz="1200" dirty="0"/>
              <a:t>Unique contributors: </a:t>
            </a:r>
            <a:r>
              <a:rPr lang="en-IN" sz="1200" b="1" dirty="0" err="1"/>
              <a:t>policy_deductible</a:t>
            </a:r>
            <a:r>
              <a:rPr lang="en-IN" sz="1200" b="1" dirty="0"/>
              <a:t>, </a:t>
            </a:r>
            <a:r>
              <a:rPr lang="en-IN" sz="1200" b="1" dirty="0" err="1"/>
              <a:t>umbrella_limit</a:t>
            </a:r>
            <a:r>
              <a:rPr lang="en-IN" sz="1200" b="1" dirty="0"/>
              <a:t>, </a:t>
            </a:r>
            <a:r>
              <a:rPr lang="en-IN" sz="1200" b="1" dirty="0" err="1"/>
              <a:t>incident_hour</a:t>
            </a:r>
            <a:endParaRPr lang="en-IN" sz="1200" b="1" dirty="0"/>
          </a:p>
          <a:p>
            <a:endParaRPr lang="en-IN" sz="1200" dirty="0"/>
          </a:p>
          <a:p>
            <a:r>
              <a:rPr lang="en-IN" sz="1200" dirty="0"/>
              <a:t>Action: Handle multicollinearity (feature selection/dimensionality reduction)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32057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Applied resampling (RandomOverSampler).</a:t>
            </a:r>
          </a:p>
          <a:p>
            <a:r>
              <a:t>Created new features (policy age, vehicle age, ratios).</a:t>
            </a:r>
          </a:p>
          <a:p>
            <a:r>
              <a:t>Grouped rare categories &amp; dropped redundant columns.</a:t>
            </a:r>
          </a:p>
          <a:p>
            <a:r>
              <a:t>Dummy encoding + feature scaling applied.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560</Words>
  <Application>Microsoft Macintosh PowerPoint</Application>
  <PresentationFormat>On-screen Show (4:3)</PresentationFormat>
  <Paragraphs>111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Arial</vt:lpstr>
      <vt:lpstr>Calibri</vt:lpstr>
      <vt:lpstr>Office Theme</vt:lpstr>
      <vt:lpstr>Fraudulent Claim Detection</vt:lpstr>
      <vt:lpstr>Problem Statement</vt:lpstr>
      <vt:lpstr>Business Objective</vt:lpstr>
      <vt:lpstr>Data Preparation</vt:lpstr>
      <vt:lpstr>Data Cleaning</vt:lpstr>
      <vt:lpstr>EDA Findings</vt:lpstr>
      <vt:lpstr>EDA On Training Data</vt:lpstr>
      <vt:lpstr>EDA Correlation Analysis</vt:lpstr>
      <vt:lpstr>Feature Engineering</vt:lpstr>
      <vt:lpstr>Model Building</vt:lpstr>
      <vt:lpstr>Model Building-Logistics Regression</vt:lpstr>
      <vt:lpstr>Model Building-Logistics Regression</vt:lpstr>
      <vt:lpstr>Model Building-Random Forest</vt:lpstr>
      <vt:lpstr>Model Evaluation</vt:lpstr>
      <vt:lpstr>Conclusion &amp; 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Bhawani Shankar Mahapatra</cp:lastModifiedBy>
  <cp:revision>8</cp:revision>
  <dcterms:created xsi:type="dcterms:W3CDTF">2013-01-27T09:14:16Z</dcterms:created>
  <dcterms:modified xsi:type="dcterms:W3CDTF">2025-09-10T14:44:29Z</dcterms:modified>
  <cp:category/>
</cp:coreProperties>
</file>