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261905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225046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559825-B400-4748-AE24-759C42C35C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364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5308D2-5D6F-4719-9379-A3B10127E1D1}" type="datetimeFigureOut">
              <a:rPr lang="en-US" smtClean="0"/>
              <a:t>29-Nov-20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31541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5308D2-5D6F-4719-9379-A3B10127E1D1}" type="datetimeFigureOut">
              <a:rPr lang="en-US" smtClean="0"/>
              <a:t>29-Nov-20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559825-B400-4748-AE24-759C42C35C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60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5308D2-5D6F-4719-9379-A3B10127E1D1}" type="datetimeFigureOut">
              <a:rPr lang="en-US" smtClean="0"/>
              <a:t>29-Nov-20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2643768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413348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420003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108147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308D2-5D6F-4719-9379-A3B10127E1D1}" type="datetimeFigureOut">
              <a:rPr lang="en-US" smtClean="0"/>
              <a:t>29-Nov-20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123708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5308D2-5D6F-4719-9379-A3B10127E1D1}" type="datetimeFigureOut">
              <a:rPr lang="en-US" smtClean="0"/>
              <a:t>29-Nov-20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206999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5308D2-5D6F-4719-9379-A3B10127E1D1}" type="datetimeFigureOut">
              <a:rPr lang="en-US" smtClean="0"/>
              <a:t>29-Nov-20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220123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5308D2-5D6F-4719-9379-A3B10127E1D1}" type="datetimeFigureOut">
              <a:rPr lang="en-US" smtClean="0"/>
              <a:t>29-Nov-20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42734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308D2-5D6F-4719-9379-A3B10127E1D1}" type="datetimeFigureOut">
              <a:rPr lang="en-US" smtClean="0"/>
              <a:t>29-Nov-20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249500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308D2-5D6F-4719-9379-A3B10127E1D1}" type="datetimeFigureOut">
              <a:rPr lang="en-US" smtClean="0"/>
              <a:t>29-Nov-20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31489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308D2-5D6F-4719-9379-A3B10127E1D1}" type="datetimeFigureOut">
              <a:rPr lang="en-US" smtClean="0"/>
              <a:t>29-Nov-20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559825-B400-4748-AE24-759C42C35C0D}" type="slidenum">
              <a:rPr lang="en-US" smtClean="0"/>
              <a:t>‹#›</a:t>
            </a:fld>
            <a:endParaRPr lang="en-US"/>
          </a:p>
        </p:txBody>
      </p:sp>
    </p:spTree>
    <p:extLst>
      <p:ext uri="{BB962C8B-B14F-4D97-AF65-F5344CB8AC3E}">
        <p14:creationId xmlns:p14="http://schemas.microsoft.com/office/powerpoint/2010/main" val="351142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5308D2-5D6F-4719-9379-A3B10127E1D1}" type="datetimeFigureOut">
              <a:rPr lang="en-US" smtClean="0"/>
              <a:t>29-Nov-20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559825-B400-4748-AE24-759C42C35C0D}" type="slidenum">
              <a:rPr lang="en-US" smtClean="0"/>
              <a:t>‹#›</a:t>
            </a:fld>
            <a:endParaRPr lang="en-US"/>
          </a:p>
        </p:txBody>
      </p:sp>
    </p:spTree>
    <p:extLst>
      <p:ext uri="{BB962C8B-B14F-4D97-AF65-F5344CB8AC3E}">
        <p14:creationId xmlns:p14="http://schemas.microsoft.com/office/powerpoint/2010/main" val="31286557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TextBox 4"/>
          <p:cNvSpPr txBox="1"/>
          <p:nvPr/>
        </p:nvSpPr>
        <p:spPr>
          <a:xfrm>
            <a:off x="2857146" y="598205"/>
            <a:ext cx="6432135" cy="646331"/>
          </a:xfrm>
          <a:prstGeom prst="rect">
            <a:avLst/>
          </a:prstGeom>
          <a:solidFill>
            <a:schemeClr val="tx1"/>
          </a:solidFill>
        </p:spPr>
        <p:txBody>
          <a:bodyPr wrap="square" rtlCol="0">
            <a:spAutoFit/>
          </a:bodyPr>
          <a:lstStyle/>
          <a:p>
            <a:r>
              <a:rPr lang="en-US" sz="3600" b="1" dirty="0" smtClean="0">
                <a:solidFill>
                  <a:schemeClr val="bg1"/>
                </a:solidFill>
              </a:rPr>
              <a:t>Uber Supply – Demand Gap</a:t>
            </a:r>
            <a:endParaRPr lang="en-US" sz="3600" b="1" dirty="0">
              <a:solidFill>
                <a:schemeClr val="bg1"/>
              </a:solidFill>
            </a:endParaRPr>
          </a:p>
        </p:txBody>
      </p:sp>
      <p:sp>
        <p:nvSpPr>
          <p:cNvPr id="6" name="TextBox 5"/>
          <p:cNvSpPr txBox="1"/>
          <p:nvPr/>
        </p:nvSpPr>
        <p:spPr>
          <a:xfrm>
            <a:off x="4281442" y="5604616"/>
            <a:ext cx="3459626" cy="954107"/>
          </a:xfrm>
          <a:prstGeom prst="rect">
            <a:avLst/>
          </a:prstGeom>
          <a:solidFill>
            <a:schemeClr val="tx1"/>
          </a:solidFill>
        </p:spPr>
        <p:txBody>
          <a:bodyPr wrap="square" rtlCol="0">
            <a:spAutoFit/>
          </a:bodyPr>
          <a:lstStyle/>
          <a:p>
            <a:pPr algn="ctr"/>
            <a:r>
              <a:rPr lang="en-US" sz="2800" b="1" dirty="0" smtClean="0">
                <a:solidFill>
                  <a:schemeClr val="bg1"/>
                </a:solidFill>
              </a:rPr>
              <a:t>Bhawesh Gehlot</a:t>
            </a:r>
          </a:p>
          <a:p>
            <a:pPr algn="ctr"/>
            <a:r>
              <a:rPr lang="en-US" sz="2800" b="1" dirty="0" smtClean="0">
                <a:solidFill>
                  <a:schemeClr val="bg1"/>
                </a:solidFill>
              </a:rPr>
              <a:t>Machine Learning</a:t>
            </a:r>
            <a:endParaRPr lang="en-US" sz="2800" b="1" dirty="0">
              <a:solidFill>
                <a:schemeClr val="bg1"/>
              </a:solidFill>
            </a:endParaRPr>
          </a:p>
        </p:txBody>
      </p:sp>
    </p:spTree>
    <p:extLst>
      <p:ext uri="{BB962C8B-B14F-4D97-AF65-F5344CB8AC3E}">
        <p14:creationId xmlns:p14="http://schemas.microsoft.com/office/powerpoint/2010/main" val="50047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714" y="85060"/>
            <a:ext cx="7189862" cy="2308324"/>
          </a:xfrm>
          <a:prstGeom prst="rect">
            <a:avLst/>
          </a:prstGeom>
        </p:spPr>
        <p:txBody>
          <a:bodyPr wrap="square">
            <a:spAutoFit/>
          </a:bodyPr>
          <a:lstStyle/>
          <a:p>
            <a:pPr algn="just"/>
            <a:r>
              <a:rPr lang="en-US" sz="2400" dirty="0" smtClean="0">
                <a:latin typeface="Book Antiqua" panose="02040602050305030304" pitchFamily="18" charset="0"/>
              </a:rPr>
              <a:t>When the supply ,demand and gap between them is plotted for each timeslot for requests being made in City, we can make out that large number of requests that are made in the morning are going unmet, there is large gap between supply and demand which has to be brought down</a:t>
            </a:r>
            <a:endParaRPr lang="en-US" sz="2400"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3244507" y="2393384"/>
            <a:ext cx="6002042" cy="4118511"/>
          </a:xfrm>
          <a:prstGeom prst="rect">
            <a:avLst/>
          </a:prstGeom>
        </p:spPr>
      </p:pic>
    </p:spTree>
    <p:extLst>
      <p:ext uri="{BB962C8B-B14F-4D97-AF65-F5344CB8AC3E}">
        <p14:creationId xmlns:p14="http://schemas.microsoft.com/office/powerpoint/2010/main" val="46873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3899" y="290734"/>
            <a:ext cx="9332007" cy="1754326"/>
          </a:xfrm>
          <a:prstGeom prst="rect">
            <a:avLst/>
          </a:prstGeom>
        </p:spPr>
        <p:txBody>
          <a:bodyPr wrap="square">
            <a:spAutoFit/>
          </a:bodyPr>
          <a:lstStyle/>
          <a:p>
            <a:pPr algn="ctr"/>
            <a:r>
              <a:rPr lang="en-US" sz="5400" dirty="0" smtClean="0">
                <a:latin typeface="Angry Birds Movie" panose="02000500000000000000" pitchFamily="2" charset="0"/>
              </a:rPr>
              <a:t>Analyzing the solution and presenting the solution</a:t>
            </a:r>
            <a:endParaRPr lang="en-US" sz="5400" dirty="0">
              <a:latin typeface="Angry Birds Movie" panose="02000500000000000000" pitchFamily="2" charset="0"/>
            </a:endParaRPr>
          </a:p>
        </p:txBody>
      </p:sp>
      <p:sp>
        <p:nvSpPr>
          <p:cNvPr id="5" name="Rectangle 4"/>
          <p:cNvSpPr/>
          <p:nvPr/>
        </p:nvSpPr>
        <p:spPr>
          <a:xfrm>
            <a:off x="2033899" y="3144744"/>
            <a:ext cx="9027208" cy="2308324"/>
          </a:xfrm>
          <a:prstGeom prst="rect">
            <a:avLst/>
          </a:prstGeom>
        </p:spPr>
        <p:txBody>
          <a:bodyPr wrap="square">
            <a:spAutoFit/>
          </a:bodyPr>
          <a:lstStyle/>
          <a:p>
            <a:r>
              <a:rPr lang="en-US" sz="2400" dirty="0" smtClean="0">
                <a:latin typeface="Book Antiqua" panose="02040602050305030304" pitchFamily="18" charset="0"/>
              </a:rPr>
              <a:t>1) The main problematic timeslots which are creating problems are morning, evening and night.</a:t>
            </a:r>
          </a:p>
          <a:p>
            <a:r>
              <a:rPr lang="en-US" sz="2400" dirty="0" smtClean="0">
                <a:latin typeface="Book Antiqua" panose="02040602050305030304" pitchFamily="18" charset="0"/>
              </a:rPr>
              <a:t>2) Maximum requests that are being made in city in morning go unmet and there’s a big gap between supply and demand.</a:t>
            </a:r>
          </a:p>
          <a:p>
            <a:r>
              <a:rPr lang="en-US" sz="2400" dirty="0" smtClean="0">
                <a:latin typeface="Book Antiqua" panose="02040602050305030304" pitchFamily="18" charset="0"/>
              </a:rPr>
              <a:t>3) For the requests that are being made in evening and at night in airport ,a large gap persists between supply and demand</a:t>
            </a:r>
            <a:endParaRPr lang="en-US" sz="2400" dirty="0">
              <a:latin typeface="Book Antiqua" panose="02040602050305030304" pitchFamily="18" charset="0"/>
            </a:endParaRPr>
          </a:p>
        </p:txBody>
      </p:sp>
    </p:spTree>
    <p:extLst>
      <p:ext uri="{BB962C8B-B14F-4D97-AF65-F5344CB8AC3E}">
        <p14:creationId xmlns:p14="http://schemas.microsoft.com/office/powerpoint/2010/main" val="371484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5740" y="263742"/>
            <a:ext cx="7037504" cy="1754326"/>
          </a:xfrm>
          <a:prstGeom prst="rect">
            <a:avLst/>
          </a:prstGeom>
        </p:spPr>
        <p:txBody>
          <a:bodyPr wrap="none">
            <a:spAutoFit/>
          </a:bodyPr>
          <a:lstStyle/>
          <a:p>
            <a:r>
              <a:rPr lang="en-US" sz="5400" dirty="0" smtClean="0">
                <a:latin typeface="Angry Birds Movie" panose="02000500000000000000" pitchFamily="2" charset="0"/>
              </a:rPr>
              <a:t>Recommendations to</a:t>
            </a:r>
          </a:p>
          <a:p>
            <a:pPr algn="ctr"/>
            <a:r>
              <a:rPr lang="en-US" sz="5400" dirty="0" smtClean="0">
                <a:latin typeface="Angry Birds Movie" panose="02000500000000000000" pitchFamily="2" charset="0"/>
              </a:rPr>
              <a:t>narrow the gap</a:t>
            </a:r>
            <a:endParaRPr lang="en-US" sz="5400" dirty="0">
              <a:latin typeface="Angry Birds Movie" panose="02000500000000000000" pitchFamily="2" charset="0"/>
            </a:endParaRPr>
          </a:p>
        </p:txBody>
      </p:sp>
      <p:sp>
        <p:nvSpPr>
          <p:cNvPr id="5" name="Rectangle 4"/>
          <p:cNvSpPr/>
          <p:nvPr/>
        </p:nvSpPr>
        <p:spPr>
          <a:xfrm>
            <a:off x="1677854" y="2343383"/>
            <a:ext cx="9875238" cy="4154984"/>
          </a:xfrm>
          <a:prstGeom prst="rect">
            <a:avLst/>
          </a:prstGeom>
        </p:spPr>
        <p:txBody>
          <a:bodyPr wrap="square">
            <a:spAutoFit/>
          </a:bodyPr>
          <a:lstStyle/>
          <a:p>
            <a:pPr algn="just"/>
            <a:r>
              <a:rPr lang="en-US" sz="2400" dirty="0" smtClean="0">
                <a:latin typeface="Book Antiqua" panose="02040602050305030304" pitchFamily="18" charset="0"/>
              </a:rPr>
              <a:t>1) Encourage pooling of customers going from city to airport ,this will create a bigger income for the driver and hence he won’t cancel the requests.</a:t>
            </a:r>
          </a:p>
          <a:p>
            <a:pPr algn="just"/>
            <a:r>
              <a:rPr lang="en-US" sz="2400" dirty="0" smtClean="0">
                <a:latin typeface="Book Antiqua" panose="02040602050305030304" pitchFamily="18" charset="0"/>
              </a:rPr>
              <a:t>2) Incentivize the drivers going for morning drive from city to airport.</a:t>
            </a:r>
          </a:p>
          <a:p>
            <a:pPr algn="just"/>
            <a:r>
              <a:rPr lang="en-US" sz="2400" dirty="0" smtClean="0">
                <a:latin typeface="Book Antiqua" panose="02040602050305030304" pitchFamily="18" charset="0"/>
              </a:rPr>
              <a:t>3) Recruit more drivers who live near the airport ,so they don’t have to travel long distance for the ride, and hence they won’t cancel.</a:t>
            </a:r>
          </a:p>
          <a:p>
            <a:pPr algn="just"/>
            <a:r>
              <a:rPr lang="en-US" sz="2400" dirty="0" smtClean="0">
                <a:latin typeface="Book Antiqua" panose="02040602050305030304" pitchFamily="18" charset="0"/>
              </a:rPr>
              <a:t>4) Permit the drivers to leave the airport area without any passenger if it is taking too long and give him some compensatory allowance for this, in this way he won’t cancel the requests in future because he will be knowing that he wont lose money even if it takes a long time for any request.</a:t>
            </a:r>
            <a:endParaRPr lang="en-US" sz="2400" dirty="0">
              <a:latin typeface="Book Antiqua" panose="02040602050305030304" pitchFamily="18" charset="0"/>
            </a:endParaRPr>
          </a:p>
        </p:txBody>
      </p:sp>
    </p:spTree>
    <p:extLst>
      <p:ext uri="{BB962C8B-B14F-4D97-AF65-F5344CB8AC3E}">
        <p14:creationId xmlns:p14="http://schemas.microsoft.com/office/powerpoint/2010/main" val="5338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5842" y="1975448"/>
            <a:ext cx="7993166" cy="3416320"/>
          </a:xfrm>
          <a:prstGeom prst="rect">
            <a:avLst/>
          </a:prstGeom>
        </p:spPr>
        <p:txBody>
          <a:bodyPr wrap="square">
            <a:spAutoFit/>
          </a:bodyPr>
          <a:lstStyle/>
          <a:p>
            <a:r>
              <a:rPr lang="en-US" sz="2400" dirty="0">
                <a:latin typeface="Book Antiqua" panose="02040602050305030304" pitchFamily="18" charset="0"/>
              </a:rPr>
              <a:t>-</a:t>
            </a:r>
            <a:r>
              <a:rPr lang="en-US" sz="2400" dirty="0" smtClean="0">
                <a:latin typeface="Book Antiqua" panose="02040602050305030304" pitchFamily="18" charset="0"/>
              </a:rPr>
              <a:t> The supply demand gap for cab requests from airport to city is more during evening and night hours, maximizing at 6:00 PM</a:t>
            </a:r>
          </a:p>
          <a:p>
            <a:r>
              <a:rPr lang="en-US" sz="2400" dirty="0" smtClean="0">
                <a:latin typeface="Book Antiqua" panose="02040602050305030304" pitchFamily="18" charset="0"/>
              </a:rPr>
              <a:t>- The supply demand gap for cab requests from city to airport is more during early morning and morning hours, maximizing at 8:00 AM</a:t>
            </a:r>
          </a:p>
          <a:p>
            <a:r>
              <a:rPr lang="en-US" sz="2400" dirty="0" smtClean="0">
                <a:latin typeface="Book Antiqua" panose="02040602050305030304" pitchFamily="18" charset="0"/>
              </a:rPr>
              <a:t>- Most severe supply demand gap is for trip from airport to city between 6:00 PM to 9:00 PM, maximizing at 6:00 PM</a:t>
            </a:r>
            <a:endParaRPr lang="en-US" sz="2400" dirty="0">
              <a:latin typeface="Book Antiqua" panose="02040602050305030304" pitchFamily="18" charset="0"/>
            </a:endParaRPr>
          </a:p>
        </p:txBody>
      </p:sp>
      <p:sp>
        <p:nvSpPr>
          <p:cNvPr id="5" name="Rectangle 4"/>
          <p:cNvSpPr/>
          <p:nvPr/>
        </p:nvSpPr>
        <p:spPr>
          <a:xfrm>
            <a:off x="2739778" y="569501"/>
            <a:ext cx="6925294" cy="923330"/>
          </a:xfrm>
          <a:prstGeom prst="rect">
            <a:avLst/>
          </a:prstGeom>
        </p:spPr>
        <p:txBody>
          <a:bodyPr wrap="none">
            <a:spAutoFit/>
          </a:bodyPr>
          <a:lstStyle/>
          <a:p>
            <a:r>
              <a:rPr lang="en-US" sz="5400" dirty="0" smtClean="0">
                <a:latin typeface="Angry Birds Movie" panose="02000500000000000000" pitchFamily="2" charset="0"/>
              </a:rPr>
              <a:t>Analysis Conclusion</a:t>
            </a:r>
            <a:endParaRPr lang="en-US" sz="5400" dirty="0">
              <a:latin typeface="Angry Birds Movie" panose="02000500000000000000" pitchFamily="2" charset="0"/>
            </a:endParaRPr>
          </a:p>
        </p:txBody>
      </p:sp>
    </p:spTree>
    <p:extLst>
      <p:ext uri="{BB962C8B-B14F-4D97-AF65-F5344CB8AC3E}">
        <p14:creationId xmlns:p14="http://schemas.microsoft.com/office/powerpoint/2010/main" val="133910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961" y="2256090"/>
            <a:ext cx="10699333" cy="2646878"/>
          </a:xfrm>
          <a:prstGeom prst="rect">
            <a:avLst/>
          </a:prstGeom>
          <a:noFill/>
        </p:spPr>
        <p:txBody>
          <a:bodyPr wrap="square" rtlCol="0">
            <a:spAutoFit/>
          </a:bodyPr>
          <a:lstStyle/>
          <a:p>
            <a:r>
              <a:rPr lang="en-US" sz="16600" dirty="0" smtClean="0">
                <a:latin typeface="Blackberry Jam Personal Use" pitchFamily="2" charset="0"/>
              </a:rPr>
              <a:t>Thank You</a:t>
            </a:r>
            <a:endParaRPr lang="en-US" sz="16600" dirty="0">
              <a:latin typeface="Blackberry Jam Personal Use" pitchFamily="2" charset="0"/>
            </a:endParaRPr>
          </a:p>
        </p:txBody>
      </p:sp>
    </p:spTree>
    <p:extLst>
      <p:ext uri="{BB962C8B-B14F-4D97-AF65-F5344CB8AC3E}">
        <p14:creationId xmlns:p14="http://schemas.microsoft.com/office/powerpoint/2010/main" val="342087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2640" y="569502"/>
            <a:ext cx="7346883" cy="923330"/>
          </a:xfrm>
          <a:prstGeom prst="rect">
            <a:avLst/>
          </a:prstGeom>
        </p:spPr>
        <p:txBody>
          <a:bodyPr wrap="none">
            <a:spAutoFit/>
          </a:bodyPr>
          <a:lstStyle/>
          <a:p>
            <a:r>
              <a:rPr lang="en-US" sz="5400" dirty="0" smtClean="0">
                <a:latin typeface="Angry Birds Movie" panose="02000500000000000000" pitchFamily="2" charset="0"/>
              </a:rPr>
              <a:t>BUSSINESS OBJECTIVE</a:t>
            </a:r>
            <a:endParaRPr lang="en-US" sz="5400" dirty="0">
              <a:latin typeface="Angry Birds Movie" panose="02000500000000000000" pitchFamily="2" charset="0"/>
            </a:endParaRPr>
          </a:p>
        </p:txBody>
      </p:sp>
      <p:sp>
        <p:nvSpPr>
          <p:cNvPr id="5" name="Rectangle 4"/>
          <p:cNvSpPr/>
          <p:nvPr/>
        </p:nvSpPr>
        <p:spPr>
          <a:xfrm>
            <a:off x="2603619" y="2871565"/>
            <a:ext cx="6641523" cy="1569660"/>
          </a:xfrm>
          <a:prstGeom prst="rect">
            <a:avLst/>
          </a:prstGeom>
        </p:spPr>
        <p:txBody>
          <a:bodyPr wrap="square">
            <a:spAutoFit/>
          </a:bodyPr>
          <a:lstStyle/>
          <a:p>
            <a:pPr algn="ctr"/>
            <a:r>
              <a:rPr lang="en-US" sz="2400" dirty="0" smtClean="0">
                <a:latin typeface="Book Antiqua" panose="02040602050305030304" pitchFamily="18" charset="0"/>
              </a:rPr>
              <a:t>To identify the root cause of problems of</a:t>
            </a:r>
          </a:p>
          <a:p>
            <a:pPr algn="ctr"/>
            <a:r>
              <a:rPr lang="en-US" sz="2400" dirty="0" smtClean="0">
                <a:latin typeface="Book Antiqua" panose="02040602050305030304" pitchFamily="18" charset="0"/>
              </a:rPr>
              <a:t>cancellation of request and non availability of</a:t>
            </a:r>
          </a:p>
          <a:p>
            <a:pPr algn="ctr"/>
            <a:r>
              <a:rPr lang="en-US" sz="2400" dirty="0" smtClean="0">
                <a:latin typeface="Book Antiqua" panose="02040602050305030304" pitchFamily="18" charset="0"/>
              </a:rPr>
              <a:t>cabs and recommend suggestions to tackle the</a:t>
            </a:r>
          </a:p>
          <a:p>
            <a:pPr algn="ctr"/>
            <a:r>
              <a:rPr lang="en-US" sz="2400" dirty="0" smtClean="0">
                <a:latin typeface="Book Antiqua" panose="02040602050305030304" pitchFamily="18" charset="0"/>
              </a:rPr>
              <a:t>problem</a:t>
            </a:r>
            <a:endParaRPr lang="en-US" sz="2400" dirty="0">
              <a:latin typeface="Book Antiqua" panose="02040602050305030304" pitchFamily="18" charset="0"/>
            </a:endParaRPr>
          </a:p>
        </p:txBody>
      </p:sp>
    </p:spTree>
    <p:extLst>
      <p:ext uri="{BB962C8B-B14F-4D97-AF65-F5344CB8AC3E}">
        <p14:creationId xmlns:p14="http://schemas.microsoft.com/office/powerpoint/2010/main" val="268410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6239" y="535318"/>
            <a:ext cx="7891904" cy="923330"/>
          </a:xfrm>
          <a:prstGeom prst="rect">
            <a:avLst/>
          </a:prstGeom>
        </p:spPr>
        <p:txBody>
          <a:bodyPr wrap="none">
            <a:spAutoFit/>
          </a:bodyPr>
          <a:lstStyle/>
          <a:p>
            <a:r>
              <a:rPr lang="en-US" sz="5400" dirty="0" smtClean="0">
                <a:latin typeface="Angry Birds Movie" panose="02000500000000000000" pitchFamily="2" charset="0"/>
              </a:rPr>
              <a:t>Data used for analysis</a:t>
            </a:r>
            <a:endParaRPr lang="en-US" sz="5400" dirty="0">
              <a:latin typeface="Angry Birds Movie" panose="02000500000000000000" pitchFamily="2" charset="0"/>
            </a:endParaRPr>
          </a:p>
        </p:txBody>
      </p:sp>
      <p:sp>
        <p:nvSpPr>
          <p:cNvPr id="5" name="Rectangle 4"/>
          <p:cNvSpPr/>
          <p:nvPr/>
        </p:nvSpPr>
        <p:spPr>
          <a:xfrm>
            <a:off x="3201824" y="1653049"/>
            <a:ext cx="6096000" cy="1200329"/>
          </a:xfrm>
          <a:prstGeom prst="rect">
            <a:avLst/>
          </a:prstGeom>
        </p:spPr>
        <p:txBody>
          <a:bodyPr>
            <a:spAutoFit/>
          </a:bodyPr>
          <a:lstStyle/>
          <a:p>
            <a:r>
              <a:rPr lang="en-US" sz="2400" dirty="0" smtClean="0">
                <a:latin typeface="Book Antiqua" panose="02040602050305030304" pitchFamily="18" charset="0"/>
              </a:rPr>
              <a:t>=&gt; The data used is only to and fro airport</a:t>
            </a:r>
          </a:p>
          <a:p>
            <a:r>
              <a:rPr lang="en-US" sz="2400" dirty="0" smtClean="0">
                <a:latin typeface="Book Antiqua" panose="02040602050305030304" pitchFamily="18" charset="0"/>
              </a:rPr>
              <a:t> </a:t>
            </a:r>
          </a:p>
          <a:p>
            <a:r>
              <a:rPr lang="en-US" sz="2400" dirty="0" smtClean="0">
                <a:latin typeface="Book Antiqua" panose="02040602050305030304" pitchFamily="18" charset="0"/>
              </a:rPr>
              <a:t>=&gt; The span of the data is of 5 days</a:t>
            </a:r>
            <a:endParaRPr lang="en-US" sz="2400" dirty="0">
              <a:latin typeface="Book Antiqua" panose="02040602050305030304" pitchFamily="18" charset="0"/>
            </a:endParaRPr>
          </a:p>
        </p:txBody>
      </p:sp>
      <p:sp>
        <p:nvSpPr>
          <p:cNvPr id="6" name="Rectangle 5"/>
          <p:cNvSpPr/>
          <p:nvPr/>
        </p:nvSpPr>
        <p:spPr>
          <a:xfrm>
            <a:off x="1332146" y="2945971"/>
            <a:ext cx="10169772" cy="923330"/>
          </a:xfrm>
          <a:prstGeom prst="rect">
            <a:avLst/>
          </a:prstGeom>
        </p:spPr>
        <p:txBody>
          <a:bodyPr wrap="none">
            <a:spAutoFit/>
          </a:bodyPr>
          <a:lstStyle/>
          <a:p>
            <a:r>
              <a:rPr lang="en-US" sz="5400" dirty="0" smtClean="0">
                <a:latin typeface="Angry Birds Movie" panose="02000500000000000000" pitchFamily="2" charset="0"/>
              </a:rPr>
              <a:t>Data collection and cleaning</a:t>
            </a:r>
            <a:endParaRPr lang="en-US" sz="5400" dirty="0">
              <a:latin typeface="Angry Birds Movie" panose="02000500000000000000" pitchFamily="2" charset="0"/>
            </a:endParaRPr>
          </a:p>
        </p:txBody>
      </p:sp>
      <p:sp>
        <p:nvSpPr>
          <p:cNvPr id="7" name="Rectangle 6"/>
          <p:cNvSpPr/>
          <p:nvPr/>
        </p:nvSpPr>
        <p:spPr>
          <a:xfrm>
            <a:off x="3201824" y="4426159"/>
            <a:ext cx="7920323" cy="1938992"/>
          </a:xfrm>
          <a:prstGeom prst="rect">
            <a:avLst/>
          </a:prstGeom>
        </p:spPr>
        <p:txBody>
          <a:bodyPr wrap="square">
            <a:spAutoFit/>
          </a:bodyPr>
          <a:lstStyle/>
          <a:p>
            <a:pPr marL="342900" indent="-342900">
              <a:buFont typeface="Symbol" panose="05050102010706020507" pitchFamily="18" charset="2"/>
              <a:buChar char="Þ"/>
            </a:pPr>
            <a:r>
              <a:rPr lang="en-US" sz="2400" dirty="0" smtClean="0">
                <a:latin typeface="Book Antiqua" panose="02040602050305030304" pitchFamily="18" charset="0"/>
              </a:rPr>
              <a:t>Identifying the data quality issues and clean the data</a:t>
            </a:r>
          </a:p>
          <a:p>
            <a:endParaRPr lang="en-US" sz="2400" dirty="0" smtClean="0">
              <a:latin typeface="Book Antiqua" panose="02040602050305030304" pitchFamily="18" charset="0"/>
            </a:endParaRPr>
          </a:p>
          <a:p>
            <a:pPr marL="342900" indent="-342900">
              <a:buFont typeface="Symbol" panose="05050102010706020507" pitchFamily="18" charset="2"/>
              <a:buChar char="Þ"/>
            </a:pPr>
            <a:r>
              <a:rPr lang="en-US" sz="2400" dirty="0" smtClean="0">
                <a:latin typeface="Book Antiqua" panose="02040602050305030304" pitchFamily="18" charset="0"/>
              </a:rPr>
              <a:t>Format date and time variables</a:t>
            </a:r>
          </a:p>
          <a:p>
            <a:endParaRPr lang="en-US" sz="2400" dirty="0" smtClean="0">
              <a:latin typeface="Book Antiqua" panose="02040602050305030304" pitchFamily="18" charset="0"/>
            </a:endParaRPr>
          </a:p>
          <a:p>
            <a:pPr marL="342900" indent="-342900">
              <a:buFont typeface="Symbol" panose="05050102010706020507" pitchFamily="18" charset="2"/>
              <a:buChar char="Þ"/>
            </a:pPr>
            <a:r>
              <a:rPr lang="en-US" sz="2400" dirty="0" smtClean="0">
                <a:latin typeface="Book Antiqua" panose="02040602050305030304" pitchFamily="18" charset="0"/>
              </a:rPr>
              <a:t>Extract new variables required for analysis</a:t>
            </a:r>
          </a:p>
        </p:txBody>
      </p:sp>
    </p:spTree>
    <p:extLst>
      <p:ext uri="{BB962C8B-B14F-4D97-AF65-F5344CB8AC3E}">
        <p14:creationId xmlns:p14="http://schemas.microsoft.com/office/powerpoint/2010/main" val="20595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3397" y="564023"/>
            <a:ext cx="6187155" cy="923330"/>
          </a:xfrm>
          <a:prstGeom prst="rect">
            <a:avLst/>
          </a:prstGeom>
          <a:noFill/>
        </p:spPr>
        <p:txBody>
          <a:bodyPr wrap="square" rtlCol="0">
            <a:spAutoFit/>
          </a:bodyPr>
          <a:lstStyle/>
          <a:p>
            <a:r>
              <a:rPr lang="en-US" sz="5400" dirty="0" smtClean="0">
                <a:latin typeface="Angry Birds Movie" panose="02000500000000000000" pitchFamily="2" charset="0"/>
              </a:rPr>
              <a:t>Datasets Content</a:t>
            </a:r>
            <a:endParaRPr lang="en-US" sz="5400" dirty="0">
              <a:latin typeface="Angry Birds Movie" panose="02000500000000000000" pitchFamily="2" charset="0"/>
            </a:endParaRPr>
          </a:p>
        </p:txBody>
      </p:sp>
      <p:sp>
        <p:nvSpPr>
          <p:cNvPr id="5" name="Rectangle 4"/>
          <p:cNvSpPr/>
          <p:nvPr/>
        </p:nvSpPr>
        <p:spPr>
          <a:xfrm>
            <a:off x="1759007" y="1941264"/>
            <a:ext cx="8975933" cy="3416320"/>
          </a:xfrm>
          <a:prstGeom prst="rect">
            <a:avLst/>
          </a:prstGeom>
        </p:spPr>
        <p:txBody>
          <a:bodyPr wrap="square">
            <a:spAutoFit/>
          </a:bodyPr>
          <a:lstStyle/>
          <a:p>
            <a:pPr algn="ctr"/>
            <a:r>
              <a:rPr lang="en-US" sz="2400" dirty="0" smtClean="0">
                <a:latin typeface="Book Antiqua" panose="02040602050305030304" pitchFamily="18" charset="0"/>
              </a:rPr>
              <a:t>6 attributes provided in the </a:t>
            </a:r>
            <a:r>
              <a:rPr lang="en-US" sz="2400" dirty="0" err="1" smtClean="0">
                <a:latin typeface="Book Antiqua" panose="02040602050305030304" pitchFamily="18" charset="0"/>
              </a:rPr>
              <a:t>csv</a:t>
            </a:r>
            <a:r>
              <a:rPr lang="en-US" sz="2400" dirty="0" smtClean="0">
                <a:latin typeface="Book Antiqua" panose="02040602050305030304" pitchFamily="18" charset="0"/>
              </a:rPr>
              <a:t> file are:-</a:t>
            </a:r>
          </a:p>
          <a:p>
            <a:endParaRPr lang="en-US" sz="2400" dirty="0" smtClean="0">
              <a:latin typeface="Book Antiqua" panose="02040602050305030304" pitchFamily="18" charset="0"/>
            </a:endParaRPr>
          </a:p>
          <a:p>
            <a:r>
              <a:rPr lang="en-US" sz="2400" dirty="0" smtClean="0">
                <a:latin typeface="Book Antiqua" panose="02040602050305030304" pitchFamily="18" charset="0"/>
              </a:rPr>
              <a:t>1) Request id- Id of the request made</a:t>
            </a:r>
            <a:r>
              <a:rPr lang="en-US" sz="2400" dirty="0">
                <a:latin typeface="Book Antiqua" panose="02040602050305030304" pitchFamily="18" charset="0"/>
              </a:rPr>
              <a:t> </a:t>
            </a:r>
            <a:r>
              <a:rPr lang="en-US" sz="2400" dirty="0" smtClean="0">
                <a:latin typeface="Book Antiqua" panose="02040602050305030304" pitchFamily="18" charset="0"/>
              </a:rPr>
              <a:t>Unique in nature</a:t>
            </a:r>
          </a:p>
          <a:p>
            <a:r>
              <a:rPr lang="en-US" sz="2400" dirty="0" smtClean="0">
                <a:latin typeface="Book Antiqua" panose="02040602050305030304" pitchFamily="18" charset="0"/>
              </a:rPr>
              <a:t>2) Pickup point- Location from where the request is being made.</a:t>
            </a:r>
          </a:p>
          <a:p>
            <a:r>
              <a:rPr lang="en-US" sz="2400" dirty="0" smtClean="0">
                <a:latin typeface="Book Antiqua" panose="02040602050305030304" pitchFamily="18" charset="0"/>
              </a:rPr>
              <a:t>3) Driver id- Unique id of the driver.</a:t>
            </a:r>
          </a:p>
          <a:p>
            <a:r>
              <a:rPr lang="en-US" sz="2400" dirty="0" smtClean="0">
                <a:latin typeface="Book Antiqua" panose="02040602050305030304" pitchFamily="18" charset="0"/>
              </a:rPr>
              <a:t>4) Status – Status of request </a:t>
            </a:r>
            <a:r>
              <a:rPr lang="en-US" sz="2400" dirty="0" err="1" smtClean="0">
                <a:latin typeface="Book Antiqua" panose="02040602050305030304" pitchFamily="18" charset="0"/>
              </a:rPr>
              <a:t>i.e</a:t>
            </a:r>
            <a:r>
              <a:rPr lang="en-US" sz="2400" dirty="0" smtClean="0">
                <a:latin typeface="Book Antiqua" panose="02040602050305030304" pitchFamily="18" charset="0"/>
              </a:rPr>
              <a:t> whether its been completed, cancelled or the cab is not available.</a:t>
            </a:r>
          </a:p>
          <a:p>
            <a:r>
              <a:rPr lang="en-US" sz="2400" dirty="0" smtClean="0">
                <a:latin typeface="Book Antiqua" panose="02040602050305030304" pitchFamily="18" charset="0"/>
              </a:rPr>
              <a:t>5) Request timestamp- Date and time of the request</a:t>
            </a:r>
          </a:p>
          <a:p>
            <a:r>
              <a:rPr lang="en-US" sz="2400" dirty="0" smtClean="0">
                <a:latin typeface="Book Antiqua" panose="02040602050305030304" pitchFamily="18" charset="0"/>
              </a:rPr>
              <a:t>6) Drop timestamp- Date and time of completion of request</a:t>
            </a:r>
            <a:endParaRPr lang="en-US" sz="2400" dirty="0">
              <a:latin typeface="Book Antiqua" panose="02040602050305030304" pitchFamily="18" charset="0"/>
            </a:endParaRPr>
          </a:p>
        </p:txBody>
      </p:sp>
    </p:spTree>
    <p:extLst>
      <p:ext uri="{BB962C8B-B14F-4D97-AF65-F5344CB8AC3E}">
        <p14:creationId xmlns:p14="http://schemas.microsoft.com/office/powerpoint/2010/main" val="53690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30012" y="571829"/>
            <a:ext cx="6096000" cy="923330"/>
          </a:xfrm>
          <a:prstGeom prst="rect">
            <a:avLst/>
          </a:prstGeom>
        </p:spPr>
        <p:txBody>
          <a:bodyPr>
            <a:spAutoFit/>
          </a:bodyPr>
          <a:lstStyle/>
          <a:p>
            <a:r>
              <a:rPr lang="en-US" sz="5400" dirty="0" smtClean="0">
                <a:latin typeface="Angry Birds Movie" panose="02000500000000000000" pitchFamily="2" charset="0"/>
              </a:rPr>
              <a:t>Primary analysis</a:t>
            </a:r>
            <a:endParaRPr lang="en-US" sz="5400" dirty="0">
              <a:latin typeface="Angry Birds Movie" panose="02000500000000000000" pitchFamily="2" charset="0"/>
            </a:endParaRPr>
          </a:p>
        </p:txBody>
      </p:sp>
      <p:sp>
        <p:nvSpPr>
          <p:cNvPr id="5" name="Rectangle 4"/>
          <p:cNvSpPr/>
          <p:nvPr/>
        </p:nvSpPr>
        <p:spPr>
          <a:xfrm>
            <a:off x="7417749" y="3341368"/>
            <a:ext cx="4597637" cy="2308324"/>
          </a:xfrm>
          <a:prstGeom prst="rect">
            <a:avLst/>
          </a:prstGeom>
        </p:spPr>
        <p:txBody>
          <a:bodyPr wrap="square">
            <a:spAutoFit/>
          </a:bodyPr>
          <a:lstStyle/>
          <a:p>
            <a:pPr algn="just"/>
            <a:r>
              <a:rPr lang="en-US" sz="2400" dirty="0" smtClean="0">
                <a:latin typeface="Book Antiqua" panose="02040602050305030304" pitchFamily="18" charset="0"/>
              </a:rPr>
              <a:t>The plots between frequency of requests and hour tells us that maximum request are been made in morning and evening from 5 am - 10 am and from 5 pm -</a:t>
            </a:r>
            <a:r>
              <a:rPr lang="en-US" sz="2400" dirty="0">
                <a:latin typeface="Book Antiqua" panose="02040602050305030304" pitchFamily="18" charset="0"/>
              </a:rPr>
              <a:t> </a:t>
            </a:r>
            <a:r>
              <a:rPr lang="en-US" sz="2400" dirty="0" smtClean="0">
                <a:latin typeface="Book Antiqua" panose="02040602050305030304" pitchFamily="18" charset="0"/>
              </a:rPr>
              <a:t>10 pm</a:t>
            </a:r>
            <a:endParaRPr lang="en-US" sz="2400" dirty="0">
              <a:latin typeface="Book Antiqua" panose="02040602050305030304" pitchFamily="18" charset="0"/>
            </a:endParaRPr>
          </a:p>
        </p:txBody>
      </p:sp>
      <p:pic>
        <p:nvPicPr>
          <p:cNvPr id="6" name="Picture 5"/>
          <p:cNvPicPr>
            <a:picLocks noChangeAspect="1"/>
          </p:cNvPicPr>
          <p:nvPr/>
        </p:nvPicPr>
        <p:blipFill>
          <a:blip r:embed="rId2"/>
          <a:stretch>
            <a:fillRect/>
          </a:stretch>
        </p:blipFill>
        <p:spPr>
          <a:xfrm>
            <a:off x="212131" y="2271443"/>
            <a:ext cx="7067550" cy="4448175"/>
          </a:xfrm>
          <a:prstGeom prst="rect">
            <a:avLst/>
          </a:prstGeom>
        </p:spPr>
      </p:pic>
    </p:spTree>
    <p:extLst>
      <p:ext uri="{BB962C8B-B14F-4D97-AF65-F5344CB8AC3E}">
        <p14:creationId xmlns:p14="http://schemas.microsoft.com/office/powerpoint/2010/main" val="141688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6930"/>
            <a:ext cx="6096000" cy="830997"/>
          </a:xfrm>
          <a:prstGeom prst="rect">
            <a:avLst/>
          </a:prstGeom>
        </p:spPr>
        <p:txBody>
          <a:bodyPr>
            <a:spAutoFit/>
          </a:bodyPr>
          <a:lstStyle/>
          <a:p>
            <a:pPr algn="ctr"/>
            <a:r>
              <a:rPr lang="en-US" sz="2400" dirty="0" smtClean="0">
                <a:latin typeface="Book Antiqua" panose="02040602050305030304" pitchFamily="18" charset="0"/>
              </a:rPr>
              <a:t>The plot showing the requests from airport-city and city-airport</a:t>
            </a:r>
            <a:endParaRPr lang="en-US" sz="2400"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2532938" y="1859867"/>
            <a:ext cx="6972300" cy="4591050"/>
          </a:xfrm>
          <a:prstGeom prst="rect">
            <a:avLst/>
          </a:prstGeom>
        </p:spPr>
      </p:pic>
    </p:spTree>
    <p:extLst>
      <p:ext uri="{BB962C8B-B14F-4D97-AF65-F5344CB8AC3E}">
        <p14:creationId xmlns:p14="http://schemas.microsoft.com/office/powerpoint/2010/main" val="144113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5271" y="263043"/>
            <a:ext cx="6096000" cy="1938992"/>
          </a:xfrm>
          <a:prstGeom prst="rect">
            <a:avLst/>
          </a:prstGeom>
        </p:spPr>
        <p:txBody>
          <a:bodyPr>
            <a:spAutoFit/>
          </a:bodyPr>
          <a:lstStyle/>
          <a:p>
            <a:pPr algn="just"/>
            <a:r>
              <a:rPr lang="en-US" sz="2400" dirty="0" smtClean="0">
                <a:latin typeface="Book Antiqua" panose="02040602050305030304" pitchFamily="18" charset="0"/>
              </a:rPr>
              <a:t>From the plot we can make out that in the morning time many requests that are being cancelled or the cars are unavailable for the customer from city and the same scenario occurs for the airport in evening</a:t>
            </a:r>
            <a:endParaRPr lang="en-US" sz="2400"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2858056" y="2202035"/>
            <a:ext cx="6390429" cy="4619127"/>
          </a:xfrm>
          <a:prstGeom prst="rect">
            <a:avLst/>
          </a:prstGeom>
        </p:spPr>
      </p:pic>
    </p:spTree>
    <p:extLst>
      <p:ext uri="{BB962C8B-B14F-4D97-AF65-F5344CB8AC3E}">
        <p14:creationId xmlns:p14="http://schemas.microsoft.com/office/powerpoint/2010/main" val="178789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7642" y="258030"/>
            <a:ext cx="6096000" cy="1569660"/>
          </a:xfrm>
          <a:prstGeom prst="rect">
            <a:avLst/>
          </a:prstGeom>
        </p:spPr>
        <p:txBody>
          <a:bodyPr>
            <a:spAutoFit/>
          </a:bodyPr>
          <a:lstStyle/>
          <a:p>
            <a:pPr algn="just"/>
            <a:r>
              <a:rPr lang="en-US" sz="2400" dirty="0" smtClean="0">
                <a:latin typeface="Book Antiqua" panose="02040602050305030304" pitchFamily="18" charset="0"/>
              </a:rPr>
              <a:t>From the plot it can be viewed that while in the morning maximum requests are being completed while at evening and night large no of requests show no</a:t>
            </a:r>
            <a:r>
              <a:rPr lang="en-US" sz="2400" dirty="0">
                <a:latin typeface="Book Antiqua" panose="02040602050305030304" pitchFamily="18" charset="0"/>
              </a:rPr>
              <a:t> </a:t>
            </a:r>
            <a:r>
              <a:rPr lang="en-US" sz="2400" dirty="0" smtClean="0">
                <a:latin typeface="Book Antiqua" panose="02040602050305030304" pitchFamily="18" charset="0"/>
              </a:rPr>
              <a:t>cars available.</a:t>
            </a:r>
            <a:endParaRPr lang="en-US" sz="2400"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2729492" y="1894050"/>
            <a:ext cx="6972300" cy="4591050"/>
          </a:xfrm>
          <a:prstGeom prst="rect">
            <a:avLst/>
          </a:prstGeom>
        </p:spPr>
      </p:pic>
    </p:spTree>
    <p:extLst>
      <p:ext uri="{BB962C8B-B14F-4D97-AF65-F5344CB8AC3E}">
        <p14:creationId xmlns:p14="http://schemas.microsoft.com/office/powerpoint/2010/main" val="175425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6725" y="261564"/>
            <a:ext cx="6096000" cy="1569660"/>
          </a:xfrm>
          <a:prstGeom prst="rect">
            <a:avLst/>
          </a:prstGeom>
        </p:spPr>
        <p:txBody>
          <a:bodyPr>
            <a:spAutoFit/>
          </a:bodyPr>
          <a:lstStyle/>
          <a:p>
            <a:pPr algn="just"/>
            <a:r>
              <a:rPr lang="en-US" sz="2400" dirty="0" smtClean="0">
                <a:latin typeface="Book Antiqua" panose="02040602050305030304" pitchFamily="18" charset="0"/>
              </a:rPr>
              <a:t>From the graph it is evident that the main problem occurs in the morning and evening timeslots where there’s a big gap between demand and supply</a:t>
            </a:r>
            <a:endParaRPr lang="en-US" sz="2400"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3497188" y="2107696"/>
            <a:ext cx="4838700" cy="4591050"/>
          </a:xfrm>
          <a:prstGeom prst="rect">
            <a:avLst/>
          </a:prstGeom>
        </p:spPr>
      </p:pic>
    </p:spTree>
    <p:extLst>
      <p:ext uri="{BB962C8B-B14F-4D97-AF65-F5344CB8AC3E}">
        <p14:creationId xmlns:p14="http://schemas.microsoft.com/office/powerpoint/2010/main" val="2906061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650</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Angry Birds Movie</vt:lpstr>
      <vt:lpstr>Arial</vt:lpstr>
      <vt:lpstr>Blackberry Jam Personal Use</vt:lpstr>
      <vt:lpstr>Book Antiqua</vt:lpstr>
      <vt:lpstr>Century Gothic</vt:lpstr>
      <vt:lpstr>Symbol</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10</cp:revision>
  <dcterms:created xsi:type="dcterms:W3CDTF">2020-11-29T16:49:33Z</dcterms:created>
  <dcterms:modified xsi:type="dcterms:W3CDTF">2020-11-29T18:03:47Z</dcterms:modified>
</cp:coreProperties>
</file>