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0"/>
  </p:notesMasterIdLst>
  <p:sldIdLst>
    <p:sldId id="256" r:id="rId2"/>
    <p:sldId id="257" r:id="rId3"/>
    <p:sldId id="258" r:id="rId4"/>
    <p:sldId id="259" r:id="rId5"/>
    <p:sldId id="351" r:id="rId6"/>
    <p:sldId id="269" r:id="rId7"/>
    <p:sldId id="277" r:id="rId8"/>
    <p:sldId id="286" r:id="rId9"/>
    <p:sldId id="280" r:id="rId10"/>
    <p:sldId id="353" r:id="rId11"/>
    <p:sldId id="354" r:id="rId12"/>
    <p:sldId id="355" r:id="rId13"/>
    <p:sldId id="356" r:id="rId14"/>
    <p:sldId id="357" r:id="rId15"/>
    <p:sldId id="358" r:id="rId16"/>
    <p:sldId id="359" r:id="rId17"/>
    <p:sldId id="360" r:id="rId18"/>
    <p:sldId id="362" r:id="rId19"/>
  </p:sldIdLst>
  <p:sldSz cx="9144000" cy="5143500" type="screen16x9"/>
  <p:notesSz cx="6858000" cy="9144000"/>
  <p:embeddedFontLst>
    <p:embeddedFont>
      <p:font typeface="Bebas Neue" panose="020B0604020202020204" charset="0"/>
      <p:regular r:id="rId21"/>
    </p:embeddedFont>
    <p:embeddedFont>
      <p:font typeface="Robo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8454AD-BD15-454B-B16A-AD2BD807F683}">
  <a:tblStyle styleId="{1A8454AD-BD15-454B-B16A-AD2BD807F6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9" autoAdjust="0"/>
    <p:restoredTop sz="94624" autoAdjust="0"/>
  </p:normalViewPr>
  <p:slideViewPr>
    <p:cSldViewPr snapToGrid="0">
      <p:cViewPr varScale="1">
        <p:scale>
          <a:sx n="90" d="100"/>
          <a:sy n="90" d="100"/>
        </p:scale>
        <p:origin x="636" y="84"/>
      </p:cViewPr>
      <p:guideLst>
        <p:guide orient="horz" pos="340"/>
        <p:guide pos="2880"/>
      </p:guideLst>
    </p:cSldViewPr>
  </p:slideViewPr>
  <p:outlineViewPr>
    <p:cViewPr>
      <p:scale>
        <a:sx n="33" d="100"/>
        <a:sy n="33" d="100"/>
      </p:scale>
      <p:origin x="0" y="2328"/>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5"/>
        <p:cNvGrpSpPr/>
        <p:nvPr/>
      </p:nvGrpSpPr>
      <p:grpSpPr>
        <a:xfrm>
          <a:off x="0" y="0"/>
          <a:ext cx="0" cy="0"/>
          <a:chOff x="0" y="0"/>
          <a:chExt cx="0" cy="0"/>
        </a:xfrm>
      </p:grpSpPr>
      <p:sp>
        <p:nvSpPr>
          <p:cNvPr id="1886" name="Google Shape;1886;g86ca632bb8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7" name="Google Shape;1887;g86ca632bb8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86ca632bb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86ca632bb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92b987f4a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92b987f4a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p:cNvGrpSpPr/>
        <p:nvPr/>
      </p:nvGrpSpPr>
      <p:grpSpPr>
        <a:xfrm>
          <a:off x="0" y="0"/>
          <a:ext cx="0" cy="0"/>
          <a:chOff x="0" y="0"/>
          <a:chExt cx="0" cy="0"/>
        </a:xfrm>
      </p:grpSpPr>
      <p:sp>
        <p:nvSpPr>
          <p:cNvPr id="2215" name="Google Shape;2215;g92b9ca3f2f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92b9ca3f2f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5200"/>
              <a:buNone/>
              <a:defRPr sz="6100">
                <a:solidFill>
                  <a:schemeClr val="dk1"/>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Clr>
                <a:schemeClr val="dk2"/>
              </a:buClr>
              <a:buSzPts val="2800"/>
              <a:buNone/>
              <a:defRPr sz="2800">
                <a:solidFill>
                  <a:schemeClr val="dk2"/>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8" name="Google Shape;888;p13"/>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889" name="Google Shape;889;p13"/>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894" name="Google Shape;894;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895" name="Google Shape;895;p13"/>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896" name="Google Shape;896;p13"/>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5" name="Google Shape;915;p13"/>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916" name="Google Shape;916;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0" name="Google Shape;920;p13"/>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23" name="Google Shape;923;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w="9525" cap="flat" cmpd="sng">
                <a:solidFill>
                  <a:schemeClr val="dk2"/>
                </a:solidFill>
                <a:prstDash val="solid"/>
                <a:round/>
                <a:headEnd type="none" w="med" len="med"/>
                <a:tailEnd type="oval" w="med" len="med"/>
              </a:ln>
            </p:spPr>
          </p:cxnSp>
          <p:sp>
            <p:nvSpPr>
              <p:cNvPr id="927" name="Google Shape;927;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0" name="Google Shape;940;p13"/>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941" name="Google Shape;941;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47" name="Google Shape;947;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3"/>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3"/>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3"/>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13"/>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6" name="Google Shape;1066;p13"/>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67" name="Google Shape;1067;p13"/>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8" name="Google Shape;1068;p13"/>
          <p:cNvSpPr txBox="1">
            <a:spLocks noGrp="1"/>
          </p:cNvSpPr>
          <p:nvPr>
            <p:ph type="title" idx="3" hasCustomPrompt="1"/>
          </p:nvPr>
        </p:nvSpPr>
        <p:spPr>
          <a:xfrm>
            <a:off x="878350" y="1766925"/>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9" name="Google Shape;1069;p13"/>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0" name="Google Shape;1070;p13"/>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1" name="Google Shape;1071;p13"/>
          <p:cNvSpPr txBox="1">
            <a:spLocks noGrp="1"/>
          </p:cNvSpPr>
          <p:nvPr>
            <p:ph type="title" idx="6" hasCustomPrompt="1"/>
          </p:nvPr>
        </p:nvSpPr>
        <p:spPr>
          <a:xfrm>
            <a:off x="382835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2" name="Google Shape;1072;p13"/>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3" name="Google Shape;1073;p13"/>
          <p:cNvSpPr txBox="1">
            <a:spLocks noGrp="1"/>
          </p:cNvSpPr>
          <p:nvPr>
            <p:ph type="title" idx="8"/>
          </p:nvPr>
        </p:nvSpPr>
        <p:spPr>
          <a:xfrm>
            <a:off x="6672300" y="2868050"/>
            <a:ext cx="13683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4" name="Google Shape;1074;p13"/>
          <p:cNvSpPr txBox="1">
            <a:spLocks noGrp="1"/>
          </p:cNvSpPr>
          <p:nvPr>
            <p:ph type="title" idx="9" hasCustomPrompt="1"/>
          </p:nvPr>
        </p:nvSpPr>
        <p:spPr>
          <a:xfrm>
            <a:off x="683250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rot="5400000">
            <a:off x="5019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rot="5400000">
            <a:off x="5004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rot="5400000">
            <a:off x="5019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rot="5400000">
            <a:off x="5004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rot="5400000">
            <a:off x="5019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w="9525" cap="flat" cmpd="sng">
            <a:solidFill>
              <a:schemeClr val="dk2"/>
            </a:solidFill>
            <a:prstDash val="solid"/>
            <a:round/>
            <a:headEnd type="none" w="med" len="med"/>
            <a:tailEnd type="none" w="med" len="med"/>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4" name="Google Shape;1094;p14"/>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1095" name="Google Shape;1095;p14"/>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00" name="Google Shape;1100;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1101" name="Google Shape;1101;p14"/>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1102" name="Google Shape;1102;p14"/>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1" name="Google Shape;1121;p14"/>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1122" name="Google Shape;1122;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6" name="Google Shape;1126;p14"/>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29" name="Google Shape;1129;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5" name="Google Shape;1145;p14"/>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1146" name="Google Shape;1146;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52" name="Google Shape;1152;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4"/>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4"/>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4"/>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4"/>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4"/>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4"/>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4"/>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4"/>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4"/>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4"/>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4"/>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4"/>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4"/>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4"/>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4"/>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4"/>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4"/>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4"/>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4"/>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4"/>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4"/>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4"/>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4"/>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4"/>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4"/>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4"/>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4"/>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4"/>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4"/>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4"/>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4"/>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4"/>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4"/>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4"/>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4"/>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4"/>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4"/>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4"/>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4"/>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4"/>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4"/>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4"/>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4"/>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4"/>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4"/>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4"/>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4"/>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4"/>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4"/>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4"/>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4"/>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4"/>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4"/>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4"/>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4"/>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4"/>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4"/>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4"/>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4"/>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4"/>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4"/>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4"/>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4"/>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4"/>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4"/>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4"/>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4"/>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4"/>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4"/>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4"/>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4"/>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4"/>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4"/>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4"/>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4"/>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4"/>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4"/>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4"/>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4"/>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4"/>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4"/>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4"/>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4"/>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4"/>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4"/>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4"/>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4"/>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4"/>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4"/>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0" name="Google Shape;1270;p1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1" name="Google Shape;1271;p14"/>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2" name="Google Shape;1272;p14"/>
          <p:cNvSpPr txBox="1">
            <a:spLocks noGrp="1"/>
          </p:cNvSpPr>
          <p:nvPr>
            <p:ph type="title" idx="2"/>
          </p:nvPr>
        </p:nvSpPr>
        <p:spPr>
          <a:xfrm>
            <a:off x="7200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3" name="Google Shape;1273;p14"/>
          <p:cNvSpPr txBox="1">
            <a:spLocks noGrp="1"/>
          </p:cNvSpPr>
          <p:nvPr>
            <p:ph type="title" idx="3" hasCustomPrompt="1"/>
          </p:nvPr>
        </p:nvSpPr>
        <p:spPr>
          <a:xfrm>
            <a:off x="87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4" name="Google Shape;1274;p14"/>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5" name="Google Shape;1275;p14"/>
          <p:cNvSpPr txBox="1">
            <a:spLocks noGrp="1"/>
          </p:cNvSpPr>
          <p:nvPr>
            <p:ph type="title" idx="5"/>
          </p:nvPr>
        </p:nvSpPr>
        <p:spPr>
          <a:xfrm>
            <a:off x="3666725"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6" name="Google Shape;1276;p14"/>
          <p:cNvSpPr txBox="1">
            <a:spLocks noGrp="1"/>
          </p:cNvSpPr>
          <p:nvPr>
            <p:ph type="title" idx="6" hasCustomPrompt="1"/>
          </p:nvPr>
        </p:nvSpPr>
        <p:spPr>
          <a:xfrm>
            <a:off x="382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7" name="Google Shape;1277;p14"/>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8" name="Google Shape;1278;p14"/>
          <p:cNvSpPr txBox="1">
            <a:spLocks noGrp="1"/>
          </p:cNvSpPr>
          <p:nvPr>
            <p:ph type="title" idx="8"/>
          </p:nvPr>
        </p:nvSpPr>
        <p:spPr>
          <a:xfrm>
            <a:off x="66723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9" name="Google Shape;1279;p14"/>
          <p:cNvSpPr txBox="1">
            <a:spLocks noGrp="1"/>
          </p:cNvSpPr>
          <p:nvPr>
            <p:ph type="title" idx="9" hasCustomPrompt="1"/>
          </p:nvPr>
        </p:nvSpPr>
        <p:spPr>
          <a:xfrm>
            <a:off x="683250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4"/>
          <p:cNvSpPr/>
          <p:nvPr/>
        </p:nvSpPr>
        <p:spPr>
          <a:xfrm rot="5400000">
            <a:off x="84966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4"/>
          <p:cNvSpPr/>
          <p:nvPr/>
        </p:nvSpPr>
        <p:spPr>
          <a:xfrm rot="5400000">
            <a:off x="84951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4"/>
          <p:cNvSpPr/>
          <p:nvPr/>
        </p:nvSpPr>
        <p:spPr>
          <a:xfrm rot="5400000">
            <a:off x="84966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4"/>
          <p:cNvSpPr/>
          <p:nvPr/>
        </p:nvSpPr>
        <p:spPr>
          <a:xfrm rot="5400000">
            <a:off x="84951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4"/>
          <p:cNvSpPr/>
          <p:nvPr/>
        </p:nvSpPr>
        <p:spPr>
          <a:xfrm rot="5400000">
            <a:off x="84966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407"/>
        <p:cNvGrpSpPr/>
        <p:nvPr/>
      </p:nvGrpSpPr>
      <p:grpSpPr>
        <a:xfrm>
          <a:off x="0" y="0"/>
          <a:ext cx="0" cy="0"/>
          <a:chOff x="0" y="0"/>
          <a:chExt cx="0" cy="0"/>
        </a:xfrm>
      </p:grpSpPr>
      <p:sp>
        <p:nvSpPr>
          <p:cNvPr id="1408" name="Google Shape;1408;p16"/>
          <p:cNvSpPr txBox="1">
            <a:spLocks noGrp="1"/>
          </p:cNvSpPr>
          <p:nvPr>
            <p:ph type="subTitle" idx="1"/>
          </p:nvPr>
        </p:nvSpPr>
        <p:spPr>
          <a:xfrm>
            <a:off x="2400600" y="2067413"/>
            <a:ext cx="4342800" cy="113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sz="20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9" name="Google Shape;1409;p16"/>
          <p:cNvSpPr txBox="1">
            <a:spLocks noGrp="1"/>
          </p:cNvSpPr>
          <p:nvPr>
            <p:ph type="title"/>
          </p:nvPr>
        </p:nvSpPr>
        <p:spPr>
          <a:xfrm>
            <a:off x="2400450" y="3332738"/>
            <a:ext cx="43428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6"/>
              <p:cNvSpPr/>
              <p:nvPr/>
            </p:nvSpPr>
            <p:spPr>
              <a:xfrm flipH="1">
                <a:off x="660123" y="1064966"/>
                <a:ext cx="151768" cy="94420"/>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6"/>
              <p:cNvSpPr/>
              <p:nvPr/>
            </p:nvSpPr>
            <p:spPr>
              <a:xfrm flipH="1">
                <a:off x="546596"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6"/>
              <p:cNvSpPr/>
              <p:nvPr/>
            </p:nvSpPr>
            <p:spPr>
              <a:xfrm flipH="1">
                <a:off x="433093"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6"/>
              <p:cNvSpPr/>
              <p:nvPr/>
            </p:nvSpPr>
            <p:spPr>
              <a:xfrm flipH="1">
                <a:off x="318982" y="1064966"/>
                <a:ext cx="151768" cy="94420"/>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6"/>
              <p:cNvSpPr/>
              <p:nvPr/>
            </p:nvSpPr>
            <p:spPr>
              <a:xfrm flipH="1">
                <a:off x="205454"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
              <p:cNvSpPr/>
              <p:nvPr/>
            </p:nvSpPr>
            <p:spPr>
              <a:xfrm flipH="1">
                <a:off x="91368" y="1064966"/>
                <a:ext cx="151768" cy="94420"/>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
              <p:cNvSpPr/>
              <p:nvPr/>
            </p:nvSpPr>
            <p:spPr>
              <a:xfrm flipH="1">
                <a:off x="-274468" y="-93788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
              <p:cNvSpPr/>
              <p:nvPr/>
            </p:nvSpPr>
            <p:spPr>
              <a:xfrm flipH="1">
                <a:off x="-43602" y="-76411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
              <p:cNvSpPr/>
              <p:nvPr/>
            </p:nvSpPr>
            <p:spPr>
              <a:xfrm flipH="1">
                <a:off x="-274108" y="-170466"/>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6"/>
              <p:cNvSpPr/>
              <p:nvPr/>
            </p:nvSpPr>
            <p:spPr>
              <a:xfrm flipH="1">
                <a:off x="-38958" y="-38389"/>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6"/>
              <p:cNvSpPr/>
              <p:nvPr/>
            </p:nvSpPr>
            <p:spPr>
              <a:xfrm flipH="1">
                <a:off x="4070422" y="5194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6"/>
              <p:cNvSpPr/>
              <p:nvPr/>
            </p:nvSpPr>
            <p:spPr>
              <a:xfrm flipH="1">
                <a:off x="1455350" y="142173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6"/>
              <p:cNvSpPr/>
              <p:nvPr/>
            </p:nvSpPr>
            <p:spPr>
              <a:xfrm flipH="1">
                <a:off x="1479101" y="144549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6"/>
              <p:cNvSpPr/>
              <p:nvPr/>
            </p:nvSpPr>
            <p:spPr>
              <a:xfrm flipH="1">
                <a:off x="1995153" y="115662"/>
                <a:ext cx="136720" cy="136721"/>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6"/>
              <p:cNvSpPr/>
              <p:nvPr/>
            </p:nvSpPr>
            <p:spPr>
              <a:xfrm flipH="1">
                <a:off x="2018904" y="139413"/>
                <a:ext cx="89219" cy="89218"/>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6"/>
              <p:cNvSpPr/>
              <p:nvPr/>
            </p:nvSpPr>
            <p:spPr>
              <a:xfrm flipH="1">
                <a:off x="2737118" y="-209848"/>
                <a:ext cx="89219"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6"/>
              <p:cNvSpPr/>
              <p:nvPr/>
            </p:nvSpPr>
            <p:spPr>
              <a:xfrm flipH="1">
                <a:off x="394853" y="497937"/>
                <a:ext cx="89219"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6"/>
              <p:cNvSpPr/>
              <p:nvPr/>
            </p:nvSpPr>
            <p:spPr>
              <a:xfrm flipH="1">
                <a:off x="3942405" y="44926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6"/>
              <p:cNvSpPr/>
              <p:nvPr/>
            </p:nvSpPr>
            <p:spPr>
              <a:xfrm flipH="1">
                <a:off x="3966156" y="473018"/>
                <a:ext cx="89218" cy="89219"/>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6"/>
              <p:cNvSpPr/>
              <p:nvPr/>
            </p:nvSpPr>
            <p:spPr>
              <a:xfrm flipH="1">
                <a:off x="5181872" y="-100101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6"/>
              <p:cNvSpPr/>
              <p:nvPr/>
            </p:nvSpPr>
            <p:spPr>
              <a:xfrm flipH="1">
                <a:off x="5206207" y="-97726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6"/>
              <p:cNvSpPr/>
              <p:nvPr/>
            </p:nvSpPr>
            <p:spPr>
              <a:xfrm flipH="1">
                <a:off x="4591117" y="-98652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6"/>
              <p:cNvSpPr/>
              <p:nvPr/>
            </p:nvSpPr>
            <p:spPr>
              <a:xfrm flipH="1">
                <a:off x="983325" y="13015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6"/>
              <p:cNvSpPr/>
              <p:nvPr/>
            </p:nvSpPr>
            <p:spPr>
              <a:xfrm flipH="1">
                <a:off x="1211522" y="117557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6"/>
              <p:cNvSpPr/>
              <p:nvPr/>
            </p:nvSpPr>
            <p:spPr>
              <a:xfrm flipH="1">
                <a:off x="2746380" y="90162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6"/>
              <p:cNvSpPr/>
              <p:nvPr/>
            </p:nvSpPr>
            <p:spPr>
              <a:xfrm flipH="1">
                <a:off x="3865950" y="24540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6"/>
              <p:cNvSpPr/>
              <p:nvPr/>
            </p:nvSpPr>
            <p:spPr>
              <a:xfrm flipH="1">
                <a:off x="1991702" y="86572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6"/>
              <p:cNvSpPr/>
              <p:nvPr/>
            </p:nvSpPr>
            <p:spPr>
              <a:xfrm flipH="1">
                <a:off x="4207092" y="-36042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6"/>
              <p:cNvSpPr/>
              <p:nvPr/>
            </p:nvSpPr>
            <p:spPr>
              <a:xfrm flipH="1">
                <a:off x="3934310" y="-63264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6"/>
              <p:cNvSpPr/>
              <p:nvPr/>
            </p:nvSpPr>
            <p:spPr>
              <a:xfrm flipH="1">
                <a:off x="3959787" y="-60658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6"/>
              <p:cNvSpPr/>
              <p:nvPr/>
            </p:nvSpPr>
            <p:spPr>
              <a:xfrm flipH="1">
                <a:off x="4344954" y="-96972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6"/>
              <p:cNvSpPr/>
              <p:nvPr/>
            </p:nvSpPr>
            <p:spPr>
              <a:xfrm flipH="1">
                <a:off x="6303193" y="-79134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6"/>
              <p:cNvSpPr/>
              <p:nvPr/>
            </p:nvSpPr>
            <p:spPr>
              <a:xfrm flipH="1">
                <a:off x="451617" y="-1700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6"/>
              <p:cNvSpPr/>
              <p:nvPr/>
            </p:nvSpPr>
            <p:spPr>
              <a:xfrm flipH="1">
                <a:off x="3911701" y="-12065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6"/>
              <p:cNvSpPr/>
              <p:nvPr/>
            </p:nvSpPr>
            <p:spPr>
              <a:xfrm flipH="1">
                <a:off x="3798199" y="-12065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6"/>
              <p:cNvSpPr/>
              <p:nvPr/>
            </p:nvSpPr>
            <p:spPr>
              <a:xfrm flipH="1">
                <a:off x="3684087" y="-12065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6"/>
              <p:cNvSpPr/>
              <p:nvPr/>
            </p:nvSpPr>
            <p:spPr>
              <a:xfrm flipH="1">
                <a:off x="3570560"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6"/>
              <p:cNvSpPr/>
              <p:nvPr/>
            </p:nvSpPr>
            <p:spPr>
              <a:xfrm flipH="1">
                <a:off x="3457057" y="-12065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6"/>
              <p:cNvSpPr/>
              <p:nvPr/>
            </p:nvSpPr>
            <p:spPr>
              <a:xfrm flipH="1">
                <a:off x="3342946" y="-12065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6"/>
              <p:cNvSpPr/>
              <p:nvPr/>
            </p:nvSpPr>
            <p:spPr>
              <a:xfrm flipH="1">
                <a:off x="3229418"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6"/>
              <p:cNvSpPr/>
              <p:nvPr/>
            </p:nvSpPr>
            <p:spPr>
              <a:xfrm flipH="1">
                <a:off x="3115332" y="-12065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6"/>
              <p:cNvSpPr/>
              <p:nvPr/>
            </p:nvSpPr>
            <p:spPr>
              <a:xfrm flipH="1">
                <a:off x="4594568" y="66764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6"/>
              <p:cNvSpPr/>
              <p:nvPr/>
            </p:nvSpPr>
            <p:spPr>
              <a:xfrm flipH="1">
                <a:off x="4383752" y="66764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6"/>
              <p:cNvSpPr/>
              <p:nvPr/>
            </p:nvSpPr>
            <p:spPr>
              <a:xfrm flipH="1">
                <a:off x="4172937" y="66764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6"/>
              <p:cNvSpPr/>
              <p:nvPr/>
            </p:nvSpPr>
            <p:spPr>
              <a:xfrm flipH="1">
                <a:off x="3961512" y="66764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6"/>
              <p:cNvSpPr/>
              <p:nvPr/>
            </p:nvSpPr>
            <p:spPr>
              <a:xfrm flipH="1">
                <a:off x="3750697" y="66764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6"/>
              <p:cNvSpPr/>
              <p:nvPr/>
            </p:nvSpPr>
            <p:spPr>
              <a:xfrm flipH="1">
                <a:off x="3539881" y="66764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4" name="Google Shape;1494;p16"/>
            <p:cNvSpPr/>
            <p:nvPr/>
          </p:nvSpPr>
          <p:spPr>
            <a:xfrm flipH="1">
              <a:off x="7520192" y="-1272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transition>
    <p:pull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9" r:id="rId3"/>
    <p:sldLayoutId id="2147483660" r:id="rId4"/>
    <p:sldLayoutId id="2147483662" r:id="rId5"/>
    <p:sldLayoutId id="2147483667" r:id="rId6"/>
  </p:sldLayoutIdLst>
  <p:transition>
    <p:pull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27"/>
          <p:cNvSpPr txBox="1">
            <a:spLocks noGrp="1"/>
          </p:cNvSpPr>
          <p:nvPr>
            <p:ph type="ctrTitle" idx="4294967295"/>
          </p:nvPr>
        </p:nvSpPr>
        <p:spPr>
          <a:xfrm>
            <a:off x="1014684" y="644381"/>
            <a:ext cx="7124700" cy="1911350"/>
          </a:xfrm>
          <a:prstGeom prst="rect">
            <a:avLst/>
          </a:prstGeom>
        </p:spPr>
        <p:txBody>
          <a:bodyPr spcFirstLastPara="1" wrap="square" lIns="0" tIns="0" rIns="0" bIns="0" anchor="ctr" anchorCtr="0">
            <a:noAutofit/>
          </a:bodyPr>
          <a:lstStyle/>
          <a:p>
            <a:pPr lvl="0"/>
            <a:r>
              <a:rPr lang="en-US" sz="3600"/>
              <a:t>CSd0603: </a:t>
            </a:r>
            <a:r>
              <a:rPr lang="en-US" dirty="0"/>
              <a:t>minor project</a:t>
            </a:r>
            <a:endParaRPr sz="3600" dirty="0">
              <a:solidFill>
                <a:schemeClr val="dk2"/>
              </a:solidFill>
            </a:endParaRPr>
          </a:p>
        </p:txBody>
      </p:sp>
      <p:grpSp>
        <p:nvGrpSpPr>
          <p:cNvPr id="1863" name="Google Shape;1863;p27"/>
          <p:cNvGrpSpPr/>
          <p:nvPr/>
        </p:nvGrpSpPr>
        <p:grpSpPr>
          <a:xfrm>
            <a:off x="-223784" y="-6"/>
            <a:ext cx="2284525" cy="985488"/>
            <a:chOff x="-223784" y="-6"/>
            <a:chExt cx="2284525" cy="985488"/>
          </a:xfrm>
        </p:grpSpPr>
        <p:sp>
          <p:nvSpPr>
            <p:cNvPr id="1864" name="Google Shape;1864;p27"/>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7"/>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7"/>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7"/>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7"/>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7"/>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7"/>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7"/>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27"/>
          <p:cNvGrpSpPr/>
          <p:nvPr/>
        </p:nvGrpSpPr>
        <p:grpSpPr>
          <a:xfrm>
            <a:off x="5876365" y="118125"/>
            <a:ext cx="3316597" cy="2830576"/>
            <a:chOff x="5876365" y="118125"/>
            <a:chExt cx="3316597" cy="2830576"/>
          </a:xfrm>
        </p:grpSpPr>
        <p:sp>
          <p:nvSpPr>
            <p:cNvPr id="1873" name="Google Shape;1873;p27"/>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7"/>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7"/>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7"/>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7"/>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7"/>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Box 20"/>
          <p:cNvSpPr txBox="1"/>
          <p:nvPr/>
        </p:nvSpPr>
        <p:spPr>
          <a:xfrm>
            <a:off x="510291" y="3153413"/>
            <a:ext cx="3839368" cy="1938992"/>
          </a:xfrm>
          <a:prstGeom prst="rect">
            <a:avLst/>
          </a:prstGeom>
          <a:noFill/>
        </p:spPr>
        <p:txBody>
          <a:bodyPr wrap="square" rtlCol="0">
            <a:spAutoFit/>
          </a:bodyPr>
          <a:lstStyle/>
          <a:p>
            <a:r>
              <a:rPr lang="en-US" sz="2400" b="1" dirty="0">
                <a:solidFill>
                  <a:schemeClr val="tx1"/>
                </a:solidFill>
                <a:latin typeface="Bebas Neue" charset="0"/>
              </a:rPr>
              <a:t>Submitted By:- </a:t>
            </a:r>
            <a:endParaRPr lang="en-US" sz="2400" dirty="0">
              <a:solidFill>
                <a:schemeClr val="tx1"/>
              </a:solidFill>
              <a:latin typeface="Bebas Neue" charset="0"/>
            </a:endParaRPr>
          </a:p>
          <a:p>
            <a:pPr lvl="0"/>
            <a:r>
              <a:rPr lang="en-IN" sz="2400" b="1" dirty="0" err="1">
                <a:solidFill>
                  <a:schemeClr val="tx1"/>
                </a:solidFill>
                <a:latin typeface="Bebas Neue" charset="0"/>
              </a:rPr>
              <a:t>PrabhanshuSisodia</a:t>
            </a:r>
            <a:r>
              <a:rPr lang="en-IN" sz="2400" b="1" dirty="0">
                <a:solidFill>
                  <a:schemeClr val="tx1"/>
                </a:solidFill>
                <a:latin typeface="Bebas Neue" charset="0"/>
              </a:rPr>
              <a:t>(betn1cs20030)</a:t>
            </a:r>
            <a:endParaRPr lang="en-US" sz="2400" dirty="0">
              <a:solidFill>
                <a:schemeClr val="tx1"/>
              </a:solidFill>
              <a:latin typeface="Bebas Neue" charset="0"/>
            </a:endParaRPr>
          </a:p>
          <a:p>
            <a:pPr lvl="0"/>
            <a:r>
              <a:rPr lang="en-IN" sz="2400" b="1" dirty="0" err="1">
                <a:solidFill>
                  <a:schemeClr val="tx1"/>
                </a:solidFill>
                <a:latin typeface="Bebas Neue" charset="0"/>
              </a:rPr>
              <a:t>Bhawesh</a:t>
            </a:r>
            <a:r>
              <a:rPr lang="en-IN" sz="2400" b="1" dirty="0">
                <a:solidFill>
                  <a:schemeClr val="tx1"/>
                </a:solidFill>
                <a:latin typeface="Bebas Neue" charset="0"/>
              </a:rPr>
              <a:t> </a:t>
            </a:r>
            <a:r>
              <a:rPr lang="en-IN" sz="2400" b="1" dirty="0" err="1">
                <a:solidFill>
                  <a:schemeClr val="tx1"/>
                </a:solidFill>
                <a:latin typeface="Bebas Neue" charset="0"/>
              </a:rPr>
              <a:t>agrawal</a:t>
            </a:r>
            <a:r>
              <a:rPr lang="en-IN" sz="2400" b="1" dirty="0">
                <a:solidFill>
                  <a:schemeClr val="tx1"/>
                </a:solidFill>
                <a:latin typeface="Bebas Neue" charset="0"/>
              </a:rPr>
              <a:t>(BETN1CS20101)</a:t>
            </a:r>
          </a:p>
          <a:p>
            <a:pPr lvl="0"/>
            <a:r>
              <a:rPr lang="en-IN" sz="2400" b="1" dirty="0" err="1">
                <a:solidFill>
                  <a:schemeClr val="tx1"/>
                </a:solidFill>
                <a:latin typeface="Bebas Neue" charset="0"/>
              </a:rPr>
              <a:t>Akul</a:t>
            </a:r>
            <a:r>
              <a:rPr lang="en-IN" sz="2400" b="1" dirty="0">
                <a:solidFill>
                  <a:schemeClr val="tx1"/>
                </a:solidFill>
                <a:latin typeface="Bebas Neue" charset="0"/>
              </a:rPr>
              <a:t> </a:t>
            </a:r>
            <a:r>
              <a:rPr lang="en-IN" sz="2400" b="1" dirty="0" err="1">
                <a:solidFill>
                  <a:schemeClr val="tx1"/>
                </a:solidFill>
                <a:latin typeface="Bebas Neue" charset="0"/>
              </a:rPr>
              <a:t>gupta</a:t>
            </a:r>
            <a:r>
              <a:rPr lang="en-IN" sz="2400" b="1" dirty="0">
                <a:solidFill>
                  <a:schemeClr val="tx1"/>
                </a:solidFill>
                <a:latin typeface="Bebas Neue" charset="0"/>
              </a:rPr>
              <a:t> (betn1cs20003)</a:t>
            </a:r>
            <a:endParaRPr lang="en-US" sz="2400" dirty="0">
              <a:solidFill>
                <a:schemeClr val="tx1"/>
              </a:solidFill>
              <a:latin typeface="Bebas Neue" charset="0"/>
            </a:endParaRPr>
          </a:p>
          <a:p>
            <a:endParaRPr lang="en-US" sz="2400" dirty="0">
              <a:solidFill>
                <a:schemeClr val="tx1"/>
              </a:solidFill>
              <a:latin typeface="Bebas Neue" charset="0"/>
            </a:endParaRPr>
          </a:p>
        </p:txBody>
      </p:sp>
      <p:sp>
        <p:nvSpPr>
          <p:cNvPr id="22" name="Rectangle 21"/>
          <p:cNvSpPr/>
          <p:nvPr/>
        </p:nvSpPr>
        <p:spPr>
          <a:xfrm>
            <a:off x="5615638" y="3153413"/>
            <a:ext cx="4572000" cy="1569660"/>
          </a:xfrm>
          <a:prstGeom prst="rect">
            <a:avLst/>
          </a:prstGeom>
        </p:spPr>
        <p:txBody>
          <a:bodyPr>
            <a:spAutoFit/>
          </a:bodyPr>
          <a:lstStyle/>
          <a:p>
            <a:r>
              <a:rPr lang="en-US" sz="2400" b="1" dirty="0">
                <a:solidFill>
                  <a:schemeClr val="tx1"/>
                </a:solidFill>
                <a:latin typeface="Bebas Neue" charset="0"/>
              </a:rPr>
              <a:t>Submitted TO:-</a:t>
            </a:r>
          </a:p>
          <a:p>
            <a:r>
              <a:rPr lang="it-IT" sz="2400" dirty="0">
                <a:solidFill>
                  <a:schemeClr val="tx1"/>
                </a:solidFill>
                <a:latin typeface="Bebas Neue" charset="0"/>
              </a:rPr>
              <a:t>Dr. Vani Agrawal,</a:t>
            </a:r>
          </a:p>
          <a:p>
            <a:r>
              <a:rPr lang="it-IT" sz="2400" dirty="0">
                <a:solidFill>
                  <a:schemeClr val="tx1"/>
                </a:solidFill>
                <a:latin typeface="Bebas Neue" charset="0"/>
              </a:rPr>
              <a:t>Associate Professor</a:t>
            </a:r>
          </a:p>
          <a:p>
            <a:r>
              <a:rPr lang="it-IT" sz="2400" dirty="0">
                <a:solidFill>
                  <a:schemeClr val="tx1"/>
                </a:solidFill>
                <a:latin typeface="Bebas Neue" charset="0"/>
              </a:rPr>
              <a:t>CSA, SOET, ITM University</a:t>
            </a:r>
            <a:endParaRPr lang="en-US" sz="2400" dirty="0">
              <a:solidFill>
                <a:schemeClr val="tx1"/>
              </a:solidFill>
              <a:latin typeface="Bebas Neue" charset="0"/>
            </a:endParaRPr>
          </a:p>
        </p:txBody>
      </p:sp>
    </p:spTree>
  </p:cSld>
  <p:clrMapOvr>
    <a:masterClrMapping/>
  </p:clrMapOvr>
  <p:transition>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9200" y="338274"/>
            <a:ext cx="7125600" cy="1147200"/>
          </a:xfrm>
        </p:spPr>
        <p:txBody>
          <a:bodyPr/>
          <a:lstStyle/>
          <a:p>
            <a:r>
              <a:rPr lang="en-US" sz="4000" dirty="0" err="1"/>
              <a:t>Jinja</a:t>
            </a:r>
            <a:r>
              <a:rPr lang="en-US" sz="4000" dirty="0"/>
              <a:t> Template example</a:t>
            </a:r>
          </a:p>
        </p:txBody>
      </p:sp>
      <p:pic>
        <p:nvPicPr>
          <p:cNvPr id="1026" name="Picture 2"/>
          <p:cNvPicPr>
            <a:picLocks noChangeAspect="1" noChangeArrowheads="1"/>
          </p:cNvPicPr>
          <p:nvPr/>
        </p:nvPicPr>
        <p:blipFill>
          <a:blip r:embed="rId2"/>
          <a:srcRect/>
          <a:stretch>
            <a:fillRect/>
          </a:stretch>
        </p:blipFill>
        <p:spPr bwMode="auto">
          <a:xfrm>
            <a:off x="1278947" y="1523999"/>
            <a:ext cx="6667027" cy="2767445"/>
          </a:xfrm>
          <a:prstGeom prst="rect">
            <a:avLst/>
          </a:prstGeom>
          <a:noFill/>
          <a:ln w="9525">
            <a:noFill/>
            <a:miter lim="800000"/>
            <a:headEnd/>
            <a:tailEnd/>
          </a:ln>
          <a:effectLst/>
        </p:spPr>
      </p:pic>
    </p:spTree>
  </p:cSld>
  <p:clrMapOvr>
    <a:masterClrMapping/>
  </p:clrMapOvr>
  <p:transition>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9200" y="192801"/>
            <a:ext cx="7125600" cy="1147200"/>
          </a:xfrm>
        </p:spPr>
        <p:txBody>
          <a:bodyPr/>
          <a:lstStyle/>
          <a:p>
            <a:r>
              <a:rPr lang="en-US" b="1" dirty="0"/>
              <a:t>Collaborative Filtering</a:t>
            </a:r>
          </a:p>
        </p:txBody>
      </p:sp>
      <p:pic>
        <p:nvPicPr>
          <p:cNvPr id="2050" name="Picture 2" descr="https://miro.medium.com/max/1400/1*3ALliiz9hG79_2xopzgyrQ.png"/>
          <p:cNvPicPr>
            <a:picLocks noChangeAspect="1" noChangeArrowheads="1"/>
          </p:cNvPicPr>
          <p:nvPr/>
        </p:nvPicPr>
        <p:blipFill>
          <a:blip r:embed="rId2"/>
          <a:srcRect t="18409"/>
          <a:stretch>
            <a:fillRect/>
          </a:stretch>
        </p:blipFill>
        <p:spPr bwMode="auto">
          <a:xfrm>
            <a:off x="1549325" y="1454727"/>
            <a:ext cx="6212683" cy="282632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389139"/>
            <a:ext cx="7704000" cy="488400"/>
          </a:xfrm>
        </p:spPr>
        <p:txBody>
          <a:bodyPr/>
          <a:lstStyle/>
          <a:p>
            <a:r>
              <a:rPr lang="en-US" b="1" dirty="0"/>
              <a:t>Collaborative Filtering Recommender System</a:t>
            </a:r>
            <a:endParaRPr lang="en-US" dirty="0"/>
          </a:p>
        </p:txBody>
      </p:sp>
      <p:sp>
        <p:nvSpPr>
          <p:cNvPr id="4" name="TextBox 3"/>
          <p:cNvSpPr txBox="1"/>
          <p:nvPr/>
        </p:nvSpPr>
        <p:spPr>
          <a:xfrm>
            <a:off x="719004" y="1029639"/>
            <a:ext cx="7780759" cy="3693319"/>
          </a:xfrm>
          <a:prstGeom prst="rect">
            <a:avLst/>
          </a:prstGeom>
          <a:noFill/>
        </p:spPr>
        <p:txBody>
          <a:bodyPr wrap="square" rtlCol="0">
            <a:spAutoFit/>
          </a:bodyPr>
          <a:lstStyle/>
          <a:p>
            <a:r>
              <a:rPr lang="en-US" sz="1800" dirty="0">
                <a:solidFill>
                  <a:schemeClr val="tx1"/>
                </a:solidFill>
              </a:rPr>
              <a:t>In Collaborative Filtering, we tend to find similar users and recommend what similar users like. In this type of recommendation system, we don’t use the features of the item to recommend it, rather we classify the users into the clusters of similar types, and recommend each user according to the preference of its cluster. </a:t>
            </a:r>
          </a:p>
          <a:p>
            <a:endParaRPr lang="en-US" sz="1800" dirty="0">
              <a:solidFill>
                <a:schemeClr val="tx1"/>
              </a:solidFill>
            </a:endParaRPr>
          </a:p>
          <a:p>
            <a:r>
              <a:rPr lang="en-US" sz="1800" b="1" dirty="0">
                <a:solidFill>
                  <a:schemeClr val="tx1"/>
                </a:solidFill>
              </a:rPr>
              <a:t>Measuring Similarity:</a:t>
            </a:r>
            <a:r>
              <a:rPr lang="en-US" sz="1800" dirty="0">
                <a:solidFill>
                  <a:schemeClr val="tx1"/>
                </a:solidFill>
              </a:rPr>
              <a:t> </a:t>
            </a:r>
          </a:p>
          <a:p>
            <a:r>
              <a:rPr lang="en-US" sz="1800" b="1" dirty="0">
                <a:solidFill>
                  <a:schemeClr val="tx1"/>
                </a:solidFill>
              </a:rPr>
              <a:t>Cosine Distance:</a:t>
            </a:r>
            <a:r>
              <a:rPr lang="en-US" sz="1800" dirty="0">
                <a:solidFill>
                  <a:schemeClr val="tx1"/>
                </a:solidFill>
              </a:rPr>
              <a:t> We can use the cosine distance between the users to find out the users with similar interests, larger cosine implies that there is a smaller angle between two users, hence they have similar interests. We can apply the cosine distance between two users in the utility matrix.</a:t>
            </a:r>
          </a:p>
          <a:p>
            <a:endParaRPr lang="en-US" sz="1800" dirty="0">
              <a:solidFill>
                <a:schemeClr val="tx1"/>
              </a:solidFill>
            </a:endParaRPr>
          </a:p>
          <a:p>
            <a:r>
              <a:rPr lang="en-US" sz="1800" dirty="0">
                <a:solidFill>
                  <a:schemeClr val="tx1"/>
                </a:solidFill>
              </a:rPr>
              <a:t>We have used </a:t>
            </a:r>
            <a:r>
              <a:rPr lang="en-US" sz="1800" dirty="0" err="1">
                <a:solidFill>
                  <a:schemeClr val="tx1"/>
                </a:solidFill>
              </a:rPr>
              <a:t>sklearn.metrics.pairwise.cosine_similarity</a:t>
            </a:r>
            <a:r>
              <a:rPr lang="en-US" sz="1800" dirty="0">
                <a:solidFill>
                  <a:schemeClr val="tx1"/>
                </a:solidFill>
              </a:rPr>
              <a:t> in this project.</a:t>
            </a:r>
          </a:p>
        </p:txBody>
      </p:sp>
    </p:spTree>
  </p:cSld>
  <p:clrMapOvr>
    <a:masterClrMapping/>
  </p:clrMapOvr>
  <p:transition>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Item-to-Item Based Collaborative Filtering</a:t>
            </a:r>
            <a:br>
              <a:rPr lang="en-US" b="1" dirty="0"/>
            </a:br>
            <a:endParaRPr lang="en-US" dirty="0"/>
          </a:p>
        </p:txBody>
      </p:sp>
      <p:sp>
        <p:nvSpPr>
          <p:cNvPr id="5" name="TextBox 4"/>
          <p:cNvSpPr txBox="1"/>
          <p:nvPr/>
        </p:nvSpPr>
        <p:spPr>
          <a:xfrm>
            <a:off x="719004" y="1029639"/>
            <a:ext cx="7780759" cy="2862322"/>
          </a:xfrm>
          <a:prstGeom prst="rect">
            <a:avLst/>
          </a:prstGeom>
          <a:noFill/>
        </p:spPr>
        <p:txBody>
          <a:bodyPr wrap="square" rtlCol="0">
            <a:spAutoFit/>
          </a:bodyPr>
          <a:lstStyle/>
          <a:p>
            <a:r>
              <a:rPr lang="en-US" sz="1800" dirty="0">
                <a:solidFill>
                  <a:schemeClr val="tx1"/>
                </a:solidFill>
              </a:rPr>
              <a:t>Rather than matching the user to similar customers, item-to-item collaborative filtering matches each of the user’s purchased and rated items to similar items, then combines those similar items into a recommendation list.</a:t>
            </a:r>
            <a:br>
              <a:rPr lang="en-US" sz="1800" dirty="0">
                <a:solidFill>
                  <a:schemeClr val="tx1"/>
                </a:solidFill>
              </a:rPr>
            </a:br>
            <a:r>
              <a:rPr lang="en-US" sz="1800" dirty="0">
                <a:solidFill>
                  <a:schemeClr val="tx1"/>
                </a:solidFill>
              </a:rPr>
              <a:t>To determine the most-similar match for a given item, the algorithm builds a similar-items table by finding items that customers tend to purchase together. We could build a product-to-product matrix by iterating through all  item pairs and computing a similarity metric for each pair. However, many product pairs have no common customers, and thus the approach is inefficient in terms of processing time and memory usage. </a:t>
            </a:r>
          </a:p>
        </p:txBody>
      </p:sp>
    </p:spTree>
  </p:cSld>
  <p:clrMapOvr>
    <a:masterClrMapping/>
  </p:clrMapOvr>
  <p:transition>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1048" y="708378"/>
            <a:ext cx="7780759" cy="3416320"/>
          </a:xfrm>
          <a:prstGeom prst="rect">
            <a:avLst/>
          </a:prstGeom>
          <a:noFill/>
        </p:spPr>
        <p:txBody>
          <a:bodyPr wrap="square" rtlCol="0">
            <a:spAutoFit/>
          </a:bodyPr>
          <a:lstStyle/>
          <a:p>
            <a:r>
              <a:rPr lang="en-US" sz="1800" dirty="0">
                <a:solidFill>
                  <a:schemeClr val="tx1"/>
                </a:solidFill>
              </a:rPr>
              <a:t>The key to item-to-item collaborative </a:t>
            </a:r>
            <a:r>
              <a:rPr lang="en-US" sz="1800" dirty="0" err="1">
                <a:solidFill>
                  <a:schemeClr val="tx1"/>
                </a:solidFill>
              </a:rPr>
              <a:t>filtering’s</a:t>
            </a:r>
            <a:r>
              <a:rPr lang="en-US" sz="1800" dirty="0">
                <a:solidFill>
                  <a:schemeClr val="tx1"/>
                </a:solidFill>
              </a:rPr>
              <a:t> scalability and performance is that it creates the expensive similar-items table offline. </a:t>
            </a:r>
          </a:p>
          <a:p>
            <a:r>
              <a:rPr lang="en-US" sz="1800" dirty="0">
                <a:solidFill>
                  <a:schemeClr val="tx1"/>
                </a:solidFill>
              </a:rPr>
              <a:t>The algorithm’s online component — looking up similar items for the user’s purchases and ratings — scales independently of the catalog size or the total number of customers; it is dependent only on how many titles the user has purchased or rated. </a:t>
            </a:r>
          </a:p>
          <a:p>
            <a:r>
              <a:rPr lang="en-US" sz="1800" dirty="0">
                <a:solidFill>
                  <a:schemeClr val="tx1"/>
                </a:solidFill>
              </a:rPr>
              <a:t>Thus, the algorithm is fast even for extremely large data sets. Because the algorithm recommends highly correlated similar items, recommendation quality is excellent. </a:t>
            </a:r>
          </a:p>
          <a:p>
            <a:r>
              <a:rPr lang="en-US" sz="1800" dirty="0">
                <a:solidFill>
                  <a:schemeClr val="tx1"/>
                </a:solidFill>
              </a:rPr>
              <a:t>Unlike traditional collaborative filtering, the algorithm also performs well with limited user data, producing high-quality recommendations based on as few as two or three items.</a:t>
            </a:r>
          </a:p>
        </p:txBody>
      </p:sp>
    </p:spTree>
  </p:cSld>
  <p:clrMapOvr>
    <a:masterClrMapping/>
  </p:clrMapOvr>
  <p:transition>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39192" y="197427"/>
            <a:ext cx="5516290" cy="602674"/>
          </a:xfrm>
        </p:spPr>
        <p:txBody>
          <a:bodyPr/>
          <a:lstStyle/>
          <a:p>
            <a:r>
              <a:rPr lang="en-US" sz="5400" dirty="0">
                <a:solidFill>
                  <a:srgbClr val="FFC000"/>
                </a:solidFill>
              </a:rPr>
              <a:t>Project snapshots</a:t>
            </a:r>
          </a:p>
        </p:txBody>
      </p:sp>
      <p:pic>
        <p:nvPicPr>
          <p:cNvPr id="28674" name="Picture 2"/>
          <p:cNvPicPr>
            <a:picLocks noChangeAspect="1" noChangeArrowheads="1"/>
          </p:cNvPicPr>
          <p:nvPr/>
        </p:nvPicPr>
        <p:blipFill>
          <a:blip r:embed="rId2"/>
          <a:srcRect/>
          <a:stretch>
            <a:fillRect/>
          </a:stretch>
        </p:blipFill>
        <p:spPr bwMode="auto">
          <a:xfrm>
            <a:off x="1147765" y="1054803"/>
            <a:ext cx="2665699" cy="3808141"/>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a:srcRect/>
          <a:stretch>
            <a:fillRect/>
          </a:stretch>
        </p:blipFill>
        <p:spPr bwMode="auto">
          <a:xfrm>
            <a:off x="5174672" y="1006113"/>
            <a:ext cx="2699905" cy="3846440"/>
          </a:xfrm>
          <a:prstGeom prst="rect">
            <a:avLst/>
          </a:prstGeom>
          <a:noFill/>
          <a:ln w="9525">
            <a:noFill/>
            <a:miter lim="800000"/>
            <a:headEnd/>
            <a:tailEnd/>
          </a:ln>
          <a:effectLst/>
        </p:spPr>
      </p:pic>
    </p:spTree>
  </p:cSld>
  <p:clrMapOvr>
    <a:masterClrMapping/>
  </p:clrMapOvr>
  <p:transition>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810979" y="445077"/>
            <a:ext cx="2997723" cy="4345131"/>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5060373" y="465003"/>
            <a:ext cx="2982191" cy="4312228"/>
          </a:xfrm>
          <a:prstGeom prst="rect">
            <a:avLst/>
          </a:prstGeom>
          <a:noFill/>
          <a:ln w="9525">
            <a:noFill/>
            <a:miter lim="800000"/>
            <a:headEnd/>
            <a:tailEnd/>
          </a:ln>
          <a:effectLst/>
        </p:spPr>
      </p:pic>
    </p:spTree>
  </p:cSld>
  <p:clrMapOvr>
    <a:masterClrMapping/>
  </p:clrMapOvr>
  <p:transition>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1050103" y="700424"/>
            <a:ext cx="2762250" cy="3914775"/>
          </a:xfrm>
          <a:prstGeom prst="rect">
            <a:avLst/>
          </a:prstGeom>
          <a:noFill/>
          <a:ln w="9525">
            <a:noFill/>
            <a:miter lim="800000"/>
            <a:headEnd/>
            <a:tailEnd/>
          </a:ln>
          <a:effectLst/>
        </p:spPr>
      </p:pic>
      <p:pic>
        <p:nvPicPr>
          <p:cNvPr id="30723" name="Picture 3"/>
          <p:cNvPicPr>
            <a:picLocks noChangeAspect="1" noChangeArrowheads="1"/>
          </p:cNvPicPr>
          <p:nvPr/>
        </p:nvPicPr>
        <p:blipFill>
          <a:blip r:embed="rId3"/>
          <a:srcRect/>
          <a:stretch>
            <a:fillRect/>
          </a:stretch>
        </p:blipFill>
        <p:spPr bwMode="auto">
          <a:xfrm>
            <a:off x="5281389" y="727934"/>
            <a:ext cx="2733675" cy="3924300"/>
          </a:xfrm>
          <a:prstGeom prst="rect">
            <a:avLst/>
          </a:prstGeom>
          <a:noFill/>
          <a:ln w="9525">
            <a:noFill/>
            <a:miter lim="800000"/>
            <a:headEnd/>
            <a:tailEnd/>
          </a:ln>
          <a:effectLst/>
        </p:spPr>
      </p:pic>
    </p:spTree>
  </p:cSld>
  <p:clrMapOvr>
    <a:masterClrMapping/>
  </p:clrMapOvr>
  <p:transition>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Tree>
  </p:cSld>
  <p:clrMapOvr>
    <a:masterClrMapping/>
  </p:clrMapOvr>
  <p:transition>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783062" y="2069957"/>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Online Grocery management with collaborative filtering recommendation system</a:t>
            </a:r>
            <a:endParaRPr>
              <a:latin typeface="Bebas Neue"/>
              <a:ea typeface="Bebas Neue"/>
              <a:cs typeface="Bebas Neue"/>
              <a:sym typeface="Bebas Neue"/>
            </a:endParaRPr>
          </a:p>
        </p:txBody>
      </p:sp>
    </p:spTree>
  </p:cSld>
  <p:clrMapOvr>
    <a:masterClrMapping/>
  </p:clrMapOvr>
  <p:transition>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8"/>
        <p:cNvGrpSpPr/>
        <p:nvPr/>
      </p:nvGrpSpPr>
      <p:grpSpPr>
        <a:xfrm>
          <a:off x="0" y="0"/>
          <a:ext cx="0" cy="0"/>
          <a:chOff x="0" y="0"/>
          <a:chExt cx="0" cy="0"/>
        </a:xfrm>
      </p:grpSpPr>
      <p:sp>
        <p:nvSpPr>
          <p:cNvPr id="1889" name="Google Shape;1889;p29"/>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TABLE OF CONTENTS</a:t>
            </a:r>
            <a:endParaRPr/>
          </a:p>
        </p:txBody>
      </p:sp>
      <p:sp>
        <p:nvSpPr>
          <p:cNvPr id="1890" name="Google Shape;1890;p29"/>
          <p:cNvSpPr txBox="1">
            <a:spLocks noGrp="1"/>
          </p:cNvSpPr>
          <p:nvPr>
            <p:ph type="title" idx="8"/>
          </p:nvPr>
        </p:nvSpPr>
        <p:spPr>
          <a:xfrm>
            <a:off x="6672300" y="2868050"/>
            <a:ext cx="13683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Flask</a:t>
            </a:r>
            <a:endParaRPr/>
          </a:p>
        </p:txBody>
      </p:sp>
      <p:sp>
        <p:nvSpPr>
          <p:cNvPr id="1891" name="Google Shape;1891;p29"/>
          <p:cNvSpPr txBox="1">
            <a:spLocks noGrp="1"/>
          </p:cNvSpPr>
          <p:nvPr>
            <p:ph type="title" idx="9"/>
          </p:nvPr>
        </p:nvSpPr>
        <p:spPr>
          <a:xfrm>
            <a:off x="6832500" y="1766950"/>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1892" name="Google Shape;1892;p29"/>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MAJOR REQUIREMENTS</a:t>
            </a:r>
            <a:endParaRPr/>
          </a:p>
        </p:txBody>
      </p:sp>
      <p:sp>
        <p:nvSpPr>
          <p:cNvPr id="1893" name="Google Shape;1893;p29"/>
          <p:cNvSpPr txBox="1">
            <a:spLocks noGrp="1"/>
          </p:cNvSpPr>
          <p:nvPr>
            <p:ph type="title" idx="6"/>
          </p:nvPr>
        </p:nvSpPr>
        <p:spPr>
          <a:xfrm>
            <a:off x="3828350" y="1766950"/>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1895" name="Google Shape;1895;p29"/>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ABOUT THE PROJECT</a:t>
            </a:r>
            <a:endParaRPr/>
          </a:p>
        </p:txBody>
      </p:sp>
      <p:sp>
        <p:nvSpPr>
          <p:cNvPr id="1896" name="Google Shape;1896;p29"/>
          <p:cNvSpPr txBox="1">
            <a:spLocks noGrp="1"/>
          </p:cNvSpPr>
          <p:nvPr>
            <p:ph type="title" idx="3"/>
          </p:nvPr>
        </p:nvSpPr>
        <p:spPr>
          <a:xfrm>
            <a:off x="878350" y="1766925"/>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Tree>
  </p:cSld>
  <p:clrMapOvr>
    <a:masterClrMapping/>
  </p:clrMapOvr>
  <p:transition>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sp>
        <p:nvSpPr>
          <p:cNvPr id="1903" name="Google Shape;1903;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TABLE OF CONTENTS</a:t>
            </a:r>
            <a:endParaRPr/>
          </a:p>
        </p:txBody>
      </p:sp>
      <p:sp>
        <p:nvSpPr>
          <p:cNvPr id="1905" name="Google Shape;1905;p30"/>
          <p:cNvSpPr txBox="1">
            <a:spLocks noGrp="1"/>
          </p:cNvSpPr>
          <p:nvPr>
            <p:ph type="title" idx="2"/>
          </p:nvPr>
        </p:nvSpPr>
        <p:spPr>
          <a:xfrm>
            <a:off x="719999" y="2868050"/>
            <a:ext cx="1634317"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Collaborative filtering</a:t>
            </a:r>
            <a:endParaRPr/>
          </a:p>
        </p:txBody>
      </p:sp>
      <p:sp>
        <p:nvSpPr>
          <p:cNvPr id="1906" name="Google Shape;1906;p30"/>
          <p:cNvSpPr txBox="1">
            <a:spLocks noGrp="1"/>
          </p:cNvSpPr>
          <p:nvPr>
            <p:ph type="title" idx="3"/>
          </p:nvPr>
        </p:nvSpPr>
        <p:spPr>
          <a:xfrm>
            <a:off x="87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1907" name="Google Shape;1907;p30"/>
          <p:cNvSpPr txBox="1">
            <a:spLocks noGrp="1"/>
          </p:cNvSpPr>
          <p:nvPr>
            <p:ph type="title" idx="5"/>
          </p:nvPr>
        </p:nvSpPr>
        <p:spPr>
          <a:xfrm>
            <a:off x="3666725" y="2868050"/>
            <a:ext cx="1777634" cy="645300"/>
          </a:xfrm>
          <a:prstGeom prst="rect">
            <a:avLst/>
          </a:prstGeom>
        </p:spPr>
        <p:txBody>
          <a:bodyPr spcFirstLastPara="1" wrap="square" lIns="0" tIns="0" rIns="0" bIns="0" anchor="ctr" anchorCtr="0">
            <a:noAutofit/>
          </a:bodyPr>
          <a:lstStyle/>
          <a:p>
            <a:r>
              <a:rPr lang="en" dirty="0"/>
              <a:t>PROJECT screenshots</a:t>
            </a:r>
            <a:endParaRPr/>
          </a:p>
        </p:txBody>
      </p:sp>
      <p:sp>
        <p:nvSpPr>
          <p:cNvPr id="1908" name="Google Shape;1908;p30"/>
          <p:cNvSpPr txBox="1">
            <a:spLocks noGrp="1"/>
          </p:cNvSpPr>
          <p:nvPr>
            <p:ph type="title" idx="6"/>
          </p:nvPr>
        </p:nvSpPr>
        <p:spPr>
          <a:xfrm>
            <a:off x="382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05</a:t>
            </a:r>
            <a:endParaRPr/>
          </a:p>
        </p:txBody>
      </p:sp>
      <p:sp>
        <p:nvSpPr>
          <p:cNvPr id="1910" name="Google Shape;1910;p30"/>
          <p:cNvSpPr txBox="1">
            <a:spLocks noGrp="1"/>
          </p:cNvSpPr>
          <p:nvPr>
            <p:ph type="title" idx="8"/>
          </p:nvPr>
        </p:nvSpPr>
        <p:spPr>
          <a:xfrm>
            <a:off x="6672300" y="2868050"/>
            <a:ext cx="9114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OUR TEAM</a:t>
            </a:r>
            <a:endParaRPr/>
          </a:p>
        </p:txBody>
      </p:sp>
      <p:sp>
        <p:nvSpPr>
          <p:cNvPr id="1911" name="Google Shape;1911;p30"/>
          <p:cNvSpPr txBox="1">
            <a:spLocks noGrp="1"/>
          </p:cNvSpPr>
          <p:nvPr>
            <p:ph type="title" idx="9"/>
          </p:nvPr>
        </p:nvSpPr>
        <p:spPr>
          <a:xfrm>
            <a:off x="683250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06</a:t>
            </a:r>
            <a:endParaRPr/>
          </a:p>
        </p:txBody>
      </p:sp>
    </p:spTree>
  </p:cSld>
  <p:clrMapOvr>
    <a:masterClrMapping/>
  </p:clrMapOvr>
  <p:transition>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3" name="Title 2"/>
          <p:cNvSpPr>
            <a:spLocks noGrp="1"/>
          </p:cNvSpPr>
          <p:nvPr>
            <p:ph type="title"/>
          </p:nvPr>
        </p:nvSpPr>
        <p:spPr/>
        <p:txBody>
          <a:bodyPr/>
          <a:lstStyle/>
          <a:p>
            <a:r>
              <a:rPr lang="en" dirty="0"/>
              <a:t>About project</a:t>
            </a:r>
            <a:endParaRPr lang="en-US" dirty="0"/>
          </a:p>
        </p:txBody>
      </p:sp>
      <p:sp>
        <p:nvSpPr>
          <p:cNvPr id="4" name="TextBox 3"/>
          <p:cNvSpPr txBox="1"/>
          <p:nvPr/>
        </p:nvSpPr>
        <p:spPr>
          <a:xfrm>
            <a:off x="178677" y="1486838"/>
            <a:ext cx="4761185" cy="3139321"/>
          </a:xfrm>
          <a:prstGeom prst="rect">
            <a:avLst/>
          </a:prstGeom>
          <a:noFill/>
        </p:spPr>
        <p:txBody>
          <a:bodyPr wrap="square" rtlCol="0">
            <a:spAutoFit/>
          </a:bodyPr>
          <a:lstStyle/>
          <a:p>
            <a:r>
              <a:rPr lang="en-US" sz="1800" dirty="0">
                <a:solidFill>
                  <a:schemeClr val="tx1"/>
                </a:solidFill>
                <a:latin typeface="Roboto" charset="0"/>
                <a:ea typeface="Roboto" charset="0"/>
              </a:rPr>
              <a:t>In this project we are creating an E-Commerce website using Flask web framework.</a:t>
            </a:r>
          </a:p>
          <a:p>
            <a:endParaRPr lang="en-US" sz="1800" dirty="0">
              <a:solidFill>
                <a:schemeClr val="tx1"/>
              </a:solidFill>
              <a:latin typeface="Roboto" charset="0"/>
              <a:ea typeface="Roboto" charset="0"/>
            </a:endParaRPr>
          </a:p>
          <a:p>
            <a:r>
              <a:rPr lang="en-US" sz="1800" dirty="0">
                <a:solidFill>
                  <a:schemeClr val="tx1"/>
                </a:solidFill>
                <a:latin typeface="Roboto" charset="0"/>
                <a:ea typeface="Roboto" charset="0"/>
              </a:rPr>
              <a:t>When a user is browsing through the products on the website, the website will recommend  similar products to the user , which he/she is more likely to buy. </a:t>
            </a:r>
          </a:p>
          <a:p>
            <a:endParaRPr lang="en-US" sz="1800" dirty="0">
              <a:solidFill>
                <a:schemeClr val="tx1"/>
              </a:solidFill>
              <a:latin typeface="Roboto" charset="0"/>
              <a:ea typeface="Roboto" charset="0"/>
            </a:endParaRPr>
          </a:p>
          <a:p>
            <a:r>
              <a:rPr lang="en-US" sz="1800" dirty="0">
                <a:solidFill>
                  <a:schemeClr val="tx1"/>
                </a:solidFill>
                <a:latin typeface="Roboto" charset="0"/>
                <a:ea typeface="Roboto" charset="0"/>
              </a:rPr>
              <a:t>This recommender system will be based on item-to-item similarity collaborative filtering.</a:t>
            </a:r>
          </a:p>
        </p:txBody>
      </p:sp>
      <p:pic>
        <p:nvPicPr>
          <p:cNvPr id="5" name="Google Shape;2069;p37"/>
          <p:cNvPicPr preferRelativeResize="0"/>
          <p:nvPr/>
        </p:nvPicPr>
        <p:blipFill rotWithShape="1">
          <a:blip r:embed="rId3">
            <a:alphaModFix/>
          </a:blip>
          <a:srcRect l="11077" r="11077"/>
          <a:stretch/>
        </p:blipFill>
        <p:spPr>
          <a:xfrm>
            <a:off x="5023945" y="1366344"/>
            <a:ext cx="3794234" cy="3105221"/>
          </a:xfrm>
          <a:prstGeom prst="rect">
            <a:avLst/>
          </a:prstGeom>
          <a:noFill/>
          <a:ln w="9525" cap="flat" cmpd="sng">
            <a:solidFill>
              <a:schemeClr val="accent4"/>
            </a:solidFill>
            <a:prstDash val="solid"/>
            <a:round/>
            <a:headEnd type="none" w="sm" len="sm"/>
            <a:tailEnd type="none" w="sm" len="sm"/>
          </a:ln>
        </p:spPr>
      </p:pic>
    </p:spTree>
  </p:cSld>
  <p:clrMapOvr>
    <a:masterClrMapping/>
  </p:clrMapOvr>
  <p:transition>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sp>
        <p:nvSpPr>
          <p:cNvPr id="2086" name="Google Shape;2086;p40"/>
          <p:cNvSpPr txBox="1">
            <a:spLocks noGrp="1"/>
          </p:cNvSpPr>
          <p:nvPr>
            <p:ph type="subTitle" idx="1"/>
          </p:nvPr>
        </p:nvSpPr>
        <p:spPr>
          <a:xfrm>
            <a:off x="5885792" y="1030015"/>
            <a:ext cx="2816772" cy="3619500"/>
          </a:xfrm>
          <a:prstGeom prst="rect">
            <a:avLst/>
          </a:prstGeom>
        </p:spPr>
        <p:txBody>
          <a:bodyPr spcFirstLastPara="1" wrap="square" lIns="0" tIns="0" rIns="0" bIns="0" anchor="ctr" anchorCtr="0">
            <a:noAutofit/>
          </a:bodyPr>
          <a:lstStyle/>
          <a:p>
            <a:pPr lvl="0" algn="l"/>
            <a:r>
              <a:rPr lang="en-US" sz="1600" dirty="0"/>
              <a:t>				 	</a:t>
            </a:r>
          </a:p>
          <a:p>
            <a:pPr lvl="0" algn="l"/>
            <a:r>
              <a:rPr lang="en-US" sz="1600" dirty="0"/>
              <a:t>	</a:t>
            </a:r>
            <a:r>
              <a:rPr lang="en-US" sz="1600" b="1" dirty="0"/>
              <a:t>Required libraries:-</a:t>
            </a:r>
          </a:p>
          <a:p>
            <a:pPr marL="927100" lvl="1" indent="-342900" algn="l"/>
            <a:endParaRPr lang="en-US" b="1" dirty="0"/>
          </a:p>
          <a:p>
            <a:pPr marL="927100" lvl="1" indent="-342900" algn="l"/>
            <a:r>
              <a:rPr lang="en-US" b="1" dirty="0"/>
              <a:t>Flask	</a:t>
            </a:r>
          </a:p>
          <a:p>
            <a:pPr marL="927100" lvl="1" indent="-342900" algn="l"/>
            <a:endParaRPr lang="en-US" b="1" dirty="0"/>
          </a:p>
          <a:p>
            <a:pPr marL="927100" lvl="1" indent="-342900" algn="l"/>
            <a:r>
              <a:rPr lang="en-US" b="1" dirty="0" err="1"/>
              <a:t>Numpy</a:t>
            </a:r>
            <a:endParaRPr lang="en-US" b="1" dirty="0"/>
          </a:p>
          <a:p>
            <a:pPr marL="927100" lvl="1" indent="-342900" algn="l"/>
            <a:endParaRPr lang="en-US" b="1" dirty="0"/>
          </a:p>
          <a:p>
            <a:pPr marL="927100" lvl="1" indent="-342900" algn="l"/>
            <a:r>
              <a:rPr lang="en-US" b="1" dirty="0"/>
              <a:t>Pandas</a:t>
            </a:r>
          </a:p>
          <a:p>
            <a:pPr marL="927100" lvl="1" indent="-342900" algn="l"/>
            <a:endParaRPr lang="en-US" b="1" dirty="0"/>
          </a:p>
          <a:p>
            <a:pPr marL="927100" lvl="1" indent="-342900" algn="l"/>
            <a:r>
              <a:rPr lang="en-US" b="1" dirty="0" err="1"/>
              <a:t>Sklearn</a:t>
            </a:r>
            <a:endParaRPr lang="en-US" b="1" dirty="0"/>
          </a:p>
          <a:p>
            <a:pPr marL="927100" lvl="1" indent="-342900" algn="l"/>
            <a:endParaRPr lang="en-US" b="1" dirty="0"/>
          </a:p>
          <a:p>
            <a:pPr marL="927100" lvl="1" indent="-342900" algn="l"/>
            <a:r>
              <a:rPr lang="en-US" b="1" dirty="0" err="1"/>
              <a:t>Json</a:t>
            </a:r>
            <a:endParaRPr lang="en-US" b="1" dirty="0"/>
          </a:p>
          <a:p>
            <a:pPr marL="927100" lvl="1" indent="-342900" algn="l"/>
            <a:endParaRPr lang="en-US" b="1" dirty="0"/>
          </a:p>
          <a:p>
            <a:pPr marL="927100" lvl="1" indent="-342900" algn="l"/>
            <a:r>
              <a:rPr lang="en-US" b="1" dirty="0"/>
              <a:t>Pickle</a:t>
            </a:r>
          </a:p>
          <a:p>
            <a:pPr marL="0" lvl="0" indent="0" algn="l" rtl="0">
              <a:spcBef>
                <a:spcPts val="0"/>
              </a:spcBef>
              <a:spcAft>
                <a:spcPts val="0"/>
              </a:spcAft>
              <a:buNone/>
            </a:pPr>
            <a:endParaRPr sz="1600"/>
          </a:p>
        </p:txBody>
      </p:sp>
      <p:sp>
        <p:nvSpPr>
          <p:cNvPr id="2087" name="Google Shape;2087;p40"/>
          <p:cNvSpPr txBox="1">
            <a:spLocks noGrp="1"/>
          </p:cNvSpPr>
          <p:nvPr>
            <p:ph type="title"/>
          </p:nvPr>
        </p:nvSpPr>
        <p:spPr>
          <a:xfrm>
            <a:off x="-731633" y="326780"/>
            <a:ext cx="4342800" cy="316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sz="3200" dirty="0"/>
              <a:t>M</a:t>
            </a:r>
            <a:r>
              <a:rPr lang="en-US" sz="3200" dirty="0"/>
              <a:t>a</a:t>
            </a:r>
            <a:r>
              <a:rPr lang="en" sz="3200" dirty="0"/>
              <a:t>jor Requirements</a:t>
            </a:r>
            <a:endParaRPr sz="3200"/>
          </a:p>
        </p:txBody>
      </p:sp>
      <p:sp>
        <p:nvSpPr>
          <p:cNvPr id="4" name="TextBox 3"/>
          <p:cNvSpPr txBox="1"/>
          <p:nvPr/>
        </p:nvSpPr>
        <p:spPr>
          <a:xfrm>
            <a:off x="515007" y="1397876"/>
            <a:ext cx="2797561" cy="2523768"/>
          </a:xfrm>
          <a:prstGeom prst="rect">
            <a:avLst/>
          </a:prstGeom>
          <a:noFill/>
        </p:spPr>
        <p:txBody>
          <a:bodyPr wrap="none" rtlCol="0">
            <a:spAutoFit/>
          </a:bodyPr>
          <a:lstStyle/>
          <a:p>
            <a:pPr marL="342900" lvl="0" indent="-342900"/>
            <a:r>
              <a:rPr lang="en-US" sz="1600" b="1" dirty="0">
                <a:solidFill>
                  <a:schemeClr val="tx1"/>
                </a:solidFill>
                <a:latin typeface="Roboto" charset="0"/>
                <a:ea typeface="Roboto" charset="0"/>
              </a:rPr>
              <a:t>A desktop/laptop </a:t>
            </a:r>
          </a:p>
          <a:p>
            <a:pPr marL="342900" indent="-342900"/>
            <a:r>
              <a:rPr lang="en-US" sz="1600" b="1" dirty="0">
                <a:solidFill>
                  <a:schemeClr val="tx1"/>
                </a:solidFill>
                <a:latin typeface="Roboto" charset="0"/>
                <a:ea typeface="Roboto" charset="0"/>
              </a:rPr>
              <a:t> </a:t>
            </a:r>
          </a:p>
          <a:p>
            <a:pPr marL="342900" lvl="0" indent="-342900"/>
            <a:r>
              <a:rPr lang="en-US" sz="1600" b="1" dirty="0">
                <a:solidFill>
                  <a:schemeClr val="tx1"/>
                </a:solidFill>
                <a:latin typeface="Roboto" charset="0"/>
                <a:ea typeface="Roboto" charset="0"/>
              </a:rPr>
              <a:t>Python 3 or above in system</a:t>
            </a:r>
          </a:p>
          <a:p>
            <a:pPr marL="342900" indent="-342900"/>
            <a:r>
              <a:rPr lang="en-US" sz="1600" b="1" dirty="0">
                <a:solidFill>
                  <a:schemeClr val="tx1"/>
                </a:solidFill>
                <a:latin typeface="Roboto" charset="0"/>
                <a:ea typeface="Roboto" charset="0"/>
              </a:rPr>
              <a:t> </a:t>
            </a:r>
          </a:p>
          <a:p>
            <a:pPr marL="342900" lvl="0" indent="-342900"/>
            <a:r>
              <a:rPr lang="en-US" sz="1600" b="1" dirty="0">
                <a:solidFill>
                  <a:schemeClr val="tx1"/>
                </a:solidFill>
                <a:latin typeface="Roboto" charset="0"/>
                <a:ea typeface="Roboto" charset="0"/>
              </a:rPr>
              <a:t>Internet Connection</a:t>
            </a:r>
          </a:p>
          <a:p>
            <a:pPr marL="342900" indent="-342900"/>
            <a:r>
              <a:rPr lang="en-US" sz="1600" b="1" dirty="0">
                <a:solidFill>
                  <a:schemeClr val="tx1"/>
                </a:solidFill>
                <a:latin typeface="Roboto" charset="0"/>
                <a:ea typeface="Roboto" charset="0"/>
              </a:rPr>
              <a:t> </a:t>
            </a:r>
          </a:p>
          <a:p>
            <a:pPr marL="342900" lvl="0" indent="-342900"/>
            <a:r>
              <a:rPr lang="en-US" sz="1600" b="1" dirty="0" err="1">
                <a:solidFill>
                  <a:schemeClr val="tx1"/>
                </a:solidFill>
                <a:latin typeface="Roboto" charset="0"/>
                <a:ea typeface="Roboto" charset="0"/>
              </a:rPr>
              <a:t>Atleast</a:t>
            </a:r>
            <a:r>
              <a:rPr lang="en-US" sz="1600" b="1" dirty="0">
                <a:solidFill>
                  <a:schemeClr val="tx1"/>
                </a:solidFill>
                <a:latin typeface="Roboto" charset="0"/>
                <a:ea typeface="Roboto" charset="0"/>
              </a:rPr>
              <a:t> than 8GB of RAM </a:t>
            </a:r>
          </a:p>
          <a:p>
            <a:pPr marL="342900" lvl="0" indent="-342900"/>
            <a:endParaRPr lang="en-US" sz="1600" b="1" dirty="0">
              <a:solidFill>
                <a:schemeClr val="tx1"/>
              </a:solidFill>
              <a:latin typeface="Roboto" charset="0"/>
              <a:ea typeface="Roboto" charset="0"/>
            </a:endParaRPr>
          </a:p>
          <a:p>
            <a:pPr marL="342900" lvl="0" indent="-342900"/>
            <a:r>
              <a:rPr lang="en-US" sz="1600" b="1" dirty="0">
                <a:solidFill>
                  <a:schemeClr val="tx1"/>
                </a:solidFill>
                <a:latin typeface="Roboto" charset="0"/>
                <a:ea typeface="Roboto" charset="0"/>
              </a:rPr>
              <a:t>i3 core processor or above</a:t>
            </a:r>
          </a:p>
          <a:p>
            <a:pPr marL="342900" indent="-342900"/>
            <a:endParaRPr lang="en-US" dirty="0"/>
          </a:p>
        </p:txBody>
      </p:sp>
    </p:spTree>
  </p:cSld>
  <p:clrMapOvr>
    <a:masterClrMapping/>
  </p:clrMapOvr>
  <p:transition>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7"/>
        <p:cNvGrpSpPr/>
        <p:nvPr/>
      </p:nvGrpSpPr>
      <p:grpSpPr>
        <a:xfrm>
          <a:off x="0" y="0"/>
          <a:ext cx="0" cy="0"/>
          <a:chOff x="0" y="0"/>
          <a:chExt cx="0" cy="0"/>
        </a:xfrm>
      </p:grpSpPr>
      <p:sp>
        <p:nvSpPr>
          <p:cNvPr id="2219" name="Google Shape;2219;p48"/>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Flask</a:t>
            </a:r>
            <a:endParaRPr/>
          </a:p>
        </p:txBody>
      </p:sp>
      <p:sp>
        <p:nvSpPr>
          <p:cNvPr id="7" name="TextBox 6"/>
          <p:cNvSpPr txBox="1"/>
          <p:nvPr/>
        </p:nvSpPr>
        <p:spPr>
          <a:xfrm>
            <a:off x="719004" y="1351757"/>
            <a:ext cx="7780759" cy="2862322"/>
          </a:xfrm>
          <a:prstGeom prst="rect">
            <a:avLst/>
          </a:prstGeom>
          <a:noFill/>
        </p:spPr>
        <p:txBody>
          <a:bodyPr wrap="square" rtlCol="0">
            <a:spAutoFit/>
          </a:bodyPr>
          <a:lstStyle/>
          <a:p>
            <a:r>
              <a:rPr lang="en-US" sz="1800" dirty="0">
                <a:solidFill>
                  <a:schemeClr val="tx1"/>
                </a:solidFill>
              </a:rPr>
              <a:t>Flask is a web framework, it’s a Python module that lets you develop </a:t>
            </a:r>
          </a:p>
          <a:p>
            <a:r>
              <a:rPr lang="en-US" sz="1800" dirty="0">
                <a:solidFill>
                  <a:schemeClr val="tx1"/>
                </a:solidFill>
              </a:rPr>
              <a:t>web applications easily. It’s has a small and easy-to-extend core: it’s a </a:t>
            </a:r>
            <a:r>
              <a:rPr lang="en-US" sz="1800" dirty="0" err="1">
                <a:solidFill>
                  <a:schemeClr val="tx1"/>
                </a:solidFill>
              </a:rPr>
              <a:t>microframework</a:t>
            </a:r>
            <a:r>
              <a:rPr lang="en-US" sz="1800" dirty="0">
                <a:solidFill>
                  <a:schemeClr val="tx1"/>
                </a:solidFill>
              </a:rPr>
              <a:t> that doesn’t include an ORM (Object Relational Manager) or such features.</a:t>
            </a:r>
          </a:p>
          <a:p>
            <a:r>
              <a:rPr lang="en-US" sz="1800" dirty="0">
                <a:solidFill>
                  <a:schemeClr val="tx1"/>
                </a:solidFill>
              </a:rPr>
              <a:t>It does have many cool features like </a:t>
            </a:r>
            <a:r>
              <a:rPr lang="en-US" sz="1800" dirty="0" err="1">
                <a:solidFill>
                  <a:schemeClr val="tx1"/>
                </a:solidFill>
              </a:rPr>
              <a:t>url</a:t>
            </a:r>
            <a:r>
              <a:rPr lang="en-US" sz="1800" dirty="0">
                <a:solidFill>
                  <a:schemeClr val="tx1"/>
                </a:solidFill>
              </a:rPr>
              <a:t> routing, template engine. It is a WSGI web app framework.</a:t>
            </a:r>
          </a:p>
          <a:p>
            <a:r>
              <a:rPr lang="en-US" sz="1800" dirty="0">
                <a:solidFill>
                  <a:schemeClr val="tx1"/>
                </a:solidFill>
              </a:rPr>
              <a:t>Flask is very </a:t>
            </a:r>
            <a:r>
              <a:rPr lang="en-US" sz="1800" dirty="0" err="1">
                <a:solidFill>
                  <a:schemeClr val="tx1"/>
                </a:solidFill>
              </a:rPr>
              <a:t>Pythonic</a:t>
            </a:r>
            <a:r>
              <a:rPr lang="en-US" sz="1800" dirty="0">
                <a:solidFill>
                  <a:schemeClr val="tx1"/>
                </a:solidFill>
              </a:rPr>
              <a:t>. It’s easy to get started with Flask, because it doesn’t have a huge learning curve.</a:t>
            </a:r>
          </a:p>
          <a:p>
            <a:r>
              <a:rPr lang="en-US" sz="1800" dirty="0">
                <a:solidFill>
                  <a:schemeClr val="tx1"/>
                </a:solidFill>
              </a:rPr>
              <a:t>On top of that it’s very explicit, which increases readability. </a:t>
            </a:r>
          </a:p>
          <a:p>
            <a:endParaRPr lang="en-US" sz="1800" dirty="0">
              <a:solidFill>
                <a:schemeClr val="tx1"/>
              </a:solidFill>
            </a:endParaRPr>
          </a:p>
        </p:txBody>
      </p:sp>
    </p:spTree>
  </p:cSld>
  <p:clrMapOvr>
    <a:masterClrMapping/>
  </p:clrMapOvr>
  <p:transition>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9200" y="223974"/>
            <a:ext cx="7125600" cy="1147200"/>
          </a:xfrm>
        </p:spPr>
        <p:txBody>
          <a:bodyPr/>
          <a:lstStyle/>
          <a:p>
            <a:r>
              <a:rPr lang="en-US" sz="4000" dirty="0"/>
              <a:t>Flask boilerplate example</a:t>
            </a:r>
          </a:p>
        </p:txBody>
      </p:sp>
      <p:pic>
        <p:nvPicPr>
          <p:cNvPr id="1027" name="Picture 3"/>
          <p:cNvPicPr>
            <a:picLocks noChangeAspect="1" noChangeArrowheads="1"/>
          </p:cNvPicPr>
          <p:nvPr/>
        </p:nvPicPr>
        <p:blipFill>
          <a:blip r:embed="rId2"/>
          <a:srcRect/>
          <a:stretch>
            <a:fillRect/>
          </a:stretch>
        </p:blipFill>
        <p:spPr bwMode="auto">
          <a:xfrm>
            <a:off x="2508972" y="1243400"/>
            <a:ext cx="3820867" cy="3661109"/>
          </a:xfrm>
          <a:prstGeom prst="rect">
            <a:avLst/>
          </a:prstGeom>
          <a:noFill/>
          <a:ln w="9525">
            <a:noFill/>
            <a:miter lim="800000"/>
            <a:headEnd/>
            <a:tailEnd/>
          </a:ln>
          <a:effectLst/>
        </p:spPr>
      </p:pic>
    </p:spTree>
  </p:cSld>
  <p:clrMapOvr>
    <a:masterClrMapping/>
  </p:clrMapOvr>
  <p:transition>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9765" y="498337"/>
            <a:ext cx="7125600" cy="514200"/>
          </a:xfrm>
        </p:spPr>
        <p:txBody>
          <a:bodyPr/>
          <a:lstStyle/>
          <a:p>
            <a:r>
              <a:rPr lang="en-US" dirty="0"/>
              <a:t>JINJA2 </a:t>
            </a:r>
          </a:p>
        </p:txBody>
      </p:sp>
      <p:sp>
        <p:nvSpPr>
          <p:cNvPr id="4" name="TextBox 3"/>
          <p:cNvSpPr txBox="1"/>
          <p:nvPr/>
        </p:nvSpPr>
        <p:spPr>
          <a:xfrm>
            <a:off x="1363241" y="1351757"/>
            <a:ext cx="7780759" cy="2308324"/>
          </a:xfrm>
          <a:prstGeom prst="rect">
            <a:avLst/>
          </a:prstGeom>
          <a:noFill/>
        </p:spPr>
        <p:txBody>
          <a:bodyPr wrap="square" rtlCol="0">
            <a:spAutoFit/>
          </a:bodyPr>
          <a:lstStyle/>
          <a:p>
            <a:r>
              <a:rPr lang="en-US" sz="1800" dirty="0" err="1">
                <a:solidFill>
                  <a:schemeClr val="tx1"/>
                </a:solidFill>
              </a:rPr>
              <a:t>Jinja</a:t>
            </a:r>
            <a:r>
              <a:rPr lang="en-US" sz="1800" dirty="0">
                <a:solidFill>
                  <a:schemeClr val="tx1"/>
                </a:solidFill>
              </a:rPr>
              <a:t> is a fast, expressive, extensible </a:t>
            </a:r>
            <a:r>
              <a:rPr lang="en-US" sz="1800" dirty="0" err="1">
                <a:solidFill>
                  <a:schemeClr val="tx1"/>
                </a:solidFill>
              </a:rPr>
              <a:t>templating</a:t>
            </a:r>
            <a:r>
              <a:rPr lang="en-US" sz="1800" dirty="0">
                <a:solidFill>
                  <a:schemeClr val="tx1"/>
                </a:solidFill>
              </a:rPr>
              <a:t> engine. Special placeholders in the template allow writing code similar to Python syntax. Then the template is passed data to render the final document.</a:t>
            </a:r>
          </a:p>
          <a:p>
            <a:r>
              <a:rPr lang="en-US" sz="1800" dirty="0">
                <a:solidFill>
                  <a:schemeClr val="tx1"/>
                </a:solidFill>
              </a:rPr>
              <a:t>It includes:</a:t>
            </a:r>
          </a:p>
          <a:p>
            <a:r>
              <a:rPr lang="en-US" sz="1800" dirty="0">
                <a:solidFill>
                  <a:schemeClr val="tx1"/>
                </a:solidFill>
              </a:rPr>
              <a:t>Template inheritance and inclusion.</a:t>
            </a:r>
          </a:p>
          <a:p>
            <a:r>
              <a:rPr lang="en-US" sz="1800" dirty="0">
                <a:solidFill>
                  <a:schemeClr val="tx1"/>
                </a:solidFill>
              </a:rPr>
              <a:t>Define and import macros within templates.</a:t>
            </a:r>
          </a:p>
          <a:p>
            <a:r>
              <a:rPr lang="en-US" sz="1800" dirty="0">
                <a:solidFill>
                  <a:schemeClr val="tx1"/>
                </a:solidFill>
              </a:rPr>
              <a:t>HTML templates can use </a:t>
            </a:r>
            <a:r>
              <a:rPr lang="en-US" sz="1800" dirty="0" err="1">
                <a:solidFill>
                  <a:schemeClr val="tx1"/>
                </a:solidFill>
              </a:rPr>
              <a:t>autoescaping</a:t>
            </a:r>
            <a:r>
              <a:rPr lang="en-US" sz="1800" dirty="0">
                <a:solidFill>
                  <a:schemeClr val="tx1"/>
                </a:solidFill>
              </a:rPr>
              <a:t> to prevent XSS from </a:t>
            </a:r>
            <a:r>
              <a:rPr lang="en-US" sz="1800" dirty="0" err="1">
                <a:solidFill>
                  <a:schemeClr val="tx1"/>
                </a:solidFill>
              </a:rPr>
              <a:t>untrusted</a:t>
            </a:r>
            <a:r>
              <a:rPr lang="en-US" sz="1800" dirty="0">
                <a:solidFill>
                  <a:schemeClr val="tx1"/>
                </a:solidFill>
              </a:rPr>
              <a:t> user input.</a:t>
            </a:r>
          </a:p>
        </p:txBody>
      </p:sp>
    </p:spTree>
  </p:cSld>
  <p:clrMapOvr>
    <a:masterClrMapping/>
  </p:clrMapOvr>
  <p:transition>
    <p:pull dir="r"/>
  </p:transition>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534</Words>
  <Application>Microsoft Office PowerPoint</Application>
  <PresentationFormat>On-screen Show (16:9)</PresentationFormat>
  <Paragraphs>84</Paragraphs>
  <Slides>18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Bebas Neue</vt:lpstr>
      <vt:lpstr>Roboto</vt:lpstr>
      <vt:lpstr>Computer Science Proposal by Slidesgo</vt:lpstr>
      <vt:lpstr>CSd0603: minor project</vt:lpstr>
      <vt:lpstr>Online Grocery management with collaborative filtering recommendation system</vt:lpstr>
      <vt:lpstr>TABLE OF CONTENTS</vt:lpstr>
      <vt:lpstr>TABLE OF CONTENTS</vt:lpstr>
      <vt:lpstr>About project</vt:lpstr>
      <vt:lpstr>Major Requirements</vt:lpstr>
      <vt:lpstr>Flask</vt:lpstr>
      <vt:lpstr>Flask boilerplate example</vt:lpstr>
      <vt:lpstr>PowerPoint Presentation</vt:lpstr>
      <vt:lpstr>Jinja Template example</vt:lpstr>
      <vt:lpstr>Collaborative Filtering</vt:lpstr>
      <vt:lpstr>Collaborative Filtering Recommender System</vt:lpstr>
      <vt:lpstr>Item-to-Item Based Collaborative Filtering </vt:lpstr>
      <vt:lpstr>PowerPoint Presentation</vt:lpstr>
      <vt:lpstr>Project snapshots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B.TECH CSE 5th SEM CSP0504: Python Programming Advanced Python project</dc:title>
  <dc:creator>LENOVO</dc:creator>
  <cp:lastModifiedBy>LENOVO</cp:lastModifiedBy>
  <cp:revision>8</cp:revision>
  <dcterms:modified xsi:type="dcterms:W3CDTF">2023-04-12T18:40:00Z</dcterms:modified>
</cp:coreProperties>
</file>