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57" r:id="rId3"/>
    <p:sldId id="259" r:id="rId4"/>
    <p:sldId id="268" r:id="rId5"/>
    <p:sldId id="260" r:id="rId6"/>
    <p:sldId id="261" r:id="rId7"/>
    <p:sldId id="276" r:id="rId8"/>
    <p:sldId id="280" r:id="rId9"/>
    <p:sldId id="277" r:id="rId10"/>
    <p:sldId id="279" r:id="rId11"/>
    <p:sldId id="267" r:id="rId12"/>
    <p:sldId id="263" r:id="rId13"/>
    <p:sldId id="270" r:id="rId14"/>
    <p:sldId id="272" r:id="rId15"/>
    <p:sldId id="273" r:id="rId16"/>
    <p:sldId id="275" r:id="rId17"/>
    <p:sldId id="258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E90E4A-4EB1-4CB0-BE48-652209B80105}" v="3282" dt="2020-01-11T06:38:36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C6064-5C08-4031-BFE9-28830EC77EC7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6595B-D962-4934-B7EF-7A920DBC3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47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0875-483B-412F-8B20-5A7D503E9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707" y="795940"/>
            <a:ext cx="7315200" cy="2235584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Will They Claim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FA95D-6FF1-402F-A76B-9CE2250E5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945" y="3098112"/>
            <a:ext cx="7315200" cy="9144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Predictive Analysis of Insurance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BF992-5A94-4DB9-9FB4-7B72A5C6C29D}"/>
              </a:ext>
            </a:extLst>
          </p:cNvPr>
          <p:cNvSpPr txBox="1"/>
          <p:nvPr/>
        </p:nvSpPr>
        <p:spPr>
          <a:xfrm>
            <a:off x="995707" y="3709768"/>
            <a:ext cx="747279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dirty="0"/>
              <a:t>Presented By :  K Bhawana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07189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CF1F-BF9E-4290-9DCC-8417E8FB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sz="2800" dirty="0">
                <a:solidFill>
                  <a:schemeClr val="tx1"/>
                </a:solidFill>
              </a:rPr>
              <a:t>Distribution of true label after splitting the data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F268-B11C-4C23-BE06-6033491D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44617"/>
            <a:ext cx="7315200" cy="7717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Now splitting the data into train and test set for modelling: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As we can see train and test split has same amount of data which is good for modelling </a:t>
            </a: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2C3F4-A7BA-4F8B-9A20-0C551DD89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564939"/>
            <a:ext cx="3470266" cy="468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4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CF1F-BF9E-4290-9DCC-8417E8FB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Features 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Pre-Processing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F268-B11C-4C23-BE06-6033491D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119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Features are transformed into :-</a:t>
            </a: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One Hot Encoding of text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Standardization of numerical data</a:t>
            </a: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0F36A-2449-4BD8-BC7E-52070004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3426861"/>
            <a:ext cx="4248150" cy="251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927C79-4E62-4EAE-A8F4-387F550062B1}"/>
              </a:ext>
            </a:extLst>
          </p:cNvPr>
          <p:cNvSpPr txBox="1"/>
          <p:nvPr/>
        </p:nvSpPr>
        <p:spPr>
          <a:xfrm>
            <a:off x="3984771" y="3055096"/>
            <a:ext cx="573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After Standardization our data looks centred around mean</a:t>
            </a:r>
          </a:p>
        </p:txBody>
      </p:sp>
    </p:spTree>
    <p:extLst>
      <p:ext uri="{BB962C8B-B14F-4D97-AF65-F5344CB8AC3E}">
        <p14:creationId xmlns:p14="http://schemas.microsoft.com/office/powerpoint/2010/main" val="300341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D977-ED46-4760-9AB3-EDF6A972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sz="2000" dirty="0">
                <a:solidFill>
                  <a:schemeClr val="tx1"/>
                </a:solidFill>
              </a:rPr>
              <a:t>Machine Learning Models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5F1E0-9213-47F6-A0DB-5D7A52776211}"/>
              </a:ext>
            </a:extLst>
          </p:cNvPr>
          <p:cNvSpPr txBox="1"/>
          <p:nvPr/>
        </p:nvSpPr>
        <p:spPr>
          <a:xfrm>
            <a:off x="3884103" y="1342238"/>
            <a:ext cx="70635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6 models are used with hyperparameter tuning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Gradient Boosting Decision Tree (using XGBOOST)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Stacking Classifier</a:t>
            </a:r>
          </a:p>
        </p:txBody>
      </p:sp>
    </p:spTree>
    <p:extLst>
      <p:ext uri="{BB962C8B-B14F-4D97-AF65-F5344CB8AC3E}">
        <p14:creationId xmlns:p14="http://schemas.microsoft.com/office/powerpoint/2010/main" val="103151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9A4BD0-C93B-4C76-A0B2-E61FC5AAA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44077"/>
              </p:ext>
            </p:extLst>
          </p:nvPr>
        </p:nvGraphicFramePr>
        <p:xfrm>
          <a:off x="237119" y="1184309"/>
          <a:ext cx="11561304" cy="5367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021">
                  <a:extLst>
                    <a:ext uri="{9D8B030D-6E8A-4147-A177-3AD203B41FA5}">
                      <a16:colId xmlns:a16="http://schemas.microsoft.com/office/drawing/2014/main" val="3244484618"/>
                    </a:ext>
                  </a:extLst>
                </a:gridCol>
                <a:gridCol w="2909653">
                  <a:extLst>
                    <a:ext uri="{9D8B030D-6E8A-4147-A177-3AD203B41FA5}">
                      <a16:colId xmlns:a16="http://schemas.microsoft.com/office/drawing/2014/main" val="4213828067"/>
                    </a:ext>
                  </a:extLst>
                </a:gridCol>
                <a:gridCol w="2163800">
                  <a:extLst>
                    <a:ext uri="{9D8B030D-6E8A-4147-A177-3AD203B41FA5}">
                      <a16:colId xmlns:a16="http://schemas.microsoft.com/office/drawing/2014/main" val="2296032376"/>
                    </a:ext>
                  </a:extLst>
                </a:gridCol>
                <a:gridCol w="1618292">
                  <a:extLst>
                    <a:ext uri="{9D8B030D-6E8A-4147-A177-3AD203B41FA5}">
                      <a16:colId xmlns:a16="http://schemas.microsoft.com/office/drawing/2014/main" val="1174417545"/>
                    </a:ext>
                  </a:extLst>
                </a:gridCol>
                <a:gridCol w="806269">
                  <a:extLst>
                    <a:ext uri="{9D8B030D-6E8A-4147-A177-3AD203B41FA5}">
                      <a16:colId xmlns:a16="http://schemas.microsoft.com/office/drawing/2014/main" val="3521735439"/>
                    </a:ext>
                  </a:extLst>
                </a:gridCol>
                <a:gridCol w="806269">
                  <a:extLst>
                    <a:ext uri="{9D8B030D-6E8A-4147-A177-3AD203B41FA5}">
                      <a16:colId xmlns:a16="http://schemas.microsoft.com/office/drawing/2014/main" val="3184263247"/>
                    </a:ext>
                  </a:extLst>
                </a:gridCol>
              </a:tblGrid>
              <a:tr h="386213"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Classification Models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Best Hyper-parameter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Train ROC </a:t>
                      </a: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 ROC </a:t>
                      </a: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IN" sz="1600" b="1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85171"/>
                  </a:ext>
                </a:extLst>
              </a:tr>
              <a:tr h="386213"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045044"/>
                  </a:ext>
                </a:extLst>
              </a:tr>
              <a:tr h="7373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KNN (Brute Force)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240288"/>
                  </a:ext>
                </a:extLst>
              </a:tr>
              <a:tr h="73731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Logistic Regression(L2)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63223"/>
                  </a:ext>
                </a:extLst>
              </a:tr>
              <a:tr h="737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noProof="0" dirty="0">
                          <a:solidFill>
                            <a:schemeClr val="tx1"/>
                          </a:solidFill>
                        </a:rPr>
                        <a:t>Decision Tree</a:t>
                      </a:r>
                      <a:endParaRPr lang="en-US" sz="1600" dirty="0"/>
                    </a:p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Depth = 160</a:t>
                      </a:r>
                      <a:br>
                        <a:rPr lang="en-IN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</a:b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Sample Split =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35182"/>
                  </a:ext>
                </a:extLst>
              </a:tr>
              <a:tr h="737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noProof="0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Depth = 190</a:t>
                      </a:r>
                      <a:br>
                        <a:rPr lang="en-IN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</a:br>
                      <a:r>
                        <a:rPr lang="en-IN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n_estimators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= 190</a:t>
                      </a:r>
                    </a:p>
                    <a:p>
                      <a:pPr lvl="0" algn="ctr">
                        <a:buNone/>
                      </a:pPr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63729"/>
                  </a:ext>
                </a:extLst>
              </a:tr>
              <a:tr h="737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GBDT</a:t>
                      </a:r>
                      <a:r>
                        <a:rPr lang="en-IN" sz="16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lang="en-IN" sz="16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XGBoost</a:t>
                      </a:r>
                      <a:r>
                        <a:rPr lang="en-IN" sz="16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  <a:p>
                      <a:pPr lvl="0" algn="ctr">
                        <a:buNone/>
                      </a:pPr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Depth = 140</a:t>
                      </a:r>
                      <a:br>
                        <a:rPr lang="en-IN" sz="16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</a:br>
                      <a:r>
                        <a:rPr lang="en-IN" sz="16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n_estimators</a:t>
                      </a:r>
                      <a:r>
                        <a:rPr lang="en-IN" sz="16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= 90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01240"/>
                  </a:ext>
                </a:extLst>
              </a:tr>
              <a:tr h="7373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Stacking Classifier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Using all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44541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230D9A-93F1-4794-B0F0-5B42414F9990}"/>
              </a:ext>
            </a:extLst>
          </p:cNvPr>
          <p:cNvSpPr txBox="1"/>
          <p:nvPr/>
        </p:nvSpPr>
        <p:spPr>
          <a:xfrm>
            <a:off x="275664" y="477371"/>
            <a:ext cx="97383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Model Matrix with One-Hot Encoding and Standard Scale</a:t>
            </a:r>
          </a:p>
        </p:txBody>
      </p:sp>
    </p:spTree>
    <p:extLst>
      <p:ext uri="{BB962C8B-B14F-4D97-AF65-F5344CB8AC3E}">
        <p14:creationId xmlns:p14="http://schemas.microsoft.com/office/powerpoint/2010/main" val="54721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9C1704-436A-49FC-91B0-4F8EA4835326}"/>
              </a:ext>
            </a:extLst>
          </p:cNvPr>
          <p:cNvSpPr txBox="1"/>
          <p:nvPr/>
        </p:nvSpPr>
        <p:spPr>
          <a:xfrm>
            <a:off x="410136" y="445708"/>
            <a:ext cx="113717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latin typeface="Arial Black" panose="020B0A04020102020204" pitchFamily="34" charset="0"/>
              </a:rPr>
              <a:t>Conclusion:</a:t>
            </a:r>
          </a:p>
          <a:p>
            <a:r>
              <a:rPr lang="en-US" sz="2400" dirty="0"/>
              <a:t>As we can see XGBOOST is our best model lets visualize its ROC AUC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6C09-B5C7-4767-BC5C-48E22AE1924A}"/>
              </a:ext>
            </a:extLst>
          </p:cNvPr>
          <p:cNvSpPr txBox="1"/>
          <p:nvPr/>
        </p:nvSpPr>
        <p:spPr>
          <a:xfrm>
            <a:off x="927045" y="1536307"/>
            <a:ext cx="39758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595959"/>
                </a:solidFill>
              </a:rPr>
              <a:t>One Hot Encoding + Standard Scale</a:t>
            </a:r>
            <a:r>
              <a:rPr lang="en-US" dirty="0"/>
              <a:t>​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C9A2C7-12F7-4271-9065-6E093497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85" y="2148674"/>
            <a:ext cx="5793299" cy="3740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6DCE0B-0CED-46B4-A1BC-234E27C13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244" y="2148674"/>
            <a:ext cx="4874991" cy="29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09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89A414-55CA-4D77-AB5A-2C10FD0DB9C9}"/>
              </a:ext>
            </a:extLst>
          </p:cNvPr>
          <p:cNvSpPr txBox="1"/>
          <p:nvPr/>
        </p:nvSpPr>
        <p:spPr>
          <a:xfrm>
            <a:off x="986901" y="514905"/>
            <a:ext cx="10218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Confusion ,Precision and Recall Matrix of XGBOOST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CF7FCC-2E7D-41D1-A661-4439F4B2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55" y="2878645"/>
            <a:ext cx="3798617" cy="2555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DC6756-7A47-4EFE-86AD-0FA105A9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440" y="2811533"/>
            <a:ext cx="4048125" cy="2476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302522-8208-4C32-8CC1-68394FE45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075" y="2749620"/>
            <a:ext cx="39719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82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A9FA79-7175-499D-BC2C-19F66E031F64}"/>
              </a:ext>
            </a:extLst>
          </p:cNvPr>
          <p:cNvSpPr/>
          <p:nvPr/>
        </p:nvSpPr>
        <p:spPr>
          <a:xfrm>
            <a:off x="651029" y="510012"/>
            <a:ext cx="851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latin typeface="Arial Black" panose="020B0A04020102020204" pitchFamily="34" charset="0"/>
              </a:rPr>
              <a:t>Key Points and Future Scope</a:t>
            </a:r>
            <a:endParaRPr lang="en-IN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88275E-0854-48BA-B156-10FC2FBE4856}"/>
              </a:ext>
            </a:extLst>
          </p:cNvPr>
          <p:cNvSpPr/>
          <p:nvPr/>
        </p:nvSpPr>
        <p:spPr>
          <a:xfrm>
            <a:off x="651029" y="2209269"/>
            <a:ext cx="85936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libri"/>
                <a:cs typeface="Calibri"/>
              </a:rPr>
              <a:t>XGBOOST is our best model but it was suffering in our class 1 datapoints</a:t>
            </a:r>
          </a:p>
          <a:p>
            <a:endParaRPr lang="en-IN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libri"/>
                <a:cs typeface="Calibri"/>
              </a:rPr>
              <a:t>We can improve our model with more data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libri"/>
                <a:cs typeface="Calibri"/>
              </a:rPr>
              <a:t>We can use feature selection and try to minimizing the overfitting of models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277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9368-67DC-438D-81B6-8BF1383E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Will Machine Learning help?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4F8A-5AB7-4CD1-9E36-F014E49E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u="sng" dirty="0"/>
              <a:t>improve operational efficiency</a:t>
            </a:r>
            <a:r>
              <a:rPr lang="en-US" dirty="0"/>
              <a:t> from claim registration to settlement.</a:t>
            </a:r>
          </a:p>
          <a:p>
            <a:r>
              <a:rPr lang="en-US" dirty="0"/>
              <a:t>Enhancing the </a:t>
            </a:r>
            <a:r>
              <a:rPr lang="en-US" u="sng" dirty="0"/>
              <a:t>customer experience while reducing the claims settlement time</a:t>
            </a:r>
            <a:r>
              <a:rPr lang="en-US" dirty="0"/>
              <a:t>.</a:t>
            </a:r>
          </a:p>
          <a:p>
            <a:r>
              <a:rPr lang="en-US" dirty="0"/>
              <a:t>These insights can help a carrier save millions of dollars in claim costs through proactive management, </a:t>
            </a:r>
            <a:r>
              <a:rPr lang="en-US" u="sng" dirty="0"/>
              <a:t>fast settlement, targeted investigations and better case management</a:t>
            </a:r>
            <a:r>
              <a:rPr lang="en-US" dirty="0"/>
              <a:t>.</a:t>
            </a:r>
          </a:p>
          <a:p>
            <a:r>
              <a:rPr lang="en-US" dirty="0"/>
              <a:t>In doing so, </a:t>
            </a:r>
            <a:r>
              <a:rPr lang="en-US" u="sng" dirty="0"/>
              <a:t>insurance companies can also reduce costs and generate substantial business growth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825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5E77D4-C2B2-43BD-8516-FA271FD26979}"/>
              </a:ext>
            </a:extLst>
          </p:cNvPr>
          <p:cNvSpPr/>
          <p:nvPr/>
        </p:nvSpPr>
        <p:spPr>
          <a:xfrm>
            <a:off x="1079027" y="5248896"/>
            <a:ext cx="99292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85175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C8BB-7373-4147-B2E0-66AC3624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9485B-5B6E-4CB2-B159-CD11C93B425F}"/>
              </a:ext>
            </a:extLst>
          </p:cNvPr>
          <p:cNvSpPr txBox="1"/>
          <p:nvPr/>
        </p:nvSpPr>
        <p:spPr>
          <a:xfrm>
            <a:off x="3566984" y="2488308"/>
            <a:ext cx="822960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dirty="0"/>
              <a:t>Risk management processes form an integral part of the insurance industry. Insurers consider every available quantifiable factor to develop profiles of high and low insurance risk for their prospective policyholders. </a:t>
            </a:r>
          </a:p>
          <a:p>
            <a:pPr marL="285750" indent="-285750">
              <a:buFont typeface="Wingdings"/>
              <a:buChar char="q"/>
            </a:pPr>
            <a:endParaRPr lang="en-US" dirty="0"/>
          </a:p>
          <a:p>
            <a:pPr marL="285750" indent="-285750">
              <a:buFont typeface="Wingdings"/>
              <a:buChar char="q"/>
            </a:pPr>
            <a:r>
              <a:rPr lang="en-US" dirty="0"/>
              <a:t>Level of risk determines the insurance premiums of these policies. To this end, insurers collect a vast amount of information about policyholders and insured objects. </a:t>
            </a:r>
          </a:p>
          <a:p>
            <a:pPr marL="285750" indent="-285750">
              <a:buFont typeface="Wingdings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1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3871-9847-4845-A9F4-1402EF91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Machine Learning Steps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F65C-3311-4DFC-8446-C11DC2FC6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1.Data Pre-Processing &amp; Exploratory Data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2.Feature Transformation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3.Model Creation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4.Ensemble Method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812AEF-9EDC-4F3E-A678-E03913A1019C}"/>
              </a:ext>
            </a:extLst>
          </p:cNvPr>
          <p:cNvSpPr/>
          <p:nvPr/>
        </p:nvSpPr>
        <p:spPr>
          <a:xfrm>
            <a:off x="3869268" y="936101"/>
            <a:ext cx="74231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Increasingly, statistical methods and tools based on data mining techniques are being used to determine insurance policy risk levels.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We discuss the use of predictive analytics for assessing insurance risk in the following sections.</a:t>
            </a:r>
          </a:p>
        </p:txBody>
      </p:sp>
    </p:spTree>
    <p:extLst>
      <p:ext uri="{BB962C8B-B14F-4D97-AF65-F5344CB8AC3E}">
        <p14:creationId xmlns:p14="http://schemas.microsoft.com/office/powerpoint/2010/main" val="410762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13FA-CAD8-4147-AF04-6ED7C7FF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Raw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40D4-44EB-459E-84FF-246096444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sz="1400" u="sng" dirty="0">
              <a:latin typeface="Comic Sans MS"/>
            </a:endParaRPr>
          </a:p>
          <a:p>
            <a:pPr marL="0" indent="0">
              <a:buNone/>
            </a:pPr>
            <a:endParaRPr lang="en-IN" sz="1400" u="sng" dirty="0">
              <a:latin typeface="Comic Sans MS"/>
            </a:endParaRPr>
          </a:p>
          <a:p>
            <a:pPr marL="0" indent="0">
              <a:buNone/>
            </a:pPr>
            <a:endParaRPr lang="en-IN" sz="1400" u="sng" dirty="0">
              <a:latin typeface="Comic Sans MS"/>
            </a:endParaRPr>
          </a:p>
          <a:p>
            <a:pPr marL="0" indent="0">
              <a:buNone/>
            </a:pPr>
            <a:endParaRPr lang="en-IN" sz="1400" u="sng" dirty="0">
              <a:latin typeface="Comic Sans MS"/>
            </a:endParaRPr>
          </a:p>
          <a:p>
            <a:pPr marL="0" indent="0">
              <a:buNone/>
            </a:pPr>
            <a:r>
              <a:rPr lang="en-IN" u="sng" dirty="0">
                <a:latin typeface="Book Antiqua" panose="02040602050305030304" pitchFamily="18" charset="0"/>
              </a:rPr>
              <a:t>Dataset</a:t>
            </a:r>
            <a:r>
              <a:rPr lang="en-IN" dirty="0">
                <a:latin typeface="Book Antiqua" panose="02040602050305030304" pitchFamily="18" charset="0"/>
              </a:rPr>
              <a:t>: </a:t>
            </a:r>
          </a:p>
          <a:p>
            <a:pPr marL="0" indent="0">
              <a:buNone/>
            </a:pPr>
            <a:endParaRPr lang="en-IN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ook Antiqua" panose="02040602050305030304" pitchFamily="18" charset="0"/>
              </a:rPr>
              <a:t>The data consists of records of roughly 52000 instances and 11 features.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ook Antiqua" panose="02040602050305030304" pitchFamily="18" charset="0"/>
              </a:rPr>
              <a:t>There are 10 independent variables and 1 target that describes whether the insurances will be claimed or not.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Target: Claim Status (Claim)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Name of agency (Agency)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Type of travel insurance agencies (</a:t>
            </a:r>
            <a:r>
              <a:rPr lang="en-IN" sz="1900" dirty="0" err="1">
                <a:latin typeface="Book Antiqua" panose="02040602050305030304" pitchFamily="18" charset="0"/>
                <a:ea typeface="+mn-lt"/>
                <a:cs typeface="+mn-lt"/>
              </a:rPr>
              <a:t>Agency.Type</a:t>
            </a: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Distribution channel of travel insurance agencies (</a:t>
            </a:r>
            <a:r>
              <a:rPr lang="en-IN" sz="1900" dirty="0" err="1">
                <a:latin typeface="Book Antiqua" panose="02040602050305030304" pitchFamily="18" charset="0"/>
                <a:ea typeface="+mn-lt"/>
                <a:cs typeface="+mn-lt"/>
              </a:rPr>
              <a:t>Distribution.Channel</a:t>
            </a: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Name of the travel insurance products (</a:t>
            </a:r>
            <a:r>
              <a:rPr lang="en-IN" sz="1900" dirty="0" err="1">
                <a:latin typeface="Book Antiqua" panose="02040602050305030304" pitchFamily="18" charset="0"/>
                <a:ea typeface="+mn-lt"/>
                <a:cs typeface="+mn-lt"/>
              </a:rPr>
              <a:t>Product.Name</a:t>
            </a: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Duration of travel (Duration)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Destination of travel (Destination)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Amount of sales of travel insurance policies (</a:t>
            </a:r>
            <a:r>
              <a:rPr lang="en-IN" sz="1900" dirty="0" err="1">
                <a:latin typeface="Book Antiqua" panose="02040602050305030304" pitchFamily="18" charset="0"/>
                <a:ea typeface="+mn-lt"/>
                <a:cs typeface="+mn-lt"/>
              </a:rPr>
              <a:t>Net.Sales</a:t>
            </a: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The commission received for travel insurance agency (Commission)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Age of insured (Age)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The identification record of every observation (ID)</a:t>
            </a:r>
            <a:endParaRPr lang="en-IN" sz="19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sz="1400" dirty="0">
              <a:latin typeface="Comic Sans MS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1400" dirty="0">
              <a:latin typeface="Comic Sans MS"/>
            </a:endParaRPr>
          </a:p>
          <a:p>
            <a:pPr marL="0" indent="0">
              <a:buNone/>
            </a:pPr>
            <a:endParaRPr lang="en-IN" sz="1400" dirty="0">
              <a:latin typeface="Comic Sans MS"/>
            </a:endParaRPr>
          </a:p>
          <a:p>
            <a:pPr marL="0" indent="0">
              <a:buNone/>
            </a:pPr>
            <a:endParaRPr lang="en-IN" sz="1400" dirty="0">
              <a:latin typeface="Comic Sans MS"/>
            </a:endParaRPr>
          </a:p>
          <a:p>
            <a:endParaRPr lang="en-IN" sz="1400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08244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67E2-F95F-45AF-850D-970049F1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Data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Pre-Processing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AA0B3-53FE-4562-A2C2-AE2DE466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b="1" i="1" u="sng" dirty="0"/>
              <a:t>Data pre-processing is a major task in any machine learning model, without pre-processing the model will not give good results as desired.</a:t>
            </a:r>
          </a:p>
          <a:p>
            <a:pPr marL="0" indent="0">
              <a:buNone/>
            </a:pPr>
            <a:endParaRPr lang="en-IN" b="1" i="1" u="sng" dirty="0"/>
          </a:p>
          <a:p>
            <a:r>
              <a:rPr lang="en-IN" sz="1400" dirty="0"/>
              <a:t>Why ?:</a:t>
            </a:r>
            <a:endParaRPr lang="en-IN" sz="1200" dirty="0"/>
          </a:p>
          <a:p>
            <a:endParaRPr lang="en-IN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/>
              <a:t>First and foremost thing is to verify that is there a missing value in dataset, if yes we had to impute the value for missing.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/>
              <a:t>Outlier detection.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/>
              <a:t>Duplicate Data Detection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/>
              <a:t>Scaling the numeric data to standardize.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91325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21F7-C132-4243-B84B-F030167C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931417"/>
            <a:ext cx="3654857" cy="1527244"/>
          </a:xfrm>
        </p:spPr>
        <p:txBody>
          <a:bodyPr>
            <a:normAutofit/>
          </a:bodyPr>
          <a:lstStyle/>
          <a:p>
            <a:r>
              <a:rPr lang="en-IN" sz="3200" dirty="0"/>
              <a:t>Exploratory </a:t>
            </a:r>
            <a:br>
              <a:rPr lang="en-IN" sz="3200" dirty="0"/>
            </a:br>
            <a:r>
              <a:rPr lang="en-IN" sz="3200" dirty="0"/>
              <a:t>Data </a:t>
            </a:r>
            <a:br>
              <a:rPr lang="en-IN" sz="3200" dirty="0"/>
            </a:br>
            <a:r>
              <a:rPr lang="en-IN" sz="3200" dirty="0"/>
              <a:t>Analysis (EDA)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76D485-44EE-43AF-B6AA-0A54AEF1C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045" y="1302488"/>
            <a:ext cx="6500974" cy="51866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C6219-7FA9-4325-85A4-6EA34CA5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390" y="2607014"/>
            <a:ext cx="3654857" cy="3157903"/>
          </a:xfrm>
        </p:spPr>
        <p:txBody>
          <a:bodyPr anchor="t">
            <a:normAutofit/>
          </a:bodyPr>
          <a:lstStyle/>
          <a:p>
            <a:endParaRPr lang="en-IN" sz="1600" dirty="0">
              <a:solidFill>
                <a:srgbClr val="FFFFFF"/>
              </a:solidFill>
            </a:endParaRPr>
          </a:p>
          <a:p>
            <a:endParaRPr lang="en-IN" sz="1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B3956-9FB8-4366-9EF0-E20ED94DB81E}"/>
              </a:ext>
            </a:extLst>
          </p:cNvPr>
          <p:cNvSpPr txBox="1"/>
          <p:nvPr/>
        </p:nvSpPr>
        <p:spPr>
          <a:xfrm>
            <a:off x="3874045" y="208961"/>
            <a:ext cx="64187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EDA helps gaining the better insight about data.</a:t>
            </a:r>
          </a:p>
          <a:p>
            <a:r>
              <a:rPr lang="en-IN" dirty="0">
                <a:solidFill>
                  <a:srgbClr val="000000"/>
                </a:solidFill>
              </a:rPr>
              <a:t>As we can see our dataset contains both text and numerical features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BFA6D4-865D-4144-9B70-1E57CACB1FB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dirty="0">
                <a:solidFill>
                  <a:schemeClr val="tx1"/>
                </a:solidFill>
              </a:rPr>
              <a:t>Exploratory Data Analysis</a:t>
            </a:r>
          </a:p>
          <a:p>
            <a:pPr algn="r"/>
            <a:r>
              <a:rPr lang="en-IN" dirty="0">
                <a:solidFill>
                  <a:schemeClr val="tx1"/>
                </a:solidFill>
              </a:rPr>
              <a:t>(EDA)</a:t>
            </a:r>
          </a:p>
        </p:txBody>
      </p:sp>
    </p:spTree>
    <p:extLst>
      <p:ext uri="{BB962C8B-B14F-4D97-AF65-F5344CB8AC3E}">
        <p14:creationId xmlns:p14="http://schemas.microsoft.com/office/powerpoint/2010/main" val="317880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6B833CB-3308-4F65-8AE6-D2CC84E95E28}"/>
              </a:ext>
            </a:extLst>
          </p:cNvPr>
          <p:cNvSpPr txBox="1"/>
          <p:nvPr/>
        </p:nvSpPr>
        <p:spPr>
          <a:xfrm>
            <a:off x="627883" y="504963"/>
            <a:ext cx="9533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Distribution of class variable in our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747349-4BBB-4829-969A-EB4AC41F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32" y="1519516"/>
            <a:ext cx="7098728" cy="4252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176D98-A2FA-48EA-87DD-895E48DBA2DD}"/>
              </a:ext>
            </a:extLst>
          </p:cNvPr>
          <p:cNvSpPr txBox="1"/>
          <p:nvPr/>
        </p:nvSpPr>
        <p:spPr>
          <a:xfrm>
            <a:off x="1283368" y="5983705"/>
            <a:ext cx="784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Observation: As we can see our data is highly imbalanced</a:t>
            </a:r>
          </a:p>
        </p:txBody>
      </p:sp>
    </p:spTree>
    <p:extLst>
      <p:ext uri="{BB962C8B-B14F-4D97-AF65-F5344CB8AC3E}">
        <p14:creationId xmlns:p14="http://schemas.microsoft.com/office/powerpoint/2010/main" val="200448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21F7-C132-4243-B84B-F030167C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931417"/>
            <a:ext cx="3654857" cy="1527244"/>
          </a:xfrm>
        </p:spPr>
        <p:txBody>
          <a:bodyPr>
            <a:normAutofit/>
          </a:bodyPr>
          <a:lstStyle/>
          <a:p>
            <a:r>
              <a:rPr lang="en-IN" sz="3200" dirty="0"/>
              <a:t>Exploratory </a:t>
            </a:r>
            <a:br>
              <a:rPr lang="en-IN" sz="3200" dirty="0"/>
            </a:br>
            <a:r>
              <a:rPr lang="en-IN" sz="3200" dirty="0"/>
              <a:t>Data </a:t>
            </a:r>
            <a:br>
              <a:rPr lang="en-IN" sz="3200" dirty="0"/>
            </a:br>
            <a:r>
              <a:rPr lang="en-IN" sz="3200" dirty="0"/>
              <a:t>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C6219-7FA9-4325-85A4-6EA34CA5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390" y="2607014"/>
            <a:ext cx="3654857" cy="3157903"/>
          </a:xfrm>
        </p:spPr>
        <p:txBody>
          <a:bodyPr anchor="t">
            <a:normAutofit/>
          </a:bodyPr>
          <a:lstStyle/>
          <a:p>
            <a:endParaRPr lang="en-IN" sz="1600" dirty="0">
              <a:solidFill>
                <a:srgbClr val="FFFFFF"/>
              </a:solidFill>
            </a:endParaRPr>
          </a:p>
          <a:p>
            <a:endParaRPr lang="en-IN" sz="1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B3956-9FB8-4366-9EF0-E20ED94DB81E}"/>
              </a:ext>
            </a:extLst>
          </p:cNvPr>
          <p:cNvSpPr txBox="1"/>
          <p:nvPr/>
        </p:nvSpPr>
        <p:spPr>
          <a:xfrm>
            <a:off x="3874045" y="208961"/>
            <a:ext cx="64187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Distribution of numerical features :</a:t>
            </a:r>
          </a:p>
          <a:p>
            <a:r>
              <a:rPr lang="en-IN" dirty="0">
                <a:solidFill>
                  <a:srgbClr val="000000"/>
                </a:solidFill>
              </a:rPr>
              <a:t>As we can see our data is overlapping and is not linearly separable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BFA6D4-865D-4144-9B70-1E57CACB1FB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2800" dirty="0">
                <a:solidFill>
                  <a:schemeClr val="tx1"/>
                </a:solidFill>
              </a:rPr>
              <a:t>Univariate Analysis of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4D5564-CAA6-4878-BE07-A90AEEB7D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879" y="1411579"/>
            <a:ext cx="2607534" cy="26559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AC0BDC-2F27-43AB-90C7-F291E781D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299" y="1569265"/>
            <a:ext cx="2786570" cy="2424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054E45-A30B-41ED-8556-AA8680A22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541" y="4067572"/>
            <a:ext cx="2937125" cy="240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3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12552A-9570-4AB8-881A-76C5086D3E6F}"/>
              </a:ext>
            </a:extLst>
          </p:cNvPr>
          <p:cNvSpPr txBox="1"/>
          <p:nvPr/>
        </p:nvSpPr>
        <p:spPr>
          <a:xfrm>
            <a:off x="309282" y="264459"/>
            <a:ext cx="93098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Bivariate Analysis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D32455D-6E0D-4191-A8CE-B93680936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" y="878457"/>
            <a:ext cx="10693878" cy="57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9256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911</TotalTime>
  <Words>770</Words>
  <Application>Microsoft Office PowerPoint</Application>
  <PresentationFormat>Widescreen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Book Antiqua</vt:lpstr>
      <vt:lpstr>Calibri</vt:lpstr>
      <vt:lpstr>Comic Sans MS</vt:lpstr>
      <vt:lpstr>Corbel</vt:lpstr>
      <vt:lpstr>Wingdings</vt:lpstr>
      <vt:lpstr>Wingdings 2</vt:lpstr>
      <vt:lpstr>Frame</vt:lpstr>
      <vt:lpstr>Will They Claim It?</vt:lpstr>
      <vt:lpstr>Problem Statement</vt:lpstr>
      <vt:lpstr>Machine Learning Steps </vt:lpstr>
      <vt:lpstr>Raw Dataset</vt:lpstr>
      <vt:lpstr>Data  Pre-Processing </vt:lpstr>
      <vt:lpstr>Exploratory  Data  Analysis (EDA)</vt:lpstr>
      <vt:lpstr>PowerPoint Presentation</vt:lpstr>
      <vt:lpstr>Exploratory  Data  Analysis (EDA)</vt:lpstr>
      <vt:lpstr>PowerPoint Presentation</vt:lpstr>
      <vt:lpstr>Distribution of true label after splitting the data </vt:lpstr>
      <vt:lpstr>Features  Pre-Processing </vt:lpstr>
      <vt:lpstr>Machine Learning Models </vt:lpstr>
      <vt:lpstr>PowerPoint Presentation</vt:lpstr>
      <vt:lpstr>PowerPoint Presentation</vt:lpstr>
      <vt:lpstr>PowerPoint Presentation</vt:lpstr>
      <vt:lpstr>PowerPoint Presentation</vt:lpstr>
      <vt:lpstr>Will Machine Learning help?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They Claim It?</dc:title>
  <dc:creator>Ashish Tiwari</dc:creator>
  <cp:lastModifiedBy>Ichigo Kurosaki</cp:lastModifiedBy>
  <cp:revision>608</cp:revision>
  <dcterms:created xsi:type="dcterms:W3CDTF">2020-01-10T16:18:41Z</dcterms:created>
  <dcterms:modified xsi:type="dcterms:W3CDTF">2020-09-27T19:35:04Z</dcterms:modified>
</cp:coreProperties>
</file>